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1782" y="569311"/>
            <a:ext cx="5655018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1782" y="2890346"/>
            <a:ext cx="5655017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0"/>
            <a:ext cx="2758966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9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68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401086" y="430146"/>
            <a:ext cx="8397229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38" y="274639"/>
            <a:ext cx="81234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8" y="1600201"/>
            <a:ext cx="8123462" cy="39507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02" y="4501931"/>
            <a:ext cx="7675313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402" y="3011380"/>
            <a:ext cx="7675314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819401" y="378937"/>
            <a:ext cx="7675313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58" y="274639"/>
            <a:ext cx="82873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409700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039" y="1600201"/>
            <a:ext cx="395476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966" y="274637"/>
            <a:ext cx="5927834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8966" y="1215232"/>
            <a:ext cx="299544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8966" y="1854994"/>
            <a:ext cx="2995448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9586" y="1215232"/>
            <a:ext cx="27572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9586" y="1854994"/>
            <a:ext cx="2757214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5267" y="274637"/>
            <a:ext cx="2452414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155267" y="3116479"/>
            <a:ext cx="2452414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16723" y="348214"/>
            <a:ext cx="3890524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3309" y="348214"/>
            <a:ext cx="4435005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01" y="273049"/>
            <a:ext cx="505030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622" y="273052"/>
            <a:ext cx="2722179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901" y="1435102"/>
            <a:ext cx="5050305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03" y="4800601"/>
            <a:ext cx="793909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7703" y="402898"/>
            <a:ext cx="7939097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703" y="5367338"/>
            <a:ext cx="7939097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6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48" y="1600201"/>
            <a:ext cx="8000552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5940101"/>
            <a:ext cx="9143998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4" y="6126164"/>
            <a:ext cx="3309760" cy="56785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54435" y="6324683"/>
            <a:ext cx="441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Institute for Clean Energy Technology</a:t>
            </a:r>
          </a:p>
        </p:txBody>
      </p:sp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7357" y="161514"/>
            <a:ext cx="8754256" cy="1470025"/>
          </a:xfrm>
        </p:spPr>
        <p:txBody>
          <a:bodyPr>
            <a:normAutofit/>
          </a:bodyPr>
          <a:lstStyle/>
          <a:p>
            <a:r>
              <a:rPr lang="en-US" b="1" dirty="0"/>
              <a:t>lasFE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1631538"/>
            <a:ext cx="6400800" cy="4067925"/>
          </a:xfrm>
        </p:spPr>
        <p:txBody>
          <a:bodyPr>
            <a:normAutofit/>
          </a:bodyPr>
          <a:lstStyle/>
          <a:p>
            <a:r>
              <a:rPr lang="en-US" dirty="0"/>
              <a:t>Lognormal Fitting of Laser Aerosol Spectrometer data for Filtration-Efficiency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dirty="0"/>
              <a:t>Matt Wright</a:t>
            </a:r>
          </a:p>
          <a:p>
            <a:pPr algn="l"/>
            <a:r>
              <a:rPr lang="en-US" sz="1600" dirty="0"/>
              <a:t>Research Associate I</a:t>
            </a:r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254-7EAF-0602-3D0E-0F0E55C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Activities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6BF6-59A3-F858-1AA7-D8A53B0B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Software Grade Level Determination (approved): A</a:t>
            </a:r>
          </a:p>
          <a:p>
            <a:pPr lvl="1"/>
            <a:r>
              <a:rPr lang="en-US" sz="3800" dirty="0"/>
              <a:t>Graded approach ensures all levels of analysis are commensurate with safety, the DOE’s mission, or other relevant factors [8]</a:t>
            </a:r>
          </a:p>
          <a:p>
            <a:pPr lvl="1"/>
            <a:r>
              <a:rPr lang="en-US" sz="3800" dirty="0"/>
              <a:t>Risk and Safety Assessment: Software failure may pose safety risks</a:t>
            </a:r>
          </a:p>
          <a:p>
            <a:r>
              <a:rPr lang="en-US" sz="5100" dirty="0"/>
              <a:t>Software Quality Assurance Plan (SQAP, in review)</a:t>
            </a:r>
          </a:p>
          <a:p>
            <a:pPr lvl="1"/>
            <a:r>
              <a:rPr lang="en-US" sz="3800" dirty="0"/>
              <a:t>Outlines project-specific SQA practices and documentation</a:t>
            </a:r>
          </a:p>
          <a:p>
            <a:r>
              <a:rPr lang="en-US" sz="5100" dirty="0"/>
              <a:t>Software Requirements and Specifications (SRS, in preparation)</a:t>
            </a:r>
          </a:p>
          <a:p>
            <a:pPr lvl="1"/>
            <a:r>
              <a:rPr lang="en-US" sz="3800" dirty="0"/>
              <a:t>Outlines functional and non-functional requirements and acceptance criteria</a:t>
            </a:r>
          </a:p>
          <a:p>
            <a:r>
              <a:rPr lang="en-US" sz="5100" dirty="0"/>
              <a:t>Test Plan and Execution (planned)</a:t>
            </a:r>
          </a:p>
          <a:p>
            <a:pPr lvl="1"/>
            <a:r>
              <a:rPr lang="en-US" sz="3800" dirty="0"/>
              <a:t>Ensure acceptance criteria outlined in SRS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E00D-FF48-A53E-8551-7B5DEAAA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7B60-CC02-CD1E-0FF4-15243F4E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sz="1800" dirty="0">
                <a:effectLst/>
              </a:rPr>
              <a:t>TSI, “Laser Aerosol </a:t>
            </a:r>
            <a:r>
              <a:rPr lang="es-ES" sz="1800" dirty="0" err="1">
                <a:effectLst/>
              </a:rPr>
              <a:t>Spectrometer</a:t>
            </a:r>
            <a:r>
              <a:rPr lang="es-ES" sz="1800" dirty="0">
                <a:effectLst/>
              </a:rPr>
              <a:t> 3340A,”https://tsi.com/products/</a:t>
            </a:r>
            <a:r>
              <a:rPr lang="es-ES" sz="1800" dirty="0" err="1">
                <a:effectLst/>
              </a:rPr>
              <a:t>particle-sizers</a:t>
            </a:r>
            <a:r>
              <a:rPr lang="es-ES" sz="1800" dirty="0">
                <a:effectLst/>
              </a:rPr>
              <a:t>/</a:t>
            </a:r>
            <a:r>
              <a:rPr lang="es-ES" sz="1800" dirty="0" err="1">
                <a:effectLst/>
              </a:rPr>
              <a:t>supermicron-capable-particle-sizer-spectrometers</a:t>
            </a:r>
            <a:r>
              <a:rPr lang="es-ES" sz="1800" dirty="0">
                <a:effectLst/>
              </a:rPr>
              <a:t>/laser-aerosol-</a:t>
            </a:r>
            <a:r>
              <a:rPr lang="es-ES" sz="1800" dirty="0" err="1">
                <a:effectLst/>
              </a:rPr>
              <a:t>spectrometer</a:t>
            </a:r>
            <a:r>
              <a:rPr lang="es-ES" sz="1800" dirty="0">
                <a:effectLst/>
              </a:rPr>
              <a:t>-(las)-3340a/.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</a:rPr>
              <a:t>W. C. Hinds, </a:t>
            </a:r>
            <a:r>
              <a:rPr lang="en-US" sz="1800" i="1" dirty="0">
                <a:effectLst/>
              </a:rPr>
              <a:t>Aerosol Technology</a:t>
            </a:r>
            <a:r>
              <a:rPr lang="en-US" sz="1800" dirty="0">
                <a:effectLst/>
              </a:rPr>
              <a:t>, 2nd ed. (Wiley Inter-Science, 1999)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</a:rPr>
              <a:t>M. </a:t>
            </a:r>
            <a:r>
              <a:rPr lang="en-US" sz="1800" dirty="0" err="1">
                <a:effectLst/>
              </a:rPr>
              <a:t>Lourakis</a:t>
            </a:r>
            <a:r>
              <a:rPr lang="en-US" sz="1800" dirty="0">
                <a:effectLst/>
              </a:rPr>
              <a:t>, A Brief Description of the Levenberg-Marquardt Algorithm Implemented by </a:t>
            </a:r>
            <a:r>
              <a:rPr lang="en-US" sz="1800" dirty="0" err="1">
                <a:effectLst/>
              </a:rPr>
              <a:t>Levmar</a:t>
            </a:r>
            <a:r>
              <a:rPr lang="en-US" sz="1800" dirty="0">
                <a:effectLst/>
              </a:rPr>
              <a:t> 4 (2005)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</a:rPr>
              <a:t>K. </a:t>
            </a:r>
            <a:r>
              <a:rPr lang="en-US" sz="1800" dirty="0" err="1">
                <a:effectLst/>
              </a:rPr>
              <a:t>Vogklis</a:t>
            </a:r>
            <a:r>
              <a:rPr lang="en-US" sz="1800" dirty="0">
                <a:effectLst/>
              </a:rPr>
              <a:t> and I. </a:t>
            </a:r>
            <a:r>
              <a:rPr lang="en-US" sz="1800" dirty="0" err="1">
                <a:effectLst/>
              </a:rPr>
              <a:t>Lagaris</a:t>
            </a:r>
            <a:r>
              <a:rPr lang="en-US" sz="1800" dirty="0">
                <a:effectLst/>
              </a:rPr>
              <a:t>, “A rectangular trust-region approach for unconstrained and box-constrained optimization problems,” (2019) pp. 562–565.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effectLst/>
              </a:rPr>
              <a:t>Scipy</a:t>
            </a:r>
            <a:r>
              <a:rPr lang="en-US" sz="1800" dirty="0">
                <a:effectLst/>
              </a:rPr>
              <a:t> Manual, </a:t>
            </a:r>
            <a:r>
              <a:rPr lang="en-US" sz="1800" dirty="0" err="1">
                <a:effectLst/>
              </a:rPr>
              <a:t>optimize.curve_fit</a:t>
            </a:r>
            <a:r>
              <a:rPr lang="en-US" sz="1800" dirty="0">
                <a:effectLst/>
              </a:rPr>
              <a:t>(), https://docs.scipy.org/doc/scipy/reference/generated/scipy.</a:t>
            </a:r>
            <a:br>
              <a:rPr lang="en-US" sz="1800" dirty="0"/>
            </a:br>
            <a:r>
              <a:rPr lang="en-US" sz="1800" dirty="0" err="1">
                <a:effectLst/>
              </a:rPr>
              <a:t>optimize.curve_fit.html#scipy.optimize.c</a:t>
            </a:r>
            <a:endParaRPr lang="en-US" sz="180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dirty="0"/>
              <a:t>M. Newman, </a:t>
            </a:r>
            <a:r>
              <a:rPr lang="en-US" sz="1800" i="1" dirty="0"/>
              <a:t>Computational Physics </a:t>
            </a:r>
            <a:r>
              <a:rPr lang="en-US" sz="1800" dirty="0"/>
              <a:t>(2013)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ICET-QA-036 Rev. 3, Software Control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</a:rPr>
              <a:t>DOE O 414.1D Quality Assurance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17664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9871-4707-67B4-891C-7B8FB38B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Laser Aerosol Spectrometer (LAS)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D2-4999-EB28-2591-64BD8F3F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Optical spectrometer using intracavity laser to measure aerosol particulate size and number concentration [1]</a:t>
            </a:r>
          </a:p>
          <a:p>
            <a:r>
              <a:rPr lang="en-US" dirty="0"/>
              <a:t>User interface software has previously been approved for use by ICET’s Quality Assurance Group (QAG)</a:t>
            </a:r>
          </a:p>
          <a:p>
            <a:r>
              <a:rPr lang="en-US" dirty="0"/>
              <a:t>Test HEPA filters for radiological-waste treatment facilities</a:t>
            </a:r>
          </a:p>
          <a:p>
            <a:r>
              <a:rPr lang="en-US" dirty="0"/>
              <a:t>Data produced follows ICET internal procedures for measuring FE. This includes aerosol sampling upstream and downstream of the filter</a:t>
            </a:r>
          </a:p>
          <a:p>
            <a:r>
              <a:rPr lang="en-US" dirty="0"/>
              <a:t>GOAL: Analyze data to characterize filter’s ability to remove particulate from aerosol, i.e., Filtration Efficiency (FE)</a:t>
            </a:r>
          </a:p>
          <a:p>
            <a:r>
              <a:rPr lang="en-US" dirty="0"/>
              <a:t>GOAL: Minimize instrumental anomaly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0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4728-FEFF-091E-5198-7E8EC82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26CA-C83D-B78D-C9F9-72A85D48F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Appropriately scale and plot Particle Size Distribution (PSD) by concentration and experimental conditions</a:t>
                </a:r>
              </a:p>
              <a:p>
                <a:r>
                  <a:rPr lang="en-US" sz="2400" dirty="0"/>
                  <a:t>Nonlinear Fit to Hind’s Frequency Function [2]:</a:t>
                </a:r>
              </a:p>
              <a:p>
                <a:pPr lvl="1"/>
                <a:r>
                  <a:rPr lang="en-US" sz="2400" dirty="0"/>
                  <a:t>Count Mean Diameter (i.e., geometric mean, GM)</a:t>
                </a:r>
              </a:p>
              <a:p>
                <a:pPr lvl="1"/>
                <a:r>
                  <a:rPr lang="en-US" sz="2400" dirty="0"/>
                  <a:t>Geometric Standard Deviation (GSD)</a:t>
                </a:r>
              </a:p>
              <a:p>
                <a:pPr lvl="1"/>
                <a:r>
                  <a:rPr lang="en-US" sz="2400" dirty="0"/>
                  <a:t>Amplitude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Algorithms Attempted:</a:t>
                </a:r>
              </a:p>
              <a:p>
                <a:pPr lvl="1"/>
                <a:r>
                  <a:rPr lang="en-US" sz="2400" dirty="0"/>
                  <a:t>Levenberg-Marquardt: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minimization algorithm of an unbounded function [3]</a:t>
                </a:r>
              </a:p>
              <a:p>
                <a:pPr lvl="1"/>
                <a:r>
                  <a:rPr lang="en-US" sz="2400" dirty="0"/>
                  <a:t>Dogbox: Trust Region algorithm optimized for large datasets relative to number of parameters [4]</a:t>
                </a:r>
              </a:p>
              <a:p>
                <a:pPr lvl="1"/>
                <a:r>
                  <a:rPr lang="en-US" sz="2400" dirty="0"/>
                  <a:t>Arbitrary trial-and-error hard-coded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26CA-C83D-B78D-C9F9-72A85D48F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5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4A1ADB-2CE8-6FAD-6088-F573B7D1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97" y="3128920"/>
            <a:ext cx="379147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B5B-CAA7-BDDC-C1F3-8E3DED4F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18D5-6C93-71F5-4235-FAA0E536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2-parameter fit for GM and GSD using </a:t>
            </a:r>
            <a:r>
              <a:rPr lang="en-US" dirty="0" err="1"/>
              <a:t>scipy.optimize.curve_fit</a:t>
            </a:r>
            <a:r>
              <a:rPr lang="en-US" dirty="0"/>
              <a:t>() [5]</a:t>
            </a:r>
          </a:p>
          <a:p>
            <a:r>
              <a:rPr lang="en-US" dirty="0"/>
              <a:t>Curve-area analysis to determine scaling</a:t>
            </a:r>
          </a:p>
          <a:p>
            <a:pPr lvl="1"/>
            <a:r>
              <a:rPr lang="en-US" dirty="0"/>
              <a:t>Trapezoidal Integration used to determine area under PSD and fit [6]</a:t>
            </a:r>
          </a:p>
          <a:p>
            <a:pPr lvl="1"/>
            <a:r>
              <a:rPr lang="en-US" dirty="0"/>
              <a:t>Fit scaled by area ratio such that PSD and fit functions have equivalent area</a:t>
            </a:r>
          </a:p>
          <a:p>
            <a:r>
              <a:rPr lang="en-US" dirty="0"/>
              <a:t>Both iterative methods fail to converge upon reasonable parameters. Going forward, considering 3-parameter fit to include scaling without curve-area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4306-23D2-CE21-32EC-D63ECD7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Levenberg-Marquardt</a:t>
            </a:r>
            <a:br>
              <a:rPr lang="en-US" dirty="0"/>
            </a:br>
            <a:r>
              <a:rPr lang="en-US" dirty="0"/>
              <a:t>(downstream dominant)</a:t>
            </a:r>
          </a:p>
        </p:txBody>
      </p:sp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1A9FFE9A-6683-4CBD-3D99-82772F20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258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C6B-C047-0FA4-A687-A0EE168D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Levenberg-Marquardt</a:t>
            </a:r>
            <a:br>
              <a:rPr lang="en-US" dirty="0"/>
            </a:br>
            <a:r>
              <a:rPr lang="en-US" dirty="0"/>
              <a:t>(downstream removed)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5945B517-E3A4-88EF-A51E-D854D17D6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97056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6D32-C479-362C-EFBC-DA3789B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Dogbox</a:t>
            </a:r>
          </a:p>
        </p:txBody>
      </p:sp>
      <p:pic>
        <p:nvPicPr>
          <p:cNvPr id="5" name="Content Placeholder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E66BED63-1363-1CE7-9848-4F42B1EF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348294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05C-6522-EA02-6C9A-C5FD1675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Fit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A51CDF-5C23-1E85-3CF1-D6731ED4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28842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4E5-F92B-859A-8376-08E4693E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Quality Assurance (SQA)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96D1-9AEE-32D4-A116-3826D1B4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inescapable Kafkaesque nightmare</a:t>
            </a:r>
          </a:p>
          <a:p>
            <a:r>
              <a:rPr lang="en-US" dirty="0"/>
              <a:t>Automated Calculation Application Packages (ACAP) – Excel data-reduction spreadsheets approved by QAG</a:t>
            </a:r>
          </a:p>
          <a:p>
            <a:pPr lvl="1"/>
            <a:r>
              <a:rPr lang="en-US" dirty="0"/>
              <a:t>Limited iterative capabilities restricts complex analysis</a:t>
            </a:r>
          </a:p>
          <a:p>
            <a:pPr lvl="1"/>
            <a:r>
              <a:rPr lang="en-US" dirty="0"/>
              <a:t>Blackbox GUI hides internal operations reducing operator control. May ultimately result in conditions adverse to quality</a:t>
            </a:r>
          </a:p>
          <a:p>
            <a:r>
              <a:rPr lang="en-US" i="1" dirty="0"/>
              <a:t>ICET-QA-036 Rev. 3, Software Control [7]</a:t>
            </a:r>
          </a:p>
        </p:txBody>
      </p:sp>
    </p:spTree>
    <p:extLst>
      <p:ext uri="{BB962C8B-B14F-4D97-AF65-F5344CB8AC3E}">
        <p14:creationId xmlns:p14="http://schemas.microsoft.com/office/powerpoint/2010/main" val="3821599721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MSU_Maroon&amp;Grey.thmx</Template>
  <TotalTime>3378</TotalTime>
  <Words>584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Palatino Linotype</vt:lpstr>
      <vt:lpstr>MSU_Maroon&amp;Grey</vt:lpstr>
      <vt:lpstr>lasFE</vt:lpstr>
      <vt:lpstr>Laser Aerosol Spectrometer (LAS)</vt:lpstr>
      <vt:lpstr>Computational Methods</vt:lpstr>
      <vt:lpstr>Fit Procedure</vt:lpstr>
      <vt:lpstr>Levenberg-Marquardt (downstream dominant)</vt:lpstr>
      <vt:lpstr>Levenberg-Marquardt (downstream removed)</vt:lpstr>
      <vt:lpstr>Dogbox</vt:lpstr>
      <vt:lpstr>Good Fit</vt:lpstr>
      <vt:lpstr>Software Quality Assurance (SQA)</vt:lpstr>
      <vt:lpstr>SQA Activities Performed</vt:lpstr>
      <vt:lpstr>Bibliography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Rowe</dc:creator>
  <cp:lastModifiedBy>Wright, Matt</cp:lastModifiedBy>
  <cp:revision>31</cp:revision>
  <dcterms:created xsi:type="dcterms:W3CDTF">2015-07-09T18:42:12Z</dcterms:created>
  <dcterms:modified xsi:type="dcterms:W3CDTF">2023-12-01T20:24:43Z</dcterms:modified>
</cp:coreProperties>
</file>