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1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31782" y="569311"/>
            <a:ext cx="5655018" cy="2040759"/>
          </a:xfrm>
        </p:spPr>
        <p:txBody>
          <a:bodyPr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1782" y="2890346"/>
            <a:ext cx="5655017" cy="27484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4"/>
          </p:nvPr>
        </p:nvSpPr>
        <p:spPr>
          <a:xfrm>
            <a:off x="0" y="0"/>
            <a:ext cx="2758966" cy="5940101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22242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g.jpg"/>
          <p:cNvPicPr>
            <a:picLocks noChangeAspect="1"/>
          </p:cNvPicPr>
          <p:nvPr userDrawn="1"/>
        </p:nvPicPr>
        <p:blipFill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07"/>
            <a:ext cx="9144000" cy="6877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532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7946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593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8688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>
          <a:xfrm>
            <a:off x="401086" y="430146"/>
            <a:ext cx="8397229" cy="5182226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11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338" y="274639"/>
            <a:ext cx="8123462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338" y="1600201"/>
            <a:ext cx="8123462" cy="39507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322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402" y="4501931"/>
            <a:ext cx="7675313" cy="12670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402" y="3011380"/>
            <a:ext cx="7675314" cy="139552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819401" y="378937"/>
            <a:ext cx="7675313" cy="2417007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11427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458" y="274639"/>
            <a:ext cx="8287342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9458" y="1600201"/>
            <a:ext cx="4097003" cy="40838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2039" y="1600201"/>
            <a:ext cx="3954763" cy="40838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5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8966" y="274637"/>
            <a:ext cx="5927834" cy="741363"/>
          </a:xfrm>
        </p:spPr>
        <p:txBody>
          <a:bodyPr>
            <a:noAutofit/>
          </a:bodyPr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8966" y="1215232"/>
            <a:ext cx="299544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8966" y="1854994"/>
            <a:ext cx="2995448" cy="38597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9586" y="1215232"/>
            <a:ext cx="275721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9586" y="1854994"/>
            <a:ext cx="2757214" cy="38597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55267" y="274637"/>
            <a:ext cx="2452414" cy="2623723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155267" y="3116479"/>
            <a:ext cx="2452414" cy="2598308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1364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11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>
          <a:xfrm>
            <a:off x="216723" y="348214"/>
            <a:ext cx="3890524" cy="5233432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63309" y="348214"/>
            <a:ext cx="4435005" cy="53051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01" y="273049"/>
            <a:ext cx="5050305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4622" y="273052"/>
            <a:ext cx="2722179" cy="53802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901" y="1435102"/>
            <a:ext cx="5050305" cy="42182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5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703" y="4800601"/>
            <a:ext cx="793909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7703" y="402898"/>
            <a:ext cx="7939097" cy="43246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703" y="5367338"/>
            <a:ext cx="7939097" cy="4396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434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/>
        </p:nvPicPr>
        <p:blipFill>
          <a:blip r:embed="rId16" cstate="email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07"/>
            <a:ext cx="9144000" cy="68777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248" y="274639"/>
            <a:ext cx="80005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48" y="1600201"/>
            <a:ext cx="8000552" cy="3950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5940101"/>
            <a:ext cx="9143998" cy="917899"/>
          </a:xfrm>
          <a:prstGeom prst="rect">
            <a:avLst/>
          </a:prstGeom>
          <a:solidFill>
            <a:srgbClr val="5D17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64" y="6126164"/>
            <a:ext cx="3309760" cy="56785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454435" y="6324683"/>
            <a:ext cx="441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Institute for Clean Energy Technology</a:t>
            </a:r>
          </a:p>
        </p:txBody>
      </p:sp>
    </p:spTree>
    <p:extLst>
      <p:ext uri="{BB962C8B-B14F-4D97-AF65-F5344CB8AC3E}">
        <p14:creationId xmlns:p14="http://schemas.microsoft.com/office/powerpoint/2010/main" val="307175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73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D2E2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565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565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565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7357" y="161514"/>
            <a:ext cx="8754256" cy="1470025"/>
          </a:xfrm>
        </p:spPr>
        <p:txBody>
          <a:bodyPr>
            <a:normAutofit/>
          </a:bodyPr>
          <a:lstStyle/>
          <a:p>
            <a:r>
              <a:rPr lang="en-US" b="1" dirty="0"/>
              <a:t>lasFE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1631538"/>
            <a:ext cx="6400800" cy="4067925"/>
          </a:xfrm>
        </p:spPr>
        <p:txBody>
          <a:bodyPr>
            <a:normAutofit/>
          </a:bodyPr>
          <a:lstStyle/>
          <a:p>
            <a:r>
              <a:rPr lang="en-US" dirty="0"/>
              <a:t>Lognormal Fitting of Laser Aerosol Spectrometer data for Filtration-Efficiency Analysis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sz="2400" dirty="0"/>
              <a:t>Matt Wright</a:t>
            </a:r>
          </a:p>
          <a:p>
            <a:pPr algn="l"/>
            <a:r>
              <a:rPr lang="en-US" sz="1600" dirty="0"/>
              <a:t>Research Associate I</a:t>
            </a:r>
          </a:p>
        </p:txBody>
      </p:sp>
    </p:spTree>
    <p:extLst>
      <p:ext uri="{BB962C8B-B14F-4D97-AF65-F5344CB8AC3E}">
        <p14:creationId xmlns:p14="http://schemas.microsoft.com/office/powerpoint/2010/main" val="11269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A254-7EAF-0602-3D0E-0F0E55C0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SQA Activities Performed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46BF6-59A3-F858-1AA7-D8A53B0B3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100" dirty="0"/>
              <a:t>Software Grade Level Determination (approved): A</a:t>
            </a:r>
          </a:p>
          <a:p>
            <a:pPr lvl="1"/>
            <a:r>
              <a:rPr lang="en-US" sz="3800" dirty="0"/>
              <a:t>Graded approach ensures all levels of analysis are commensurate with safety, the DOE’s mission, or other relevant factors</a:t>
            </a:r>
          </a:p>
          <a:p>
            <a:pPr lvl="1"/>
            <a:r>
              <a:rPr lang="en-US" sz="3800" dirty="0"/>
              <a:t>Risk and Safety Assessment: Software failure may pose safety risks</a:t>
            </a:r>
          </a:p>
          <a:p>
            <a:r>
              <a:rPr lang="en-US" sz="5100" dirty="0"/>
              <a:t>Software Quality Assurance Plan (SQAP, in review)</a:t>
            </a:r>
          </a:p>
          <a:p>
            <a:pPr lvl="1"/>
            <a:r>
              <a:rPr lang="en-US" sz="3800" dirty="0"/>
              <a:t>Outlines project-specific SQA practices and documentation</a:t>
            </a:r>
          </a:p>
          <a:p>
            <a:r>
              <a:rPr lang="en-US" sz="5100" dirty="0"/>
              <a:t>Software Requirements and Specifications (SRS, in preparation)</a:t>
            </a:r>
          </a:p>
          <a:p>
            <a:pPr lvl="1"/>
            <a:r>
              <a:rPr lang="en-US" sz="3800" dirty="0"/>
              <a:t>Outlines functional and non-functional requirements and acceptance criteria</a:t>
            </a:r>
          </a:p>
          <a:p>
            <a:r>
              <a:rPr lang="en-US" sz="5100" dirty="0"/>
              <a:t>Test Plan and Execution (planned)</a:t>
            </a:r>
          </a:p>
          <a:p>
            <a:pPr lvl="1"/>
            <a:r>
              <a:rPr lang="en-US" sz="3800" dirty="0"/>
              <a:t>Ensure acceptance criteria outlined in SRS is met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1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9871-4707-67B4-891C-7B8FB38B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Laser Aerosol Spectrometer (LAS)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AC9D2-4999-EB28-2591-64BD8F3FD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Optical spectrometer using intracavity laser to measure aerosol particulate size and number concentration</a:t>
            </a:r>
          </a:p>
          <a:p>
            <a:r>
              <a:rPr lang="en-US" dirty="0"/>
              <a:t>User interface software has previously been approved for use by ICET’s Quality Assurance Group (QAG)</a:t>
            </a:r>
          </a:p>
          <a:p>
            <a:r>
              <a:rPr lang="en-US" dirty="0"/>
              <a:t>Test HEPA filters for radiological-waste treatment facilities</a:t>
            </a:r>
          </a:p>
          <a:p>
            <a:r>
              <a:rPr lang="en-US" dirty="0"/>
              <a:t>Data produced follows ICET internal procedures for measuring FE. This includes aerosol sampling upstream and downstream of the filter</a:t>
            </a:r>
          </a:p>
          <a:p>
            <a:r>
              <a:rPr lang="en-US" dirty="0"/>
              <a:t>GOAL: Analyze data to characterize filter’s ability to remove particulate from aerosol, i.e., Filtration Efficiency (FE)</a:t>
            </a:r>
          </a:p>
          <a:p>
            <a:r>
              <a:rPr lang="en-US" dirty="0"/>
              <a:t>GOAL: Minimize instrumental anomaly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0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4728-FEFF-091E-5198-7E8EC824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526CA-C83D-B78D-C9F9-72A85D48FE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z="2400" dirty="0"/>
                  <a:t>Appropriately scale and plot Particle Size Distribution (PSD) by concentration and experimental conditions</a:t>
                </a:r>
              </a:p>
              <a:p>
                <a:r>
                  <a:rPr lang="en-US" sz="2400" dirty="0"/>
                  <a:t>Nonlinear Fit to Hind’s Frequency Function:</a:t>
                </a:r>
              </a:p>
              <a:p>
                <a:pPr lvl="1"/>
                <a:r>
                  <a:rPr lang="en-US" sz="2400" dirty="0"/>
                  <a:t>Count Mean Diameter (i.e., geometric mean, GM)</a:t>
                </a:r>
              </a:p>
              <a:p>
                <a:pPr lvl="1"/>
                <a:r>
                  <a:rPr lang="en-US" sz="2400" dirty="0"/>
                  <a:t>Geometric Standard Deviation (GSD)</a:t>
                </a:r>
              </a:p>
              <a:p>
                <a:pPr lvl="1"/>
                <a:r>
                  <a:rPr lang="en-US" sz="2400" dirty="0"/>
                  <a:t>Amplitude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Algorithms Attempted:</a:t>
                </a:r>
              </a:p>
              <a:p>
                <a:pPr lvl="1"/>
                <a:r>
                  <a:rPr lang="en-US" sz="2400" dirty="0"/>
                  <a:t>Levenberg-Marquardt: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minimization algorithm of an unbounded function</a:t>
                </a:r>
              </a:p>
              <a:p>
                <a:pPr lvl="1"/>
                <a:r>
                  <a:rPr lang="en-US" sz="2400" dirty="0"/>
                  <a:t>Dogbox: Trust Region algorithm optimized for large datasets relative to number of parameters</a:t>
                </a:r>
              </a:p>
              <a:p>
                <a:pPr lvl="1"/>
                <a:r>
                  <a:rPr lang="en-US" sz="2400" dirty="0"/>
                  <a:t>Arbitrary trial-and-error hard-coded parameters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526CA-C83D-B78D-C9F9-72A85D48FE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5" t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64A1ADB-2CE8-6FAD-6088-F573B7D1B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097" y="3128920"/>
            <a:ext cx="3791479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6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1B5B-CAA7-BDDC-C1F3-8E3DED4F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18D5-6C93-71F5-4235-FAA0E5360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2-parameter fit for GM and GSD using </a:t>
            </a:r>
            <a:r>
              <a:rPr lang="en-US" dirty="0" err="1"/>
              <a:t>scipy.optimize.curve_fit</a:t>
            </a:r>
            <a:r>
              <a:rPr lang="en-US" dirty="0"/>
              <a:t>()</a:t>
            </a:r>
          </a:p>
          <a:p>
            <a:r>
              <a:rPr lang="en-US" dirty="0"/>
              <a:t>Curve-area analysis to determine scaling</a:t>
            </a:r>
          </a:p>
          <a:p>
            <a:pPr lvl="1"/>
            <a:r>
              <a:rPr lang="en-US" dirty="0"/>
              <a:t>Trapezoidal Integration used to determine area under PSD and fit</a:t>
            </a:r>
          </a:p>
          <a:p>
            <a:pPr lvl="1"/>
            <a:r>
              <a:rPr lang="en-US" dirty="0"/>
              <a:t>Fit scaled by area ratio such that PSD and fit functions have equivalent area</a:t>
            </a:r>
          </a:p>
          <a:p>
            <a:r>
              <a:rPr lang="en-US" dirty="0"/>
              <a:t>Both iterative methods fail to converge upon reasonable parameters. Going forward, considering 3-parameter fit to include scaling without curve-area 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5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4306-23D2-CE21-32EC-D63ECD7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48" y="274639"/>
            <a:ext cx="8000552" cy="114300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Levenberg-Marquardt</a:t>
            </a:r>
            <a:br>
              <a:rPr lang="en-US" dirty="0"/>
            </a:br>
            <a:r>
              <a:rPr lang="en-US" dirty="0"/>
              <a:t>(downstream dominant)</a:t>
            </a:r>
          </a:p>
        </p:txBody>
      </p:sp>
      <p:pic>
        <p:nvPicPr>
          <p:cNvPr id="13" name="Content Placeholder 12" descr="A graph of a graph&#10;&#10;Description automatically generated">
            <a:extLst>
              <a:ext uri="{FF2B5EF4-FFF2-40B4-BE49-F238E27FC236}">
                <a16:creationId xmlns:a16="http://schemas.microsoft.com/office/drawing/2014/main" id="{1A9FFE9A-6683-4CBD-3D99-82772F20B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01" y="1600200"/>
            <a:ext cx="7780997" cy="3951288"/>
          </a:xfrm>
        </p:spPr>
      </p:pic>
    </p:spTree>
    <p:extLst>
      <p:ext uri="{BB962C8B-B14F-4D97-AF65-F5344CB8AC3E}">
        <p14:creationId xmlns:p14="http://schemas.microsoft.com/office/powerpoint/2010/main" val="22585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AC6B-C047-0FA4-A687-A0EE168D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Levenberg-Marquardt</a:t>
            </a:r>
            <a:br>
              <a:rPr lang="en-US" dirty="0"/>
            </a:br>
            <a:r>
              <a:rPr lang="en-US" dirty="0"/>
              <a:t>(downstream removed)</a:t>
            </a:r>
          </a:p>
        </p:txBody>
      </p:sp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5945B517-E3A4-88EF-A51E-D854D17D6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01" y="1600200"/>
            <a:ext cx="7780997" cy="3951288"/>
          </a:xfrm>
        </p:spPr>
      </p:pic>
    </p:spTree>
    <p:extLst>
      <p:ext uri="{BB962C8B-B14F-4D97-AF65-F5344CB8AC3E}">
        <p14:creationId xmlns:p14="http://schemas.microsoft.com/office/powerpoint/2010/main" val="297056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6D32-C479-362C-EFBC-DA3789B4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Dogbox</a:t>
            </a:r>
          </a:p>
        </p:txBody>
      </p:sp>
      <p:pic>
        <p:nvPicPr>
          <p:cNvPr id="5" name="Content Placeholder 4" descr="A graph of red and blue lines&#10;&#10;Description automatically generated">
            <a:extLst>
              <a:ext uri="{FF2B5EF4-FFF2-40B4-BE49-F238E27FC236}">
                <a16:creationId xmlns:a16="http://schemas.microsoft.com/office/drawing/2014/main" id="{E66BED63-1363-1CE7-9848-4F42B1EF7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01" y="1600200"/>
            <a:ext cx="7780997" cy="3951288"/>
          </a:xfrm>
        </p:spPr>
      </p:pic>
    </p:spTree>
    <p:extLst>
      <p:ext uri="{BB962C8B-B14F-4D97-AF65-F5344CB8AC3E}">
        <p14:creationId xmlns:p14="http://schemas.microsoft.com/office/powerpoint/2010/main" val="348294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705C-6522-EA02-6C9A-C5FD1675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Fit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1A51CDF-5C23-1E85-3CF1-D6731ED4B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01" y="1600200"/>
            <a:ext cx="7780997" cy="3951288"/>
          </a:xfrm>
        </p:spPr>
      </p:pic>
    </p:spTree>
    <p:extLst>
      <p:ext uri="{BB962C8B-B14F-4D97-AF65-F5344CB8AC3E}">
        <p14:creationId xmlns:p14="http://schemas.microsoft.com/office/powerpoint/2010/main" val="228842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74E5-F92B-859A-8376-08E4693E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Quality Assurance (SQA)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896D1-9AEE-32D4-A116-3826D1B4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My inescapable Kafkaesque nightmare</a:t>
            </a:r>
          </a:p>
          <a:p>
            <a:r>
              <a:rPr lang="en-US" dirty="0"/>
              <a:t>Automated Calculation Application Packages (ACAP) – Excel data-reduction spreadsheets approved by QAG</a:t>
            </a:r>
          </a:p>
          <a:p>
            <a:pPr lvl="1"/>
            <a:r>
              <a:rPr lang="en-US" dirty="0"/>
              <a:t>Limited iterative capabilities restricts complex analysis</a:t>
            </a:r>
          </a:p>
          <a:p>
            <a:pPr lvl="1"/>
            <a:r>
              <a:rPr lang="en-US" dirty="0"/>
              <a:t>Blackbox GUI hides internal operations reducing operator control. May ultimately result in conditions adverse to quality</a:t>
            </a:r>
          </a:p>
          <a:p>
            <a:r>
              <a:rPr lang="en-US" i="1" dirty="0"/>
              <a:t>ICET-QA-036 Rev. 3, Software Control</a:t>
            </a:r>
          </a:p>
        </p:txBody>
      </p:sp>
    </p:spTree>
    <p:extLst>
      <p:ext uri="{BB962C8B-B14F-4D97-AF65-F5344CB8AC3E}">
        <p14:creationId xmlns:p14="http://schemas.microsoft.com/office/powerpoint/2010/main" val="3821599721"/>
      </p:ext>
    </p:extLst>
  </p:cSld>
  <p:clrMapOvr>
    <a:masterClrMapping/>
  </p:clrMapOvr>
</p:sld>
</file>

<file path=ppt/theme/theme1.xml><?xml version="1.0" encoding="utf-8"?>
<a:theme xmlns:a="http://schemas.openxmlformats.org/drawingml/2006/main" name="MSU_Maroon&amp;Grey">
  <a:themeElements>
    <a:clrScheme name="MSU Colors">
      <a:dk1>
        <a:srgbClr val="000000"/>
      </a:dk1>
      <a:lt1>
        <a:srgbClr val="FFFFFF"/>
      </a:lt1>
      <a:dk2>
        <a:srgbClr val="5D1724"/>
      </a:dk2>
      <a:lt2>
        <a:srgbClr val="E2E4DB"/>
      </a:lt2>
      <a:accent1>
        <a:srgbClr val="5E091A"/>
      </a:accent1>
      <a:accent2>
        <a:srgbClr val="410611"/>
      </a:accent2>
      <a:accent3>
        <a:srgbClr val="545651"/>
      </a:accent3>
      <a:accent4>
        <a:srgbClr val="848780"/>
      </a:accent4>
      <a:accent5>
        <a:srgbClr val="B9BDB3"/>
      </a:accent5>
      <a:accent6>
        <a:srgbClr val="890C25"/>
      </a:accent6>
      <a:hlink>
        <a:srgbClr val="890C25"/>
      </a:hlink>
      <a:folHlink>
        <a:srgbClr val="890C25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MSU_Maroon&amp;Grey.thmx</Template>
  <TotalTime>2970</TotalTime>
  <Words>409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Century Gothic</vt:lpstr>
      <vt:lpstr>Palatino Linotype</vt:lpstr>
      <vt:lpstr>MSU_Maroon&amp;Grey</vt:lpstr>
      <vt:lpstr>lasFE</vt:lpstr>
      <vt:lpstr>Laser Aerosol Spectrometer (LAS)</vt:lpstr>
      <vt:lpstr>Computational Methods</vt:lpstr>
      <vt:lpstr>Fit Procedure</vt:lpstr>
      <vt:lpstr>Levenberg-Marquardt (downstream dominant)</vt:lpstr>
      <vt:lpstr>Levenberg-Marquardt (downstream removed)</vt:lpstr>
      <vt:lpstr>Dogbox</vt:lpstr>
      <vt:lpstr>Good Fit</vt:lpstr>
      <vt:lpstr>Software Quality Assurance (SQA)</vt:lpstr>
      <vt:lpstr>SQA Activities Performed</vt:lpstr>
    </vt:vector>
  </TitlesOfParts>
  <Company>Mississippi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Rowe</dc:creator>
  <cp:lastModifiedBy>Wright, Matt</cp:lastModifiedBy>
  <cp:revision>30</cp:revision>
  <dcterms:created xsi:type="dcterms:W3CDTF">2015-07-09T18:42:12Z</dcterms:created>
  <dcterms:modified xsi:type="dcterms:W3CDTF">2023-12-01T13:37:30Z</dcterms:modified>
</cp:coreProperties>
</file>