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305" r:id="rId5"/>
    <p:sldId id="323" r:id="rId6"/>
    <p:sldId id="319" r:id="rId7"/>
    <p:sldId id="322" r:id="rId8"/>
    <p:sldId id="320" r:id="rId9"/>
    <p:sldId id="333" r:id="rId10"/>
    <p:sldId id="324" r:id="rId11"/>
    <p:sldId id="326" r:id="rId12"/>
    <p:sldId id="327" r:id="rId13"/>
    <p:sldId id="325" r:id="rId14"/>
    <p:sldId id="328" r:id="rId15"/>
    <p:sldId id="329" r:id="rId16"/>
    <p:sldId id="330" r:id="rId17"/>
    <p:sldId id="331" r:id="rId18"/>
    <p:sldId id="33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D7D9"/>
    <a:srgbClr val="93D3D9"/>
    <a:srgbClr val="AAD6FF"/>
    <a:srgbClr val="B2C8CD"/>
    <a:srgbClr val="CCD8D6"/>
    <a:srgbClr val="4F5945"/>
    <a:srgbClr val="73292A"/>
    <a:srgbClr val="7F867A"/>
    <a:srgbClr val="A65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4879" autoAdjust="0"/>
  </p:normalViewPr>
  <p:slideViewPr>
    <p:cSldViewPr snapToGrid="0">
      <p:cViewPr varScale="1">
        <p:scale>
          <a:sx n="81" d="100"/>
          <a:sy n="81" d="100"/>
        </p:scale>
        <p:origin x="7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2784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9852A6-C536-198B-0B36-808C24FAAF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0B29C-E84A-E4D1-8998-1A961EC23B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5AE42-7DC1-8140-9B13-146984FDEF22}" type="datetimeFigureOut">
              <a:rPr lang="en-US" smtClean="0"/>
              <a:t>9/27/2023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E4DE7-ED89-D264-F004-38F2DF4879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E8591-FF54-5A00-A703-95ABC16B78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69B77-94AB-0344-9EBF-9DB9EE8D3A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97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75F72-8950-AF4F-9381-1D26FB547EA1}" type="datetimeFigureOut">
              <a:rPr lang="en-US" smtClean="0"/>
              <a:t>9/27/2023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5476F-A808-1F46-A368-07984F6DA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52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member talks about their contribution (very short)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308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Gantt chart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815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case – two entities (user and contact), attributes, all no null, primary key and foreign key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542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147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392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A26D6E84-B5BE-5F3E-8B3F-1A46C7F30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10" y="0"/>
            <a:ext cx="8392026" cy="6858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0A7E03F-5776-960D-3CA6-7CE62AC96693}"/>
              </a:ext>
            </a:extLst>
          </p:cNvPr>
          <p:cNvSpPr/>
          <p:nvPr userDrawn="1"/>
        </p:nvSpPr>
        <p:spPr>
          <a:xfrm>
            <a:off x="3300284" y="654912"/>
            <a:ext cx="5591432" cy="55914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7464AF-3FD6-6193-CC95-A941ECE17B9D}"/>
              </a:ext>
            </a:extLst>
          </p:cNvPr>
          <p:cNvCxnSpPr>
            <a:cxnSpLocks/>
          </p:cNvCxnSpPr>
          <p:nvPr userDrawn="1"/>
        </p:nvCxnSpPr>
        <p:spPr>
          <a:xfrm>
            <a:off x="4359876" y="4300155"/>
            <a:ext cx="347224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E5214731-3110-8D76-56DF-6335371041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961" y="4157464"/>
            <a:ext cx="972078" cy="285381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516369FF-9501-1944-3E3F-46CBFD515D8D}"/>
              </a:ext>
            </a:extLst>
          </p:cNvPr>
          <p:cNvSpPr/>
          <p:nvPr userDrawn="1"/>
        </p:nvSpPr>
        <p:spPr>
          <a:xfrm>
            <a:off x="3447535" y="807312"/>
            <a:ext cx="5296930" cy="529693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AB1576B0-66ED-3F92-2AF8-4EF965E4E3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38" y="4814449"/>
            <a:ext cx="1668775" cy="16214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576603-B88C-9F7F-98A5-E94BD2C23E6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77" y="1164252"/>
            <a:ext cx="818801" cy="845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9296" y="2660904"/>
            <a:ext cx="6693408" cy="1088136"/>
          </a:xfrm>
        </p:spPr>
        <p:txBody>
          <a:bodyPr anchor="b">
            <a:noAutofit/>
          </a:bodyPr>
          <a:lstStyle>
            <a:lvl1pPr algn="ctr">
              <a:defRPr sz="4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6384" y="2267712"/>
            <a:ext cx="2999232" cy="4389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B05881-FB11-43E8-CCDD-8C12CDB4FE47}"/>
              </a:ext>
            </a:extLst>
          </p:cNvPr>
          <p:cNvSpPr/>
          <p:nvPr userDrawn="1"/>
        </p:nvSpPr>
        <p:spPr>
          <a:xfrm>
            <a:off x="838199" y="196052"/>
            <a:ext cx="10515601" cy="1686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icture containing fabric&#10;&#10;Description automatically generated">
            <a:extLst>
              <a:ext uri="{FF2B5EF4-FFF2-40B4-BE49-F238E27FC236}">
                <a16:creationId xmlns:a16="http://schemas.microsoft.com/office/drawing/2014/main" id="{A4941BBB-13FC-2ACE-1A50-C0F465531B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14950" y="-64113"/>
            <a:ext cx="1562100" cy="4394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BE9E36-E9D5-3FA6-EE22-A6E5CE13C462}"/>
              </a:ext>
            </a:extLst>
          </p:cNvPr>
          <p:cNvSpPr/>
          <p:nvPr userDrawn="1"/>
        </p:nvSpPr>
        <p:spPr>
          <a:xfrm>
            <a:off x="995423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479E4054-0885-457B-35B3-A9B26ED936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69421" y="459092"/>
            <a:ext cx="749300" cy="2755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632"/>
            <a:ext cx="10515600" cy="1133856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0088"/>
            <a:ext cx="10515600" cy="347472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6C79F3B-6B68-BA3C-6CBE-C26E339E45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D503431-982D-5D35-88BF-09474F76D6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4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68407D-A1C4-B842-0C34-B2DE8AD312D3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AE7FB-DFC0-DCDA-47AD-6ED81A6427FA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7A4DFCBA-879E-D6C9-9F81-B4F9225423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562BF3-1BFC-6948-02E0-8A1C121C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8D7F8-0920-52BA-580D-0724912287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611EB-89A4-4C55-4032-4D0C418398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963F99-41C3-5ED4-AAD8-B904145CC7E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75360" y="2615184"/>
            <a:ext cx="10241280" cy="3319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8034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2F7EB7A-F5B6-E308-68EE-3065E2B039A6}"/>
              </a:ext>
            </a:extLst>
          </p:cNvPr>
          <p:cNvSpPr/>
          <p:nvPr userDrawn="1"/>
        </p:nvSpPr>
        <p:spPr>
          <a:xfrm>
            <a:off x="0" y="0"/>
            <a:ext cx="4873752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Picture 35" descr="A close-up of a tree&#10;&#10;Description automatically generated with medium confidence">
            <a:extLst>
              <a:ext uri="{FF2B5EF4-FFF2-40B4-BE49-F238E27FC236}">
                <a16:creationId xmlns:a16="http://schemas.microsoft.com/office/drawing/2014/main" id="{FED57607-56F6-9FD5-F0A8-DE0BCFE896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66459" flipH="1">
            <a:off x="2282032" y="1589693"/>
            <a:ext cx="970220" cy="22361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072" y="978408"/>
            <a:ext cx="4974336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EF26CDF-94D4-BA22-7D14-8D3289040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1072" y="2322576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0017BF0C-B2B7-932F-A9AE-5BFAE4AB5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612" y="2770632"/>
            <a:ext cx="5065776" cy="1554480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DEAB8B47-DF86-7C9F-F027-2D4D22B2E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9612" y="4361688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9612" y="4791456"/>
            <a:ext cx="5065776" cy="1408176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8" name="Picture 37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5B08C513-7071-2499-7E9D-CFD5A027C0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083" y="2260473"/>
            <a:ext cx="1245309" cy="2314810"/>
          </a:xfrm>
          <a:prstGeom prst="rect">
            <a:avLst/>
          </a:prstGeom>
        </p:spPr>
      </p:pic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BD46E6E9-39FE-B605-0786-F7F7E656F9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6344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8546F5-5752-9595-980A-9978EC65B179}"/>
              </a:ext>
            </a:extLst>
          </p:cNvPr>
          <p:cNvSpPr/>
          <p:nvPr userDrawn="1"/>
        </p:nvSpPr>
        <p:spPr>
          <a:xfrm>
            <a:off x="491679" y="319214"/>
            <a:ext cx="11208641" cy="585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8B1DFD-B7E9-D65B-0A47-8D442617B0D0}"/>
              </a:ext>
            </a:extLst>
          </p:cNvPr>
          <p:cNvCxnSpPr>
            <a:cxnSpLocks/>
          </p:cNvCxnSpPr>
          <p:nvPr userDrawn="1"/>
        </p:nvCxnSpPr>
        <p:spPr>
          <a:xfrm>
            <a:off x="837235" y="1767119"/>
            <a:ext cx="1051656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4190CCC3-E5E8-9E96-318B-F3F62E232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58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4712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4712" y="2629116"/>
            <a:ext cx="3200400" cy="3320861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8848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270D939-D128-D431-82CE-9C15D5A7AA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09560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4AAE69C6-BB37-BC70-8424-BC928D19C91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09560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908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fabric&#10;&#10;Description automatically generated">
            <a:extLst>
              <a:ext uri="{FF2B5EF4-FFF2-40B4-BE49-F238E27FC236}">
                <a16:creationId xmlns:a16="http://schemas.microsoft.com/office/drawing/2014/main" id="{E0606CB6-3E28-F128-51B5-3786D74048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4BBC1B-7DD9-DA00-15CC-B446DA472005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C88A03B2-8C41-A023-CB90-5F79A1F01A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pic>
        <p:nvPicPr>
          <p:cNvPr id="10" name="Picture 9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9EA6110C-517A-C447-DB03-9A264F112F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09" y="1695833"/>
            <a:ext cx="1155700" cy="4318000"/>
          </a:xfrm>
          <a:prstGeom prst="rect">
            <a:avLst/>
          </a:prstGeom>
        </p:spPr>
      </p:pic>
      <p:pic>
        <p:nvPicPr>
          <p:cNvPr id="12" name="Picture 11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DC4249CD-2B45-A435-5B21-CFA7042138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49" y="381916"/>
            <a:ext cx="1155700" cy="431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A7568A0-F819-551E-4780-20A651246990}"/>
              </a:ext>
            </a:extLst>
          </p:cNvPr>
          <p:cNvSpPr/>
          <p:nvPr userDrawn="1"/>
        </p:nvSpPr>
        <p:spPr>
          <a:xfrm>
            <a:off x="1024128" y="2162946"/>
            <a:ext cx="3794760" cy="2536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11D903-56F9-B09B-0443-A76786804823}"/>
              </a:ext>
            </a:extLst>
          </p:cNvPr>
          <p:cNvSpPr/>
          <p:nvPr userDrawn="1"/>
        </p:nvSpPr>
        <p:spPr>
          <a:xfrm>
            <a:off x="1131655" y="2264499"/>
            <a:ext cx="3585549" cy="2335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D91551-9B41-0ACF-0BE6-9D174E69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184" y="2889504"/>
            <a:ext cx="2852928" cy="108813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45D3FB1-678F-0A9A-CCB6-435CE57DA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1312" y="2011680"/>
            <a:ext cx="2999232" cy="2843784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l">
              <a:lnSpc>
                <a:spcPct val="150000"/>
              </a:lnSpc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82466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362110-9E75-C1E6-F3D3-769A27CB658B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E61109-4A99-6337-9E7D-6AE0370E2A33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3B4663F-72DF-CD37-DE9D-C35DFB37E8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48BE494-2D3C-A618-4422-6EA94969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9B248-9F11-0A11-E6AF-776D371E14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EFD48A-F270-E4EE-7C35-F4304F3DD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A7DEB86-4C56-EB31-FEEE-EC8AA99FB456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C19EDA-96E7-C255-DFF9-F36A187EBACD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FAD938FE-3B63-4832-B610-64346C069F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B38128B-385C-B928-A4A8-BD98929D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&#10;&#10;Description automatically generated">
            <a:extLst>
              <a:ext uri="{FF2B5EF4-FFF2-40B4-BE49-F238E27FC236}">
                <a16:creationId xmlns:a16="http://schemas.microsoft.com/office/drawing/2014/main" id="{ABAD6905-AD97-1EAF-A4A3-D0BB13B128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3BCB4CA-03FB-81F4-F8A2-FA9C0DBDEB11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138EDBF7-FA56-2BF9-ECFA-6C39FEE8F8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9852" flipH="1">
            <a:off x="1760954" y="2048834"/>
            <a:ext cx="1230524" cy="22873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880" y="978408"/>
            <a:ext cx="37490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83880" y="2194560"/>
            <a:ext cx="3749040" cy="430682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Clr>
                <a:srgbClr val="73292A"/>
              </a:buClr>
              <a:buNone/>
              <a:defRPr sz="2400"/>
            </a:lvl1pPr>
            <a:lvl2pPr marL="228600">
              <a:buClr>
                <a:srgbClr val="73292A"/>
              </a:buClr>
              <a:defRPr sz="2000"/>
            </a:lvl2pPr>
            <a:lvl3pPr marL="685800">
              <a:buClr>
                <a:srgbClr val="73292A"/>
              </a:buClr>
              <a:defRPr sz="1800"/>
            </a:lvl3pPr>
            <a:lvl4pPr marL="1143000">
              <a:buClr>
                <a:srgbClr val="73292A"/>
              </a:buClr>
              <a:defRPr sz="1600"/>
            </a:lvl4pPr>
            <a:lvl5pPr marL="1600200">
              <a:buClr>
                <a:srgbClr val="73292A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0FE36A83-31CF-DF76-5708-55ED9FB707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5BF6365E-74A9-6D7B-5F20-7C29F29017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25296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5398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BB4DE27-1913-8274-9943-46641EA0DAB7}"/>
              </a:ext>
            </a:extLst>
          </p:cNvPr>
          <p:cNvSpPr/>
          <p:nvPr userDrawn="1"/>
        </p:nvSpPr>
        <p:spPr>
          <a:xfrm>
            <a:off x="1174276" y="-756"/>
            <a:ext cx="9843449" cy="5690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01AB4A-AE17-BFA4-697C-75EC6407E147}"/>
              </a:ext>
            </a:extLst>
          </p:cNvPr>
          <p:cNvSpPr/>
          <p:nvPr userDrawn="1"/>
        </p:nvSpPr>
        <p:spPr>
          <a:xfrm>
            <a:off x="1604189" y="-13446"/>
            <a:ext cx="8983623" cy="52577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C7F01FE-99A8-35BD-05A1-6D93A2578E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33" y="5110810"/>
            <a:ext cx="1207554" cy="3545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6660DF-FD7A-4340-E854-B4680A6B88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02474" y="-1953000"/>
            <a:ext cx="1485900" cy="5372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2651760"/>
            <a:ext cx="7744968" cy="269748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ctr">
              <a:lnSpc>
                <a:spcPct val="100000"/>
              </a:lnSpc>
              <a:defRPr sz="18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F05D25C-B703-1868-603E-D468EF44D7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8FDB2CC-A975-BC07-042A-228D387E51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6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ADFA29-47E3-2E16-12B7-D8031DC04C0D}"/>
              </a:ext>
            </a:extLst>
          </p:cNvPr>
          <p:cNvSpPr/>
          <p:nvPr userDrawn="1"/>
        </p:nvSpPr>
        <p:spPr>
          <a:xfrm>
            <a:off x="0" y="3377183"/>
            <a:ext cx="12192000" cy="2326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close up of a plant&#10;&#10;Description automatically generated with low confidence">
            <a:extLst>
              <a:ext uri="{FF2B5EF4-FFF2-40B4-BE49-F238E27FC236}">
                <a16:creationId xmlns:a16="http://schemas.microsoft.com/office/drawing/2014/main" id="{D373DB44-C887-96AC-D32D-B7656F28F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7322" y="3187511"/>
            <a:ext cx="1422400" cy="5283200"/>
          </a:xfrm>
          <a:prstGeom prst="rect">
            <a:avLst/>
          </a:prstGeom>
        </p:spPr>
      </p:pic>
      <p:pic>
        <p:nvPicPr>
          <p:cNvPr id="9" name="Picture 8" descr="A picture containing bedclothes, fabric&#10;&#10;Description automatically generated">
            <a:extLst>
              <a:ext uri="{FF2B5EF4-FFF2-40B4-BE49-F238E27FC236}">
                <a16:creationId xmlns:a16="http://schemas.microsoft.com/office/drawing/2014/main" id="{6A080FF9-A96B-AA38-428D-5F2CF533D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00022" y="287485"/>
            <a:ext cx="1485900" cy="53721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150280-02E2-686D-A130-65EBDA15EF13}"/>
              </a:ext>
            </a:extLst>
          </p:cNvPr>
          <p:cNvSpPr/>
          <p:nvPr userDrawn="1"/>
        </p:nvSpPr>
        <p:spPr>
          <a:xfrm>
            <a:off x="232651" y="3633264"/>
            <a:ext cx="11740896" cy="17897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pic>
        <p:nvPicPr>
          <p:cNvPr id="15" name="Picture 14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3DD4D68C-6665-333E-98E8-785116A05A7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0193">
            <a:off x="6957396" y="5090392"/>
            <a:ext cx="856832" cy="832525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27E0939A-D971-0D79-9B6D-834913C959B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979" y="3252854"/>
            <a:ext cx="1206427" cy="6213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53668" y="3977640"/>
            <a:ext cx="9884664" cy="73152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153668" y="4700016"/>
            <a:ext cx="9884664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70832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gree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7200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0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45E1C-47F6-0AF9-7468-BA613D681E1D}"/>
              </a:ext>
            </a:extLst>
          </p:cNvPr>
          <p:cNvSpPr/>
          <p:nvPr userDrawn="1"/>
        </p:nvSpPr>
        <p:spPr>
          <a:xfrm>
            <a:off x="0" y="1533950"/>
            <a:ext cx="12192000" cy="379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abric&#10;&#10;Description automatically generated">
            <a:extLst>
              <a:ext uri="{FF2B5EF4-FFF2-40B4-BE49-F238E27FC236}">
                <a16:creationId xmlns:a16="http://schemas.microsoft.com/office/drawing/2014/main" id="{AB9E0D8B-7031-366D-884B-EB3FABD78C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56236" y="-1772981"/>
            <a:ext cx="2147050" cy="603966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859314F-DCEF-A5A7-C5D9-F0D39AAC9FFA}"/>
              </a:ext>
            </a:extLst>
          </p:cNvPr>
          <p:cNvSpPr/>
          <p:nvPr userDrawn="1"/>
        </p:nvSpPr>
        <p:spPr>
          <a:xfrm>
            <a:off x="225552" y="1796143"/>
            <a:ext cx="11740896" cy="32657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DAAE5EB8-5B6B-6FA6-E6E7-D2F58FDFB4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07543" y="-287017"/>
            <a:ext cx="1051334" cy="3866771"/>
          </a:xfrm>
          <a:prstGeom prst="rect">
            <a:avLst/>
          </a:prstGeom>
        </p:spPr>
      </p:pic>
      <p:pic>
        <p:nvPicPr>
          <p:cNvPr id="19" name="Picture 18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BB1368FF-AA1B-4423-30B1-BE082E6F19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222" y="492338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456" y="2404872"/>
            <a:ext cx="8705088" cy="2002536"/>
          </a:xfrm>
        </p:spPr>
        <p:txBody>
          <a:bodyPr anchor="t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3454" y="3964517"/>
            <a:ext cx="8705089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F5E2B84E-B4F2-ED93-8084-ECFC3B9C38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149667" y="3189069"/>
            <a:ext cx="945473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FDD82133-EB75-7E07-A9CE-730CB7F6CD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3184" y="2136567"/>
            <a:ext cx="941832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17870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375868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26173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28309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28270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63663" y="3926721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65799" y="4286611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280672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16065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18201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733074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66331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668467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8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68136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6424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6424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Picture Placeholder 17">
            <a:extLst>
              <a:ext uri="{FF2B5EF4-FFF2-40B4-BE49-F238E27FC236}">
                <a16:creationId xmlns:a16="http://schemas.microsoft.com/office/drawing/2014/main" id="{B23EF08B-7D0C-7D96-413D-71C22E3F74D0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68136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19">
            <a:extLst>
              <a:ext uri="{FF2B5EF4-FFF2-40B4-BE49-F238E27FC236}">
                <a16:creationId xmlns:a16="http://schemas.microsoft.com/office/drawing/2014/main" id="{A6866782-6675-4F37-E5D2-68CB0191C1A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06424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9">
            <a:extLst>
              <a:ext uri="{FF2B5EF4-FFF2-40B4-BE49-F238E27FC236}">
                <a16:creationId xmlns:a16="http://schemas.microsoft.com/office/drawing/2014/main" id="{9F53AB27-DDFA-AA5D-8253-546C9BBA9CE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06424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22675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39312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39312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7">
            <a:extLst>
              <a:ext uri="{FF2B5EF4-FFF2-40B4-BE49-F238E27FC236}">
                <a16:creationId xmlns:a16="http://schemas.microsoft.com/office/drawing/2014/main" id="{DD9CE7E9-3BC2-0321-457B-61D363708B38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422675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70DD1941-A469-A457-B987-E0E2C300A8A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639312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>
            <a:extLst>
              <a:ext uri="{FF2B5EF4-FFF2-40B4-BE49-F238E27FC236}">
                <a16:creationId xmlns:a16="http://schemas.microsoft.com/office/drawing/2014/main" id="{D6B84B7D-A7EC-6FE1-9925-F78AF0DE230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639312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77214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72200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2200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7">
            <a:extLst>
              <a:ext uri="{FF2B5EF4-FFF2-40B4-BE49-F238E27FC236}">
                <a16:creationId xmlns:a16="http://schemas.microsoft.com/office/drawing/2014/main" id="{AA1AC2FE-336D-4E7F-2C86-6A8C29BA8F90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677214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FA370BF1-09EC-DBE1-5118-8A92A0F90BC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72200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5089D72C-E865-F5D3-CB1E-050AEF68445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172200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9317533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705088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05088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Picture Placeholder 17">
            <a:extLst>
              <a:ext uri="{FF2B5EF4-FFF2-40B4-BE49-F238E27FC236}">
                <a16:creationId xmlns:a16="http://schemas.microsoft.com/office/drawing/2014/main" id="{4F7ECA98-24CD-8CC5-A3EC-BFF5E9B11748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9317533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Text Placeholder 19">
            <a:extLst>
              <a:ext uri="{FF2B5EF4-FFF2-40B4-BE49-F238E27FC236}">
                <a16:creationId xmlns:a16="http://schemas.microsoft.com/office/drawing/2014/main" id="{46CBECF2-D93E-3DF9-064C-CB4A3262B6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05088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9">
            <a:extLst>
              <a:ext uri="{FF2B5EF4-FFF2-40B4-BE49-F238E27FC236}">
                <a16:creationId xmlns:a16="http://schemas.microsoft.com/office/drawing/2014/main" id="{71E06E16-A083-B853-8155-7FF97AD1DE8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05088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3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80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9" r:id="rId3"/>
    <p:sldLayoutId id="2147483651" r:id="rId4"/>
    <p:sldLayoutId id="2147483650" r:id="rId5"/>
    <p:sldLayoutId id="2147483663" r:id="rId6"/>
    <p:sldLayoutId id="2147483665" r:id="rId7"/>
    <p:sldLayoutId id="2147483660" r:id="rId8"/>
    <p:sldLayoutId id="2147483661" r:id="rId9"/>
    <p:sldLayoutId id="2147483662" r:id="rId10"/>
    <p:sldLayoutId id="2147483666" r:id="rId11"/>
    <p:sldLayoutId id="2147483653" r:id="rId12"/>
    <p:sldLayoutId id="2147483664" r:id="rId13"/>
    <p:sldLayoutId id="2147483667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73292A"/>
        </a:buClr>
        <a:buFont typeface="Arial" panose="020B0604020202020204" pitchFamily="34" charset="0"/>
        <a:buChar char="•"/>
        <a:defRPr sz="2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swaggerhub.com/apis/JO194053_1/poosd-project-api/1.0.0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poosd-project.com/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180B-35BA-C28E-820F-59C84FBDD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Sproutfolio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260E8-21BF-1371-4767-5E86248A7A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18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DB7111-E3DF-618D-F803-359BD507F07D}"/>
              </a:ext>
            </a:extLst>
          </p:cNvPr>
          <p:cNvSpPr txBox="1"/>
          <p:nvPr/>
        </p:nvSpPr>
        <p:spPr>
          <a:xfrm>
            <a:off x="4374037" y="4590854"/>
            <a:ext cx="3450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Your leafy contact companion!</a:t>
            </a:r>
          </a:p>
        </p:txBody>
      </p:sp>
    </p:spTree>
    <p:extLst>
      <p:ext uri="{BB962C8B-B14F-4D97-AF65-F5344CB8AC3E}">
        <p14:creationId xmlns:p14="http://schemas.microsoft.com/office/powerpoint/2010/main" val="317718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C1C6E-3D6B-EF44-8F16-6978A3AE9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F7AA0F-FE53-DAFC-7285-CA2D06CC0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A diagram of contact manager">
            <a:extLst>
              <a:ext uri="{FF2B5EF4-FFF2-40B4-BE49-F238E27FC236}">
                <a16:creationId xmlns:a16="http://schemas.microsoft.com/office/drawing/2014/main" id="{DEB4D9DC-96C7-F6D2-394E-B7643DCED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215" y="250825"/>
            <a:ext cx="8597570" cy="6356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9463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C1C6E-3D6B-EF44-8F16-6978A3AE9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Color palette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F7AA0F-FE53-DAFC-7285-CA2D06CC0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9EC48C6-DC26-749B-3441-0E89EB100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73" y="1589846"/>
            <a:ext cx="11664053" cy="36783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58993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068DB-0E80-50B5-BE0F-3F9FDA625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68" y="3977640"/>
            <a:ext cx="9884664" cy="1155834"/>
          </a:xfrm>
        </p:spPr>
        <p:txBody>
          <a:bodyPr anchor="ctr"/>
          <a:lstStyle/>
          <a:p>
            <a:r>
              <a:rPr lang="en-US" dirty="0"/>
              <a:t>Demonstrations</a:t>
            </a:r>
          </a:p>
        </p:txBody>
      </p:sp>
    </p:spTree>
    <p:extLst>
      <p:ext uri="{BB962C8B-B14F-4D97-AF65-F5344CB8AC3E}">
        <p14:creationId xmlns:p14="http://schemas.microsoft.com/office/powerpoint/2010/main" val="1160943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9AE42-6EE2-6569-FED1-BAA278401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API Demonstration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D28EA-8B4A-0D3A-D8AA-A7CDCF82A0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 err="1">
                <a:hlinkClick r:id="rId2"/>
              </a:rPr>
              <a:t>SwaggerHub</a:t>
            </a:r>
            <a:endParaRPr lang="en-US" sz="32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AE7710-AEC1-9039-EDC5-C89C22FE61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8BB2ED-B98D-EC04-57EF-0D7E7B055E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65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9AE42-6EE2-6569-FED1-BAA278401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Website Demonstration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D28EA-8B4A-0D3A-D8AA-A7CDCF82A0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>
                <a:hlinkClick r:id="rId2"/>
              </a:rPr>
              <a:t>http://poosd-project.com</a:t>
            </a:r>
            <a:endParaRPr lang="en-US" sz="32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AE7710-AEC1-9039-EDC5-C89C22FE61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8BB2ED-B98D-EC04-57EF-0D7E7B055E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74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71D73-F03B-010C-598D-468D730B53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BF9CD-13F4-4E69-C525-E3ED2D8155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117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068DB-0E80-50B5-BE0F-3F9FDA625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68" y="3977640"/>
            <a:ext cx="9884664" cy="1155834"/>
          </a:xfrm>
        </p:spPr>
        <p:txBody>
          <a:bodyPr anchor="ctr"/>
          <a:lstStyle/>
          <a:p>
            <a:r>
              <a:rPr lang="en-US" dirty="0"/>
              <a:t>Meet the Team!</a:t>
            </a:r>
          </a:p>
        </p:txBody>
      </p:sp>
    </p:spTree>
    <p:extLst>
      <p:ext uri="{BB962C8B-B14F-4D97-AF65-F5344CB8AC3E}">
        <p14:creationId xmlns:p14="http://schemas.microsoft.com/office/powerpoint/2010/main" val="4104841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9955B-23EB-0C63-A6F9-448E4DC68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51B2B-6C83-11A4-C23F-F508C4DFA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6912" y="2150840"/>
            <a:ext cx="2131173" cy="2642518"/>
          </a:xfrm>
        </p:spPr>
        <p:txBody>
          <a:bodyPr>
            <a:noAutofit/>
          </a:bodyPr>
          <a:lstStyle/>
          <a:p>
            <a:r>
              <a:rPr lang="en-US" sz="1800" b="1" dirty="0">
                <a:cs typeface="+mn-cs"/>
              </a:rPr>
              <a:t>Joshua Bell</a:t>
            </a:r>
          </a:p>
          <a:p>
            <a:r>
              <a:rPr lang="en-US" sz="1800" b="1" dirty="0">
                <a:cs typeface="+mn-cs"/>
              </a:rPr>
              <a:t>Matthew Daley</a:t>
            </a:r>
          </a:p>
          <a:p>
            <a:r>
              <a:rPr lang="en-US" sz="1800" b="1" dirty="0" err="1">
                <a:cs typeface="+mn-cs"/>
              </a:rPr>
              <a:t>Edrienne</a:t>
            </a:r>
            <a:r>
              <a:rPr lang="en-US" sz="1800" b="1" dirty="0">
                <a:cs typeface="+mn-cs"/>
              </a:rPr>
              <a:t> </a:t>
            </a:r>
            <a:r>
              <a:rPr lang="en-US" sz="1800" b="1" dirty="0" err="1">
                <a:cs typeface="+mn-cs"/>
              </a:rPr>
              <a:t>Gregana</a:t>
            </a:r>
            <a:endParaRPr lang="en-US" sz="1800" b="1" dirty="0">
              <a:cs typeface="+mn-cs"/>
            </a:endParaRPr>
          </a:p>
          <a:p>
            <a:r>
              <a:rPr lang="en-US" sz="1800" b="1" dirty="0">
                <a:cs typeface="+mn-cs"/>
              </a:rPr>
              <a:t>Evan </a:t>
            </a:r>
            <a:r>
              <a:rPr lang="en-US" sz="1800" b="1" dirty="0" err="1">
                <a:cs typeface="+mn-cs"/>
              </a:rPr>
              <a:t>Naderi</a:t>
            </a:r>
            <a:endParaRPr lang="en-US" sz="1800" b="1" dirty="0">
              <a:cs typeface="+mn-cs"/>
            </a:endParaRPr>
          </a:p>
          <a:p>
            <a:r>
              <a:rPr lang="en-US" sz="1800" b="1" dirty="0">
                <a:cs typeface="+mn-cs"/>
              </a:rPr>
              <a:t>Evan Tieu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FAE2ED-1F42-B4EA-D1BD-C8DDF810097B}"/>
              </a:ext>
            </a:extLst>
          </p:cNvPr>
          <p:cNvSpPr txBox="1"/>
          <p:nvPr/>
        </p:nvSpPr>
        <p:spPr>
          <a:xfrm>
            <a:off x="9507453" y="2150840"/>
            <a:ext cx="2131173" cy="2642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dirty="0">
                <a:solidFill>
                  <a:schemeClr val="accent3"/>
                </a:solidFill>
                <a:latin typeface="Gill Sans Nova Light" panose="020F0302020204030204" pitchFamily="34" charset="0"/>
              </a:rPr>
              <a:t>API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dirty="0">
                <a:solidFill>
                  <a:schemeClr val="accent3"/>
                </a:solidFill>
                <a:latin typeface="Gill Sans Nova Light" panose="020F0302020204030204" pitchFamily="34" charset="0"/>
              </a:rPr>
              <a:t>API / Project Manager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dirty="0">
                <a:solidFill>
                  <a:schemeClr val="accent3"/>
                </a:solidFill>
                <a:latin typeface="Gill Sans Nova Light" panose="020F0302020204030204" pitchFamily="34" charset="0"/>
              </a:rPr>
              <a:t>Front-end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dirty="0">
                <a:solidFill>
                  <a:schemeClr val="accent3"/>
                </a:solidFill>
                <a:latin typeface="Gill Sans Nova Light" panose="020F0302020204030204" pitchFamily="34" charset="0"/>
              </a:rPr>
              <a:t>Front-end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dirty="0">
                <a:solidFill>
                  <a:schemeClr val="accent3"/>
                </a:solidFill>
                <a:latin typeface="Gill Sans Nova Light" panose="020F0302020204030204" pitchFamily="34" charset="0"/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1789784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068DB-0E80-50B5-BE0F-3F9FDA625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68" y="3977640"/>
            <a:ext cx="9884664" cy="1155834"/>
          </a:xfrm>
        </p:spPr>
        <p:txBody>
          <a:bodyPr anchor="ctr"/>
          <a:lstStyle/>
          <a:p>
            <a:r>
              <a:rPr lang="en-US" dirty="0"/>
              <a:t>A closer look…</a:t>
            </a:r>
          </a:p>
        </p:txBody>
      </p:sp>
    </p:spTree>
    <p:extLst>
      <p:ext uri="{BB962C8B-B14F-4D97-AF65-F5344CB8AC3E}">
        <p14:creationId xmlns:p14="http://schemas.microsoft.com/office/powerpoint/2010/main" val="1445332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8C721-FE30-75DC-C3AE-FE3912D6B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749997"/>
          </a:xfrm>
        </p:spPr>
        <p:txBody>
          <a:bodyPr/>
          <a:lstStyle/>
          <a:p>
            <a:r>
              <a:rPr lang="en-US" dirty="0"/>
              <a:t>Technology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DB5D4-4345-C81F-D1DC-84487984B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2870" y="2139885"/>
            <a:ext cx="4114800" cy="3007980"/>
          </a:xfrm>
        </p:spPr>
        <p:txBody>
          <a:bodyPr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/>
              <a:t>Database </a:t>
            </a:r>
            <a:r>
              <a:rPr lang="en-US" sz="2000" dirty="0"/>
              <a:t>— Digital Ocean, MySQL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/>
              <a:t>Team Dynamics </a:t>
            </a:r>
            <a:r>
              <a:rPr lang="en-US" sz="2000" dirty="0"/>
              <a:t>— GitHub, Discord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/>
              <a:t>API </a:t>
            </a:r>
            <a:r>
              <a:rPr lang="en-US" sz="2000" dirty="0"/>
              <a:t>— Postman, SwaggerHub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100" b="1" dirty="0"/>
              <a:t>DNS — </a:t>
            </a:r>
            <a:r>
              <a:rPr lang="en-US" sz="2100" dirty="0"/>
              <a:t>Google Domains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100" b="1" dirty="0"/>
              <a:t>Development – </a:t>
            </a:r>
            <a:r>
              <a:rPr lang="en-US" sz="2100" dirty="0"/>
              <a:t>Visual Studio Code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100" b="1" dirty="0"/>
              <a:t>Languages</a:t>
            </a:r>
            <a:r>
              <a:rPr lang="en-US" sz="2100" dirty="0"/>
              <a:t> – HTML, CSS, JavaScript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BEF4D1-31E1-B2F2-30A5-9749AB3B0D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40D3EF-5B0C-902B-8536-491E0A4B41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167518E-A71A-D5FD-BA2A-4172F610D00A}"/>
              </a:ext>
            </a:extLst>
          </p:cNvPr>
          <p:cNvGrpSpPr/>
          <p:nvPr/>
        </p:nvGrpSpPr>
        <p:grpSpPr>
          <a:xfrm>
            <a:off x="6628410" y="2139885"/>
            <a:ext cx="3456898" cy="2958620"/>
            <a:chOff x="6628410" y="2139885"/>
            <a:chExt cx="3456898" cy="2958620"/>
          </a:xfrm>
        </p:grpSpPr>
        <p:pic>
          <p:nvPicPr>
            <p:cNvPr id="61" name="Picture 60" descr="A blue logo with black dots&#10;&#10;Description automatically generated">
              <a:extLst>
                <a:ext uri="{FF2B5EF4-FFF2-40B4-BE49-F238E27FC236}">
                  <a16:creationId xmlns:a16="http://schemas.microsoft.com/office/drawing/2014/main" id="{D2349067-1B33-0DC6-A812-30AF825B3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31552" y="3136654"/>
              <a:ext cx="965079" cy="965079"/>
            </a:xfrm>
            <a:prstGeom prst="rect">
              <a:avLst/>
            </a:prstGeom>
          </p:spPr>
        </p:pic>
        <p:pic>
          <p:nvPicPr>
            <p:cNvPr id="63" name="Picture 62" descr="A logo of a person in a circle&#10;&#10;Description automatically generated">
              <a:extLst>
                <a:ext uri="{FF2B5EF4-FFF2-40B4-BE49-F238E27FC236}">
                  <a16:creationId xmlns:a16="http://schemas.microsoft.com/office/drawing/2014/main" id="{F2B321AF-0653-2A7E-2835-5040C2BCC2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75891" y="3136655"/>
              <a:ext cx="965079" cy="965079"/>
            </a:xfrm>
            <a:prstGeom prst="rect">
              <a:avLst/>
            </a:prstGeom>
          </p:spPr>
        </p:pic>
        <p:pic>
          <p:nvPicPr>
            <p:cNvPr id="69" name="Picture 68" descr="A logo of a software company&#10;&#10;Description automatically generated">
              <a:extLst>
                <a:ext uri="{FF2B5EF4-FFF2-40B4-BE49-F238E27FC236}">
                  <a16:creationId xmlns:a16="http://schemas.microsoft.com/office/drawing/2014/main" id="{7CE3BB2F-5E3C-B5A7-D5E6-D1740EAD1F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31553" y="4133426"/>
              <a:ext cx="965079" cy="965079"/>
            </a:xfrm>
            <a:prstGeom prst="rect">
              <a:avLst/>
            </a:prstGeom>
          </p:spPr>
        </p:pic>
        <p:pic>
          <p:nvPicPr>
            <p:cNvPr id="71" name="Picture 70" descr="A blue and white logo&#10;&#10;Description automatically generated">
              <a:extLst>
                <a:ext uri="{FF2B5EF4-FFF2-40B4-BE49-F238E27FC236}">
                  <a16:creationId xmlns:a16="http://schemas.microsoft.com/office/drawing/2014/main" id="{31D1DAF1-2ED3-8B5C-7771-1E85522EFB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75891" y="4133425"/>
              <a:ext cx="965079" cy="965079"/>
            </a:xfrm>
            <a:prstGeom prst="rect">
              <a:avLst/>
            </a:prstGeom>
          </p:spPr>
        </p:pic>
        <p:pic>
          <p:nvPicPr>
            <p:cNvPr id="73" name="Picture 72" descr="A yellow square with black letters&#10;&#10;Description automatically generated">
              <a:extLst>
                <a:ext uri="{FF2B5EF4-FFF2-40B4-BE49-F238E27FC236}">
                  <a16:creationId xmlns:a16="http://schemas.microsoft.com/office/drawing/2014/main" id="{D318278A-848C-D760-FF51-607403F54D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120229" y="4133425"/>
              <a:ext cx="965079" cy="965079"/>
            </a:xfrm>
            <a:prstGeom prst="rect">
              <a:avLst/>
            </a:prstGeom>
          </p:spPr>
        </p:pic>
        <p:pic>
          <p:nvPicPr>
            <p:cNvPr id="75" name="Picture 74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57E6B196-EAB3-AC2E-AEE4-8E295FE65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628410" y="2189620"/>
              <a:ext cx="965079" cy="965079"/>
            </a:xfrm>
            <a:prstGeom prst="rect">
              <a:avLst/>
            </a:prstGeom>
          </p:spPr>
        </p:pic>
        <p:pic>
          <p:nvPicPr>
            <p:cNvPr id="77" name="Picture 76" descr="A logo with a dolphin&#10;&#10;Description automatically generated">
              <a:extLst>
                <a:ext uri="{FF2B5EF4-FFF2-40B4-BE49-F238E27FC236}">
                  <a16:creationId xmlns:a16="http://schemas.microsoft.com/office/drawing/2014/main" id="{BBF4B188-DB59-E158-12BD-E21C7F4EB92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874319" y="2139885"/>
              <a:ext cx="965079" cy="965079"/>
            </a:xfrm>
            <a:prstGeom prst="rect">
              <a:avLst/>
            </a:prstGeom>
          </p:spPr>
        </p:pic>
        <p:pic>
          <p:nvPicPr>
            <p:cNvPr id="79" name="Picture 78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6694D6ED-7374-C6FE-0169-C9DFBF292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117915" y="2139885"/>
              <a:ext cx="965079" cy="965079"/>
            </a:xfrm>
            <a:prstGeom prst="rect">
              <a:avLst/>
            </a:prstGeom>
          </p:spPr>
        </p:pic>
        <p:pic>
          <p:nvPicPr>
            <p:cNvPr id="7" name="Picture 6" descr="A colorful letter g on a black background&#10;&#10;Description automatically generated">
              <a:extLst>
                <a:ext uri="{FF2B5EF4-FFF2-40B4-BE49-F238E27FC236}">
                  <a16:creationId xmlns:a16="http://schemas.microsoft.com/office/drawing/2014/main" id="{C879FFB9-218E-08BF-0B8C-C63E8FD1D6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117914" y="3136653"/>
              <a:ext cx="965079" cy="9650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3152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D4BAA-F5B2-3046-1D7C-A6655AFF6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Reflections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4490C-F2DC-FC29-6865-81E8C1A30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8028" y="2651760"/>
            <a:ext cx="4347972" cy="2697480"/>
          </a:xfrm>
        </p:spPr>
        <p:txBody>
          <a:bodyPr/>
          <a:lstStyle/>
          <a:p>
            <a:pPr algn="l"/>
            <a:r>
              <a:rPr lang="en-US" b="1" dirty="0"/>
              <a:t>Things that went well…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Database finished quickly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Relatively fast communication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People knew their designated tasks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B3F392-1F61-95AA-2F61-02B4CFD880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DD376-4C1F-7796-70AD-8ADE988505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3D7D13-63F7-5DBB-28AF-EE6EAFB77A0D}"/>
              </a:ext>
            </a:extLst>
          </p:cNvPr>
          <p:cNvSpPr txBox="1"/>
          <p:nvPr/>
        </p:nvSpPr>
        <p:spPr>
          <a:xfrm>
            <a:off x="6097572" y="2651760"/>
            <a:ext cx="4346400" cy="2292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  <a:buClr>
                <a:srgbClr val="73292A"/>
              </a:buClr>
              <a:buFont typeface="Arial" panose="020B0604020202020204" pitchFamily="34" charset="0"/>
            </a:pPr>
            <a:r>
              <a:rPr lang="en-US" sz="2000" b="1" dirty="0">
                <a:solidFill>
                  <a:schemeClr val="accent3"/>
                </a:solidFill>
                <a:latin typeface="Gill Sans Nova Light" panose="020F0302020204030204" pitchFamily="34" charset="0"/>
              </a:rPr>
              <a:t>Things that didn’t go too well…</a:t>
            </a:r>
          </a:p>
          <a:p>
            <a:pPr marL="285750" indent="-285750">
              <a:spcBef>
                <a:spcPts val="1000"/>
              </a:spcBef>
              <a:buClr>
                <a:srgbClr val="73292A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3"/>
                </a:solidFill>
                <a:latin typeface="Gill Sans Nova Light" panose="020F0302020204030204" pitchFamily="34" charset="0"/>
              </a:rPr>
              <a:t>Schedules not aligning</a:t>
            </a:r>
          </a:p>
          <a:p>
            <a:pPr marL="285750" indent="-285750">
              <a:spcBef>
                <a:spcPts val="1000"/>
              </a:spcBef>
              <a:buClr>
                <a:srgbClr val="73292A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3"/>
                </a:solidFill>
                <a:latin typeface="Gill Sans Nova Light" panose="020F0302020204030204" pitchFamily="34" charset="0"/>
              </a:rPr>
              <a:t>Gantt chart completed retroactively</a:t>
            </a:r>
          </a:p>
          <a:p>
            <a:pPr marL="285750" indent="-285750">
              <a:spcBef>
                <a:spcPts val="1000"/>
              </a:spcBef>
              <a:buClr>
                <a:srgbClr val="73292A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3"/>
                </a:solidFill>
                <a:latin typeface="Gill Sans Nova Light" panose="020F0302020204030204" pitchFamily="34" charset="0"/>
              </a:rPr>
              <a:t>Accidentally deleted entire server (once)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310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068DB-0E80-50B5-BE0F-3F9FDA625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68" y="3977640"/>
            <a:ext cx="9884664" cy="1155834"/>
          </a:xfrm>
        </p:spPr>
        <p:txBody>
          <a:bodyPr anchor="ctr"/>
          <a:lstStyle/>
          <a:p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1505105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C1C6E-3D6B-EF44-8F16-6978A3AE9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Gantt chart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F7AA0F-FE53-DAFC-7285-CA2D06CC0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F024E8AD-DC67-B59C-3BCC-435135268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853" y="266344"/>
            <a:ext cx="7842293" cy="63253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3462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C1C6E-3D6B-EF44-8F16-6978A3AE9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Entity-relationship diagram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F7AA0F-FE53-DAFC-7285-CA2D06CC0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F925EB31-0E0B-5407-EC5B-00E293E5F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25" y="738187"/>
            <a:ext cx="10191750" cy="5381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6243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0">
      <a:dk1>
        <a:srgbClr val="000000"/>
      </a:dk1>
      <a:lt1>
        <a:srgbClr val="FFFFFF"/>
      </a:lt1>
      <a:dk2>
        <a:srgbClr val="CAD8D6"/>
      </a:dk2>
      <a:lt2>
        <a:srgbClr val="E7E6E6"/>
      </a:lt2>
      <a:accent1>
        <a:srgbClr val="7E8679"/>
      </a:accent1>
      <a:accent2>
        <a:srgbClr val="72292A"/>
      </a:accent2>
      <a:accent3>
        <a:srgbClr val="4A3A1C"/>
      </a:accent3>
      <a:accent4>
        <a:srgbClr val="E47D60"/>
      </a:accent4>
      <a:accent5>
        <a:srgbClr val="CEBBAF"/>
      </a:accent5>
      <a:accent6>
        <a:srgbClr val="E8DAC4"/>
      </a:accent6>
      <a:hlink>
        <a:srgbClr val="3968F6"/>
      </a:hlink>
      <a:folHlink>
        <a:srgbClr val="954F72"/>
      </a:folHlink>
    </a:clrScheme>
    <a:fontScheme name="Custom 23">
      <a:majorFont>
        <a:latin typeface="Baskerville Old Face"/>
        <a:ea typeface=""/>
        <a:cs typeface=""/>
      </a:majorFont>
      <a:minorFont>
        <a:latin typeface="Gill Sans Nova Light"/>
        <a:ea typeface=""/>
        <a:cs typeface="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loral-Flourish_Win32_CP_v8" id="{BCFB3359-BC8B-4F4E-99DD-822A55018E7C}" vid="{7DF7CEC2-9D9A-40F6-95E4-E2F6E93D64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ACE2AAA-C718-435C-B4E6-95A08ACAC44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BB2F3B-6257-41BB-8B64-5AC7494F274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614EFF02-EA18-493C-972D-813DB244CB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1173</TotalTime>
  <Words>175</Words>
  <Application>Microsoft Office PowerPoint</Application>
  <PresentationFormat>Widescreen</PresentationFormat>
  <Paragraphs>53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Baskerville</vt:lpstr>
      <vt:lpstr>Baskerville Old Face</vt:lpstr>
      <vt:lpstr>Calibri</vt:lpstr>
      <vt:lpstr>Gill Sans Light</vt:lpstr>
      <vt:lpstr>Gill Sans Nova</vt:lpstr>
      <vt:lpstr>Gill Sans Nova Light</vt:lpstr>
      <vt:lpstr>Office Theme</vt:lpstr>
      <vt:lpstr>Sproutfolio</vt:lpstr>
      <vt:lpstr>Meet the Team!</vt:lpstr>
      <vt:lpstr>Team Members</vt:lpstr>
      <vt:lpstr>A closer look…</vt:lpstr>
      <vt:lpstr>Technology Used</vt:lpstr>
      <vt:lpstr>Project Reflections</vt:lpstr>
      <vt:lpstr>Diagrams</vt:lpstr>
      <vt:lpstr>PowerPoint Presentation</vt:lpstr>
      <vt:lpstr>PowerPoint Presentation</vt:lpstr>
      <vt:lpstr>PowerPoint Presentation</vt:lpstr>
      <vt:lpstr>PowerPoint Presentation</vt:lpstr>
      <vt:lpstr>Demonstrations</vt:lpstr>
      <vt:lpstr>API Demonstration</vt:lpstr>
      <vt:lpstr>Website Demonstration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Contact Manager</dc:title>
  <dc:creator>Evan Tieu</dc:creator>
  <cp:lastModifiedBy>Evan Tieu</cp:lastModifiedBy>
  <cp:revision>41</cp:revision>
  <dcterms:created xsi:type="dcterms:W3CDTF">2023-09-21T02:44:35Z</dcterms:created>
  <dcterms:modified xsi:type="dcterms:W3CDTF">2023-09-27T20:33:59Z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