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3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9447"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4/8/2018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4/8/2018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4/8/2018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usingToString()" TargetMode="External"/><Relationship Id="rId2" Type="http://schemas.openxmlformats.org/officeDocument/2006/relationships/hyperlink" Target="http://docs.guava-libraries.googlecode.com/git-history/release/javadoc/com/google/common/collect/Ordering.html#natural()"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collect/Ordering.html#from(java.util.Compar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nullsFirst()" TargetMode="External"/><Relationship Id="rId2" Type="http://schemas.openxmlformats.org/officeDocument/2006/relationships/hyperlink" Target="http://docs.guava-libraries.googlecode.com/git-history/release/javadoc/com/google/common/collect/Ordering.html#reverse()"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onResultOf(com.google.common.base.Function)" TargetMode="External"/><Relationship Id="rId5" Type="http://schemas.openxmlformats.org/officeDocument/2006/relationships/hyperlink" Target="http://docs.guava-libraries.googlecode.com/git-history/release/javadoc/com/google/common/collect/Ordering.html#compound(java.util.Comparator)" TargetMode="External"/><Relationship Id="rId4" Type="http://schemas.openxmlformats.org/officeDocument/2006/relationships/hyperlink" Target="http://docs.guava-libraries.googlecode.com/git-history/release/javadoc/com/google/common/collect/Ordering.html#nullsLas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43816" y="2357823"/>
            <a:ext cx="7028584" cy="646331"/>
          </a:xfrm>
          <a:prstGeom prst="rect">
            <a:avLst/>
          </a:prstGeom>
          <a:noFill/>
          <a:ln w="9525">
            <a:noFill/>
            <a:miter lim="800000"/>
            <a:headEnd/>
            <a:tailEnd/>
          </a:ln>
        </p:spPr>
        <p:txBody>
          <a:bodyPr wrap="square" rtlCol="0">
            <a:spAutoFit/>
          </a:bodyPr>
          <a:lstStyle/>
          <a:p>
            <a:r>
              <a:rPr lang="zh-CN" altLang="en-US" dirty="0"/>
              <a:t>实现一个比较器</a:t>
            </a:r>
            <a:r>
              <a:rPr lang="en-US" altLang="zh-CN" dirty="0"/>
              <a:t>[Comparator]</a:t>
            </a:r>
            <a:r>
              <a:rPr lang="zh-CN" altLang="en-US" dirty="0"/>
              <a:t>，或者直接实现</a:t>
            </a:r>
            <a:r>
              <a:rPr lang="en-US" altLang="zh-CN" dirty="0"/>
              <a:t>Comparable</a:t>
            </a:r>
            <a:r>
              <a:rPr lang="zh-CN" altLang="en-US" dirty="0"/>
              <a:t>接口有时也伤不起。考虑一下这种情况：</a:t>
            </a:r>
            <a:endParaRPr lang="en-US" altLang="zh-CN" dirty="0"/>
          </a:p>
        </p:txBody>
      </p:sp>
      <p:pic>
        <p:nvPicPr>
          <p:cNvPr id="7" name="图片 6"/>
          <p:cNvPicPr>
            <a:picLocks noChangeAspect="1"/>
          </p:cNvPicPr>
          <p:nvPr/>
        </p:nvPicPr>
        <p:blipFill>
          <a:blip r:embed="rId2"/>
          <a:stretch>
            <a:fillRect/>
          </a:stretch>
        </p:blipFill>
        <p:spPr>
          <a:xfrm>
            <a:off x="1295400" y="3043462"/>
            <a:ext cx="4657143" cy="2676190"/>
          </a:xfrm>
          <a:prstGeom prst="rect">
            <a:avLst/>
          </a:prstGeom>
        </p:spPr>
      </p:pic>
    </p:spTree>
    <p:extLst>
      <p:ext uri="{BB962C8B-B14F-4D97-AF65-F5344CB8AC3E}">
        <p14:creationId xmlns:p14="http://schemas.microsoft.com/office/powerpoint/2010/main" val="3175753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14787" y="2037755"/>
            <a:ext cx="7028584" cy="1200329"/>
          </a:xfrm>
          <a:prstGeom prst="rect">
            <a:avLst/>
          </a:prstGeom>
          <a:noFill/>
          <a:ln w="9525">
            <a:noFill/>
            <a:miter lim="800000"/>
            <a:headEnd/>
            <a:tailEnd/>
          </a:ln>
        </p:spPr>
        <p:txBody>
          <a:bodyPr wrap="square" rtlCol="0">
            <a:spAutoFit/>
          </a:bodyPr>
          <a:lstStyle/>
          <a:p>
            <a:r>
              <a:rPr lang="zh-CN" altLang="en-US" dirty="0"/>
              <a:t>这部分代码太琐碎了，因此很容易搞乱，也很难调试。我们应该能把这种代码变得更优雅，为此，</a:t>
            </a:r>
            <a:r>
              <a:rPr lang="en-US" altLang="zh-CN" dirty="0"/>
              <a:t>Guava</a:t>
            </a:r>
            <a:r>
              <a:rPr lang="zh-CN" altLang="en-US" dirty="0"/>
              <a:t>提供</a:t>
            </a:r>
            <a:r>
              <a:rPr lang="zh-CN" altLang="en-US" dirty="0" smtClean="0"/>
              <a:t>了</a:t>
            </a:r>
            <a:r>
              <a:rPr lang="en-US" altLang="zh-CN" dirty="0" err="1"/>
              <a:t>ComparisonChain</a:t>
            </a:r>
            <a:r>
              <a:rPr lang="zh-CN" altLang="en-US" dirty="0"/>
              <a:t>执行一种懒比较：它执行比较操作直至发现非零的结果，在那之后的比较输入将被忽略。</a:t>
            </a:r>
            <a:endParaRPr lang="en-US" altLang="zh-CN" dirty="0"/>
          </a:p>
        </p:txBody>
      </p:sp>
      <p:pic>
        <p:nvPicPr>
          <p:cNvPr id="2" name="图片 1"/>
          <p:cNvPicPr>
            <a:picLocks noChangeAspect="1"/>
          </p:cNvPicPr>
          <p:nvPr/>
        </p:nvPicPr>
        <p:blipFill>
          <a:blip r:embed="rId2"/>
          <a:stretch>
            <a:fillRect/>
          </a:stretch>
        </p:blipFill>
        <p:spPr>
          <a:xfrm>
            <a:off x="1637251" y="3597459"/>
            <a:ext cx="5314286" cy="2238095"/>
          </a:xfrm>
          <a:prstGeom prst="rect">
            <a:avLst/>
          </a:prstGeom>
        </p:spPr>
      </p:pic>
    </p:spTree>
    <p:extLst>
      <p:ext uri="{BB962C8B-B14F-4D97-AF65-F5344CB8AC3E}">
        <p14:creationId xmlns:p14="http://schemas.microsoft.com/office/powerpoint/2010/main" val="6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排序器</a:t>
            </a:r>
            <a:r>
              <a:rPr lang="en-US" altLang="zh-CN" dirty="0"/>
              <a:t>[Ordering]</a:t>
            </a:r>
            <a:r>
              <a:rPr lang="zh-CN" altLang="en-US" dirty="0"/>
              <a:t>是</a:t>
            </a:r>
            <a:r>
              <a:rPr lang="en-US" altLang="zh-CN" dirty="0"/>
              <a:t>Guava</a:t>
            </a:r>
            <a:r>
              <a:rPr lang="zh-CN" altLang="en-US" dirty="0"/>
              <a:t>流畅风格比较器</a:t>
            </a:r>
            <a:r>
              <a:rPr lang="en-US" altLang="zh-CN" dirty="0"/>
              <a:t>[Comparator]</a:t>
            </a:r>
            <a:r>
              <a:rPr lang="zh-CN" altLang="en-US" dirty="0"/>
              <a:t>的实现，它可以用来为构建复杂的比较器，以完成集合排序的功能。</a:t>
            </a:r>
          </a:p>
          <a:p>
            <a:endParaRPr lang="zh-CN" altLang="en-US" dirty="0"/>
          </a:p>
          <a:p>
            <a:r>
              <a:rPr lang="zh-CN" altLang="en-US" dirty="0"/>
              <a:t>从实现上说，</a:t>
            </a:r>
            <a:r>
              <a:rPr lang="en-US" altLang="zh-CN" dirty="0"/>
              <a:t>Ordering</a:t>
            </a:r>
            <a:r>
              <a:rPr lang="zh-CN" altLang="en-US" dirty="0"/>
              <a:t>实例就是一个特殊的</a:t>
            </a:r>
            <a:r>
              <a:rPr lang="en-US" altLang="zh-CN" dirty="0"/>
              <a:t>Comparator</a:t>
            </a:r>
            <a:r>
              <a:rPr lang="zh-CN" altLang="en-US" dirty="0"/>
              <a:t>实例。</a:t>
            </a:r>
            <a:r>
              <a:rPr lang="en-US" altLang="zh-CN" dirty="0"/>
              <a:t>Ordering</a:t>
            </a:r>
            <a:r>
              <a:rPr lang="zh-CN" altLang="en-US" dirty="0"/>
              <a:t>把很多基于</a:t>
            </a:r>
            <a:r>
              <a:rPr lang="en-US" altLang="zh-CN" dirty="0"/>
              <a:t>Comparator</a:t>
            </a:r>
            <a:r>
              <a:rPr lang="zh-CN" altLang="en-US" dirty="0"/>
              <a:t>的静态方法（如</a:t>
            </a:r>
            <a:r>
              <a:rPr lang="en-US" altLang="zh-CN" dirty="0" err="1"/>
              <a:t>Collections.max</a:t>
            </a:r>
            <a:r>
              <a:rPr lang="zh-CN" altLang="en-US" dirty="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26466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创建排序器</a:t>
            </a:r>
            <a:r>
              <a:rPr lang="zh-CN" altLang="en-US" dirty="0"/>
              <a:t>：常见的排序器可以由下面的静态方法创建</a:t>
            </a:r>
            <a:endParaRPr lang="en-US" altLang="zh-CN" dirty="0"/>
          </a:p>
        </p:txBody>
      </p:sp>
      <p:graphicFrame>
        <p:nvGraphicFramePr>
          <p:cNvPr id="2" name="Table 1"/>
          <p:cNvGraphicFramePr>
            <a:graphicFrameLocks noGrp="1"/>
          </p:cNvGraphicFramePr>
          <p:nvPr>
            <p:extLst>
              <p:ext uri="{D42A27DB-BD31-4B8C-83A1-F6EECF244321}">
                <p14:modId xmlns:p14="http://schemas.microsoft.com/office/powerpoint/2010/main" val="1205359622"/>
              </p:ext>
            </p:extLst>
          </p:nvPr>
        </p:nvGraphicFramePr>
        <p:xfrm>
          <a:off x="609600" y="2294688"/>
          <a:ext cx="8267700" cy="1788000"/>
        </p:xfrm>
        <a:graphic>
          <a:graphicData uri="http://schemas.openxmlformats.org/drawingml/2006/table">
            <a:tbl>
              <a:tblPr/>
              <a:tblGrid>
                <a:gridCol w="2662253">
                  <a:extLst>
                    <a:ext uri="{9D8B030D-6E8A-4147-A177-3AD203B41FA5}">
                      <a16:colId xmlns:a16="http://schemas.microsoft.com/office/drawing/2014/main" xmlns="" val="3042613032"/>
                    </a:ext>
                  </a:extLst>
                </a:gridCol>
                <a:gridCol w="5605447">
                  <a:extLst>
                    <a:ext uri="{9D8B030D-6E8A-4147-A177-3AD203B41FA5}">
                      <a16:colId xmlns:a16="http://schemas.microsoft.com/office/drawing/2014/main" xmlns="" val="2274778014"/>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660271125"/>
                  </a:ext>
                </a:extLst>
              </a:tr>
              <a:tr h="464568">
                <a:tc>
                  <a:txBody>
                    <a:bodyPr/>
                    <a:lstStyle/>
                    <a:p>
                      <a:r>
                        <a:rPr lang="en-US" sz="1400" u="sng" dirty="0">
                          <a:solidFill>
                            <a:srgbClr val="00A19E"/>
                          </a:solidFill>
                          <a:effectLst/>
                          <a:hlinkClick r:id="rId2"/>
                        </a:rPr>
                        <a:t>natural()</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对可排序类型做自然排序，如数字按大小，日期按先后排序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3747208260"/>
                  </a:ext>
                </a:extLst>
              </a:tr>
              <a:tr h="441144">
                <a:tc>
                  <a:txBody>
                    <a:bodyPr/>
                    <a:lstStyle/>
                    <a:p>
                      <a:r>
                        <a:rPr lang="en-US" sz="1400" u="sng">
                          <a:solidFill>
                            <a:srgbClr val="00A19E"/>
                          </a:solidFill>
                          <a:effectLst/>
                          <a:hlinkClick r:id="rId3"/>
                        </a:rPr>
                        <a:t>usingToString()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按对象的字符串形式做字典排序</a:t>
                      </a:r>
                      <a:r>
                        <a:rPr lang="en-US" altLang="zh-CN" sz="1400" dirty="0">
                          <a:effectLst/>
                        </a:rPr>
                        <a:t>[</a:t>
                      </a:r>
                      <a:r>
                        <a:rPr lang="en-US" sz="1400" dirty="0">
                          <a:effectLst/>
                        </a:rPr>
                        <a:t>lexicographical ordering]</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824084111"/>
                  </a:ext>
                </a:extLst>
              </a:tr>
              <a:tr h="441144">
                <a:tc>
                  <a:txBody>
                    <a:bodyPr/>
                    <a:lstStyle/>
                    <a:p>
                      <a:r>
                        <a:rPr lang="en-US" sz="1400" u="sng">
                          <a:solidFill>
                            <a:srgbClr val="00A19E"/>
                          </a:solidFill>
                          <a:effectLst/>
                          <a:hlinkClick r:id="rId4"/>
                        </a:rPr>
                        <a:t>from(Comparator)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把给定的</a:t>
                      </a:r>
                      <a:r>
                        <a:rPr lang="en-US" sz="1400" dirty="0">
                          <a:effectLst/>
                        </a:rPr>
                        <a:t>Comparator</a:t>
                      </a:r>
                      <a:r>
                        <a:rPr lang="zh-CN" altLang="en-US" sz="1400" dirty="0">
                          <a:effectLst/>
                        </a:rPr>
                        <a:t>转化为排序器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3810718656"/>
                  </a:ext>
                </a:extLst>
              </a:tr>
            </a:tbl>
          </a:graphicData>
        </a:graphic>
      </p:graphicFrame>
      <p:sp>
        <p:nvSpPr>
          <p:cNvPr id="12" name="Rectangle 11"/>
          <p:cNvSpPr/>
          <p:nvPr/>
        </p:nvSpPr>
        <p:spPr>
          <a:xfrm>
            <a:off x="457200" y="4182752"/>
            <a:ext cx="8267700" cy="2031325"/>
          </a:xfrm>
          <a:prstGeom prst="rect">
            <a:avLst/>
          </a:prstGeom>
        </p:spPr>
        <p:txBody>
          <a:bodyPr wrap="square">
            <a:spAutoFit/>
          </a:bodyPr>
          <a:lstStyle/>
          <a:p>
            <a:r>
              <a:rPr lang="en-US" dirty="0" err="1"/>
              <a:t>实现自定义的排序器时，除了用上面的from方法，也可以跳过实现Comparator，而直接继承Ordering</a:t>
            </a:r>
            <a:r>
              <a:rPr lang="en-US" dirty="0" smtClean="0"/>
              <a:t>：</a:t>
            </a:r>
            <a:endParaRPr lang="en-US" dirty="0"/>
          </a:p>
          <a:p>
            <a:r>
              <a:rPr lang="en-US" dirty="0"/>
              <a:t>Ordering&lt;String&gt; </a:t>
            </a:r>
            <a:r>
              <a:rPr lang="en-US" dirty="0" err="1"/>
              <a:t>byLengthOrdering</a:t>
            </a:r>
            <a:r>
              <a:rPr lang="en-US" dirty="0"/>
              <a:t> = new Ordering&lt;String&gt;() {</a:t>
            </a:r>
          </a:p>
          <a:p>
            <a:r>
              <a:rPr lang="en-US" dirty="0"/>
              <a:t>  public </a:t>
            </a:r>
            <a:r>
              <a:rPr lang="en-US" dirty="0" err="1"/>
              <a:t>int</a:t>
            </a:r>
            <a:r>
              <a:rPr lang="en-US" dirty="0"/>
              <a:t> compare(String left, String right) {</a:t>
            </a:r>
          </a:p>
          <a:p>
            <a:r>
              <a:rPr lang="en-US" dirty="0"/>
              <a:t>  return </a:t>
            </a:r>
            <a:r>
              <a:rPr lang="en-US" dirty="0" err="1"/>
              <a:t>Ints.compare</a:t>
            </a:r>
            <a:r>
              <a:rPr lang="en-US" dirty="0"/>
              <a:t>(</a:t>
            </a:r>
            <a:r>
              <a:rPr lang="en-US" dirty="0" err="1"/>
              <a:t>left.length</a:t>
            </a:r>
            <a:r>
              <a:rPr lang="en-US" dirty="0"/>
              <a:t>(), </a:t>
            </a:r>
            <a:r>
              <a:rPr lang="en-US" dirty="0" err="1"/>
              <a:t>right.length</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94504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Picture 6"/>
          <p:cNvPicPr>
            <a:picLocks noChangeAspect="1"/>
          </p:cNvPicPr>
          <p:nvPr/>
        </p:nvPicPr>
        <p:blipFill>
          <a:blip r:embed="rId2"/>
          <a:stretch>
            <a:fillRect/>
          </a:stretch>
        </p:blipFill>
        <p:spPr>
          <a:xfrm>
            <a:off x="1902249" y="1447800"/>
            <a:ext cx="6886575" cy="4591050"/>
          </a:xfrm>
          <a:prstGeom prst="rect">
            <a:avLst/>
          </a:prstGeom>
        </p:spPr>
      </p:pic>
    </p:spTree>
    <p:extLst>
      <p:ext uri="{BB962C8B-B14F-4D97-AF65-F5344CB8AC3E}">
        <p14:creationId xmlns:p14="http://schemas.microsoft.com/office/powerpoint/2010/main" val="63839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646331"/>
          </a:xfrm>
          <a:prstGeom prst="rect">
            <a:avLst/>
          </a:prstGeom>
          <a:noFill/>
          <a:ln w="9525">
            <a:noFill/>
            <a:miter lim="800000"/>
            <a:headEnd/>
            <a:tailEnd/>
          </a:ln>
        </p:spPr>
        <p:txBody>
          <a:bodyPr wrap="square" rtlCol="0">
            <a:spAutoFit/>
          </a:bodyPr>
          <a:lstStyle/>
          <a:p>
            <a:r>
              <a:rPr lang="zh-CN" altLang="en-US" b="1" dirty="0"/>
              <a:t>链式调用方法：通过链式调用，可以由给定的排序器衍生出其它排序器</a:t>
            </a:r>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957938832"/>
              </p:ext>
            </p:extLst>
          </p:nvPr>
        </p:nvGraphicFramePr>
        <p:xfrm>
          <a:off x="457200" y="2667000"/>
          <a:ext cx="8267700" cy="2862935"/>
        </p:xfrm>
        <a:graphic>
          <a:graphicData uri="http://schemas.openxmlformats.org/drawingml/2006/table">
            <a:tbl>
              <a:tblPr/>
              <a:tblGrid>
                <a:gridCol w="2662253">
                  <a:extLst>
                    <a:ext uri="{9D8B030D-6E8A-4147-A177-3AD203B41FA5}">
                      <a16:colId xmlns:a16="http://schemas.microsoft.com/office/drawing/2014/main" xmlns="" val="331462742"/>
                    </a:ext>
                  </a:extLst>
                </a:gridCol>
                <a:gridCol w="5605447">
                  <a:extLst>
                    <a:ext uri="{9D8B030D-6E8A-4147-A177-3AD203B41FA5}">
                      <a16:colId xmlns:a16="http://schemas.microsoft.com/office/drawing/2014/main" xmlns="" val="1270116112"/>
                    </a:ext>
                  </a:extLst>
                </a:gridCol>
              </a:tblGrid>
              <a:tr h="441144">
                <a:tc>
                  <a:txBody>
                    <a:bodyPr/>
                    <a:lstStyle/>
                    <a:p>
                      <a:r>
                        <a:rPr lang="zh-CN" altLang="en-US" sz="1400" b="1" dirty="0">
                          <a:effectLst/>
                        </a:rPr>
                        <a:t>方法</a:t>
                      </a:r>
                      <a:endParaRPr lang="zh-CN" alt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2753159519"/>
                  </a:ext>
                </a:extLst>
              </a:tr>
              <a:tr h="441144">
                <a:tc>
                  <a:txBody>
                    <a:bodyPr/>
                    <a:lstStyle/>
                    <a:p>
                      <a:r>
                        <a:rPr lang="en-US" sz="1400" u="sng">
                          <a:solidFill>
                            <a:srgbClr val="00A19E"/>
                          </a:solidFill>
                          <a:effectLst/>
                          <a:hlinkClick r:id="rId2"/>
                        </a:rPr>
                        <a:t>reverse()</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获取语义相反的排序器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3440811622"/>
                  </a:ext>
                </a:extLst>
              </a:tr>
              <a:tr h="441144">
                <a:tc>
                  <a:txBody>
                    <a:bodyPr/>
                    <a:lstStyle/>
                    <a:p>
                      <a:r>
                        <a:rPr lang="en-US" sz="1400" u="sng">
                          <a:solidFill>
                            <a:srgbClr val="00A19E"/>
                          </a:solidFill>
                          <a:effectLst/>
                          <a:hlinkClick r:id="rId3"/>
                        </a:rPr>
                        <a:t>nullsFirst()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值排到最前面。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178024355"/>
                  </a:ext>
                </a:extLst>
              </a:tr>
              <a:tr h="441144">
                <a:tc>
                  <a:txBody>
                    <a:bodyPr/>
                    <a:lstStyle/>
                    <a:p>
                      <a:r>
                        <a:rPr lang="en-US" sz="1400" u="sng">
                          <a:solidFill>
                            <a:srgbClr val="00A19E"/>
                          </a:solidFill>
                          <a:effectLst/>
                          <a:hlinkClick r:id="rId4"/>
                        </a:rPr>
                        <a:t>nullsLast()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值排到最后面。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3501301743"/>
                  </a:ext>
                </a:extLst>
              </a:tr>
              <a:tr h="441144">
                <a:tc>
                  <a:txBody>
                    <a:bodyPr/>
                    <a:lstStyle/>
                    <a:p>
                      <a:r>
                        <a:rPr lang="en-US" sz="1400" u="sng" dirty="0">
                          <a:solidFill>
                            <a:srgbClr val="00A19E"/>
                          </a:solidFill>
                          <a:effectLst/>
                          <a:hlinkClick r:id="rId5"/>
                        </a:rPr>
                        <a:t>compound(Comparator)</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合成另一个比较器，以处理当前排序器中的相等情况。</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36001188"/>
                  </a:ext>
                </a:extLst>
              </a:tr>
              <a:tr h="657215">
                <a:tc>
                  <a:txBody>
                    <a:bodyPr/>
                    <a:lstStyle/>
                    <a:p>
                      <a:r>
                        <a:rPr lang="en-US" sz="1400" u="sng" dirty="0" err="1">
                          <a:solidFill>
                            <a:srgbClr val="00A19E"/>
                          </a:solidFill>
                          <a:effectLst/>
                          <a:hlinkClick r:id="rId6"/>
                        </a:rPr>
                        <a:t>onResultOf</a:t>
                      </a:r>
                      <a:r>
                        <a:rPr lang="en-US" sz="1400" u="sng" dirty="0">
                          <a:solidFill>
                            <a:srgbClr val="00A19E"/>
                          </a:solidFill>
                          <a:effectLst/>
                          <a:hlinkClick r:id="rId6"/>
                        </a:rPr>
                        <a:t>(Function)</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对集合中元素调用</a:t>
                      </a:r>
                      <a:r>
                        <a:rPr lang="en-US" sz="1400" dirty="0">
                          <a:effectLst/>
                        </a:rPr>
                        <a:t>Function，</a:t>
                      </a:r>
                      <a:r>
                        <a:rPr lang="zh-CN" altLang="en-US" sz="1400" dirty="0">
                          <a:effectLst/>
                        </a:rPr>
                        <a:t>再按返回值用当前排序器排序。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989949116"/>
                  </a:ext>
                </a:extLst>
              </a:tr>
            </a:tbl>
          </a:graphicData>
        </a:graphic>
      </p:graphicFrame>
    </p:spTree>
    <p:extLst>
      <p:ext uri="{BB962C8B-B14F-4D97-AF65-F5344CB8AC3E}">
        <p14:creationId xmlns:p14="http://schemas.microsoft.com/office/powerpoint/2010/main" val="3791510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2" name="图片 1"/>
          <p:cNvPicPr>
            <a:picLocks noChangeAspect="1"/>
          </p:cNvPicPr>
          <p:nvPr/>
        </p:nvPicPr>
        <p:blipFill>
          <a:blip r:embed="rId2"/>
          <a:stretch>
            <a:fillRect/>
          </a:stretch>
        </p:blipFill>
        <p:spPr>
          <a:xfrm>
            <a:off x="2667000" y="951391"/>
            <a:ext cx="6011026" cy="5198306"/>
          </a:xfrm>
          <a:prstGeom prst="rect">
            <a:avLst/>
          </a:prstGeom>
        </p:spPr>
      </p:pic>
    </p:spTree>
    <p:extLst>
      <p:ext uri="{BB962C8B-B14F-4D97-AF65-F5344CB8AC3E}">
        <p14:creationId xmlns:p14="http://schemas.microsoft.com/office/powerpoint/2010/main" val="1430876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extLst>
                    <a:ext uri="{9D8B030D-6E8A-4147-A177-3AD203B41FA5}">
                      <a16:colId xmlns:a16="http://schemas.microsoft.com/office/drawing/2014/main" xmlns="" val="20000"/>
                    </a:ext>
                  </a:extLst>
                </a:gridCol>
                <a:gridCol w="4604474">
                  <a:extLst>
                    <a:ext uri="{9D8B030D-6E8A-4147-A177-3AD203B41FA5}">
                      <a16:colId xmlns:a16="http://schemas.microsoft.com/office/drawing/2014/main" xmlns="" val="20001"/>
                    </a:ext>
                  </a:extLst>
                </a:gridCol>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extLst>
                    <a:ext uri="{9D8B030D-6E8A-4147-A177-3AD203B41FA5}">
                      <a16:colId xmlns:a16="http://schemas.microsoft.com/office/drawing/2014/main" xmlns="" val="20000"/>
                    </a:ext>
                  </a:extLst>
                </a:gridCol>
                <a:gridCol w="5002263">
                  <a:extLst>
                    <a:ext uri="{9D8B030D-6E8A-4147-A177-3AD203B41FA5}">
                      <a16:colId xmlns:a16="http://schemas.microsoft.com/office/drawing/2014/main" xmlns="" val="20001"/>
                    </a:ext>
                  </a:extLst>
                </a:gridCol>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1"/>
                  </a:ext>
                </a:extLst>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extLst>
                    <a:ext uri="{9D8B030D-6E8A-4147-A177-3AD203B41FA5}">
                      <a16:colId xmlns:a16="http://schemas.microsoft.com/office/drawing/2014/main" xmlns="" val="20000"/>
                    </a:ext>
                  </a:extLst>
                </a:gridCol>
                <a:gridCol w="1822997">
                  <a:extLst>
                    <a:ext uri="{9D8B030D-6E8A-4147-A177-3AD203B41FA5}">
                      <a16:colId xmlns:a16="http://schemas.microsoft.com/office/drawing/2014/main" xmlns="" val="20001"/>
                    </a:ext>
                  </a:extLst>
                </a:gridCol>
                <a:gridCol w="1724457">
                  <a:extLst>
                    <a:ext uri="{9D8B030D-6E8A-4147-A177-3AD203B41FA5}">
                      <a16:colId xmlns:a16="http://schemas.microsoft.com/office/drawing/2014/main" xmlns="" val="20002"/>
                    </a:ext>
                  </a:extLst>
                </a:gridCol>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1"/>
                  </a:ext>
                </a:extLst>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5"/>
                  </a:ext>
                </a:extLst>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27902</TotalTime>
  <Words>1353</Words>
  <Application>Microsoft Office PowerPoint</Application>
  <PresentationFormat>全屏显示(4:3)</PresentationFormat>
  <Paragraphs>168</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黑体</vt:lpstr>
      <vt:lpstr>Arial</vt:lpstr>
      <vt:lpstr>Calibri</vt:lpstr>
      <vt:lpstr>Times</vt:lpstr>
      <vt:lpstr>KSC</vt:lpstr>
      <vt:lpstr>Guava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ASUS</cp:lastModifiedBy>
  <cp:revision>421</cp:revision>
  <dcterms:created xsi:type="dcterms:W3CDTF">2006-08-16T00:00:00Z</dcterms:created>
  <dcterms:modified xsi:type="dcterms:W3CDTF">2018-04-08T13:01:44Z</dcterms:modified>
</cp:coreProperties>
</file>