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0"/>
  </p:notesMasterIdLst>
  <p:sldIdLst>
    <p:sldId id="295" r:id="rId2"/>
    <p:sldId id="294" r:id="rId3"/>
    <p:sldId id="292" r:id="rId4"/>
    <p:sldId id="437" r:id="rId5"/>
    <p:sldId id="438" r:id="rId6"/>
    <p:sldId id="439" r:id="rId7"/>
    <p:sldId id="440" r:id="rId8"/>
    <p:sldId id="441" r:id="rId9"/>
    <p:sldId id="442" r:id="rId10"/>
    <p:sldId id="443" r:id="rId11"/>
    <p:sldId id="444" r:id="rId12"/>
    <p:sldId id="445" r:id="rId13"/>
    <p:sldId id="446" r:id="rId14"/>
    <p:sldId id="447" r:id="rId15"/>
    <p:sldId id="448" r:id="rId16"/>
    <p:sldId id="449" r:id="rId17"/>
    <p:sldId id="450" r:id="rId18"/>
    <p:sldId id="43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0000FF"/>
    <a:srgbClr val="996633"/>
    <a:srgbClr val="CCFF99"/>
    <a:srgbClr val="CCFF66"/>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3" autoAdjust="0"/>
    <p:restoredTop sz="89447" autoAdjust="0"/>
  </p:normalViewPr>
  <p:slideViewPr>
    <p:cSldViewPr>
      <p:cViewPr varScale="1">
        <p:scale>
          <a:sx n="66" d="100"/>
          <a:sy n="66" d="100"/>
        </p:scale>
        <p:origin x="1530" y="7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E81F36-8AE1-45AB-BDEC-C19947B6995C}" type="datetimeFigureOut">
              <a:rPr lang="en-US" smtClean="0"/>
              <a:t>4/3/2018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085EF6-08E5-4B36-A643-40CDE3759C37}" type="slidenum">
              <a:rPr lang="en-US" smtClean="0"/>
              <a:t>‹#›</a:t>
            </a:fld>
            <a:endParaRPr lang="en-US"/>
          </a:p>
        </p:txBody>
      </p:sp>
    </p:spTree>
    <p:extLst>
      <p:ext uri="{BB962C8B-B14F-4D97-AF65-F5344CB8AC3E}">
        <p14:creationId xmlns:p14="http://schemas.microsoft.com/office/powerpoint/2010/main" val="2104297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2" descr="tmp1.tif                                                       00220615&#10;Mike’s Mac HD                  C0DFF2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03863"/>
            <a:ext cx="9145588"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21"/>
          <p:cNvSpPr txBox="1">
            <a:spLocks noChangeArrowheads="1"/>
          </p:cNvSpPr>
          <p:nvPr/>
        </p:nvSpPr>
        <p:spPr bwMode="auto">
          <a:xfrm>
            <a:off x="609600" y="6497638"/>
            <a:ext cx="79248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eaLnBrk="0" fontAlgn="base" hangingPunct="0">
              <a:spcBef>
                <a:spcPct val="0"/>
              </a:spcBef>
              <a:spcAft>
                <a:spcPct val="0"/>
              </a:spcAft>
              <a:defRPr sz="2400">
                <a:solidFill>
                  <a:schemeClr val="tx1"/>
                </a:solidFill>
                <a:latin typeface="Times"/>
              </a:defRPr>
            </a:lvl6pPr>
            <a:lvl7pPr marL="2971800" indent="-228600" eaLnBrk="0" fontAlgn="base" hangingPunct="0">
              <a:spcBef>
                <a:spcPct val="0"/>
              </a:spcBef>
              <a:spcAft>
                <a:spcPct val="0"/>
              </a:spcAft>
              <a:defRPr sz="2400">
                <a:solidFill>
                  <a:schemeClr val="tx1"/>
                </a:solidFill>
                <a:latin typeface="Times"/>
              </a:defRPr>
            </a:lvl7pPr>
            <a:lvl8pPr marL="3429000" indent="-228600" eaLnBrk="0" fontAlgn="base" hangingPunct="0">
              <a:spcBef>
                <a:spcPct val="0"/>
              </a:spcBef>
              <a:spcAft>
                <a:spcPct val="0"/>
              </a:spcAft>
              <a:defRPr sz="2400">
                <a:solidFill>
                  <a:schemeClr val="tx1"/>
                </a:solidFill>
                <a:latin typeface="Times"/>
              </a:defRPr>
            </a:lvl8pPr>
            <a:lvl9pPr marL="3886200" indent="-228600" eaLnBrk="0" fontAlgn="base" hangingPunct="0">
              <a:spcBef>
                <a:spcPct val="0"/>
              </a:spcBef>
              <a:spcAft>
                <a:spcPct val="0"/>
              </a:spcAft>
              <a:defRPr sz="2400">
                <a:solidFill>
                  <a:schemeClr val="tx1"/>
                </a:solidFill>
                <a:latin typeface="Times"/>
              </a:defRPr>
            </a:lvl9pPr>
          </a:lstStyle>
          <a:p>
            <a:pPr algn="ctr">
              <a:lnSpc>
                <a:spcPct val="110000"/>
              </a:lnSpc>
              <a:defRPr/>
            </a:pPr>
            <a:r>
              <a:rPr lang="en-US" sz="700" dirty="0" smtClean="0">
                <a:solidFill>
                  <a:srgbClr val="333333"/>
                </a:solidFill>
                <a:latin typeface="Arial" charset="0"/>
              </a:rPr>
              <a:t>This document contains proprietary information about Kingland Systems Corporation ("KSC") and is the property of KSC.  It is not to be disclosed, in whole or in part, to third parties without the express written authorization of KSC.  It shall not be duplicated, in whole or in part, for any purpose whatsoever.  This document shall be returned to KSC upon its request. </a:t>
            </a:r>
          </a:p>
        </p:txBody>
      </p:sp>
      <p:pic>
        <p:nvPicPr>
          <p:cNvPr id="6" name="Picture 24" descr="kingland_large copy.tif                                        00220615&#10;Mike’s Mac HD                  C0DFF2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0450" y="1136650"/>
            <a:ext cx="4470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Rectangle 3"/>
          <p:cNvSpPr>
            <a:spLocks noGrp="1" noChangeArrowheads="1"/>
          </p:cNvSpPr>
          <p:nvPr>
            <p:ph type="ctrTitle"/>
          </p:nvPr>
        </p:nvSpPr>
        <p:spPr>
          <a:xfrm>
            <a:off x="342900" y="2057400"/>
            <a:ext cx="8458200" cy="1447800"/>
          </a:xfrm>
        </p:spPr>
        <p:txBody>
          <a:bodyPr/>
          <a:lstStyle>
            <a:lvl1pPr algn="ctr">
              <a:lnSpc>
                <a:spcPct val="85000"/>
              </a:lnSpc>
              <a:defRPr sz="3600" b="0">
                <a:solidFill>
                  <a:srgbClr val="1C3F94"/>
                </a:solidFill>
              </a:defRPr>
            </a:lvl1pPr>
          </a:lstStyle>
          <a:p>
            <a:r>
              <a:rPr lang="en-US" smtClean="0"/>
              <a:t>Click to edit Master title style</a:t>
            </a:r>
            <a:endParaRPr lang="en-US"/>
          </a:p>
        </p:txBody>
      </p:sp>
      <p:sp>
        <p:nvSpPr>
          <p:cNvPr id="12292" name="Rectangle 4"/>
          <p:cNvSpPr>
            <a:spLocks noGrp="1" noChangeArrowheads="1"/>
          </p:cNvSpPr>
          <p:nvPr>
            <p:ph type="subTitle" idx="1"/>
          </p:nvPr>
        </p:nvSpPr>
        <p:spPr>
          <a:xfrm>
            <a:off x="1371600" y="4495800"/>
            <a:ext cx="6400800" cy="533400"/>
          </a:xfrm>
        </p:spPr>
        <p:txBody>
          <a:bodyPr/>
          <a:lstStyle>
            <a:lvl1pPr marL="0" indent="0" algn="ctr">
              <a:spcBef>
                <a:spcPct val="0"/>
              </a:spcBef>
              <a:buFont typeface="Times"/>
              <a:buNone/>
              <a:defRPr sz="1800" b="0">
                <a:solidFill>
                  <a:srgbClr val="999999"/>
                </a:solidFill>
              </a:defRPr>
            </a:lvl1pPr>
          </a:lstStyle>
          <a:p>
            <a:r>
              <a:rPr lang="en-US" smtClean="0"/>
              <a:t>Click to edit Master subtitle style</a:t>
            </a:r>
            <a:endParaRPr lang="en-US"/>
          </a:p>
        </p:txBody>
      </p:sp>
    </p:spTree>
    <p:extLst>
      <p:ext uri="{BB962C8B-B14F-4D97-AF65-F5344CB8AC3E}">
        <p14:creationId xmlns:p14="http://schemas.microsoft.com/office/powerpoint/2010/main" val="1266407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4/3/2018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597504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1150" y="381000"/>
            <a:ext cx="2085975"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98463" y="381000"/>
            <a:ext cx="6110287"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4/3/2018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454577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398463" y="381000"/>
            <a:ext cx="8348662" cy="8382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439738" y="1219200"/>
            <a:ext cx="4057650" cy="4648200"/>
          </a:xfrm>
        </p:spPr>
        <p:txBody>
          <a:bodyPr/>
          <a:lstStyle/>
          <a:p>
            <a:pPr lvl="0"/>
            <a:r>
              <a:rPr lang="en-US" noProof="0" smtClean="0"/>
              <a:t>Click icon to add clip art</a:t>
            </a:r>
          </a:p>
        </p:txBody>
      </p:sp>
      <p:sp>
        <p:nvSpPr>
          <p:cNvPr id="4" name="Text Placeholder 3"/>
          <p:cNvSpPr>
            <a:spLocks noGrp="1"/>
          </p:cNvSpPr>
          <p:nvPr>
            <p:ph type="body" sz="half" idx="2"/>
          </p:nvPr>
        </p:nvSpPr>
        <p:spPr>
          <a:xfrm>
            <a:off x="4649788" y="1219200"/>
            <a:ext cx="405765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4/3/2018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634676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4/3/2018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042770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 name="Group 17"/>
          <p:cNvGrpSpPr>
            <a:grpSpLocks/>
          </p:cNvGrpSpPr>
          <p:nvPr/>
        </p:nvGrpSpPr>
        <p:grpSpPr bwMode="auto">
          <a:xfrm>
            <a:off x="0" y="0"/>
            <a:ext cx="9145588" cy="6858000"/>
            <a:chOff x="0" y="0"/>
            <a:chExt cx="5761" cy="4320"/>
          </a:xfrm>
        </p:grpSpPr>
        <p:sp>
          <p:nvSpPr>
            <p:cNvPr id="5" name="Rectangle 10"/>
            <p:cNvSpPr>
              <a:spLocks noChangeArrowheads="1"/>
            </p:cNvSpPr>
            <p:nvPr/>
          </p:nvSpPr>
          <p:spPr bwMode="auto">
            <a:xfrm>
              <a:off x="0" y="0"/>
              <a:ext cx="5760" cy="43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eaLnBrk="0" fontAlgn="base" hangingPunct="0">
                <a:spcBef>
                  <a:spcPct val="0"/>
                </a:spcBef>
                <a:spcAft>
                  <a:spcPct val="0"/>
                </a:spcAft>
                <a:defRPr sz="2400">
                  <a:solidFill>
                    <a:schemeClr val="tx1"/>
                  </a:solidFill>
                  <a:latin typeface="Times"/>
                </a:defRPr>
              </a:lvl6pPr>
              <a:lvl7pPr marL="2971800" indent="-228600" eaLnBrk="0" fontAlgn="base" hangingPunct="0">
                <a:spcBef>
                  <a:spcPct val="0"/>
                </a:spcBef>
                <a:spcAft>
                  <a:spcPct val="0"/>
                </a:spcAft>
                <a:defRPr sz="2400">
                  <a:solidFill>
                    <a:schemeClr val="tx1"/>
                  </a:solidFill>
                  <a:latin typeface="Times"/>
                </a:defRPr>
              </a:lvl7pPr>
              <a:lvl8pPr marL="3429000" indent="-228600" eaLnBrk="0" fontAlgn="base" hangingPunct="0">
                <a:spcBef>
                  <a:spcPct val="0"/>
                </a:spcBef>
                <a:spcAft>
                  <a:spcPct val="0"/>
                </a:spcAft>
                <a:defRPr sz="2400">
                  <a:solidFill>
                    <a:schemeClr val="tx1"/>
                  </a:solidFill>
                  <a:latin typeface="Times"/>
                </a:defRPr>
              </a:lvl8pPr>
              <a:lvl9pPr marL="3886200" indent="-228600" eaLnBrk="0" fontAlgn="base" hangingPunct="0">
                <a:spcBef>
                  <a:spcPct val="0"/>
                </a:spcBef>
                <a:spcAft>
                  <a:spcPct val="0"/>
                </a:spcAft>
                <a:defRPr sz="2400">
                  <a:solidFill>
                    <a:schemeClr val="tx1"/>
                  </a:solidFill>
                  <a:latin typeface="Times"/>
                </a:defRPr>
              </a:lvl9pPr>
            </a:lstStyle>
            <a:p>
              <a:pPr algn="ctr"/>
              <a:endParaRPr lang="en-US" altLang="en-US"/>
            </a:p>
          </p:txBody>
        </p:sp>
        <p:pic>
          <p:nvPicPr>
            <p:cNvPr id="6" name="Picture 16" descr="tmp1.tif                                                       00220615&#10;Mike’s Mac HD                  C0DFF2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67"/>
              <a:ext cx="5761" cy="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5"/>
            <p:cNvGrpSpPr>
              <a:grpSpLocks/>
            </p:cNvGrpSpPr>
            <p:nvPr/>
          </p:nvGrpSpPr>
          <p:grpSpPr bwMode="auto">
            <a:xfrm>
              <a:off x="0" y="86"/>
              <a:ext cx="5616" cy="346"/>
              <a:chOff x="0" y="528"/>
              <a:chExt cx="5616" cy="346"/>
            </a:xfrm>
          </p:grpSpPr>
          <p:pic>
            <p:nvPicPr>
              <p:cNvPr id="8" name="Picture 13" descr="tmp1.jpg                                                       00220615&#10;Mike’s Mac HD                  C0DFF2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81"/>
                <a:ext cx="5616"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4" descr="tmp2.jpg                                                       00220615&#10;Mike’s Mac HD                  C0DFF2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 y="528"/>
                <a:ext cx="1200"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2" name="Title 1"/>
          <p:cNvSpPr>
            <a:spLocks noGrp="1"/>
          </p:cNvSpPr>
          <p:nvPr>
            <p:ph type="title"/>
          </p:nvPr>
        </p:nvSpPr>
        <p:spPr>
          <a:xfrm>
            <a:off x="722313" y="3505200"/>
            <a:ext cx="7772400" cy="1362075"/>
          </a:xfrm>
        </p:spPr>
        <p:txBody>
          <a:bodyPr anchor="t"/>
          <a:lstStyle>
            <a:lvl1pPr algn="ctr">
              <a:defRPr lang="en-US" sz="2000" b="0" kern="1200" dirty="0">
                <a:solidFill>
                  <a:srgbClr val="808080"/>
                </a:solidFill>
                <a:latin typeface="Arial" charset="0"/>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1752600"/>
            <a:ext cx="7772400" cy="1500187"/>
          </a:xfrm>
        </p:spPr>
        <p:txBody>
          <a:bodyPr anchor="b"/>
          <a:lstStyle>
            <a:lvl1pPr marL="0" indent="0" algn="ctr">
              <a:buNone/>
              <a:defRPr lang="en-US" sz="4800" b="0" kern="1200" dirty="0" smtClean="0">
                <a:solidFill>
                  <a:srgbClr val="004FA2"/>
                </a:solidFill>
                <a:latin typeface="Arial" charset="0"/>
                <a:ea typeface="+mn-ea"/>
                <a:cs typeface="+mn-cs"/>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10" name="Rectangle 4"/>
          <p:cNvSpPr>
            <a:spLocks noGrp="1" noChangeArrowheads="1"/>
          </p:cNvSpPr>
          <p:nvPr>
            <p:ph type="dt" sz="half" idx="10"/>
          </p:nvPr>
        </p:nvSpPr>
        <p:spPr/>
        <p:txBody>
          <a:bodyPr/>
          <a:lstStyle>
            <a:lvl1pPr>
              <a:defRPr/>
            </a:lvl1pPr>
          </a:lstStyle>
          <a:p>
            <a:fld id="{1D8BD707-D9CF-40AE-B4C6-C98DA3205C09}" type="datetimeFigureOut">
              <a:rPr lang="en-US" smtClean="0"/>
              <a:pPr/>
              <a:t>4/3/2018</a:t>
            </a:fld>
            <a:endParaRPr lang="en-US"/>
          </a:p>
        </p:txBody>
      </p:sp>
      <p:sp>
        <p:nvSpPr>
          <p:cNvPr id="11" name="Rectangle 5"/>
          <p:cNvSpPr>
            <a:spLocks noGrp="1" noChangeArrowheads="1"/>
          </p:cNvSpPr>
          <p:nvPr>
            <p:ph type="ftr" sz="quarter" idx="11"/>
          </p:nvPr>
        </p:nvSpPr>
        <p:spPr/>
        <p:txBody>
          <a:bodyPr/>
          <a:lstStyle>
            <a:lvl1pPr>
              <a:defRPr/>
            </a:lvl1pPr>
          </a:lstStyle>
          <a:p>
            <a:endParaRPr lang="en-US"/>
          </a:p>
        </p:txBody>
      </p:sp>
      <p:sp>
        <p:nvSpPr>
          <p:cNvPr id="12" name="Rectangle 6"/>
          <p:cNvSpPr>
            <a:spLocks noGrp="1" noChangeArrowheads="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120203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39738" y="1219200"/>
            <a:ext cx="405765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9788" y="1219200"/>
            <a:ext cx="405765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4/3/2018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600206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4/3/2018</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6188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4/3/2018</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684681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4/3/2018</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826087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4/3/2018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290654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4/3/2018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95951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5" descr="kingland_small.tif                                             00220615&#10;Mike’s Mac HD                  C0DFF23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2888" y="6094413"/>
            <a:ext cx="1876425"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398463" y="381000"/>
            <a:ext cx="83486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439738" y="1219200"/>
            <a:ext cx="82677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 name="Rectangle 4"/>
          <p:cNvSpPr>
            <a:spLocks noGrp="1" noChangeArrowheads="1"/>
          </p:cNvSpPr>
          <p:nvPr>
            <p:ph type="dt" sz="half" idx="2"/>
          </p:nvPr>
        </p:nvSpPr>
        <p:spPr bwMode="auto">
          <a:xfrm>
            <a:off x="228600" y="6613525"/>
            <a:ext cx="1981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900">
                <a:solidFill>
                  <a:srgbClr val="999999"/>
                </a:solidFill>
                <a:latin typeface="Arial" pitchFamily="34" charset="0"/>
              </a:defRPr>
            </a:lvl1pPr>
          </a:lstStyle>
          <a:p>
            <a:fld id="{1D8BD707-D9CF-40AE-B4C6-C98DA3205C09}" type="datetimeFigureOut">
              <a:rPr lang="en-US" smtClean="0"/>
              <a:pPr/>
              <a:t>4/3/2018</a:t>
            </a:fld>
            <a:endParaRPr lang="en-US"/>
          </a:p>
        </p:txBody>
      </p:sp>
      <p:sp>
        <p:nvSpPr>
          <p:cNvPr id="1029" name="Rectangle 5"/>
          <p:cNvSpPr>
            <a:spLocks noGrp="1" noChangeArrowheads="1"/>
          </p:cNvSpPr>
          <p:nvPr>
            <p:ph type="ftr" sz="quarter" idx="3"/>
          </p:nvPr>
        </p:nvSpPr>
        <p:spPr bwMode="auto">
          <a:xfrm>
            <a:off x="2209800" y="6613525"/>
            <a:ext cx="5867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900">
                <a:solidFill>
                  <a:srgbClr val="999999"/>
                </a:solidFill>
                <a:latin typeface="Arial" pitchFamily="34" charset="0"/>
              </a:defRPr>
            </a:lvl1pPr>
          </a:lstStyle>
          <a:p>
            <a:endParaRPr lang="en-US"/>
          </a:p>
        </p:txBody>
      </p:sp>
      <p:sp>
        <p:nvSpPr>
          <p:cNvPr id="1030" name="Rectangle 6"/>
          <p:cNvSpPr>
            <a:spLocks noGrp="1" noChangeArrowheads="1"/>
          </p:cNvSpPr>
          <p:nvPr>
            <p:ph type="sldNum" sz="quarter" idx="4"/>
          </p:nvPr>
        </p:nvSpPr>
        <p:spPr bwMode="auto">
          <a:xfrm>
            <a:off x="8108950" y="6124575"/>
            <a:ext cx="762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00">
                <a:solidFill>
                  <a:srgbClr val="999999"/>
                </a:solidFill>
                <a:latin typeface="Arial" pitchFamily="34" charset="0"/>
              </a:defRPr>
            </a:lvl1pPr>
          </a:lstStyle>
          <a:p>
            <a:fld id="{B6F15528-21DE-4FAA-801E-634DDDAF4B2B}" type="slidenum">
              <a:rPr lang="en-US" smtClean="0"/>
              <a:pPr/>
              <a:t>‹#›</a:t>
            </a:fld>
            <a:endParaRPr lang="en-US"/>
          </a:p>
        </p:txBody>
      </p:sp>
      <p:pic>
        <p:nvPicPr>
          <p:cNvPr id="1032" name="Picture 11" descr="tmp1.jpg                                                       00220615&#10;Mike’s Mac HD                  C0DFF23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6473825"/>
            <a:ext cx="8915400" cy="14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Line 13"/>
          <p:cNvSpPr>
            <a:spLocks noChangeShapeType="1"/>
          </p:cNvSpPr>
          <p:nvPr/>
        </p:nvSpPr>
        <p:spPr bwMode="auto">
          <a:xfrm>
            <a:off x="247650" y="304800"/>
            <a:ext cx="8647113" cy="0"/>
          </a:xfrm>
          <a:prstGeom prst="line">
            <a:avLst/>
          </a:prstGeom>
          <a:noFill/>
          <a:ln w="9525">
            <a:solidFill>
              <a:srgbClr val="CCCCC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1" fontAlgn="base" hangingPunct="1">
        <a:spcBef>
          <a:spcPct val="0"/>
        </a:spcBef>
        <a:spcAft>
          <a:spcPct val="0"/>
        </a:spcAft>
        <a:defRPr sz="3400" b="1">
          <a:solidFill>
            <a:srgbClr val="1C3F95"/>
          </a:solidFill>
          <a:latin typeface="+mj-lt"/>
          <a:ea typeface="+mj-ea"/>
          <a:cs typeface="+mj-cs"/>
        </a:defRPr>
      </a:lvl1pPr>
      <a:lvl2pPr algn="l" rtl="0" eaLnBrk="1" fontAlgn="base" hangingPunct="1">
        <a:spcBef>
          <a:spcPct val="0"/>
        </a:spcBef>
        <a:spcAft>
          <a:spcPct val="0"/>
        </a:spcAft>
        <a:defRPr sz="3400" b="1">
          <a:solidFill>
            <a:srgbClr val="1C3F95"/>
          </a:solidFill>
          <a:latin typeface="Arial" charset="0"/>
        </a:defRPr>
      </a:lvl2pPr>
      <a:lvl3pPr algn="l" rtl="0" eaLnBrk="1" fontAlgn="base" hangingPunct="1">
        <a:spcBef>
          <a:spcPct val="0"/>
        </a:spcBef>
        <a:spcAft>
          <a:spcPct val="0"/>
        </a:spcAft>
        <a:defRPr sz="3400" b="1">
          <a:solidFill>
            <a:srgbClr val="1C3F95"/>
          </a:solidFill>
          <a:latin typeface="Arial" charset="0"/>
        </a:defRPr>
      </a:lvl3pPr>
      <a:lvl4pPr algn="l" rtl="0" eaLnBrk="1" fontAlgn="base" hangingPunct="1">
        <a:spcBef>
          <a:spcPct val="0"/>
        </a:spcBef>
        <a:spcAft>
          <a:spcPct val="0"/>
        </a:spcAft>
        <a:defRPr sz="3400" b="1">
          <a:solidFill>
            <a:srgbClr val="1C3F95"/>
          </a:solidFill>
          <a:latin typeface="Arial" charset="0"/>
        </a:defRPr>
      </a:lvl4pPr>
      <a:lvl5pPr algn="l" rtl="0" eaLnBrk="1" fontAlgn="base" hangingPunct="1">
        <a:spcBef>
          <a:spcPct val="0"/>
        </a:spcBef>
        <a:spcAft>
          <a:spcPct val="0"/>
        </a:spcAft>
        <a:defRPr sz="3400" b="1">
          <a:solidFill>
            <a:srgbClr val="1C3F95"/>
          </a:solidFill>
          <a:latin typeface="Arial" charset="0"/>
        </a:defRPr>
      </a:lvl5pPr>
      <a:lvl6pPr marL="457200" algn="l" rtl="0" eaLnBrk="1" fontAlgn="base" hangingPunct="1">
        <a:spcBef>
          <a:spcPct val="0"/>
        </a:spcBef>
        <a:spcAft>
          <a:spcPct val="0"/>
        </a:spcAft>
        <a:defRPr sz="3400" b="1">
          <a:solidFill>
            <a:srgbClr val="1C3F95"/>
          </a:solidFill>
          <a:latin typeface="Arial" charset="0"/>
        </a:defRPr>
      </a:lvl6pPr>
      <a:lvl7pPr marL="914400" algn="l" rtl="0" eaLnBrk="1" fontAlgn="base" hangingPunct="1">
        <a:spcBef>
          <a:spcPct val="0"/>
        </a:spcBef>
        <a:spcAft>
          <a:spcPct val="0"/>
        </a:spcAft>
        <a:defRPr sz="3400" b="1">
          <a:solidFill>
            <a:srgbClr val="1C3F95"/>
          </a:solidFill>
          <a:latin typeface="Arial" charset="0"/>
        </a:defRPr>
      </a:lvl7pPr>
      <a:lvl8pPr marL="1371600" algn="l" rtl="0" eaLnBrk="1" fontAlgn="base" hangingPunct="1">
        <a:spcBef>
          <a:spcPct val="0"/>
        </a:spcBef>
        <a:spcAft>
          <a:spcPct val="0"/>
        </a:spcAft>
        <a:defRPr sz="3400" b="1">
          <a:solidFill>
            <a:srgbClr val="1C3F95"/>
          </a:solidFill>
          <a:latin typeface="Arial" charset="0"/>
        </a:defRPr>
      </a:lvl8pPr>
      <a:lvl9pPr marL="1828800" algn="l" rtl="0" eaLnBrk="1" fontAlgn="base" hangingPunct="1">
        <a:spcBef>
          <a:spcPct val="0"/>
        </a:spcBef>
        <a:spcAft>
          <a:spcPct val="0"/>
        </a:spcAft>
        <a:defRPr sz="3400" b="1">
          <a:solidFill>
            <a:srgbClr val="1C3F95"/>
          </a:solidFill>
          <a:latin typeface="Arial" charset="0"/>
        </a:defRPr>
      </a:lvl9pPr>
    </p:titleStyle>
    <p:bodyStyle>
      <a:lvl1pPr marL="173038" indent="-173038" algn="l" rtl="0" eaLnBrk="1" fontAlgn="base" hangingPunct="1">
        <a:lnSpc>
          <a:spcPct val="90000"/>
        </a:lnSpc>
        <a:spcBef>
          <a:spcPct val="40000"/>
        </a:spcBef>
        <a:spcAft>
          <a:spcPct val="0"/>
        </a:spcAft>
        <a:buClr>
          <a:srgbClr val="1C3F95"/>
        </a:buClr>
        <a:buFont typeface="Times"/>
        <a:buChar char="•"/>
        <a:defRPr sz="2000" b="1">
          <a:solidFill>
            <a:srgbClr val="4C4C4C"/>
          </a:solidFill>
          <a:latin typeface="+mn-lt"/>
          <a:ea typeface="+mn-ea"/>
          <a:cs typeface="+mn-cs"/>
        </a:defRPr>
      </a:lvl1pPr>
      <a:lvl2pPr marL="630238" indent="-173038" algn="l" rtl="0" eaLnBrk="1" fontAlgn="base" hangingPunct="1">
        <a:lnSpc>
          <a:spcPct val="90000"/>
        </a:lnSpc>
        <a:spcBef>
          <a:spcPct val="40000"/>
        </a:spcBef>
        <a:spcAft>
          <a:spcPct val="0"/>
        </a:spcAft>
        <a:buClr>
          <a:srgbClr val="B3B3B3"/>
        </a:buClr>
        <a:buFont typeface="Times"/>
        <a:buChar char="•"/>
        <a:defRPr sz="2000">
          <a:solidFill>
            <a:srgbClr val="4C4C4C"/>
          </a:solidFill>
          <a:latin typeface="+mn-lt"/>
        </a:defRPr>
      </a:lvl2pPr>
      <a:lvl3pPr marL="1087438" indent="-173038" algn="l" rtl="0" eaLnBrk="1" fontAlgn="base" hangingPunct="1">
        <a:lnSpc>
          <a:spcPct val="90000"/>
        </a:lnSpc>
        <a:spcBef>
          <a:spcPct val="40000"/>
        </a:spcBef>
        <a:spcAft>
          <a:spcPct val="0"/>
        </a:spcAft>
        <a:buClr>
          <a:srgbClr val="B3B3B3"/>
        </a:buClr>
        <a:buFont typeface="Times"/>
        <a:buChar char="–"/>
        <a:defRPr sz="1600">
          <a:solidFill>
            <a:srgbClr val="4C4C4C"/>
          </a:solidFill>
          <a:latin typeface="+mn-lt"/>
        </a:defRPr>
      </a:lvl3pPr>
      <a:lvl4pPr marL="1539875" indent="-168275" algn="l" rtl="0" eaLnBrk="1" fontAlgn="base" hangingPunct="1">
        <a:lnSpc>
          <a:spcPct val="90000"/>
        </a:lnSpc>
        <a:spcBef>
          <a:spcPct val="40000"/>
        </a:spcBef>
        <a:spcAft>
          <a:spcPct val="0"/>
        </a:spcAft>
        <a:buClr>
          <a:srgbClr val="B3B3B3"/>
        </a:buClr>
        <a:buFont typeface="Times"/>
        <a:buChar char="–"/>
        <a:defRPr sz="1600">
          <a:solidFill>
            <a:srgbClr val="4C4C4C"/>
          </a:solidFill>
          <a:latin typeface="+mn-lt"/>
        </a:defRPr>
      </a:lvl4pPr>
      <a:lvl5pPr marL="2000250" indent="-171450" algn="l" rtl="0" eaLnBrk="1" fontAlgn="base" hangingPunct="1">
        <a:lnSpc>
          <a:spcPct val="90000"/>
        </a:lnSpc>
        <a:spcBef>
          <a:spcPct val="40000"/>
        </a:spcBef>
        <a:spcAft>
          <a:spcPct val="0"/>
        </a:spcAft>
        <a:buClr>
          <a:srgbClr val="B3B3B3"/>
        </a:buClr>
        <a:buFont typeface="Times"/>
        <a:buChar char="–"/>
        <a:defRPr sz="1600">
          <a:solidFill>
            <a:srgbClr val="4C4C4C"/>
          </a:solidFill>
          <a:latin typeface="+mn-lt"/>
        </a:defRPr>
      </a:lvl5pPr>
      <a:lvl6pPr marL="2457450" indent="-171450" algn="l" rtl="0" eaLnBrk="1" fontAlgn="base" hangingPunct="1">
        <a:lnSpc>
          <a:spcPct val="90000"/>
        </a:lnSpc>
        <a:spcBef>
          <a:spcPct val="40000"/>
        </a:spcBef>
        <a:spcAft>
          <a:spcPct val="0"/>
        </a:spcAft>
        <a:buClr>
          <a:srgbClr val="B3B3B3"/>
        </a:buClr>
        <a:buFont typeface="Times"/>
        <a:buChar char="–"/>
        <a:defRPr sz="1600">
          <a:solidFill>
            <a:srgbClr val="4C4C4C"/>
          </a:solidFill>
          <a:latin typeface="+mn-lt"/>
        </a:defRPr>
      </a:lvl6pPr>
      <a:lvl7pPr marL="2914650" indent="-171450" algn="l" rtl="0" eaLnBrk="1" fontAlgn="base" hangingPunct="1">
        <a:lnSpc>
          <a:spcPct val="90000"/>
        </a:lnSpc>
        <a:spcBef>
          <a:spcPct val="40000"/>
        </a:spcBef>
        <a:spcAft>
          <a:spcPct val="0"/>
        </a:spcAft>
        <a:buClr>
          <a:srgbClr val="B3B3B3"/>
        </a:buClr>
        <a:buFont typeface="Times"/>
        <a:buChar char="–"/>
        <a:defRPr sz="1600">
          <a:solidFill>
            <a:srgbClr val="4C4C4C"/>
          </a:solidFill>
          <a:latin typeface="+mn-lt"/>
        </a:defRPr>
      </a:lvl7pPr>
      <a:lvl8pPr marL="3371850" indent="-171450" algn="l" rtl="0" eaLnBrk="1" fontAlgn="base" hangingPunct="1">
        <a:lnSpc>
          <a:spcPct val="90000"/>
        </a:lnSpc>
        <a:spcBef>
          <a:spcPct val="40000"/>
        </a:spcBef>
        <a:spcAft>
          <a:spcPct val="0"/>
        </a:spcAft>
        <a:buClr>
          <a:srgbClr val="B3B3B3"/>
        </a:buClr>
        <a:buFont typeface="Times"/>
        <a:buChar char="–"/>
        <a:defRPr sz="1600">
          <a:solidFill>
            <a:srgbClr val="4C4C4C"/>
          </a:solidFill>
          <a:latin typeface="+mn-lt"/>
        </a:defRPr>
      </a:lvl8pPr>
      <a:lvl9pPr marL="3829050" indent="-171450" algn="l" rtl="0" eaLnBrk="1" fontAlgn="base" hangingPunct="1">
        <a:lnSpc>
          <a:spcPct val="90000"/>
        </a:lnSpc>
        <a:spcBef>
          <a:spcPct val="40000"/>
        </a:spcBef>
        <a:spcAft>
          <a:spcPct val="0"/>
        </a:spcAft>
        <a:buClr>
          <a:srgbClr val="B3B3B3"/>
        </a:buClr>
        <a:buFont typeface="Times"/>
        <a:buChar char="–"/>
        <a:defRPr sz="1600">
          <a:solidFill>
            <a:srgbClr val="4C4C4C"/>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docs.guava-libraries.googlecode.com/git-history/release/javadoc/com/google/common/base/Optional.html#absent()" TargetMode="External"/><Relationship Id="rId2" Type="http://schemas.openxmlformats.org/officeDocument/2006/relationships/hyperlink" Target="http://docs.guava-libraries.googlecode.com/git-history/release/javadoc/com/google/common/base/Optional.html#of(T)" TargetMode="External"/><Relationship Id="rId1" Type="http://schemas.openxmlformats.org/officeDocument/2006/relationships/slideLayout" Target="../slideLayouts/slideLayout2.xml"/><Relationship Id="rId4" Type="http://schemas.openxmlformats.org/officeDocument/2006/relationships/hyperlink" Target="http://docs.guava-libraries.googlecode.com/git-history/release/javadoc/com/google/common/base/Optional.html#fromNullable(T)"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docs.guava-libraries.googlecode.com/git-history/release/javadoc/com/google/common/base/Optional.html#get()" TargetMode="External"/><Relationship Id="rId2" Type="http://schemas.openxmlformats.org/officeDocument/2006/relationships/hyperlink" Target="http://docs.guava-libraries.googlecode.com/git-history/release/javadoc/com/google/common/base/Optional.html#isPresent()" TargetMode="External"/><Relationship Id="rId1" Type="http://schemas.openxmlformats.org/officeDocument/2006/relationships/slideLayout" Target="../slideLayouts/slideLayout2.xml"/><Relationship Id="rId6" Type="http://schemas.openxmlformats.org/officeDocument/2006/relationships/hyperlink" Target="http://docs.guava-libraries.googlecode.com/git-history/release/javadoc/com/google/common/base/Optional.html#asSet()" TargetMode="External"/><Relationship Id="rId5" Type="http://schemas.openxmlformats.org/officeDocument/2006/relationships/hyperlink" Target="http://docs.guava-libraries.googlecode.com/git-history/release/javadoc/com/google/common/base/Optional.html#orNull()" TargetMode="External"/><Relationship Id="rId4" Type="http://schemas.openxmlformats.org/officeDocument/2006/relationships/hyperlink" Target="http://docs.guava-libraries.googlecode.com/git-history/release/javadoc/com/google/common/base/Optional.html#or(T)"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docs.guava-libraries.googlecode.com/git-history/release/javadoc/com/google/common/base/Preconditions.html#checkNotNull(T)" TargetMode="External"/><Relationship Id="rId7" Type="http://schemas.openxmlformats.org/officeDocument/2006/relationships/hyperlink" Target="http://docs.guava-libraries.googlecode.com/git-history/release/javadoc/com/google/common/base/Preconditions.html#checkPositionIndexes(int, int, int)" TargetMode="External"/><Relationship Id="rId2" Type="http://schemas.openxmlformats.org/officeDocument/2006/relationships/hyperlink" Target="http://docs.guava-libraries.googlecode.com/git-history/release/javadoc/com/google/common/base/Preconditions.html#checkArgument(boolean)" TargetMode="External"/><Relationship Id="rId1" Type="http://schemas.openxmlformats.org/officeDocument/2006/relationships/slideLayout" Target="../slideLayouts/slideLayout2.xml"/><Relationship Id="rId6" Type="http://schemas.openxmlformats.org/officeDocument/2006/relationships/hyperlink" Target="http://docs.guava-libraries.googlecode.com/git-history/release/javadoc/com/google/common/base/Preconditions.html#checkPositionIndex(int, int)" TargetMode="External"/><Relationship Id="rId5" Type="http://schemas.openxmlformats.org/officeDocument/2006/relationships/hyperlink" Target="http://docs.guava-libraries.googlecode.com/git-history/release/javadoc/com/google/common/base/Preconditions.html#checkElementIndex(int, int)" TargetMode="External"/><Relationship Id="rId4" Type="http://schemas.openxmlformats.org/officeDocument/2006/relationships/hyperlink" Target="http://docs.guava-libraries.googlecode.com/git-history/release/javadoc/com/google/common/base/Preconditions.html#checkState(boolea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p:cNvSpPr>
            <a:spLocks noGrp="1" noChangeArrowheads="1"/>
          </p:cNvSpPr>
          <p:nvPr>
            <p:ph type="ctrTitle"/>
          </p:nvPr>
        </p:nvSpPr>
        <p:spPr>
          <a:xfrm>
            <a:off x="304800" y="2286000"/>
            <a:ext cx="8458200" cy="1447800"/>
          </a:xfrm>
        </p:spPr>
        <p:txBody>
          <a:bodyPr/>
          <a:lstStyle/>
          <a:p>
            <a:pPr eaLnBrk="1" hangingPunct="1"/>
            <a:r>
              <a:rPr lang="en-US" altLang="en-US" dirty="0" smtClean="0"/>
              <a:t>G</a:t>
            </a:r>
            <a:r>
              <a:rPr lang="en-US" altLang="zh-CN" dirty="0" smtClean="0"/>
              <a:t>uava</a:t>
            </a:r>
            <a:endParaRPr lang="en-US" altLang="en-US" dirty="0" smtClean="0"/>
          </a:p>
        </p:txBody>
      </p:sp>
      <p:sp>
        <p:nvSpPr>
          <p:cNvPr id="4099" name="Rectangle 6"/>
          <p:cNvSpPr>
            <a:spLocks noGrp="1" noChangeArrowheads="1"/>
          </p:cNvSpPr>
          <p:nvPr>
            <p:ph type="subTitle" idx="1"/>
          </p:nvPr>
        </p:nvSpPr>
        <p:spPr>
          <a:xfrm>
            <a:off x="1371600" y="3962400"/>
            <a:ext cx="6400800" cy="533400"/>
          </a:xfrm>
        </p:spPr>
        <p:txBody>
          <a:bodyPr/>
          <a:lstStyle/>
          <a:p>
            <a:pPr eaLnBrk="1" hangingPunct="1"/>
            <a:r>
              <a:rPr lang="en-US" altLang="en-US" dirty="0" smtClean="0"/>
              <a:t>May. 14</a:t>
            </a:r>
            <a:r>
              <a:rPr lang="en-US" altLang="en-US" baseline="30000" dirty="0" smtClean="0"/>
              <a:t>th</a:t>
            </a:r>
            <a:r>
              <a:rPr lang="en-US" altLang="en-US" dirty="0" smtClean="0"/>
              <a:t> , 2018</a:t>
            </a:r>
          </a:p>
        </p:txBody>
      </p:sp>
    </p:spTree>
    <p:extLst>
      <p:ext uri="{BB962C8B-B14F-4D97-AF65-F5344CB8AC3E}">
        <p14:creationId xmlns:p14="http://schemas.microsoft.com/office/powerpoint/2010/main" val="19011092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930" y="2680359"/>
            <a:ext cx="3810000" cy="369332"/>
          </a:xfrm>
          <a:prstGeom prst="rect">
            <a:avLst/>
          </a:prstGeom>
          <a:noFill/>
        </p:spPr>
        <p:txBody>
          <a:bodyPr wrap="square" rtlCol="0">
            <a:spAutoFit/>
          </a:bodyPr>
          <a:lstStyle/>
          <a:p>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32317" y="1055760"/>
            <a:ext cx="7028584" cy="369332"/>
          </a:xfrm>
          <a:prstGeom prst="rect">
            <a:avLst/>
          </a:prstGeom>
          <a:noFill/>
          <a:ln w="9525">
            <a:noFill/>
            <a:miter lim="800000"/>
            <a:headEnd/>
            <a:tailEnd/>
          </a:ln>
        </p:spPr>
        <p:txBody>
          <a:bodyPr wrap="square" rtlCol="0">
            <a:spAutoFit/>
          </a:bodyPr>
          <a:lstStyle/>
          <a:p>
            <a:r>
              <a:rPr lang="en-US" altLang="zh-CN" dirty="0"/>
              <a:t>Preconditions</a:t>
            </a:r>
            <a:endParaRPr lang="zh-CN" altLang="en-US" dirty="0"/>
          </a:p>
        </p:txBody>
      </p:sp>
      <p:sp>
        <p:nvSpPr>
          <p:cNvPr id="9" name="Rectangle 2"/>
          <p:cNvSpPr>
            <a:spLocks noChangeArrowheads="1"/>
          </p:cNvSpPr>
          <p:nvPr/>
        </p:nvSpPr>
        <p:spPr bwMode="auto">
          <a:xfrm>
            <a:off x="743816" y="3534727"/>
            <a:ext cx="7942984"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zh-CN" altLang="en-US" sz="1600" dirty="0"/>
          </a:p>
        </p:txBody>
      </p:sp>
      <p:pic>
        <p:nvPicPr>
          <p:cNvPr id="5" name="图片 4"/>
          <p:cNvPicPr>
            <a:picLocks noChangeAspect="1"/>
          </p:cNvPicPr>
          <p:nvPr/>
        </p:nvPicPr>
        <p:blipFill>
          <a:blip r:embed="rId2"/>
          <a:stretch>
            <a:fillRect/>
          </a:stretch>
        </p:blipFill>
        <p:spPr>
          <a:xfrm>
            <a:off x="528644" y="1420441"/>
            <a:ext cx="8028571" cy="4228571"/>
          </a:xfrm>
          <a:prstGeom prst="rect">
            <a:avLst/>
          </a:prstGeom>
        </p:spPr>
      </p:pic>
    </p:spTree>
    <p:extLst>
      <p:ext uri="{BB962C8B-B14F-4D97-AF65-F5344CB8AC3E}">
        <p14:creationId xmlns:p14="http://schemas.microsoft.com/office/powerpoint/2010/main" val="32880570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930" y="2895600"/>
            <a:ext cx="6248400" cy="923330"/>
          </a:xfrm>
          <a:prstGeom prst="rect">
            <a:avLst/>
          </a:prstGeom>
          <a:noFill/>
        </p:spPr>
        <p:txBody>
          <a:bodyPr wrap="square" rtlCol="0">
            <a:spAutoFit/>
          </a:bodyPr>
          <a:lstStyle/>
          <a:p>
            <a:r>
              <a:rPr lang="en-US" altLang="zh-CN" dirty="0" smtClean="0"/>
              <a:t>Object</a:t>
            </a:r>
            <a:r>
              <a:rPr lang="zh-CN" altLang="en-US" dirty="0" smtClean="0"/>
              <a:t>的一些常用的方法，例如</a:t>
            </a:r>
            <a:r>
              <a:rPr lang="en-US" altLang="zh-CN" dirty="0" smtClean="0"/>
              <a:t>equals, </a:t>
            </a:r>
            <a:r>
              <a:rPr lang="en-US" altLang="zh-CN" dirty="0" err="1" smtClean="0"/>
              <a:t>hashCode</a:t>
            </a:r>
            <a:r>
              <a:rPr lang="en-US" altLang="zh-CN" dirty="0" smtClean="0"/>
              <a:t>, </a:t>
            </a:r>
            <a:r>
              <a:rPr lang="en-US" altLang="zh-CN" dirty="0" err="1" smtClean="0"/>
              <a:t>toString</a:t>
            </a:r>
            <a:r>
              <a:rPr lang="en-US" altLang="zh-CN" dirty="0" smtClean="0"/>
              <a:t>, compare/</a:t>
            </a:r>
            <a:r>
              <a:rPr lang="en-US" altLang="zh-CN" dirty="0" err="1" smtClean="0"/>
              <a:t>compareTo</a:t>
            </a:r>
            <a:r>
              <a:rPr lang="zh-CN" altLang="en-US" dirty="0" smtClean="0"/>
              <a:t>等，</a:t>
            </a:r>
            <a:r>
              <a:rPr lang="en-US" altLang="zh-CN" dirty="0" smtClean="0"/>
              <a:t>Guava</a:t>
            </a:r>
            <a:r>
              <a:rPr lang="zh-CN" altLang="en-US" dirty="0" smtClean="0"/>
              <a:t>也提供了类似的方法，方便平时的开发</a:t>
            </a:r>
            <a:r>
              <a:rPr lang="en-US" dirty="0" smtClean="0"/>
              <a:t>。</a:t>
            </a:r>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32930" y="1620323"/>
            <a:ext cx="7028584" cy="369332"/>
          </a:xfrm>
          <a:prstGeom prst="rect">
            <a:avLst/>
          </a:prstGeom>
          <a:noFill/>
          <a:ln w="9525">
            <a:noFill/>
            <a:miter lim="800000"/>
            <a:headEnd/>
            <a:tailEnd/>
          </a:ln>
        </p:spPr>
        <p:txBody>
          <a:bodyPr wrap="square" rtlCol="0">
            <a:spAutoFit/>
          </a:bodyPr>
          <a:lstStyle/>
          <a:p>
            <a:r>
              <a:rPr lang="zh-CN" altLang="en-US" dirty="0" smtClean="0"/>
              <a:t>常见的</a:t>
            </a:r>
            <a:r>
              <a:rPr lang="en-US" altLang="zh-CN" dirty="0" smtClean="0"/>
              <a:t>Object</a:t>
            </a:r>
            <a:r>
              <a:rPr lang="zh-CN" altLang="en-US" dirty="0" smtClean="0"/>
              <a:t>方法</a:t>
            </a:r>
            <a:endParaRPr lang="zh-CN" altLang="en-US" dirty="0"/>
          </a:p>
        </p:txBody>
      </p:sp>
    </p:spTree>
    <p:extLst>
      <p:ext uri="{BB962C8B-B14F-4D97-AF65-F5344CB8AC3E}">
        <p14:creationId xmlns:p14="http://schemas.microsoft.com/office/powerpoint/2010/main" val="16880857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0102" y="2007008"/>
            <a:ext cx="6248400" cy="369332"/>
          </a:xfrm>
          <a:prstGeom prst="rect">
            <a:avLst/>
          </a:prstGeom>
          <a:noFill/>
        </p:spPr>
        <p:txBody>
          <a:bodyPr wrap="square" rtlCol="0">
            <a:spAutoFit/>
          </a:bodyPr>
          <a:lstStyle/>
          <a:p>
            <a:r>
              <a:rPr lang="en-US" altLang="zh-CN" b="1" dirty="0"/>
              <a:t>equals</a:t>
            </a:r>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a:t>Objects</a:t>
            </a:r>
            <a:endParaRPr lang="zh-CN" altLang="en-US" dirty="0"/>
          </a:p>
        </p:txBody>
      </p:sp>
      <p:sp>
        <p:nvSpPr>
          <p:cNvPr id="5" name="TextBox 2"/>
          <p:cNvSpPr txBox="1"/>
          <p:nvPr/>
        </p:nvSpPr>
        <p:spPr bwMode="auto">
          <a:xfrm>
            <a:off x="743816" y="2376340"/>
            <a:ext cx="7028584" cy="2585323"/>
          </a:xfrm>
          <a:prstGeom prst="rect">
            <a:avLst/>
          </a:prstGeom>
          <a:noFill/>
          <a:ln w="9525">
            <a:noFill/>
            <a:miter lim="800000"/>
            <a:headEnd/>
            <a:tailEnd/>
          </a:ln>
        </p:spPr>
        <p:txBody>
          <a:bodyPr wrap="square" rtlCol="0">
            <a:spAutoFit/>
          </a:bodyPr>
          <a:lstStyle/>
          <a:p>
            <a:r>
              <a:rPr lang="zh-CN" altLang="en-US" dirty="0"/>
              <a:t>当一个对象中的字段可以为</a:t>
            </a:r>
            <a:r>
              <a:rPr lang="en-US" altLang="zh-CN" dirty="0"/>
              <a:t>null</a:t>
            </a:r>
            <a:r>
              <a:rPr lang="zh-CN" altLang="en-US" dirty="0"/>
              <a:t>时，实现</a:t>
            </a:r>
            <a:r>
              <a:rPr lang="en-US" altLang="zh-CN" dirty="0" err="1"/>
              <a:t>Object.equals</a:t>
            </a:r>
            <a:r>
              <a:rPr lang="zh-CN" altLang="en-US" dirty="0"/>
              <a:t>方法会很痛苦，因为不得不分别对它们进行</a:t>
            </a:r>
            <a:r>
              <a:rPr lang="en-US" altLang="zh-CN" dirty="0"/>
              <a:t>null</a:t>
            </a:r>
            <a:r>
              <a:rPr lang="zh-CN" altLang="en-US" dirty="0"/>
              <a:t>检查。使用</a:t>
            </a:r>
            <a:r>
              <a:rPr lang="en-US" altLang="zh-CN" dirty="0" err="1"/>
              <a:t>Objects.equal</a:t>
            </a:r>
            <a:r>
              <a:rPr lang="zh-CN" altLang="en-US" dirty="0"/>
              <a:t>帮助你执行</a:t>
            </a:r>
            <a:r>
              <a:rPr lang="en-US" altLang="zh-CN" dirty="0"/>
              <a:t>null</a:t>
            </a:r>
            <a:r>
              <a:rPr lang="zh-CN" altLang="en-US" dirty="0"/>
              <a:t>敏感的</a:t>
            </a:r>
            <a:r>
              <a:rPr lang="en-US" altLang="zh-CN" dirty="0"/>
              <a:t>equals</a:t>
            </a:r>
            <a:r>
              <a:rPr lang="zh-CN" altLang="en-US" dirty="0"/>
              <a:t>判断，从而避免抛出</a:t>
            </a:r>
            <a:r>
              <a:rPr lang="en-US" altLang="zh-CN" dirty="0" err="1"/>
              <a:t>NullPointerException</a:t>
            </a:r>
            <a:r>
              <a:rPr lang="zh-CN" altLang="en-US" dirty="0"/>
              <a:t>。例如</a:t>
            </a:r>
            <a:r>
              <a:rPr lang="en-US" altLang="zh-CN" dirty="0"/>
              <a:t>:</a:t>
            </a:r>
          </a:p>
          <a:p>
            <a:endParaRPr lang="en-US" altLang="zh-CN" dirty="0"/>
          </a:p>
          <a:p>
            <a:r>
              <a:rPr lang="en-US" altLang="zh-CN" dirty="0" smtClean="0"/>
              <a:t>1. </a:t>
            </a:r>
            <a:r>
              <a:rPr lang="en-US" altLang="zh-CN" dirty="0" err="1" smtClean="0"/>
              <a:t>Objects.equal</a:t>
            </a:r>
            <a:r>
              <a:rPr lang="en-US" altLang="zh-CN" dirty="0"/>
              <a:t>("a", "a"); // returns true</a:t>
            </a:r>
          </a:p>
          <a:p>
            <a:r>
              <a:rPr lang="en-US" altLang="zh-CN" dirty="0" smtClean="0"/>
              <a:t>2. </a:t>
            </a:r>
            <a:r>
              <a:rPr lang="en-US" altLang="zh-CN" dirty="0" err="1" smtClean="0"/>
              <a:t>Objects.equal</a:t>
            </a:r>
            <a:r>
              <a:rPr lang="en-US" altLang="zh-CN" dirty="0" smtClean="0"/>
              <a:t>(null</a:t>
            </a:r>
            <a:r>
              <a:rPr lang="en-US" altLang="zh-CN" dirty="0"/>
              <a:t>, "a"); // returns false</a:t>
            </a:r>
          </a:p>
          <a:p>
            <a:r>
              <a:rPr lang="en-US" altLang="zh-CN" dirty="0" smtClean="0"/>
              <a:t>3. </a:t>
            </a:r>
            <a:r>
              <a:rPr lang="en-US" altLang="zh-CN" dirty="0" err="1" smtClean="0"/>
              <a:t>Objects.equal</a:t>
            </a:r>
            <a:r>
              <a:rPr lang="en-US" altLang="zh-CN" dirty="0"/>
              <a:t>("a", null); // returns false</a:t>
            </a:r>
          </a:p>
          <a:p>
            <a:r>
              <a:rPr lang="en-US" altLang="zh-CN" dirty="0" smtClean="0"/>
              <a:t>4. </a:t>
            </a:r>
            <a:r>
              <a:rPr lang="en-US" altLang="zh-CN" dirty="0" err="1" smtClean="0"/>
              <a:t>Objects.equal</a:t>
            </a:r>
            <a:r>
              <a:rPr lang="en-US" altLang="zh-CN" dirty="0" smtClean="0"/>
              <a:t>(null</a:t>
            </a:r>
            <a:r>
              <a:rPr lang="en-US" altLang="zh-CN" dirty="0"/>
              <a:t>, null); // returns true</a:t>
            </a:r>
          </a:p>
          <a:p>
            <a:endParaRPr lang="zh-CN" altLang="en-US" dirty="0"/>
          </a:p>
        </p:txBody>
      </p:sp>
    </p:spTree>
    <p:extLst>
      <p:ext uri="{BB962C8B-B14F-4D97-AF65-F5344CB8AC3E}">
        <p14:creationId xmlns:p14="http://schemas.microsoft.com/office/powerpoint/2010/main" val="8407962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0102" y="2007008"/>
            <a:ext cx="6248400" cy="369332"/>
          </a:xfrm>
          <a:prstGeom prst="rect">
            <a:avLst/>
          </a:prstGeom>
          <a:noFill/>
        </p:spPr>
        <p:txBody>
          <a:bodyPr wrap="square" rtlCol="0">
            <a:spAutoFit/>
          </a:bodyPr>
          <a:lstStyle/>
          <a:p>
            <a:r>
              <a:rPr lang="en-US" altLang="zh-CN" b="1" dirty="0" err="1"/>
              <a:t>hashCode</a:t>
            </a:r>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a:t>Objects</a:t>
            </a:r>
            <a:endParaRPr lang="zh-CN" altLang="en-US" dirty="0"/>
          </a:p>
        </p:txBody>
      </p:sp>
      <p:sp>
        <p:nvSpPr>
          <p:cNvPr id="5" name="TextBox 2"/>
          <p:cNvSpPr txBox="1"/>
          <p:nvPr/>
        </p:nvSpPr>
        <p:spPr bwMode="auto">
          <a:xfrm>
            <a:off x="743816" y="2376340"/>
            <a:ext cx="7028584" cy="2031325"/>
          </a:xfrm>
          <a:prstGeom prst="rect">
            <a:avLst/>
          </a:prstGeom>
          <a:noFill/>
          <a:ln w="9525">
            <a:noFill/>
            <a:miter lim="800000"/>
            <a:headEnd/>
            <a:tailEnd/>
          </a:ln>
        </p:spPr>
        <p:txBody>
          <a:bodyPr wrap="square" rtlCol="0">
            <a:spAutoFit/>
          </a:bodyPr>
          <a:lstStyle/>
          <a:p>
            <a:r>
              <a:rPr lang="zh-CN" altLang="en-US" dirty="0"/>
              <a:t>用对象的所有字段作散列</a:t>
            </a:r>
            <a:r>
              <a:rPr lang="en-US" altLang="zh-CN" dirty="0"/>
              <a:t>[hash]</a:t>
            </a:r>
            <a:r>
              <a:rPr lang="zh-CN" altLang="en-US" dirty="0"/>
              <a:t>运算应当更简单。</a:t>
            </a:r>
            <a:r>
              <a:rPr lang="en-US" altLang="zh-CN" dirty="0"/>
              <a:t>Guava</a:t>
            </a:r>
            <a:r>
              <a:rPr lang="zh-CN" altLang="en-US" dirty="0"/>
              <a:t>的</a:t>
            </a:r>
            <a:r>
              <a:rPr lang="en-US" altLang="zh-CN" dirty="0" err="1"/>
              <a:t>Objects.hashCode</a:t>
            </a:r>
            <a:r>
              <a:rPr lang="en-US" altLang="zh-CN" dirty="0"/>
              <a:t>(Object...)</a:t>
            </a:r>
            <a:r>
              <a:rPr lang="zh-CN" altLang="en-US" dirty="0"/>
              <a:t>会对传入的字段序列计算出合理的、顺序敏感的散列值。你可以使用</a:t>
            </a:r>
            <a:r>
              <a:rPr lang="en-US" altLang="zh-CN" dirty="0" err="1"/>
              <a:t>Objects.hashCode</a:t>
            </a:r>
            <a:r>
              <a:rPr lang="en-US" altLang="zh-CN" dirty="0"/>
              <a:t>(field1, field2, …, </a:t>
            </a:r>
            <a:r>
              <a:rPr lang="en-US" altLang="zh-CN" dirty="0" err="1"/>
              <a:t>fieldn</a:t>
            </a:r>
            <a:r>
              <a:rPr lang="en-US" altLang="zh-CN" dirty="0"/>
              <a:t>)</a:t>
            </a:r>
            <a:r>
              <a:rPr lang="zh-CN" altLang="en-US" dirty="0"/>
              <a:t>来代替手动计算散列值</a:t>
            </a:r>
            <a:r>
              <a:rPr lang="zh-CN" altLang="en-US" dirty="0" smtClean="0"/>
              <a:t>。</a:t>
            </a:r>
          </a:p>
          <a:p>
            <a:endParaRPr lang="zh-CN" altLang="en-US" dirty="0"/>
          </a:p>
          <a:p>
            <a:r>
              <a:rPr lang="zh-CN" altLang="en-US" dirty="0"/>
              <a:t>注意：</a:t>
            </a:r>
            <a:r>
              <a:rPr lang="en-US" altLang="zh-CN" dirty="0"/>
              <a:t>JDK7</a:t>
            </a:r>
            <a:r>
              <a:rPr lang="zh-CN" altLang="en-US" dirty="0"/>
              <a:t>引入的</a:t>
            </a:r>
            <a:r>
              <a:rPr lang="en-US" altLang="zh-CN" dirty="0"/>
              <a:t>Objects</a:t>
            </a:r>
            <a:r>
              <a:rPr lang="zh-CN" altLang="en-US" dirty="0"/>
              <a:t>类提供了一样的方法</a:t>
            </a:r>
            <a:r>
              <a:rPr lang="en-US" altLang="zh-CN" dirty="0" err="1"/>
              <a:t>Objects.hash</a:t>
            </a:r>
            <a:r>
              <a:rPr lang="en-US" altLang="zh-CN" dirty="0"/>
              <a:t>(Object...)</a:t>
            </a:r>
            <a:endParaRPr lang="zh-CN" altLang="en-US" dirty="0"/>
          </a:p>
        </p:txBody>
      </p:sp>
    </p:spTree>
    <p:extLst>
      <p:ext uri="{BB962C8B-B14F-4D97-AF65-F5344CB8AC3E}">
        <p14:creationId xmlns:p14="http://schemas.microsoft.com/office/powerpoint/2010/main" val="876728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822342"/>
            <a:ext cx="6248400" cy="369332"/>
          </a:xfrm>
          <a:prstGeom prst="rect">
            <a:avLst/>
          </a:prstGeom>
          <a:noFill/>
        </p:spPr>
        <p:txBody>
          <a:bodyPr wrap="square" rtlCol="0">
            <a:spAutoFit/>
          </a:bodyPr>
          <a:lstStyle/>
          <a:p>
            <a:r>
              <a:rPr lang="en-US" altLang="zh-CN" b="1" dirty="0" err="1"/>
              <a:t>hashCode</a:t>
            </a:r>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272143" y="1309048"/>
            <a:ext cx="7028584" cy="369332"/>
          </a:xfrm>
          <a:prstGeom prst="rect">
            <a:avLst/>
          </a:prstGeom>
          <a:noFill/>
          <a:ln w="9525">
            <a:noFill/>
            <a:miter lim="800000"/>
            <a:headEnd/>
            <a:tailEnd/>
          </a:ln>
        </p:spPr>
        <p:txBody>
          <a:bodyPr wrap="square" rtlCol="0">
            <a:spAutoFit/>
          </a:bodyPr>
          <a:lstStyle/>
          <a:p>
            <a:r>
              <a:rPr lang="en-US" altLang="zh-CN" dirty="0"/>
              <a:t>Objects</a:t>
            </a:r>
            <a:endParaRPr lang="zh-CN" altLang="en-US" dirty="0"/>
          </a:p>
        </p:txBody>
      </p:sp>
      <p:sp>
        <p:nvSpPr>
          <p:cNvPr id="5" name="TextBox 2"/>
          <p:cNvSpPr txBox="1"/>
          <p:nvPr/>
        </p:nvSpPr>
        <p:spPr bwMode="auto">
          <a:xfrm>
            <a:off x="1874895" y="1309048"/>
            <a:ext cx="7028584" cy="4524315"/>
          </a:xfrm>
          <a:prstGeom prst="rect">
            <a:avLst/>
          </a:prstGeom>
          <a:noFill/>
          <a:ln w="9525">
            <a:noFill/>
            <a:miter lim="800000"/>
            <a:headEnd/>
            <a:tailEnd/>
          </a:ln>
        </p:spPr>
        <p:txBody>
          <a:bodyPr wrap="square" rtlCol="0">
            <a:spAutoFit/>
          </a:bodyPr>
          <a:lstStyle/>
          <a:p>
            <a:r>
              <a:rPr lang="zh-CN" altLang="en-US" dirty="0"/>
              <a:t>因为重写的</a:t>
            </a:r>
            <a:r>
              <a:rPr lang="en-US" altLang="zh-CN" dirty="0"/>
              <a:t>equal</a:t>
            </a:r>
            <a:r>
              <a:rPr lang="zh-CN" altLang="en-US" dirty="0"/>
              <a:t>（）里一般比较的比较全面比较复杂，这样效率就比较低，而利用</a:t>
            </a:r>
            <a:r>
              <a:rPr lang="en-US" altLang="zh-CN" dirty="0" err="1"/>
              <a:t>hashCode</a:t>
            </a:r>
            <a:r>
              <a:rPr lang="en-US" altLang="zh-CN" dirty="0"/>
              <a:t>()</a:t>
            </a:r>
            <a:r>
              <a:rPr lang="zh-CN" altLang="en-US" dirty="0"/>
              <a:t>进行对比，则只要生成一个</a:t>
            </a:r>
            <a:r>
              <a:rPr lang="en-US" altLang="zh-CN" dirty="0"/>
              <a:t>hash</a:t>
            </a:r>
            <a:r>
              <a:rPr lang="zh-CN" altLang="en-US" dirty="0"/>
              <a:t>值进行比较就可以了，效率很高，那么</a:t>
            </a:r>
            <a:r>
              <a:rPr lang="en-US" altLang="zh-CN" dirty="0" err="1"/>
              <a:t>hashCode</a:t>
            </a:r>
            <a:r>
              <a:rPr lang="en-US" altLang="zh-CN" dirty="0"/>
              <a:t>()</a:t>
            </a:r>
            <a:r>
              <a:rPr lang="zh-CN" altLang="en-US" dirty="0"/>
              <a:t>既然效率这么高为什么还要</a:t>
            </a:r>
            <a:r>
              <a:rPr lang="en-US" altLang="zh-CN" dirty="0"/>
              <a:t>equal()</a:t>
            </a:r>
            <a:r>
              <a:rPr lang="zh-CN" altLang="en-US" dirty="0"/>
              <a:t>呢？</a:t>
            </a:r>
          </a:p>
          <a:p>
            <a:r>
              <a:rPr lang="zh-CN" altLang="en-US" dirty="0"/>
              <a:t/>
            </a:r>
            <a:br>
              <a:rPr lang="zh-CN" altLang="en-US" dirty="0"/>
            </a:br>
            <a:endParaRPr lang="zh-CN" altLang="en-US" dirty="0"/>
          </a:p>
          <a:p>
            <a:r>
              <a:rPr lang="zh-CN" altLang="en-US" dirty="0"/>
              <a:t>           因为</a:t>
            </a:r>
            <a:r>
              <a:rPr lang="en-US" altLang="zh-CN" dirty="0" err="1"/>
              <a:t>hashCode</a:t>
            </a:r>
            <a:r>
              <a:rPr lang="en-US" altLang="zh-CN" dirty="0"/>
              <a:t>()</a:t>
            </a:r>
            <a:r>
              <a:rPr lang="zh-CN" altLang="en-US" dirty="0"/>
              <a:t>并不是完全可靠，有时候不同的对象他们生成的</a:t>
            </a:r>
            <a:r>
              <a:rPr lang="en-US" altLang="zh-CN" dirty="0" err="1"/>
              <a:t>hashcode</a:t>
            </a:r>
            <a:r>
              <a:rPr lang="zh-CN" altLang="en-US" dirty="0"/>
              <a:t>也会一样（生成</a:t>
            </a:r>
            <a:r>
              <a:rPr lang="en-US" altLang="zh-CN" dirty="0"/>
              <a:t>hash</a:t>
            </a:r>
            <a:r>
              <a:rPr lang="zh-CN" altLang="en-US" dirty="0"/>
              <a:t>值得公式可能存在的问题），所以</a:t>
            </a:r>
            <a:r>
              <a:rPr lang="en-US" altLang="zh-CN" dirty="0" err="1"/>
              <a:t>hashCode</a:t>
            </a:r>
            <a:r>
              <a:rPr lang="en-US" altLang="zh-CN" dirty="0"/>
              <a:t>()</a:t>
            </a:r>
            <a:r>
              <a:rPr lang="zh-CN" altLang="en-US" dirty="0"/>
              <a:t>只能说是大部分时候可靠，并不是绝对可靠，所以我们可以得出：</a:t>
            </a:r>
          </a:p>
          <a:p>
            <a:r>
              <a:rPr lang="zh-CN" altLang="en-US" dirty="0"/>
              <a:t/>
            </a:r>
            <a:br>
              <a:rPr lang="zh-CN" altLang="en-US" dirty="0"/>
            </a:br>
            <a:endParaRPr lang="zh-CN" altLang="en-US" dirty="0"/>
          </a:p>
          <a:p>
            <a:r>
              <a:rPr lang="zh-CN" altLang="en-US" dirty="0"/>
              <a:t>         </a:t>
            </a:r>
            <a:r>
              <a:rPr lang="en-US" altLang="zh-CN" dirty="0"/>
              <a:t>1.equal()</a:t>
            </a:r>
            <a:r>
              <a:rPr lang="zh-CN" altLang="en-US" dirty="0"/>
              <a:t>相等的两个对象他们的</a:t>
            </a:r>
            <a:r>
              <a:rPr lang="en-US" altLang="zh-CN" dirty="0" err="1"/>
              <a:t>hashCode</a:t>
            </a:r>
            <a:r>
              <a:rPr lang="en-US" altLang="zh-CN" dirty="0"/>
              <a:t>()</a:t>
            </a:r>
            <a:r>
              <a:rPr lang="zh-CN" altLang="en-US" dirty="0"/>
              <a:t>肯定相等，也就是用</a:t>
            </a:r>
            <a:r>
              <a:rPr lang="en-US" altLang="zh-CN" dirty="0"/>
              <a:t>equal()</a:t>
            </a:r>
            <a:r>
              <a:rPr lang="zh-CN" altLang="en-US" dirty="0"/>
              <a:t>对比是绝对可靠的。</a:t>
            </a:r>
          </a:p>
          <a:p>
            <a:r>
              <a:rPr lang="zh-CN" altLang="en-US" dirty="0"/>
              <a:t>         </a:t>
            </a:r>
            <a:r>
              <a:rPr lang="en-US" altLang="zh-CN" dirty="0"/>
              <a:t>2.hashCode()</a:t>
            </a:r>
            <a:r>
              <a:rPr lang="zh-CN" altLang="en-US" dirty="0"/>
              <a:t>相等的两个对象他们的</a:t>
            </a:r>
            <a:r>
              <a:rPr lang="en-US" altLang="zh-CN" dirty="0"/>
              <a:t>equal()</a:t>
            </a:r>
            <a:r>
              <a:rPr lang="zh-CN" altLang="en-US" dirty="0"/>
              <a:t>不一定相等，也就是</a:t>
            </a:r>
            <a:r>
              <a:rPr lang="en-US" altLang="zh-CN" dirty="0" err="1"/>
              <a:t>hashCode</a:t>
            </a:r>
            <a:r>
              <a:rPr lang="en-US" altLang="zh-CN" dirty="0"/>
              <a:t>()</a:t>
            </a:r>
            <a:r>
              <a:rPr lang="zh-CN" altLang="en-US" dirty="0"/>
              <a:t>不是绝对可靠的。</a:t>
            </a:r>
          </a:p>
        </p:txBody>
      </p:sp>
    </p:spTree>
    <p:extLst>
      <p:ext uri="{BB962C8B-B14F-4D97-AF65-F5344CB8AC3E}">
        <p14:creationId xmlns:p14="http://schemas.microsoft.com/office/powerpoint/2010/main" val="6484566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822342"/>
            <a:ext cx="6248400" cy="369332"/>
          </a:xfrm>
          <a:prstGeom prst="rect">
            <a:avLst/>
          </a:prstGeom>
          <a:noFill/>
        </p:spPr>
        <p:txBody>
          <a:bodyPr wrap="square" rtlCol="0">
            <a:spAutoFit/>
          </a:bodyPr>
          <a:lstStyle/>
          <a:p>
            <a:r>
              <a:rPr lang="en-US" altLang="zh-CN" b="1" dirty="0" err="1"/>
              <a:t>hashCode</a:t>
            </a:r>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272143" y="1309048"/>
            <a:ext cx="7028584" cy="369332"/>
          </a:xfrm>
          <a:prstGeom prst="rect">
            <a:avLst/>
          </a:prstGeom>
          <a:noFill/>
          <a:ln w="9525">
            <a:noFill/>
            <a:miter lim="800000"/>
            <a:headEnd/>
            <a:tailEnd/>
          </a:ln>
        </p:spPr>
        <p:txBody>
          <a:bodyPr wrap="square" rtlCol="0">
            <a:spAutoFit/>
          </a:bodyPr>
          <a:lstStyle/>
          <a:p>
            <a:r>
              <a:rPr lang="en-US" altLang="zh-CN" dirty="0"/>
              <a:t>Objects</a:t>
            </a:r>
            <a:endParaRPr lang="zh-CN" altLang="en-US" dirty="0"/>
          </a:p>
        </p:txBody>
      </p:sp>
      <p:pic>
        <p:nvPicPr>
          <p:cNvPr id="7" name="图片 6"/>
          <p:cNvPicPr>
            <a:picLocks noChangeAspect="1"/>
          </p:cNvPicPr>
          <p:nvPr/>
        </p:nvPicPr>
        <p:blipFill>
          <a:blip r:embed="rId2"/>
          <a:stretch>
            <a:fillRect/>
          </a:stretch>
        </p:blipFill>
        <p:spPr>
          <a:xfrm>
            <a:off x="1752600" y="1272762"/>
            <a:ext cx="5548127" cy="4514286"/>
          </a:xfrm>
          <a:prstGeom prst="rect">
            <a:avLst/>
          </a:prstGeom>
        </p:spPr>
      </p:pic>
    </p:spTree>
    <p:extLst>
      <p:ext uri="{BB962C8B-B14F-4D97-AF65-F5344CB8AC3E}">
        <p14:creationId xmlns:p14="http://schemas.microsoft.com/office/powerpoint/2010/main" val="42297575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822342"/>
            <a:ext cx="6248400" cy="369332"/>
          </a:xfrm>
          <a:prstGeom prst="rect">
            <a:avLst/>
          </a:prstGeom>
          <a:noFill/>
        </p:spPr>
        <p:txBody>
          <a:bodyPr wrap="square" rtlCol="0">
            <a:spAutoFit/>
          </a:bodyPr>
          <a:lstStyle/>
          <a:p>
            <a:r>
              <a:rPr lang="en-US" altLang="zh-CN" b="1" dirty="0" err="1"/>
              <a:t>hashCode</a:t>
            </a:r>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272143" y="1309048"/>
            <a:ext cx="7028584" cy="369332"/>
          </a:xfrm>
          <a:prstGeom prst="rect">
            <a:avLst/>
          </a:prstGeom>
          <a:noFill/>
          <a:ln w="9525">
            <a:noFill/>
            <a:miter lim="800000"/>
            <a:headEnd/>
            <a:tailEnd/>
          </a:ln>
        </p:spPr>
        <p:txBody>
          <a:bodyPr wrap="square" rtlCol="0">
            <a:spAutoFit/>
          </a:bodyPr>
          <a:lstStyle/>
          <a:p>
            <a:r>
              <a:rPr lang="en-US" altLang="zh-CN" dirty="0"/>
              <a:t>Objects</a:t>
            </a:r>
            <a:endParaRPr lang="zh-CN" altLang="en-US" dirty="0"/>
          </a:p>
        </p:txBody>
      </p:sp>
      <p:pic>
        <p:nvPicPr>
          <p:cNvPr id="2" name="图片 1"/>
          <p:cNvPicPr>
            <a:picLocks noChangeAspect="1"/>
          </p:cNvPicPr>
          <p:nvPr/>
        </p:nvPicPr>
        <p:blipFill>
          <a:blip r:embed="rId2"/>
          <a:stretch>
            <a:fillRect/>
          </a:stretch>
        </p:blipFill>
        <p:spPr>
          <a:xfrm>
            <a:off x="1752600" y="1143000"/>
            <a:ext cx="6019800" cy="4870722"/>
          </a:xfrm>
          <a:prstGeom prst="rect">
            <a:avLst/>
          </a:prstGeom>
        </p:spPr>
      </p:pic>
    </p:spTree>
    <p:extLst>
      <p:ext uri="{BB962C8B-B14F-4D97-AF65-F5344CB8AC3E}">
        <p14:creationId xmlns:p14="http://schemas.microsoft.com/office/powerpoint/2010/main" val="11909168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0102" y="2007008"/>
            <a:ext cx="6248400" cy="369332"/>
          </a:xfrm>
          <a:prstGeom prst="rect">
            <a:avLst/>
          </a:prstGeom>
          <a:noFill/>
        </p:spPr>
        <p:txBody>
          <a:bodyPr wrap="square" rtlCol="0">
            <a:spAutoFit/>
          </a:bodyPr>
          <a:lstStyle/>
          <a:p>
            <a:r>
              <a:rPr lang="en-US" altLang="zh-CN" b="1" dirty="0" err="1"/>
              <a:t>toString</a:t>
            </a:r>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err="1"/>
              <a:t>MoreObjects</a:t>
            </a:r>
            <a:endParaRPr lang="zh-CN" altLang="en-US" dirty="0"/>
          </a:p>
        </p:txBody>
      </p:sp>
      <p:sp>
        <p:nvSpPr>
          <p:cNvPr id="5" name="TextBox 2"/>
          <p:cNvSpPr txBox="1"/>
          <p:nvPr/>
        </p:nvSpPr>
        <p:spPr bwMode="auto">
          <a:xfrm>
            <a:off x="743816" y="2357823"/>
            <a:ext cx="7028584" cy="2031325"/>
          </a:xfrm>
          <a:prstGeom prst="rect">
            <a:avLst/>
          </a:prstGeom>
          <a:noFill/>
          <a:ln w="9525">
            <a:noFill/>
            <a:miter lim="800000"/>
            <a:headEnd/>
            <a:tailEnd/>
          </a:ln>
        </p:spPr>
        <p:txBody>
          <a:bodyPr wrap="square" rtlCol="0">
            <a:spAutoFit/>
          </a:bodyPr>
          <a:lstStyle/>
          <a:p>
            <a:r>
              <a:rPr lang="zh-CN" altLang="en-US" dirty="0"/>
              <a:t>好的</a:t>
            </a:r>
            <a:r>
              <a:rPr lang="en-US" altLang="zh-CN" dirty="0" err="1"/>
              <a:t>toString</a:t>
            </a:r>
            <a:r>
              <a:rPr lang="zh-CN" altLang="en-US" dirty="0"/>
              <a:t>方法在调试时是无价之宝，但是编写</a:t>
            </a:r>
            <a:r>
              <a:rPr lang="en-US" altLang="zh-CN" dirty="0" err="1"/>
              <a:t>toString</a:t>
            </a:r>
            <a:r>
              <a:rPr lang="zh-CN" altLang="en-US" dirty="0"/>
              <a:t>方法有时候却很痛苦。使用 </a:t>
            </a:r>
            <a:r>
              <a:rPr lang="en-US" altLang="zh-CN" dirty="0" err="1"/>
              <a:t>Objects.toStringHelper</a:t>
            </a:r>
            <a:r>
              <a:rPr lang="zh-CN" altLang="en-US" dirty="0"/>
              <a:t>可以轻松编写有用的</a:t>
            </a:r>
            <a:r>
              <a:rPr lang="en-US" altLang="zh-CN" dirty="0" err="1"/>
              <a:t>toString</a:t>
            </a:r>
            <a:r>
              <a:rPr lang="zh-CN" altLang="en-US" dirty="0"/>
              <a:t>方法。例如：</a:t>
            </a:r>
          </a:p>
          <a:p>
            <a:r>
              <a:rPr lang="en-US" altLang="zh-CN" dirty="0" smtClean="0"/>
              <a:t>// </a:t>
            </a:r>
            <a:r>
              <a:rPr lang="en-US" altLang="zh-CN" dirty="0"/>
              <a:t>Returns "</a:t>
            </a:r>
            <a:r>
              <a:rPr lang="en-US" altLang="zh-CN" dirty="0" err="1"/>
              <a:t>ClassName</a:t>
            </a:r>
            <a:r>
              <a:rPr lang="en-US" altLang="zh-CN" dirty="0"/>
              <a:t>{x=1}"</a:t>
            </a:r>
          </a:p>
          <a:p>
            <a:r>
              <a:rPr lang="en-US" altLang="zh-CN" dirty="0" err="1"/>
              <a:t>MoreObjects</a:t>
            </a:r>
            <a:r>
              <a:rPr lang="en-US" altLang="zh-CN" dirty="0" err="1" smtClean="0"/>
              <a:t>.toStringHelper</a:t>
            </a:r>
            <a:r>
              <a:rPr lang="en-US" altLang="zh-CN" dirty="0" smtClean="0"/>
              <a:t>(this</a:t>
            </a:r>
            <a:r>
              <a:rPr lang="en-US" altLang="zh-CN" dirty="0"/>
              <a:t>).add("x", 1).</a:t>
            </a:r>
            <a:r>
              <a:rPr lang="en-US" altLang="zh-CN" dirty="0" err="1"/>
              <a:t>toString</a:t>
            </a:r>
            <a:r>
              <a:rPr lang="en-US" altLang="zh-CN" dirty="0" smtClean="0"/>
              <a:t>();</a:t>
            </a:r>
            <a:endParaRPr lang="en-US" altLang="zh-CN" dirty="0"/>
          </a:p>
          <a:p>
            <a:r>
              <a:rPr lang="en-US" altLang="zh-CN" dirty="0"/>
              <a:t>// </a:t>
            </a:r>
            <a:r>
              <a:rPr lang="en-US" altLang="zh-CN" dirty="0" smtClean="0"/>
              <a:t>Returns </a:t>
            </a:r>
            <a:r>
              <a:rPr lang="en-US" altLang="zh-CN" dirty="0"/>
              <a:t>"</a:t>
            </a:r>
            <a:r>
              <a:rPr lang="en-US" altLang="zh-CN" dirty="0" err="1"/>
              <a:t>MyObject</a:t>
            </a:r>
            <a:r>
              <a:rPr lang="en-US" altLang="zh-CN" dirty="0"/>
              <a:t>{x=1</a:t>
            </a:r>
            <a:r>
              <a:rPr lang="en-US" altLang="zh-CN" dirty="0" smtClean="0"/>
              <a:t>}"</a:t>
            </a:r>
            <a:endParaRPr lang="en-US" altLang="zh-CN" dirty="0"/>
          </a:p>
          <a:p>
            <a:r>
              <a:rPr lang="en-US" altLang="zh-CN" dirty="0" err="1"/>
              <a:t>MoreObjects</a:t>
            </a:r>
            <a:r>
              <a:rPr lang="en-US" altLang="zh-CN" dirty="0" err="1" smtClean="0"/>
              <a:t>.toStringHelper</a:t>
            </a:r>
            <a:r>
              <a:rPr lang="en-US" altLang="zh-CN" dirty="0" smtClean="0"/>
              <a:t>("</a:t>
            </a:r>
            <a:r>
              <a:rPr lang="en-US" altLang="zh-CN" dirty="0" err="1"/>
              <a:t>MyObject</a:t>
            </a:r>
            <a:r>
              <a:rPr lang="en-US" altLang="zh-CN" dirty="0"/>
              <a:t>").add("x", 1).</a:t>
            </a:r>
            <a:r>
              <a:rPr lang="en-US" altLang="zh-CN" dirty="0" err="1"/>
              <a:t>toString</a:t>
            </a:r>
            <a:r>
              <a:rPr lang="en-US" altLang="zh-CN" dirty="0"/>
              <a:t>();</a:t>
            </a:r>
          </a:p>
        </p:txBody>
      </p:sp>
      <p:pic>
        <p:nvPicPr>
          <p:cNvPr id="2" name="图片 1"/>
          <p:cNvPicPr>
            <a:picLocks noChangeAspect="1"/>
          </p:cNvPicPr>
          <p:nvPr/>
        </p:nvPicPr>
        <p:blipFill>
          <a:blip r:embed="rId2"/>
          <a:stretch>
            <a:fillRect/>
          </a:stretch>
        </p:blipFill>
        <p:spPr>
          <a:xfrm>
            <a:off x="801873" y="4640019"/>
            <a:ext cx="6285714" cy="857143"/>
          </a:xfrm>
          <a:prstGeom prst="rect">
            <a:avLst/>
          </a:prstGeom>
        </p:spPr>
      </p:pic>
    </p:spTree>
    <p:extLst>
      <p:ext uri="{BB962C8B-B14F-4D97-AF65-F5344CB8AC3E}">
        <p14:creationId xmlns:p14="http://schemas.microsoft.com/office/powerpoint/2010/main" val="24664036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bwMode="auto">
          <a:xfrm>
            <a:off x="3352800" y="2590800"/>
            <a:ext cx="1590692" cy="707886"/>
          </a:xfrm>
          <a:prstGeom prst="rect">
            <a:avLst/>
          </a:prstGeom>
          <a:noFill/>
          <a:ln w="9525">
            <a:noFill/>
            <a:miter lim="800000"/>
            <a:headEnd/>
            <a:tailEnd/>
          </a:ln>
        </p:spPr>
        <p:txBody>
          <a:bodyPr wrap="none" rtlCol="0">
            <a:spAutoFit/>
          </a:bodyPr>
          <a:lstStyle/>
          <a:p>
            <a:r>
              <a:rPr lang="en-US" sz="4000" b="1" dirty="0" smtClean="0"/>
              <a:t>Q &amp; A</a:t>
            </a:r>
            <a:endParaRPr lang="en-US" sz="4000" b="1" dirty="0"/>
          </a:p>
        </p:txBody>
      </p:sp>
    </p:spTree>
    <p:extLst>
      <p:ext uri="{BB962C8B-B14F-4D97-AF65-F5344CB8AC3E}">
        <p14:creationId xmlns:p14="http://schemas.microsoft.com/office/powerpoint/2010/main" val="18657948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400" y="1143000"/>
            <a:ext cx="7620000" cy="3416320"/>
          </a:xfrm>
          <a:prstGeom prst="rect">
            <a:avLst/>
          </a:prstGeom>
          <a:noFill/>
        </p:spPr>
        <p:txBody>
          <a:bodyPr wrap="square" rtlCol="0">
            <a:spAutoFit/>
          </a:bodyPr>
          <a:lstStyle/>
          <a:p>
            <a:pPr marL="342900" indent="-342900">
              <a:buAutoNum type="arabicPeriod"/>
            </a:pPr>
            <a:r>
              <a:rPr lang="en-US" sz="2400" dirty="0" smtClean="0"/>
              <a:t>What is Guava</a:t>
            </a:r>
          </a:p>
          <a:p>
            <a:pPr marL="342900" indent="-342900">
              <a:buAutoNum type="arabicPeriod"/>
            </a:pPr>
            <a:endParaRPr lang="en-US" sz="2400" dirty="0" smtClean="0"/>
          </a:p>
          <a:p>
            <a:pPr marL="342900" indent="-342900">
              <a:buAutoNum type="arabicPeriod"/>
            </a:pPr>
            <a:r>
              <a:rPr lang="en-US" sz="2400" dirty="0"/>
              <a:t>Basic </a:t>
            </a:r>
            <a:r>
              <a:rPr lang="en-US" sz="2400" dirty="0" smtClean="0"/>
              <a:t>utilities.</a:t>
            </a:r>
          </a:p>
          <a:p>
            <a:pPr marL="342900" indent="-342900">
              <a:buAutoNum type="arabicPeriod"/>
            </a:pPr>
            <a:endParaRPr lang="en-US" sz="2400" dirty="0" smtClean="0"/>
          </a:p>
          <a:p>
            <a:pPr marL="342900" indent="-342900">
              <a:buFontTx/>
              <a:buAutoNum type="arabicPeriod"/>
            </a:pPr>
            <a:r>
              <a:rPr lang="en-US" sz="2400" dirty="0" smtClean="0"/>
              <a:t>Collections.</a:t>
            </a:r>
          </a:p>
          <a:p>
            <a:pPr marL="342900" indent="-342900">
              <a:buFontTx/>
              <a:buAutoNum type="arabicPeriod"/>
            </a:pPr>
            <a:endParaRPr lang="en-US" sz="2400" dirty="0"/>
          </a:p>
          <a:p>
            <a:pPr marL="342900" indent="-342900">
              <a:buFontTx/>
              <a:buAutoNum type="arabicPeriod"/>
            </a:pPr>
            <a:r>
              <a:rPr lang="en-US" sz="2400" dirty="0" smtClean="0"/>
              <a:t>Caches.</a:t>
            </a:r>
          </a:p>
          <a:p>
            <a:pPr marL="342900" indent="-342900">
              <a:buFontTx/>
              <a:buAutoNum type="arabicPeriod"/>
            </a:pPr>
            <a:r>
              <a:rPr lang="en-US" sz="2400" dirty="0"/>
              <a:t>Strings</a:t>
            </a:r>
          </a:p>
          <a:p>
            <a:pPr marL="342900" indent="-342900">
              <a:buAutoNum type="arabicPeriod"/>
            </a:pPr>
            <a:endParaRPr lang="en-US" sz="2400" dirty="0"/>
          </a:p>
        </p:txBody>
      </p:sp>
    </p:spTree>
    <p:extLst>
      <p:ext uri="{BB962C8B-B14F-4D97-AF65-F5344CB8AC3E}">
        <p14:creationId xmlns:p14="http://schemas.microsoft.com/office/powerpoint/2010/main" val="10729082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930" y="2680359"/>
            <a:ext cx="7620000" cy="369332"/>
          </a:xfrm>
          <a:prstGeom prst="rect">
            <a:avLst/>
          </a:prstGeom>
          <a:noFill/>
        </p:spPr>
        <p:txBody>
          <a:bodyPr wrap="square" rtlCol="0">
            <a:spAutoFit/>
          </a:bodyPr>
          <a:lstStyle/>
          <a:p>
            <a:endParaRPr lang="en-US" dirty="0" smtClean="0"/>
          </a:p>
        </p:txBody>
      </p:sp>
      <p:sp>
        <p:nvSpPr>
          <p:cNvPr id="6" name="TextBox 5"/>
          <p:cNvSpPr txBox="1"/>
          <p:nvPr/>
        </p:nvSpPr>
        <p:spPr bwMode="auto">
          <a:xfrm>
            <a:off x="743816" y="457200"/>
            <a:ext cx="2760692" cy="523220"/>
          </a:xfrm>
          <a:prstGeom prst="rect">
            <a:avLst/>
          </a:prstGeom>
          <a:noFill/>
          <a:ln w="9525">
            <a:noFill/>
            <a:miter lim="800000"/>
            <a:headEnd/>
            <a:tailEnd/>
          </a:ln>
        </p:spPr>
        <p:txBody>
          <a:bodyPr wrap="none" rtlCol="0">
            <a:spAutoFit/>
          </a:bodyPr>
          <a:lstStyle/>
          <a:p>
            <a:r>
              <a:rPr lang="en-US" altLang="zh-CN" sz="2800" dirty="0" smtClean="0"/>
              <a:t>What is Guava</a:t>
            </a:r>
            <a:r>
              <a:rPr lang="en-US" sz="2800" b="1" dirty="0" smtClean="0"/>
              <a:t>?</a:t>
            </a:r>
            <a:endParaRPr lang="en-US" sz="2800" b="1" dirty="0"/>
          </a:p>
        </p:txBody>
      </p:sp>
      <p:sp>
        <p:nvSpPr>
          <p:cNvPr id="3" name="TextBox 2"/>
          <p:cNvSpPr txBox="1"/>
          <p:nvPr/>
        </p:nvSpPr>
        <p:spPr bwMode="auto">
          <a:xfrm>
            <a:off x="743816" y="2514600"/>
            <a:ext cx="7028584" cy="1477328"/>
          </a:xfrm>
          <a:prstGeom prst="rect">
            <a:avLst/>
          </a:prstGeom>
          <a:noFill/>
          <a:ln w="9525">
            <a:noFill/>
            <a:miter lim="800000"/>
            <a:headEnd/>
            <a:tailEnd/>
          </a:ln>
        </p:spPr>
        <p:txBody>
          <a:bodyPr wrap="square" rtlCol="0">
            <a:spAutoFit/>
          </a:bodyPr>
          <a:lstStyle/>
          <a:p>
            <a:r>
              <a:rPr lang="en-US" altLang="zh-CN" dirty="0"/>
              <a:t>The Guava project contains several of Google's core libraries that we rely on in our Java-based projects: collections, caching, primitives support, concurrency libraries, common annotations, string processing, I/O, and so forth. Each of these tools really do get used every day by Googlers, in production services.</a:t>
            </a:r>
            <a:endParaRPr lang="zh-CN" altLang="en-US" dirty="0"/>
          </a:p>
        </p:txBody>
      </p:sp>
    </p:spTree>
    <p:extLst>
      <p:ext uri="{BB962C8B-B14F-4D97-AF65-F5344CB8AC3E}">
        <p14:creationId xmlns:p14="http://schemas.microsoft.com/office/powerpoint/2010/main" val="37217632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930" y="2680359"/>
            <a:ext cx="3810000" cy="369332"/>
          </a:xfrm>
          <a:prstGeom prst="rect">
            <a:avLst/>
          </a:prstGeom>
          <a:noFill/>
        </p:spPr>
        <p:txBody>
          <a:bodyPr wrap="square" rtlCol="0">
            <a:spAutoFit/>
          </a:bodyPr>
          <a:lstStyle/>
          <a:p>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32930" y="1620323"/>
            <a:ext cx="7028584" cy="369332"/>
          </a:xfrm>
          <a:prstGeom prst="rect">
            <a:avLst/>
          </a:prstGeom>
          <a:noFill/>
          <a:ln w="9525">
            <a:noFill/>
            <a:miter lim="800000"/>
            <a:headEnd/>
            <a:tailEnd/>
          </a:ln>
        </p:spPr>
        <p:txBody>
          <a:bodyPr wrap="square" rtlCol="0">
            <a:spAutoFit/>
          </a:bodyPr>
          <a:lstStyle/>
          <a:p>
            <a:r>
              <a:rPr lang="en-US" altLang="zh-CN" dirty="0" smtClean="0"/>
              <a:t>Option</a:t>
            </a:r>
            <a:endParaRPr lang="zh-CN" altLang="en-US" dirty="0"/>
          </a:p>
        </p:txBody>
      </p:sp>
      <p:sp>
        <p:nvSpPr>
          <p:cNvPr id="9" name="Rectangle 2"/>
          <p:cNvSpPr>
            <a:spLocks noChangeArrowheads="1"/>
          </p:cNvSpPr>
          <p:nvPr/>
        </p:nvSpPr>
        <p:spPr bwMode="auto">
          <a:xfrm>
            <a:off x="743816" y="2315289"/>
            <a:ext cx="7942984" cy="19697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sz="1600" dirty="0"/>
              <a:t>轻率地使用</a:t>
            </a:r>
            <a:r>
              <a:rPr lang="en-US" altLang="zh-CN" sz="1600" dirty="0"/>
              <a:t>null</a:t>
            </a:r>
            <a:r>
              <a:rPr lang="zh-CN" altLang="en-US" sz="1600" dirty="0"/>
              <a:t>可能会导致很多令人惊愕的问题。通过学习</a:t>
            </a:r>
            <a:r>
              <a:rPr lang="en-US" altLang="zh-CN" sz="1600" dirty="0"/>
              <a:t>Google</a:t>
            </a:r>
            <a:r>
              <a:rPr lang="zh-CN" altLang="en-US" sz="1600" dirty="0"/>
              <a:t>底层代码库，我们发现</a:t>
            </a:r>
            <a:r>
              <a:rPr lang="en-US" altLang="zh-CN" sz="1600" dirty="0"/>
              <a:t>95%</a:t>
            </a:r>
            <a:r>
              <a:rPr lang="zh-CN" altLang="en-US" sz="1600" dirty="0"/>
              <a:t>的集合类不接受</a:t>
            </a:r>
            <a:r>
              <a:rPr lang="en-US" altLang="zh-CN" sz="1600" dirty="0"/>
              <a:t>null</a:t>
            </a:r>
            <a:r>
              <a:rPr lang="zh-CN" altLang="en-US" sz="1600" dirty="0"/>
              <a:t>值作为元素。我们认为， 相比默默地接受</a:t>
            </a:r>
            <a:r>
              <a:rPr lang="en-US" altLang="zh-CN" sz="1600" dirty="0"/>
              <a:t>null</a:t>
            </a:r>
            <a:r>
              <a:rPr lang="zh-CN" altLang="en-US" sz="1600" dirty="0"/>
              <a:t>，使用快速失败操作拒绝</a:t>
            </a:r>
            <a:r>
              <a:rPr lang="en-US" altLang="zh-CN" sz="1600" dirty="0"/>
              <a:t>null</a:t>
            </a:r>
            <a:r>
              <a:rPr lang="zh-CN" altLang="en-US" sz="1600" dirty="0"/>
              <a:t>值对开发者更有帮助。</a:t>
            </a:r>
            <a:br>
              <a:rPr lang="zh-CN" altLang="en-US" sz="1600" dirty="0"/>
            </a:br>
            <a:endParaRPr lang="zh-CN" altLang="en-US" sz="1600" dirty="0"/>
          </a:p>
          <a:p>
            <a:r>
              <a:rPr lang="zh-CN" altLang="en-US" sz="1600" dirty="0"/>
              <a:t>此外，</a:t>
            </a:r>
            <a:r>
              <a:rPr lang="en-US" altLang="zh-CN" sz="1600" dirty="0"/>
              <a:t>Null</a:t>
            </a:r>
            <a:r>
              <a:rPr lang="zh-CN" altLang="en-US" sz="1600" dirty="0"/>
              <a:t>的含糊语义让人很不舒服。</a:t>
            </a:r>
            <a:r>
              <a:rPr lang="en-US" altLang="zh-CN" sz="1600" dirty="0"/>
              <a:t>Null</a:t>
            </a:r>
            <a:r>
              <a:rPr lang="zh-CN" altLang="en-US" sz="1600" dirty="0"/>
              <a:t>很少可以明确地表示某种语义，例如，</a:t>
            </a:r>
            <a:r>
              <a:rPr lang="en-US" altLang="zh-CN" sz="1600" dirty="0" err="1"/>
              <a:t>Map.get</a:t>
            </a:r>
            <a:r>
              <a:rPr lang="en-US" altLang="zh-CN" sz="1600" dirty="0"/>
              <a:t>(key)</a:t>
            </a:r>
            <a:r>
              <a:rPr lang="zh-CN" altLang="en-US" sz="1600" dirty="0"/>
              <a:t>返回</a:t>
            </a:r>
            <a:r>
              <a:rPr lang="en-US" altLang="zh-CN" sz="1600" dirty="0"/>
              <a:t>Null</a:t>
            </a:r>
            <a:r>
              <a:rPr lang="zh-CN" altLang="en-US" sz="1600" dirty="0"/>
              <a:t>时，可能表示</a:t>
            </a:r>
            <a:r>
              <a:rPr lang="en-US" altLang="zh-CN" sz="1600" dirty="0"/>
              <a:t>map</a:t>
            </a:r>
            <a:r>
              <a:rPr lang="zh-CN" altLang="en-US" sz="1600" dirty="0"/>
              <a:t>中的值是</a:t>
            </a:r>
            <a:r>
              <a:rPr lang="en-US" altLang="zh-CN" sz="1600" dirty="0"/>
              <a:t>null</a:t>
            </a:r>
            <a:r>
              <a:rPr lang="zh-CN" altLang="en-US" sz="1600" dirty="0"/>
              <a:t>，亦或</a:t>
            </a:r>
            <a:r>
              <a:rPr lang="en-US" altLang="zh-CN" sz="1600" dirty="0"/>
              <a:t>map</a:t>
            </a:r>
            <a:r>
              <a:rPr lang="zh-CN" altLang="en-US" sz="1600" dirty="0"/>
              <a:t>中没有</a:t>
            </a:r>
            <a:r>
              <a:rPr lang="en-US" altLang="zh-CN" sz="1600" dirty="0"/>
              <a:t>key</a:t>
            </a:r>
            <a:r>
              <a:rPr lang="zh-CN" altLang="en-US" sz="1600" dirty="0"/>
              <a:t>对应的值。</a:t>
            </a:r>
            <a:r>
              <a:rPr lang="en-US" altLang="zh-CN" sz="1600" dirty="0"/>
              <a:t>Null</a:t>
            </a:r>
            <a:r>
              <a:rPr lang="zh-CN" altLang="en-US" sz="1600" dirty="0"/>
              <a:t>可以表示失败、成功或几乎任何情况。使用</a:t>
            </a:r>
            <a:r>
              <a:rPr lang="en-US" altLang="zh-CN" sz="1600" dirty="0"/>
              <a:t>Null</a:t>
            </a:r>
            <a:r>
              <a:rPr lang="zh-CN" altLang="en-US" sz="1600" dirty="0"/>
              <a:t>以外的特定值，会让你的逻辑描述变得更清晰。</a:t>
            </a:r>
          </a:p>
        </p:txBody>
      </p:sp>
    </p:spTree>
    <p:extLst>
      <p:ext uri="{BB962C8B-B14F-4D97-AF65-F5344CB8AC3E}">
        <p14:creationId xmlns:p14="http://schemas.microsoft.com/office/powerpoint/2010/main" val="36185696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0188" y="2561279"/>
            <a:ext cx="4668611" cy="369332"/>
          </a:xfrm>
          <a:prstGeom prst="rect">
            <a:avLst/>
          </a:prstGeom>
          <a:noFill/>
        </p:spPr>
        <p:txBody>
          <a:bodyPr wrap="square" rtlCol="0">
            <a:spAutoFit/>
          </a:bodyPr>
          <a:lstStyle/>
          <a:p>
            <a:r>
              <a:rPr lang="zh-CN" altLang="en-US" b="1" dirty="0"/>
              <a:t>创建</a:t>
            </a:r>
            <a:r>
              <a:rPr lang="en-US" altLang="zh-CN" b="1" dirty="0"/>
              <a:t>Optional</a:t>
            </a:r>
            <a:r>
              <a:rPr lang="zh-CN" altLang="en-US" b="1" dirty="0"/>
              <a:t>实例（以下都是静态方法）：</a:t>
            </a:r>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32930" y="1620323"/>
            <a:ext cx="7028584" cy="369332"/>
          </a:xfrm>
          <a:prstGeom prst="rect">
            <a:avLst/>
          </a:prstGeom>
          <a:noFill/>
          <a:ln w="9525">
            <a:noFill/>
            <a:miter lim="800000"/>
            <a:headEnd/>
            <a:tailEnd/>
          </a:ln>
        </p:spPr>
        <p:txBody>
          <a:bodyPr wrap="square" rtlCol="0">
            <a:spAutoFit/>
          </a:bodyPr>
          <a:lstStyle/>
          <a:p>
            <a:r>
              <a:rPr lang="en-US" altLang="zh-CN" dirty="0" smtClean="0"/>
              <a:t>Option</a:t>
            </a:r>
            <a:endParaRPr lang="zh-CN" altLang="en-US" dirty="0"/>
          </a:p>
        </p:txBody>
      </p:sp>
      <p:graphicFrame>
        <p:nvGraphicFramePr>
          <p:cNvPr id="2" name="表格 1"/>
          <p:cNvGraphicFramePr>
            <a:graphicFrameLocks noGrp="1"/>
          </p:cNvGraphicFramePr>
          <p:nvPr>
            <p:extLst>
              <p:ext uri="{D42A27DB-BD31-4B8C-83A1-F6EECF244321}">
                <p14:modId xmlns:p14="http://schemas.microsoft.com/office/powerpoint/2010/main" val="3341032849"/>
              </p:ext>
            </p:extLst>
          </p:nvPr>
        </p:nvGraphicFramePr>
        <p:xfrm>
          <a:off x="970189" y="3200400"/>
          <a:ext cx="6791325" cy="2228850"/>
        </p:xfrm>
        <a:graphic>
          <a:graphicData uri="http://schemas.openxmlformats.org/drawingml/2006/table">
            <a:tbl>
              <a:tblPr/>
              <a:tblGrid>
                <a:gridCol w="2186851"/>
                <a:gridCol w="4604474"/>
              </a:tblGrid>
              <a:tr h="0">
                <a:tc>
                  <a:txBody>
                    <a:bodyPr/>
                    <a:lstStyle/>
                    <a:p>
                      <a:r>
                        <a:rPr lang="en-US" u="sng" dirty="0" err="1">
                          <a:solidFill>
                            <a:srgbClr val="00A19E"/>
                          </a:solidFill>
                          <a:effectLst/>
                          <a:hlinkClick r:id="rId2"/>
                        </a:rPr>
                        <a:t>Optional.of</a:t>
                      </a:r>
                      <a:r>
                        <a:rPr lang="en-US" u="sng" dirty="0">
                          <a:solidFill>
                            <a:srgbClr val="00A19E"/>
                          </a:solidFill>
                          <a:effectLst/>
                          <a:hlinkClick r:id="rId2"/>
                        </a:rPr>
                        <a:t>(T)</a:t>
                      </a:r>
                      <a:endParaRPr lang="en-US" dirty="0">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dirty="0">
                          <a:effectLst/>
                        </a:rPr>
                        <a:t>创建指定引用的</a:t>
                      </a:r>
                      <a:r>
                        <a:rPr lang="en-US" altLang="zh-CN" dirty="0">
                          <a:effectLst/>
                        </a:rPr>
                        <a:t>Optional</a:t>
                      </a:r>
                      <a:r>
                        <a:rPr lang="zh-CN" altLang="en-US" dirty="0">
                          <a:effectLst/>
                        </a:rPr>
                        <a:t>实例，若引用为</a:t>
                      </a:r>
                      <a:r>
                        <a:rPr lang="en-US" altLang="zh-CN" dirty="0">
                          <a:effectLst/>
                        </a:rPr>
                        <a:t>null</a:t>
                      </a:r>
                      <a:r>
                        <a:rPr lang="zh-CN" altLang="en-US" dirty="0">
                          <a:effectLst/>
                        </a:rPr>
                        <a:t>则快速失败</a:t>
                      </a: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0">
                <a:tc>
                  <a:txBody>
                    <a:bodyPr/>
                    <a:lstStyle/>
                    <a:p>
                      <a:r>
                        <a:rPr lang="en-US" u="sng">
                          <a:solidFill>
                            <a:srgbClr val="00A19E"/>
                          </a:solidFill>
                          <a:effectLst/>
                          <a:hlinkClick r:id="rId3"/>
                        </a:rPr>
                        <a:t>Optional.absent()</a:t>
                      </a:r>
                      <a:endParaRPr lang="en-US">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a:effectLst/>
                        </a:rPr>
                        <a:t>创建引用缺失的</a:t>
                      </a:r>
                      <a:r>
                        <a:rPr lang="en-US">
                          <a:effectLst/>
                        </a:rPr>
                        <a:t>Optional</a:t>
                      </a:r>
                      <a:r>
                        <a:rPr lang="zh-CN" altLang="en-US">
                          <a:effectLst/>
                        </a:rPr>
                        <a:t>实例</a:t>
                      </a: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0">
                <a:tc>
                  <a:txBody>
                    <a:bodyPr/>
                    <a:lstStyle/>
                    <a:p>
                      <a:r>
                        <a:rPr lang="en-US" u="sng">
                          <a:solidFill>
                            <a:srgbClr val="00A19E"/>
                          </a:solidFill>
                          <a:effectLst/>
                          <a:hlinkClick r:id="rId4"/>
                        </a:rPr>
                        <a:t>Optional.fromNullable(T)</a:t>
                      </a:r>
                      <a:endParaRPr lang="en-US">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dirty="0">
                          <a:effectLst/>
                        </a:rPr>
                        <a:t>创建指定引用的</a:t>
                      </a:r>
                      <a:r>
                        <a:rPr lang="en-US" altLang="zh-CN" dirty="0">
                          <a:effectLst/>
                        </a:rPr>
                        <a:t>Optional</a:t>
                      </a:r>
                      <a:r>
                        <a:rPr lang="zh-CN" altLang="en-US" dirty="0">
                          <a:effectLst/>
                        </a:rPr>
                        <a:t>实例，若引用为</a:t>
                      </a:r>
                      <a:r>
                        <a:rPr lang="en-US" altLang="zh-CN" dirty="0">
                          <a:effectLst/>
                        </a:rPr>
                        <a:t>null</a:t>
                      </a:r>
                      <a:r>
                        <a:rPr lang="zh-CN" altLang="en-US" dirty="0">
                          <a:effectLst/>
                        </a:rPr>
                        <a:t>则表示缺失</a:t>
                      </a: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294892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5188" y="1656146"/>
            <a:ext cx="6040212" cy="369332"/>
          </a:xfrm>
          <a:prstGeom prst="rect">
            <a:avLst/>
          </a:prstGeom>
          <a:noFill/>
        </p:spPr>
        <p:txBody>
          <a:bodyPr wrap="square" rtlCol="0">
            <a:spAutoFit/>
          </a:bodyPr>
          <a:lstStyle/>
          <a:p>
            <a:r>
              <a:rPr lang="zh-CN" altLang="en-US" b="1" dirty="0"/>
              <a:t>用</a:t>
            </a:r>
            <a:r>
              <a:rPr lang="en-US" altLang="zh-CN" b="1" dirty="0"/>
              <a:t>Optional</a:t>
            </a:r>
            <a:r>
              <a:rPr lang="zh-CN" altLang="en-US" b="1" dirty="0"/>
              <a:t>实例查询引用（以下都是非静态方法）：</a:t>
            </a:r>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43816" y="1113034"/>
            <a:ext cx="7028584" cy="369332"/>
          </a:xfrm>
          <a:prstGeom prst="rect">
            <a:avLst/>
          </a:prstGeom>
          <a:noFill/>
          <a:ln w="9525">
            <a:noFill/>
            <a:miter lim="800000"/>
            <a:headEnd/>
            <a:tailEnd/>
          </a:ln>
        </p:spPr>
        <p:txBody>
          <a:bodyPr wrap="square" rtlCol="0">
            <a:spAutoFit/>
          </a:bodyPr>
          <a:lstStyle/>
          <a:p>
            <a:r>
              <a:rPr lang="en-US" altLang="zh-CN" dirty="0" smtClean="0"/>
              <a:t>Option</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565792928"/>
              </p:ext>
            </p:extLst>
          </p:nvPr>
        </p:nvGraphicFramePr>
        <p:xfrm>
          <a:off x="855188" y="2003707"/>
          <a:ext cx="7378041" cy="4446270"/>
        </p:xfrm>
        <a:graphic>
          <a:graphicData uri="http://schemas.openxmlformats.org/drawingml/2006/table">
            <a:tbl>
              <a:tblPr/>
              <a:tblGrid>
                <a:gridCol w="2375778"/>
                <a:gridCol w="5002263"/>
              </a:tblGrid>
              <a:tr h="523060">
                <a:tc>
                  <a:txBody>
                    <a:bodyPr/>
                    <a:lstStyle/>
                    <a:p>
                      <a:r>
                        <a:rPr lang="en-US" u="sng" dirty="0" err="1">
                          <a:solidFill>
                            <a:srgbClr val="00A19E"/>
                          </a:solidFill>
                          <a:effectLst/>
                          <a:hlinkClick r:id="rId2"/>
                        </a:rPr>
                        <a:t>boolean</a:t>
                      </a:r>
                      <a:r>
                        <a:rPr lang="en-US" u="sng" dirty="0">
                          <a:solidFill>
                            <a:srgbClr val="00A19E"/>
                          </a:solidFill>
                          <a:effectLst/>
                          <a:hlinkClick r:id="rId2"/>
                        </a:rPr>
                        <a:t> </a:t>
                      </a:r>
                      <a:r>
                        <a:rPr lang="en-US" u="sng" dirty="0" err="1">
                          <a:solidFill>
                            <a:srgbClr val="00A19E"/>
                          </a:solidFill>
                          <a:effectLst/>
                          <a:hlinkClick r:id="rId2"/>
                        </a:rPr>
                        <a:t>isPresent</a:t>
                      </a:r>
                      <a:r>
                        <a:rPr lang="en-US" u="sng" dirty="0">
                          <a:solidFill>
                            <a:srgbClr val="00A19E"/>
                          </a:solidFill>
                          <a:effectLst/>
                          <a:hlinkClick r:id="rId2"/>
                        </a:rPr>
                        <a:t>()</a:t>
                      </a:r>
                      <a:endParaRPr lang="en-US" dirty="0">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dirty="0">
                          <a:effectLst/>
                        </a:rPr>
                        <a:t>如果</a:t>
                      </a:r>
                      <a:r>
                        <a:rPr lang="en-US" dirty="0">
                          <a:effectLst/>
                        </a:rPr>
                        <a:t>Optional</a:t>
                      </a:r>
                      <a:r>
                        <a:rPr lang="zh-CN" altLang="en-US" dirty="0">
                          <a:effectLst/>
                        </a:rPr>
                        <a:t>包含非</a:t>
                      </a:r>
                      <a:r>
                        <a:rPr lang="en-US" dirty="0">
                          <a:effectLst/>
                        </a:rPr>
                        <a:t>null</a:t>
                      </a:r>
                      <a:r>
                        <a:rPr lang="zh-CN" altLang="en-US" dirty="0">
                          <a:effectLst/>
                        </a:rPr>
                        <a:t>的引用（引用存在），返回</a:t>
                      </a:r>
                      <a:r>
                        <a:rPr lang="en-US" dirty="0">
                          <a:effectLst/>
                        </a:rPr>
                        <a:t>true</a:t>
                      </a: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523060">
                <a:tc>
                  <a:txBody>
                    <a:bodyPr/>
                    <a:lstStyle/>
                    <a:p>
                      <a:r>
                        <a:rPr lang="en-US" u="sng" dirty="0">
                          <a:solidFill>
                            <a:srgbClr val="00A19E"/>
                          </a:solidFill>
                          <a:effectLst/>
                          <a:hlinkClick r:id="rId3"/>
                        </a:rPr>
                        <a:t>T get()</a:t>
                      </a:r>
                      <a:endParaRPr lang="en-US" dirty="0">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dirty="0">
                          <a:effectLst/>
                        </a:rPr>
                        <a:t>返回</a:t>
                      </a:r>
                      <a:r>
                        <a:rPr lang="en-US" dirty="0">
                          <a:effectLst/>
                        </a:rPr>
                        <a:t>Optional</a:t>
                      </a:r>
                      <a:r>
                        <a:rPr lang="zh-CN" altLang="en-US" dirty="0">
                          <a:effectLst/>
                        </a:rPr>
                        <a:t>所包含的引用，若引用缺失，则抛出</a:t>
                      </a:r>
                      <a:r>
                        <a:rPr lang="en-US" dirty="0" err="1">
                          <a:effectLst/>
                        </a:rPr>
                        <a:t>java.lang.IllegalStateException</a:t>
                      </a:r>
                      <a:endParaRPr lang="en-US" dirty="0">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523060">
                <a:tc>
                  <a:txBody>
                    <a:bodyPr/>
                    <a:lstStyle/>
                    <a:p>
                      <a:r>
                        <a:rPr lang="en-US" u="sng">
                          <a:solidFill>
                            <a:srgbClr val="00A19E"/>
                          </a:solidFill>
                          <a:effectLst/>
                          <a:hlinkClick r:id="rId4"/>
                        </a:rPr>
                        <a:t>T or(T)</a:t>
                      </a:r>
                      <a:endParaRPr lang="en-US">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a:effectLst/>
                        </a:rPr>
                        <a:t>返回</a:t>
                      </a:r>
                      <a:r>
                        <a:rPr lang="en-US">
                          <a:effectLst/>
                        </a:rPr>
                        <a:t>Optional</a:t>
                      </a:r>
                      <a:r>
                        <a:rPr lang="zh-CN" altLang="en-US">
                          <a:effectLst/>
                        </a:rPr>
                        <a:t>所包含的引用，若引用缺失，返回指定的值</a:t>
                      </a: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523060">
                <a:tc>
                  <a:txBody>
                    <a:bodyPr/>
                    <a:lstStyle/>
                    <a:p>
                      <a:r>
                        <a:rPr lang="en-US" u="sng">
                          <a:solidFill>
                            <a:srgbClr val="00A19E"/>
                          </a:solidFill>
                          <a:effectLst/>
                          <a:hlinkClick r:id="rId5"/>
                        </a:rPr>
                        <a:t>T orNull()</a:t>
                      </a:r>
                      <a:endParaRPr lang="en-US">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dirty="0">
                          <a:effectLst/>
                        </a:rPr>
                        <a:t>返回</a:t>
                      </a:r>
                      <a:r>
                        <a:rPr lang="en-US" dirty="0">
                          <a:effectLst/>
                        </a:rPr>
                        <a:t>Optional</a:t>
                      </a:r>
                      <a:r>
                        <a:rPr lang="zh-CN" altLang="en-US" dirty="0">
                          <a:effectLst/>
                        </a:rPr>
                        <a:t>所包含的引用，若引用缺失，返回</a:t>
                      </a:r>
                      <a:r>
                        <a:rPr lang="en-US" dirty="0">
                          <a:effectLst/>
                        </a:rPr>
                        <a:t>null</a:t>
                      </a: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695025">
                <a:tc>
                  <a:txBody>
                    <a:bodyPr/>
                    <a:lstStyle/>
                    <a:p>
                      <a:r>
                        <a:rPr lang="en-US" u="sng" dirty="0">
                          <a:solidFill>
                            <a:srgbClr val="00A19E"/>
                          </a:solidFill>
                          <a:effectLst/>
                          <a:hlinkClick r:id="rId6"/>
                        </a:rPr>
                        <a:t>Set&lt;T&gt; </a:t>
                      </a:r>
                      <a:r>
                        <a:rPr lang="en-US" u="sng" dirty="0" err="1">
                          <a:solidFill>
                            <a:srgbClr val="00A19E"/>
                          </a:solidFill>
                          <a:effectLst/>
                          <a:hlinkClick r:id="rId6"/>
                        </a:rPr>
                        <a:t>asSet</a:t>
                      </a:r>
                      <a:r>
                        <a:rPr lang="en-US" u="sng" dirty="0">
                          <a:solidFill>
                            <a:srgbClr val="00A19E"/>
                          </a:solidFill>
                          <a:effectLst/>
                          <a:hlinkClick r:id="rId6"/>
                        </a:rPr>
                        <a:t>()</a:t>
                      </a:r>
                      <a:endParaRPr lang="en-US" dirty="0">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dirty="0">
                          <a:effectLst/>
                        </a:rPr>
                        <a:t>返回</a:t>
                      </a:r>
                      <a:r>
                        <a:rPr lang="en-US" altLang="zh-CN" dirty="0">
                          <a:effectLst/>
                        </a:rPr>
                        <a:t>Optional</a:t>
                      </a:r>
                      <a:r>
                        <a:rPr lang="zh-CN" altLang="en-US" dirty="0">
                          <a:effectLst/>
                        </a:rPr>
                        <a:t>所包含引用的单例不可变集，如果引用存在，返回一个只有单一元素的集合，如果引用缺失，返回一个空集合。</a:t>
                      </a: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bl>
          </a:graphicData>
        </a:graphic>
      </p:graphicFrame>
      <p:sp>
        <p:nvSpPr>
          <p:cNvPr id="7" name="Rectangle 1"/>
          <p:cNvSpPr>
            <a:spLocks noChangeArrowheads="1"/>
          </p:cNvSpPr>
          <p:nvPr/>
        </p:nvSpPr>
        <p:spPr bwMode="auto">
          <a:xfrm>
            <a:off x="970189" y="320103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anose="020B0604020202020204" pitchFamily="34" charset="0"/>
              </a:rPr>
              <a:t/>
            </a:r>
            <a:br>
              <a:rPr kumimoji="0" lang="zh-CN" altLang="zh-CN" sz="1800" b="0" i="0" u="none" strike="noStrike" cap="none" normalizeH="0" baseline="0" smtClean="0">
                <a:ln>
                  <a:noFill/>
                </a:ln>
                <a:solidFill>
                  <a:schemeClr val="tx1"/>
                </a:solidFill>
                <a:effectLst/>
                <a:latin typeface="Arial" panose="020B0604020202020204" pitchFamily="34" charset="0"/>
              </a:rPr>
            </a:b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353481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43816" y="1113034"/>
            <a:ext cx="7028584" cy="369332"/>
          </a:xfrm>
          <a:prstGeom prst="rect">
            <a:avLst/>
          </a:prstGeom>
          <a:noFill/>
          <a:ln w="9525">
            <a:noFill/>
            <a:miter lim="800000"/>
            <a:headEnd/>
            <a:tailEnd/>
          </a:ln>
        </p:spPr>
        <p:txBody>
          <a:bodyPr wrap="square" rtlCol="0">
            <a:spAutoFit/>
          </a:bodyPr>
          <a:lstStyle/>
          <a:p>
            <a:r>
              <a:rPr lang="en-US" altLang="zh-CN" dirty="0" smtClean="0"/>
              <a:t>Option</a:t>
            </a:r>
            <a:endParaRPr lang="zh-CN" altLang="en-US" dirty="0"/>
          </a:p>
        </p:txBody>
      </p:sp>
      <p:sp>
        <p:nvSpPr>
          <p:cNvPr id="7" name="Rectangle 1"/>
          <p:cNvSpPr>
            <a:spLocks noChangeArrowheads="1"/>
          </p:cNvSpPr>
          <p:nvPr/>
        </p:nvSpPr>
        <p:spPr bwMode="auto">
          <a:xfrm>
            <a:off x="970189" y="320103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anose="020B0604020202020204" pitchFamily="34" charset="0"/>
              </a:rPr>
              <a:t/>
            </a:r>
            <a:br>
              <a:rPr kumimoji="0" lang="zh-CN" altLang="zh-CN" sz="1800" b="0" i="0" u="none" strike="noStrike" cap="none" normalizeH="0" baseline="0" smtClean="0">
                <a:ln>
                  <a:noFill/>
                </a:ln>
                <a:solidFill>
                  <a:schemeClr val="tx1"/>
                </a:solidFill>
                <a:effectLst/>
                <a:latin typeface="Arial" panose="020B0604020202020204" pitchFamily="34" charset="0"/>
              </a:rPr>
            </a:b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pic>
        <p:nvPicPr>
          <p:cNvPr id="2" name="图片 1"/>
          <p:cNvPicPr>
            <a:picLocks noChangeAspect="1"/>
          </p:cNvPicPr>
          <p:nvPr/>
        </p:nvPicPr>
        <p:blipFill>
          <a:blip r:embed="rId2"/>
          <a:stretch>
            <a:fillRect/>
          </a:stretch>
        </p:blipFill>
        <p:spPr>
          <a:xfrm>
            <a:off x="533400" y="1511395"/>
            <a:ext cx="7620000" cy="4302303"/>
          </a:xfrm>
          <a:prstGeom prst="rect">
            <a:avLst/>
          </a:prstGeom>
        </p:spPr>
      </p:pic>
    </p:spTree>
    <p:extLst>
      <p:ext uri="{BB962C8B-B14F-4D97-AF65-F5344CB8AC3E}">
        <p14:creationId xmlns:p14="http://schemas.microsoft.com/office/powerpoint/2010/main" val="26777653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930" y="2680359"/>
            <a:ext cx="3810000" cy="369332"/>
          </a:xfrm>
          <a:prstGeom prst="rect">
            <a:avLst/>
          </a:prstGeom>
          <a:noFill/>
        </p:spPr>
        <p:txBody>
          <a:bodyPr wrap="square" rtlCol="0">
            <a:spAutoFit/>
          </a:bodyPr>
          <a:lstStyle/>
          <a:p>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32930" y="1620323"/>
            <a:ext cx="7028584" cy="369332"/>
          </a:xfrm>
          <a:prstGeom prst="rect">
            <a:avLst/>
          </a:prstGeom>
          <a:noFill/>
          <a:ln w="9525">
            <a:noFill/>
            <a:miter lim="800000"/>
            <a:headEnd/>
            <a:tailEnd/>
          </a:ln>
        </p:spPr>
        <p:txBody>
          <a:bodyPr wrap="square" rtlCol="0">
            <a:spAutoFit/>
          </a:bodyPr>
          <a:lstStyle/>
          <a:p>
            <a:r>
              <a:rPr lang="en-US" altLang="zh-CN" dirty="0"/>
              <a:t>Preconditions</a:t>
            </a:r>
            <a:endParaRPr lang="zh-CN" altLang="en-US" dirty="0"/>
          </a:p>
        </p:txBody>
      </p:sp>
      <p:sp>
        <p:nvSpPr>
          <p:cNvPr id="9" name="Rectangle 2"/>
          <p:cNvSpPr>
            <a:spLocks noChangeArrowheads="1"/>
          </p:cNvSpPr>
          <p:nvPr/>
        </p:nvSpPr>
        <p:spPr bwMode="auto">
          <a:xfrm>
            <a:off x="743816" y="2057400"/>
            <a:ext cx="7942984" cy="32008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sz="1600" dirty="0"/>
              <a:t>前置条件：让方法调用的前置条件判断更简单。</a:t>
            </a:r>
          </a:p>
          <a:p>
            <a:endParaRPr lang="zh-CN" altLang="en-US" sz="1600" dirty="0"/>
          </a:p>
          <a:p>
            <a:r>
              <a:rPr lang="en-US" altLang="zh-CN" sz="1600" dirty="0"/>
              <a:t>Guava</a:t>
            </a:r>
            <a:r>
              <a:rPr lang="zh-CN" altLang="en-US" sz="1600" dirty="0"/>
              <a:t>在</a:t>
            </a:r>
            <a:r>
              <a:rPr lang="en-US" altLang="zh-CN" sz="1600" dirty="0"/>
              <a:t>Preconditions</a:t>
            </a:r>
            <a:r>
              <a:rPr lang="zh-CN" altLang="en-US" sz="1600" dirty="0"/>
              <a:t>类中提供了若干前置条件判断的实用方法，我们强烈建议在</a:t>
            </a:r>
            <a:r>
              <a:rPr lang="en-US" altLang="zh-CN" sz="1600" dirty="0"/>
              <a:t>Eclipse</a:t>
            </a:r>
            <a:r>
              <a:rPr lang="zh-CN" altLang="en-US" sz="1600" dirty="0"/>
              <a:t>中静态导入这些方法。每个方法都有三个变种：</a:t>
            </a:r>
          </a:p>
          <a:p>
            <a:endParaRPr lang="zh-CN" altLang="en-US" sz="1600" dirty="0"/>
          </a:p>
          <a:p>
            <a:r>
              <a:rPr lang="zh-CN" altLang="en-US" sz="1600" dirty="0"/>
              <a:t>没有额外参数：抛出的异常中没有错误消息；</a:t>
            </a:r>
          </a:p>
          <a:p>
            <a:r>
              <a:rPr lang="zh-CN" altLang="en-US" sz="1600" dirty="0"/>
              <a:t>有一个</a:t>
            </a:r>
            <a:r>
              <a:rPr lang="en-US" altLang="zh-CN" sz="1600" dirty="0"/>
              <a:t>Object</a:t>
            </a:r>
            <a:r>
              <a:rPr lang="zh-CN" altLang="en-US" sz="1600" dirty="0"/>
              <a:t>对象作为额外参数：抛出的异常使用</a:t>
            </a:r>
            <a:r>
              <a:rPr lang="en-US" altLang="zh-CN" sz="1600" dirty="0" err="1"/>
              <a:t>Object.toString</a:t>
            </a:r>
            <a:r>
              <a:rPr lang="en-US" altLang="zh-CN" sz="1600" dirty="0"/>
              <a:t>() </a:t>
            </a:r>
            <a:r>
              <a:rPr lang="zh-CN" altLang="en-US" sz="1600" dirty="0"/>
              <a:t>作为错误消息；</a:t>
            </a:r>
          </a:p>
          <a:p>
            <a:r>
              <a:rPr lang="zh-CN" altLang="en-US" sz="1600" dirty="0"/>
              <a:t>有一个</a:t>
            </a:r>
            <a:r>
              <a:rPr lang="en-US" altLang="zh-CN" sz="1600" dirty="0"/>
              <a:t>String</a:t>
            </a:r>
            <a:r>
              <a:rPr lang="zh-CN" altLang="en-US" sz="1600" dirty="0"/>
              <a:t>对象作为额外参数，并且有一组任意数量的附加</a:t>
            </a:r>
            <a:r>
              <a:rPr lang="en-US" altLang="zh-CN" sz="1600" dirty="0"/>
              <a:t>Object</a:t>
            </a:r>
            <a:r>
              <a:rPr lang="zh-CN" altLang="en-US" sz="1600" dirty="0"/>
              <a:t>对象：这个变种处理异常消息的方式有点类似</a:t>
            </a:r>
            <a:r>
              <a:rPr lang="en-US" altLang="zh-CN" sz="1600" dirty="0" err="1" smtClean="0"/>
              <a:t>printf</a:t>
            </a:r>
            <a:r>
              <a:rPr lang="zh-CN" altLang="en-US" sz="1600" dirty="0" smtClean="0"/>
              <a:t>。</a:t>
            </a:r>
            <a:r>
              <a:rPr lang="zh-CN" altLang="en-US" sz="1600" dirty="0"/>
              <a:t>例如</a:t>
            </a:r>
            <a:r>
              <a:rPr lang="zh-CN" altLang="en-US" sz="1600" dirty="0" smtClean="0"/>
              <a:t>：</a:t>
            </a:r>
          </a:p>
          <a:p>
            <a:endParaRPr lang="en-US" altLang="zh-CN" sz="1600" dirty="0" smtClean="0"/>
          </a:p>
          <a:p>
            <a:r>
              <a:rPr lang="en-US" altLang="zh-CN" sz="1600" dirty="0" err="1" smtClean="0"/>
              <a:t>checkArgument</a:t>
            </a:r>
            <a:r>
              <a:rPr lang="en-US" altLang="zh-CN" sz="1600" dirty="0" smtClean="0"/>
              <a:t>(</a:t>
            </a:r>
            <a:r>
              <a:rPr lang="en-US" altLang="zh-CN" sz="1600" dirty="0" err="1" smtClean="0"/>
              <a:t>i</a:t>
            </a:r>
            <a:r>
              <a:rPr lang="en-US" altLang="zh-CN" sz="1600" dirty="0" smtClean="0"/>
              <a:t> </a:t>
            </a:r>
            <a:r>
              <a:rPr lang="en-US" altLang="zh-CN" sz="1600" dirty="0"/>
              <a:t>&gt;= 0, "Argument was %s but expected nonnegative", </a:t>
            </a:r>
            <a:r>
              <a:rPr lang="en-US" altLang="zh-CN" sz="1600" dirty="0" err="1"/>
              <a:t>i</a:t>
            </a:r>
            <a:r>
              <a:rPr lang="en-US" altLang="zh-CN" sz="1600" dirty="0" smtClean="0"/>
              <a:t>);</a:t>
            </a:r>
            <a:endParaRPr lang="en-US" altLang="zh-CN" sz="1600" dirty="0"/>
          </a:p>
          <a:p>
            <a:r>
              <a:rPr lang="en-US" altLang="zh-CN" sz="1600" dirty="0" err="1"/>
              <a:t>checkArgument</a:t>
            </a:r>
            <a:r>
              <a:rPr lang="en-US" altLang="zh-CN" sz="1600" dirty="0"/>
              <a:t>(</a:t>
            </a:r>
            <a:r>
              <a:rPr lang="en-US" altLang="zh-CN" sz="1600" dirty="0" err="1"/>
              <a:t>i</a:t>
            </a:r>
            <a:r>
              <a:rPr lang="en-US" altLang="zh-CN" sz="1600" dirty="0"/>
              <a:t> &lt; j, "Expected </a:t>
            </a:r>
            <a:r>
              <a:rPr lang="en-US" altLang="zh-CN" sz="1600" dirty="0" err="1"/>
              <a:t>i</a:t>
            </a:r>
            <a:r>
              <a:rPr lang="en-US" altLang="zh-CN" sz="1600" dirty="0"/>
              <a:t> &lt; j, but %s &gt; %s", </a:t>
            </a:r>
            <a:r>
              <a:rPr lang="en-US" altLang="zh-CN" sz="1600" dirty="0" err="1"/>
              <a:t>i</a:t>
            </a:r>
            <a:r>
              <a:rPr lang="en-US" altLang="zh-CN" sz="1600" dirty="0"/>
              <a:t>, j);</a:t>
            </a:r>
          </a:p>
          <a:p>
            <a:endParaRPr lang="zh-CN" altLang="en-US" sz="1600" dirty="0"/>
          </a:p>
        </p:txBody>
      </p:sp>
    </p:spTree>
    <p:extLst>
      <p:ext uri="{BB962C8B-B14F-4D97-AF65-F5344CB8AC3E}">
        <p14:creationId xmlns:p14="http://schemas.microsoft.com/office/powerpoint/2010/main" val="6480625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930" y="2680359"/>
            <a:ext cx="3810000" cy="369332"/>
          </a:xfrm>
          <a:prstGeom prst="rect">
            <a:avLst/>
          </a:prstGeom>
          <a:noFill/>
        </p:spPr>
        <p:txBody>
          <a:bodyPr wrap="square" rtlCol="0">
            <a:spAutoFit/>
          </a:bodyPr>
          <a:lstStyle/>
          <a:p>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32930" y="1620323"/>
            <a:ext cx="7028584" cy="369332"/>
          </a:xfrm>
          <a:prstGeom prst="rect">
            <a:avLst/>
          </a:prstGeom>
          <a:noFill/>
          <a:ln w="9525">
            <a:noFill/>
            <a:miter lim="800000"/>
            <a:headEnd/>
            <a:tailEnd/>
          </a:ln>
        </p:spPr>
        <p:txBody>
          <a:bodyPr wrap="square" rtlCol="0">
            <a:spAutoFit/>
          </a:bodyPr>
          <a:lstStyle/>
          <a:p>
            <a:r>
              <a:rPr lang="en-US" altLang="zh-CN" dirty="0"/>
              <a:t>Preconditions</a:t>
            </a:r>
            <a:endParaRPr lang="zh-CN" altLang="en-US" dirty="0"/>
          </a:p>
        </p:txBody>
      </p:sp>
      <p:sp>
        <p:nvSpPr>
          <p:cNvPr id="9" name="Rectangle 2"/>
          <p:cNvSpPr>
            <a:spLocks noChangeArrowheads="1"/>
          </p:cNvSpPr>
          <p:nvPr/>
        </p:nvSpPr>
        <p:spPr bwMode="auto">
          <a:xfrm>
            <a:off x="743816" y="3534727"/>
            <a:ext cx="7942984"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zh-CN" altLang="en-US" sz="1600" dirty="0"/>
          </a:p>
        </p:txBody>
      </p:sp>
      <p:graphicFrame>
        <p:nvGraphicFramePr>
          <p:cNvPr id="2" name="表格 1"/>
          <p:cNvGraphicFramePr>
            <a:graphicFrameLocks noGrp="1"/>
          </p:cNvGraphicFramePr>
          <p:nvPr>
            <p:extLst>
              <p:ext uri="{D42A27DB-BD31-4B8C-83A1-F6EECF244321}">
                <p14:modId xmlns:p14="http://schemas.microsoft.com/office/powerpoint/2010/main" val="2526294267"/>
              </p:ext>
            </p:extLst>
          </p:nvPr>
        </p:nvGraphicFramePr>
        <p:xfrm>
          <a:off x="3005975" y="1447799"/>
          <a:ext cx="5181582" cy="4647072"/>
        </p:xfrm>
        <a:graphic>
          <a:graphicData uri="http://schemas.openxmlformats.org/drawingml/2006/table">
            <a:tbl>
              <a:tblPr/>
              <a:tblGrid>
                <a:gridCol w="1634128"/>
                <a:gridCol w="1822997"/>
                <a:gridCol w="1724457"/>
              </a:tblGrid>
              <a:tr h="439649">
                <a:tc>
                  <a:txBody>
                    <a:bodyPr/>
                    <a:lstStyle/>
                    <a:p>
                      <a:r>
                        <a:rPr lang="zh-CN" altLang="en-US" sz="900" b="1" dirty="0">
                          <a:effectLst/>
                        </a:rPr>
                        <a:t>方法声明（不包括额外参数）</a:t>
                      </a:r>
                      <a:endParaRPr lang="zh-CN" altLang="en-US" sz="900" dirty="0">
                        <a:effectLst/>
                      </a:endParaRP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b="1">
                          <a:effectLst/>
                        </a:rPr>
                        <a:t>描述</a:t>
                      </a:r>
                      <a:endParaRPr lang="zh-CN" altLang="en-US" sz="900">
                        <a:effectLst/>
                      </a:endParaRPr>
                    </a:p>
                  </a:txBody>
                  <a:tcPr marL="74971" marR="74971" marT="74971" marB="749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b="1">
                          <a:effectLst/>
                        </a:rPr>
                        <a:t>检查失败时抛出的异常</a:t>
                      </a:r>
                      <a:endParaRPr lang="zh-CN" altLang="en-US" sz="900">
                        <a:effectLst/>
                      </a:endParaRPr>
                    </a:p>
                  </a:txBody>
                  <a:tcPr marL="74971" marR="74971" marT="74971" marB="749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563754">
                <a:tc>
                  <a:txBody>
                    <a:bodyPr/>
                    <a:lstStyle/>
                    <a:p>
                      <a:r>
                        <a:rPr lang="en-US" sz="900" u="sng">
                          <a:solidFill>
                            <a:srgbClr val="00A19E"/>
                          </a:solidFill>
                          <a:effectLst/>
                          <a:hlinkClick r:id="rId2"/>
                        </a:rPr>
                        <a:t>checkArgument(boolean)</a:t>
                      </a:r>
                      <a:endParaRPr lang="en-US" sz="900">
                        <a:effectLst/>
                      </a:endParaRP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a:effectLst/>
                        </a:rPr>
                        <a:t>检查</a:t>
                      </a:r>
                      <a:r>
                        <a:rPr lang="en-US" altLang="zh-CN" sz="900">
                          <a:effectLst/>
                        </a:rPr>
                        <a:t>boolean</a:t>
                      </a:r>
                      <a:r>
                        <a:rPr lang="zh-CN" altLang="en-US" sz="900">
                          <a:effectLst/>
                        </a:rPr>
                        <a:t>是否为</a:t>
                      </a:r>
                      <a:r>
                        <a:rPr lang="en-US" altLang="zh-CN" sz="900">
                          <a:effectLst/>
                        </a:rPr>
                        <a:t>true</a:t>
                      </a:r>
                      <a:r>
                        <a:rPr lang="zh-CN" altLang="en-US" sz="900">
                          <a:effectLst/>
                        </a:rPr>
                        <a:t>，用来检查传递给方法的参数。</a:t>
                      </a: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900">
                          <a:effectLst/>
                        </a:rPr>
                        <a:t>IllegalArgumentException</a:t>
                      </a: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728734">
                <a:tc>
                  <a:txBody>
                    <a:bodyPr/>
                    <a:lstStyle/>
                    <a:p>
                      <a:r>
                        <a:rPr lang="en-US" sz="900" u="sng">
                          <a:solidFill>
                            <a:srgbClr val="00A19E"/>
                          </a:solidFill>
                          <a:effectLst/>
                          <a:hlinkClick r:id="rId3"/>
                        </a:rPr>
                        <a:t>checkNotNull(T)</a:t>
                      </a:r>
                      <a:endParaRPr lang="en-US" sz="900">
                        <a:effectLst/>
                      </a:endParaRP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a:effectLst/>
                        </a:rPr>
                        <a:t>检查</a:t>
                      </a:r>
                      <a:r>
                        <a:rPr lang="en-US" sz="900">
                          <a:effectLst/>
                        </a:rPr>
                        <a:t>value</a:t>
                      </a:r>
                      <a:r>
                        <a:rPr lang="zh-CN" altLang="en-US" sz="900">
                          <a:effectLst/>
                        </a:rPr>
                        <a:t>是否为</a:t>
                      </a:r>
                      <a:r>
                        <a:rPr lang="en-US" sz="900">
                          <a:effectLst/>
                        </a:rPr>
                        <a:t>null，</a:t>
                      </a:r>
                      <a:r>
                        <a:rPr lang="zh-CN" altLang="en-US" sz="900">
                          <a:effectLst/>
                        </a:rPr>
                        <a:t>该方法直接返回</a:t>
                      </a:r>
                      <a:r>
                        <a:rPr lang="en-US" sz="900">
                          <a:effectLst/>
                        </a:rPr>
                        <a:t>value，</a:t>
                      </a:r>
                      <a:r>
                        <a:rPr lang="zh-CN" altLang="en-US" sz="900">
                          <a:effectLst/>
                        </a:rPr>
                        <a:t>因此可以内嵌使用</a:t>
                      </a:r>
                      <a:r>
                        <a:rPr lang="en-US" sz="900">
                          <a:effectLst/>
                        </a:rPr>
                        <a:t>checkNotNull。</a:t>
                      </a: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900">
                          <a:effectLst/>
                        </a:rPr>
                        <a:t>NullPointerException</a:t>
                      </a: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39649">
                <a:tc>
                  <a:txBody>
                    <a:bodyPr/>
                    <a:lstStyle/>
                    <a:p>
                      <a:r>
                        <a:rPr lang="en-US" sz="900" u="sng">
                          <a:solidFill>
                            <a:srgbClr val="00A19E"/>
                          </a:solidFill>
                          <a:effectLst/>
                          <a:hlinkClick r:id="rId4"/>
                        </a:rPr>
                        <a:t>checkState(boolean)</a:t>
                      </a:r>
                      <a:endParaRPr lang="en-US" sz="900">
                        <a:effectLst/>
                      </a:endParaRP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a:effectLst/>
                        </a:rPr>
                        <a:t>用来检查对象的某些状态。</a:t>
                      </a: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900" dirty="0" err="1">
                          <a:effectLst/>
                        </a:rPr>
                        <a:t>IllegalStateException</a:t>
                      </a:r>
                      <a:endParaRPr lang="en-US" sz="900" dirty="0">
                        <a:effectLst/>
                      </a:endParaRP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873276">
                <a:tc>
                  <a:txBody>
                    <a:bodyPr/>
                    <a:lstStyle/>
                    <a:p>
                      <a:r>
                        <a:rPr lang="en-US" sz="900" u="sng">
                          <a:solidFill>
                            <a:srgbClr val="00A19E"/>
                          </a:solidFill>
                          <a:effectLst/>
                          <a:hlinkClick r:id="rId5"/>
                        </a:rPr>
                        <a:t>checkElementIndex(int index, int size)</a:t>
                      </a:r>
                      <a:endParaRPr lang="en-US" sz="900">
                        <a:effectLst/>
                      </a:endParaRP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dirty="0">
                          <a:effectLst/>
                        </a:rPr>
                        <a:t>检查</a:t>
                      </a:r>
                      <a:r>
                        <a:rPr lang="en-US" sz="900" dirty="0">
                          <a:effectLst/>
                        </a:rPr>
                        <a:t>index</a:t>
                      </a:r>
                      <a:r>
                        <a:rPr lang="zh-CN" altLang="en-US" sz="900" dirty="0">
                          <a:effectLst/>
                        </a:rPr>
                        <a:t>作为索引值对某个列表、字符串或数组是否有效。</a:t>
                      </a:r>
                      <a:r>
                        <a:rPr lang="en-US" sz="900" dirty="0">
                          <a:effectLst/>
                        </a:rPr>
                        <a:t>index&gt;=0 &amp;&amp; index&lt;size *</a:t>
                      </a: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900">
                          <a:effectLst/>
                        </a:rPr>
                        <a:t>IndexOutOfBoundsException</a:t>
                      </a: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873276">
                <a:tc>
                  <a:txBody>
                    <a:bodyPr/>
                    <a:lstStyle/>
                    <a:p>
                      <a:r>
                        <a:rPr lang="en-US" sz="900" u="sng">
                          <a:solidFill>
                            <a:srgbClr val="00A19E"/>
                          </a:solidFill>
                          <a:effectLst/>
                          <a:hlinkClick r:id="rId6"/>
                        </a:rPr>
                        <a:t>checkPositionIndex(int index, int size)</a:t>
                      </a:r>
                      <a:endParaRPr lang="en-US" sz="900">
                        <a:effectLst/>
                      </a:endParaRP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a:effectLst/>
                        </a:rPr>
                        <a:t>检查</a:t>
                      </a:r>
                      <a:r>
                        <a:rPr lang="en-US" sz="900">
                          <a:effectLst/>
                        </a:rPr>
                        <a:t>index</a:t>
                      </a:r>
                      <a:r>
                        <a:rPr lang="zh-CN" altLang="en-US" sz="900">
                          <a:effectLst/>
                        </a:rPr>
                        <a:t>作为位置值对某个列表、字符串或数组是否有效。</a:t>
                      </a:r>
                      <a:r>
                        <a:rPr lang="en-US" sz="900">
                          <a:effectLst/>
                        </a:rPr>
                        <a:t>index&gt;=0 &amp;&amp; index&lt;=size *</a:t>
                      </a: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900">
                          <a:effectLst/>
                        </a:rPr>
                        <a:t>IndexOutOfBoundsException</a:t>
                      </a: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728734">
                <a:tc>
                  <a:txBody>
                    <a:bodyPr/>
                    <a:lstStyle/>
                    <a:p>
                      <a:r>
                        <a:rPr lang="en-US" sz="900" u="sng">
                          <a:solidFill>
                            <a:srgbClr val="00A19E"/>
                          </a:solidFill>
                          <a:effectLst/>
                          <a:hlinkClick r:id="rId7"/>
                        </a:rPr>
                        <a:t>checkPositionIndexes(int start, int end, int size)</a:t>
                      </a:r>
                      <a:endParaRPr lang="en-US" sz="900">
                        <a:effectLst/>
                      </a:endParaRP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a:effectLst/>
                        </a:rPr>
                        <a:t>检查</a:t>
                      </a:r>
                      <a:r>
                        <a:rPr lang="en-US" altLang="zh-CN" sz="900">
                          <a:effectLst/>
                        </a:rPr>
                        <a:t>[start, end]</a:t>
                      </a:r>
                      <a:r>
                        <a:rPr lang="zh-CN" altLang="en-US" sz="900">
                          <a:effectLst/>
                        </a:rPr>
                        <a:t>表示的位置范围对某个列表、字符串或数组是否有效*</a:t>
                      </a: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900" dirty="0" err="1">
                          <a:effectLst/>
                        </a:rPr>
                        <a:t>IndexOutOfBoundsException</a:t>
                      </a:r>
                      <a:endParaRPr lang="en-US" sz="900" dirty="0">
                        <a:effectLst/>
                      </a:endParaRP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75063803"/>
      </p:ext>
    </p:extLst>
  </p:cSld>
  <p:clrMapOvr>
    <a:masterClrMapping/>
  </p:clrMapOvr>
  <p:timing>
    <p:tnLst>
      <p:par>
        <p:cTn id="1" dur="indefinite" restart="never" nodeType="tmRoot"/>
      </p:par>
    </p:tnLst>
  </p:timing>
</p:sld>
</file>

<file path=ppt/theme/theme1.xml><?xml version="1.0" encoding="utf-8"?>
<a:theme xmlns:a="http://schemas.openxmlformats.org/drawingml/2006/main" name="KSC">
  <a:themeElements>
    <a:clrScheme name="">
      <a:dk1>
        <a:srgbClr val="000000"/>
      </a:dk1>
      <a:lt1>
        <a:srgbClr val="FFFFFF"/>
      </a:lt1>
      <a:dk2>
        <a:srgbClr val="666666"/>
      </a:dk2>
      <a:lt2>
        <a:srgbClr val="4C4C4C"/>
      </a:lt2>
      <a:accent1>
        <a:srgbClr val="A4DBFE"/>
      </a:accent1>
      <a:accent2>
        <a:srgbClr val="1C3F95"/>
      </a:accent2>
      <a:accent3>
        <a:srgbClr val="FFFFFF"/>
      </a:accent3>
      <a:accent4>
        <a:srgbClr val="000000"/>
      </a:accent4>
      <a:accent5>
        <a:srgbClr val="CFEAFE"/>
      </a:accent5>
      <a:accent6>
        <a:srgbClr val="183887"/>
      </a:accent6>
      <a:hlink>
        <a:srgbClr val="800080"/>
      </a:hlink>
      <a:folHlink>
        <a:srgbClr val="4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lnDef>
    <a:txDef>
      <a:spPr bwMode="auto">
        <a:noFill/>
        <a:ln w="9525">
          <a:noFill/>
          <a:miter lim="800000"/>
          <a:headEnd/>
          <a:tailEnd/>
        </a:ln>
      </a:spPr>
      <a:bodyPr>
        <a:spAutoFit/>
      </a:bodyPr>
      <a:lstStyle>
        <a:defPPr algn="r">
          <a:defRPr sz="900" spc="120" baseline="0" dirty="0" smtClean="0">
            <a:solidFill>
              <a:srgbClr val="808080"/>
            </a:solidFill>
            <a:latin typeface="Times" pitchFamily="18" charset="0"/>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27645</TotalTime>
  <Words>965</Words>
  <Application>Microsoft Office PowerPoint</Application>
  <PresentationFormat>全屏显示(4:3)</PresentationFormat>
  <Paragraphs>121</Paragraphs>
  <Slides>18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黑体</vt:lpstr>
      <vt:lpstr>Arial</vt:lpstr>
      <vt:lpstr>Calibri</vt:lpstr>
      <vt:lpstr>Times</vt:lpstr>
      <vt:lpstr>KSC</vt:lpstr>
      <vt:lpstr>Guava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Mei.Xu, Helen</dc:creator>
  <cp:lastModifiedBy>ASUS</cp:lastModifiedBy>
  <cp:revision>411</cp:revision>
  <dcterms:created xsi:type="dcterms:W3CDTF">2006-08-16T00:00:00Z</dcterms:created>
  <dcterms:modified xsi:type="dcterms:W3CDTF">2018-04-03T12:52:51Z</dcterms:modified>
</cp:coreProperties>
</file>