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98" r:id="rId1"/>
  </p:sldMasterIdLst>
  <p:notesMasterIdLst>
    <p:notesMasterId r:id="rId60"/>
  </p:notesMasterIdLst>
  <p:handoutMasterIdLst>
    <p:handoutMasterId r:id="rId61"/>
  </p:handoutMasterIdLst>
  <p:sldIdLst>
    <p:sldId id="322" r:id="rId2"/>
    <p:sldId id="316" r:id="rId3"/>
    <p:sldId id="315" r:id="rId4"/>
    <p:sldId id="317" r:id="rId5"/>
    <p:sldId id="258" r:id="rId6"/>
    <p:sldId id="259" r:id="rId7"/>
    <p:sldId id="331" r:id="rId8"/>
    <p:sldId id="332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329" r:id="rId17"/>
    <p:sldId id="293" r:id="rId18"/>
    <p:sldId id="294" r:id="rId19"/>
    <p:sldId id="298" r:id="rId20"/>
    <p:sldId id="299" r:id="rId21"/>
    <p:sldId id="333" r:id="rId22"/>
    <p:sldId id="295" r:id="rId23"/>
    <p:sldId id="296" r:id="rId24"/>
    <p:sldId id="323" r:id="rId25"/>
    <p:sldId id="324" r:id="rId26"/>
    <p:sldId id="325" r:id="rId27"/>
    <p:sldId id="326" r:id="rId28"/>
    <p:sldId id="276" r:id="rId29"/>
    <p:sldId id="300" r:id="rId30"/>
    <p:sldId id="313" r:id="rId31"/>
    <p:sldId id="327" r:id="rId32"/>
    <p:sldId id="305" r:id="rId33"/>
    <p:sldId id="306" r:id="rId34"/>
    <p:sldId id="277" r:id="rId35"/>
    <p:sldId id="278" r:id="rId36"/>
    <p:sldId id="279" r:id="rId37"/>
    <p:sldId id="328" r:id="rId38"/>
    <p:sldId id="292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7" r:id="rId51"/>
    <p:sldId id="314" r:id="rId52"/>
    <p:sldId id="302" r:id="rId53"/>
    <p:sldId id="304" r:id="rId54"/>
    <p:sldId id="318" r:id="rId55"/>
    <p:sldId id="319" r:id="rId56"/>
    <p:sldId id="320" r:id="rId57"/>
    <p:sldId id="330" r:id="rId58"/>
    <p:sldId id="321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9933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17" autoAdjust="0"/>
  </p:normalViewPr>
  <p:slideViewPr>
    <p:cSldViewPr>
      <p:cViewPr varScale="1">
        <p:scale>
          <a:sx n="80" d="100"/>
          <a:sy n="80" d="100"/>
        </p:scale>
        <p:origin x="146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217468E-8794-49A9-A1C6-10F118092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8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93540B3-E8C3-4120-9E24-268970A0E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49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54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TestExit</a:t>
            </a:r>
            <a:r>
              <a:rPr lang="en-US" dirty="0"/>
              <a:t>   use capital letters.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9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/TestExit2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0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r>
              <a:rPr lang="en-US"/>
              <a:t> 4 2 6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98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Execute:  </a:t>
            </a:r>
            <a:r>
              <a:rPr lang="en-US" dirty="0" err="1"/>
              <a:t>pipe_sync</a:t>
            </a:r>
            <a:r>
              <a:rPr lang="en-US" dirty="0"/>
              <a:t> 4 2 6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62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34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pipeFork</a:t>
            </a:r>
            <a:endParaRPr lang="en-US" dirty="0"/>
          </a:p>
          <a:p>
            <a:r>
              <a:rPr lang="en-US" dirty="0"/>
              <a:t>/csc60/</a:t>
            </a:r>
            <a:r>
              <a:rPr lang="en-US" dirty="0" err="1"/>
              <a:t>ClassExamples</a:t>
            </a:r>
            <a:r>
              <a:rPr lang="en-US" dirty="0"/>
              <a:t>/pipeFork2  which lets me change </a:t>
            </a:r>
            <a:r>
              <a:rPr lang="en-US"/>
              <a:t>the sentence.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/race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61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66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03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15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5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pipe_sync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540B3-E8C3-4120-9E24-268970A0ED2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0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5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7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60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94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78486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1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6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9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9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9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8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9" r:id="rId1"/>
    <p:sldLayoutId id="2147485600" r:id="rId2"/>
    <p:sldLayoutId id="2147485601" r:id="rId3"/>
    <p:sldLayoutId id="2147485602" r:id="rId4"/>
    <p:sldLayoutId id="2147485603" r:id="rId5"/>
    <p:sldLayoutId id="2147485604" r:id="rId6"/>
    <p:sldLayoutId id="2147485605" r:id="rId7"/>
    <p:sldLayoutId id="2147485606" r:id="rId8"/>
    <p:sldLayoutId id="2147485607" r:id="rId9"/>
    <p:sldLayoutId id="2147485608" r:id="rId10"/>
    <p:sldLayoutId id="2147485609" r:id="rId11"/>
    <p:sldLayoutId id="2147485610" r:id="rId12"/>
    <p:sldLayoutId id="2147485611" r:id="rId13"/>
    <p:sldLayoutId id="2147485612" r:id="rId14"/>
    <p:sldLayoutId id="2147485613" r:id="rId15"/>
    <p:sldLayoutId id="2147485614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>
                <a:solidFill>
                  <a:prstClr val="black"/>
                </a:solidFill>
                <a:latin typeface="Arial" panose="020B0604020202020204" pitchFamily="34" charset="0"/>
              </a:rPr>
              <a:t>12-UNIX </a:t>
            </a:r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000" dirty="0">
                <a:latin typeface="+mn-lt"/>
              </a:rPr>
              <a:t>Inter-Process Communication (IPC)</a:t>
            </a:r>
          </a:p>
          <a:p>
            <a:pPr algn="ctr" eaLnBrk="1" hangingPunct="1"/>
            <a:r>
              <a:rPr lang="en-US" altLang="en-US" sz="4000" dirty="0">
                <a:latin typeface="+mn-lt"/>
              </a:rPr>
              <a:t> Pipe</a:t>
            </a:r>
          </a:p>
          <a:p>
            <a:pPr algn="ctr" eaLnBrk="1" hangingPunct="1"/>
            <a:endParaRPr lang="en-US" altLang="en-US" sz="4000" dirty="0">
              <a:solidFill>
                <a:prstClr val="black"/>
              </a:solidFill>
              <a:latin typeface="+mn-lt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Chapter 43-44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14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924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A pipe has to be open at </a:t>
            </a:r>
            <a:r>
              <a:rPr lang="en-US" altLang="en-US" u="sng" dirty="0">
                <a:latin typeface="+mn-lt"/>
              </a:rPr>
              <a:t>both ends </a:t>
            </a:r>
            <a:r>
              <a:rPr lang="en-US" altLang="en-US" dirty="0">
                <a:latin typeface="+mn-lt"/>
              </a:rPr>
              <a:t>simultaneously. 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If you read from a pipe file that doesn't have any processes writing to it (perhaps because they have all closed the file, or exited), the read returns end-of-file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(EOF). 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Using normal blocking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(BLOCK) </a:t>
            </a:r>
            <a:r>
              <a:rPr lang="en-US" altLang="en-US" dirty="0">
                <a:latin typeface="+mn-lt"/>
              </a:rPr>
              <a:t>reads however, the read will block if the pipe is empty.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Writing to a pipe that doesn't have a reading process </a:t>
            </a:r>
          </a:p>
          <a:p>
            <a:pPr eaLnBrk="1" hangingPunct="1"/>
            <a:r>
              <a:rPr lang="en-US" altLang="en-US" dirty="0">
                <a:latin typeface="+mn-lt"/>
              </a:rPr>
              <a:t>is treated as an error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(ERROR) </a:t>
            </a:r>
            <a:r>
              <a:rPr lang="en-US" altLang="en-US" dirty="0">
                <a:latin typeface="+mn-lt"/>
              </a:rPr>
              <a:t>condition; it generates a SIGPIPE signal, and fails with error code EPIPE if the signal is handled or blocked. 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762000" y="152400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Process Pipes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33718" y="1352738"/>
            <a:ext cx="76816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Pipes do not allow file positioning (i.e. </a:t>
            </a:r>
            <a:r>
              <a:rPr lang="en-US" altLang="en-US" dirty="0" err="1">
                <a:latin typeface="+mn-lt"/>
              </a:rPr>
              <a:t>lseek</a:t>
            </a:r>
            <a:r>
              <a:rPr lang="en-US" altLang="en-US" dirty="0">
                <a:latin typeface="+mn-lt"/>
              </a:rPr>
              <a:t>). Both reading and  writing operations happen sequentially; reading from the beginning of the file and writing at the end. System keeps track of last read/write location.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838200" y="296863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Process Pipes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600200" y="5486400"/>
            <a:ext cx="6689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A common use of pipes is to send data to or receive </a:t>
            </a:r>
          </a:p>
          <a:p>
            <a:pPr eaLnBrk="1" hangingPunct="1"/>
            <a:r>
              <a:rPr lang="en-US" altLang="en-US" dirty="0">
                <a:latin typeface="+mn-lt"/>
              </a:rPr>
              <a:t>data from a program being run as a sub-process. </a:t>
            </a:r>
          </a:p>
        </p:txBody>
      </p:sp>
      <p:pic>
        <p:nvPicPr>
          <p:cNvPr id="2970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34533"/>
            <a:ext cx="543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68337" y="225145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The Pipes system call (2)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447800" y="1439863"/>
            <a:ext cx="53393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The pipe call is a </a:t>
            </a:r>
            <a:r>
              <a:rPr lang="en-US" altLang="en-US" b="1" dirty="0">
                <a:latin typeface="+mn-lt"/>
              </a:rPr>
              <a:t>system call</a:t>
            </a:r>
            <a:r>
              <a:rPr lang="en-US" altLang="en-US" dirty="0">
                <a:latin typeface="+mn-lt"/>
              </a:rPr>
              <a:t> (man 2 pipe)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#include &lt;</a:t>
            </a:r>
            <a:r>
              <a:rPr lang="en-US" altLang="en-US" dirty="0" err="1">
                <a:latin typeface="+mn-lt"/>
              </a:rPr>
              <a:t>unistd.h</a:t>
            </a:r>
            <a:r>
              <a:rPr lang="en-US" altLang="en-US" dirty="0">
                <a:latin typeface="+mn-lt"/>
              </a:rPr>
              <a:t>&gt;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 err="1">
                <a:latin typeface="+mn-lt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b="1" dirty="0">
                <a:latin typeface="+mn-lt"/>
              </a:rPr>
              <a:t>pipe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 err="1">
                <a:latin typeface="+mn-lt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fildes</a:t>
            </a:r>
            <a:r>
              <a:rPr lang="en-US" altLang="en-US" dirty="0">
                <a:latin typeface="+mn-lt"/>
              </a:rPr>
              <a:t>[2]);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609600" y="3757146"/>
            <a:ext cx="18767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returns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0 if successful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-1 if the call fails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H="1">
            <a:off x="1676400" y="3302000"/>
            <a:ext cx="457200" cy="4778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3124200" y="3732976"/>
            <a:ext cx="6019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The pipe call fills in two file descriptors</a:t>
            </a:r>
          </a:p>
          <a:p>
            <a:pPr eaLnBrk="1" hangingPunct="1"/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[0] is the file descriptor for reading from the pipe</a:t>
            </a:r>
          </a:p>
          <a:p>
            <a:pPr eaLnBrk="1" hangingPunct="1"/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[1] is the file descriptor for writing to the pipe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It is easy to remember which comes first if you remember that 0 is standard in and 1 is standard out.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You read from </a:t>
            </a:r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[0] (think STDIN==0)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You write to </a:t>
            </a:r>
            <a:r>
              <a:rPr lang="en-US" altLang="en-US" sz="2000" dirty="0" err="1">
                <a:latin typeface="+mn-lt"/>
              </a:rPr>
              <a:t>fildes</a:t>
            </a:r>
            <a:r>
              <a:rPr lang="en-US" altLang="en-US" sz="2000" dirty="0">
                <a:latin typeface="+mn-lt"/>
              </a:rPr>
              <a:t>[1] (think STDOUT=1)</a:t>
            </a: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3200400" y="3302000"/>
            <a:ext cx="231775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254250"/>
            <a:ext cx="4695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10678" y="1597025"/>
            <a:ext cx="7142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The following code fragment creates an un-named pipe: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97231" y="3733241"/>
            <a:ext cx="464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fd</a:t>
            </a:r>
            <a:r>
              <a:rPr lang="en-US" altLang="en-US" dirty="0"/>
              <a:t>[2];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(</a:t>
            </a:r>
            <a:r>
              <a:rPr lang="en-US" altLang="en-US" b="1" dirty="0"/>
              <a:t>pipe(</a:t>
            </a:r>
            <a:r>
              <a:rPr lang="en-US" altLang="en-US" b="1" dirty="0" err="1"/>
              <a:t>fd</a:t>
            </a:r>
            <a:r>
              <a:rPr lang="en-US" altLang="en-US" b="1" dirty="0"/>
              <a:t>) </a:t>
            </a:r>
            <a:r>
              <a:rPr lang="en-US" altLang="en-US" dirty="0"/>
              <a:t>== -1)</a:t>
            </a:r>
          </a:p>
          <a:p>
            <a:pPr eaLnBrk="1" hangingPunct="1"/>
            <a:r>
              <a:rPr lang="en-US" altLang="en-US" dirty="0"/>
              <a:t>     </a:t>
            </a:r>
            <a:r>
              <a:rPr lang="en-US" altLang="en-US" dirty="0" err="1"/>
              <a:t>perror</a:t>
            </a:r>
            <a:r>
              <a:rPr lang="en-US" altLang="en-US" dirty="0"/>
              <a:t>(“Failed to create pipe…”);</a:t>
            </a:r>
          </a:p>
        </p:txBody>
      </p:sp>
      <p:sp>
        <p:nvSpPr>
          <p:cNvPr id="31748" name="Oval 6"/>
          <p:cNvSpPr>
            <a:spLocks noChangeArrowheads="1"/>
          </p:cNvSpPr>
          <p:nvPr/>
        </p:nvSpPr>
        <p:spPr bwMode="auto">
          <a:xfrm>
            <a:off x="3914310" y="2975367"/>
            <a:ext cx="3172290" cy="1596633"/>
          </a:xfrm>
          <a:prstGeom prst="ellipse">
            <a:avLst/>
          </a:prstGeom>
          <a:solidFill>
            <a:schemeClr val="accent1">
              <a:lumMod val="40000"/>
              <a:lumOff val="60000"/>
              <a:alpha val="85097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then pass them to the 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pipe command. Declare the file 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descriptors</a:t>
            </a:r>
          </a:p>
        </p:txBody>
      </p:sp>
      <p:sp>
        <p:nvSpPr>
          <p:cNvPr id="31749" name="Line 8"/>
          <p:cNvSpPr>
            <a:spLocks noChangeShapeType="1"/>
          </p:cNvSpPr>
          <p:nvPr/>
        </p:nvSpPr>
        <p:spPr bwMode="auto">
          <a:xfrm flipH="1">
            <a:off x="2304585" y="3581400"/>
            <a:ext cx="1609725" cy="19685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01713" y="193675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The Pipe - Declaration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4572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Using Pipe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7491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In typical use, a process creates a pipe just </a:t>
            </a:r>
            <a:r>
              <a:rPr lang="en-US" altLang="en-US" sz="2800" u="sng" dirty="0">
                <a:latin typeface="+mn-lt"/>
              </a:rPr>
              <a:t>before it </a:t>
            </a:r>
          </a:p>
          <a:p>
            <a:pPr eaLnBrk="1" hangingPunct="1"/>
            <a:r>
              <a:rPr lang="en-US" altLang="en-US" sz="2800" u="sng" dirty="0">
                <a:latin typeface="+mn-lt"/>
              </a:rPr>
              <a:t>forks</a:t>
            </a:r>
            <a:r>
              <a:rPr lang="en-US" altLang="en-US" sz="2800" dirty="0">
                <a:latin typeface="+mn-lt"/>
              </a:rPr>
              <a:t> one or more child processes.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pipe is then used for communication either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between the parent or child processes,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or between two sibling processes.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79375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Pipe Example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85800" y="1209956"/>
            <a:ext cx="72390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unistd.h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stdio.h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#include &lt;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string.h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#define MAX_LENGTH 100</a:t>
            </a:r>
          </a:p>
          <a:p>
            <a:pPr eaLnBrk="1" hangingPunct="1"/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main(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argc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, char **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argv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) {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int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 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[2]; 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char result[] = "";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pipe(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if (fork())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write(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[1], "</a:t>
            </a:r>
            <a:r>
              <a:rPr lang="en-US" altLang="en-US" sz="2000" dirty="0">
                <a:solidFill>
                  <a:srgbClr val="0070C0"/>
                </a:solidFill>
                <a:latin typeface="+mn-lt"/>
                <a:cs typeface="Times" panose="02020603050405020304" pitchFamily="18" charset="0"/>
              </a:rPr>
              <a:t>I am writing into the pipe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", MAX_LENGTH);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else {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read(</a:t>
            </a:r>
            <a:r>
              <a:rPr lang="en-US" altLang="en-US" sz="2000" dirty="0" err="1">
                <a:latin typeface="+mn-lt"/>
                <a:cs typeface="Times" panose="02020603050405020304" pitchFamily="18" charset="0"/>
              </a:rPr>
              <a:t>fildes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[0], result, MAX_LENGTH);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  printf("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I read &lt;&lt;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%s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&gt;&gt; from the pipe.</a:t>
            </a:r>
            <a:r>
              <a:rPr lang="en-US" altLang="en-US" sz="2000" dirty="0">
                <a:latin typeface="+mn-lt"/>
                <a:cs typeface="Times" panose="02020603050405020304" pitchFamily="18" charset="0"/>
              </a:rPr>
              <a:t>\n", result);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}</a:t>
            </a:r>
          </a:p>
          <a:p>
            <a:pPr eaLnBrk="1" hangingPunct="1"/>
            <a:endParaRPr lang="en-US" altLang="en-US" sz="1200" dirty="0">
              <a:latin typeface="+mn-lt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+mn-lt"/>
                <a:cs typeface="Times" panose="02020603050405020304" pitchFamily="18" charset="0"/>
              </a:rPr>
              <a:t>Output: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I read &lt;&lt;</a:t>
            </a:r>
            <a:r>
              <a:rPr lang="en-US" altLang="en-US" sz="2000" dirty="0">
                <a:solidFill>
                  <a:srgbClr val="0070C0"/>
                </a:solidFill>
                <a:latin typeface="+mn-lt"/>
                <a:cs typeface="Times" panose="02020603050405020304" pitchFamily="18" charset="0"/>
              </a:rPr>
              <a:t>I am writing into the pipe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" panose="02020603050405020304" pitchFamily="18" charset="0"/>
              </a:rPr>
              <a:t>&gt;&gt; from the pipe.</a:t>
            </a: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735404"/>
            <a:ext cx="4695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495300" y="1"/>
            <a:ext cx="7924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Demo # 1: set follow-fork-mode OUTPUT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76400"/>
            <a:ext cx="8572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4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75"/>
            <a:ext cx="6477000" cy="911225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Pipe and Fork 	</a:t>
            </a:r>
            <a:r>
              <a:rPr lang="en-US" altLang="en-US" sz="3200" dirty="0"/>
              <a:t>(LPI – Page 893)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914400"/>
            <a:ext cx="4514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38475"/>
            <a:ext cx="5791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28600"/>
            <a:ext cx="716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Some good reasons for closing unused file descriptors </a:t>
            </a:r>
            <a:r>
              <a:rPr lang="en-US" altLang="en-US" sz="2800" dirty="0"/>
              <a:t>(See LPI - page 894-895)</a:t>
            </a: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605118" y="1524000"/>
            <a:ext cx="815788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reading process closes write descriptor in order that it can </a:t>
            </a:r>
            <a:r>
              <a:rPr lang="en-US" altLang="en-US" u="sng" dirty="0">
                <a:latin typeface="+mn-lt"/>
              </a:rPr>
              <a:t>see “end-of-file” </a:t>
            </a:r>
            <a:r>
              <a:rPr lang="en-US" altLang="en-US" dirty="0">
                <a:latin typeface="+mn-lt"/>
              </a:rPr>
              <a:t>status (if not, instead it sees “block waiting” for data – due to kernel’s indication that there some write descriptor is still opened)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If the writing process does not close read descriptor, even after the </a:t>
            </a:r>
            <a:r>
              <a:rPr lang="en-US" altLang="en-US" u="sng" dirty="0">
                <a:latin typeface="+mn-lt"/>
              </a:rPr>
              <a:t>read process closes the read descriptor</a:t>
            </a:r>
            <a:r>
              <a:rPr lang="en-US" altLang="en-US" dirty="0">
                <a:latin typeface="+mn-lt"/>
              </a:rPr>
              <a:t>, it can still write to the pipe’s until it is full. Once the pipe is full, it will block the write process indefinitely.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Free resources to be used by other processes.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Race Condition (formally)</a:t>
            </a:r>
          </a:p>
        </p:txBody>
      </p:sp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766482" y="1452282"/>
            <a:ext cx="7239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/>
            <a:r>
              <a:rPr lang="en-US" altLang="en-US" sz="2800" dirty="0">
                <a:latin typeface="+mn-lt"/>
              </a:rPr>
              <a:t>An </a:t>
            </a:r>
            <a:r>
              <a:rPr lang="en-US" altLang="en-US" sz="2800" u="sng" dirty="0">
                <a:latin typeface="+mn-lt"/>
              </a:rPr>
              <a:t>unanticipated</a:t>
            </a:r>
            <a:r>
              <a:rPr lang="en-US" altLang="en-US" sz="2800" dirty="0">
                <a:latin typeface="+mn-lt"/>
              </a:rPr>
              <a:t> execution ordering of concurrent flows that results in </a:t>
            </a:r>
            <a:r>
              <a:rPr lang="en-US" altLang="en-US" sz="2800" u="sng" dirty="0">
                <a:latin typeface="+mn-lt"/>
              </a:rPr>
              <a:t>undesired behavior </a:t>
            </a:r>
            <a:r>
              <a:rPr lang="en-US" altLang="en-US" sz="2800" dirty="0">
                <a:latin typeface="+mn-lt"/>
              </a:rPr>
              <a:t>is called a race condition—a software defect and frequent source of vulnerabilities.</a:t>
            </a:r>
          </a:p>
          <a:p>
            <a:pPr marL="0" indent="0"/>
            <a:endParaRPr lang="en-US" alt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IPC in Linux        </a:t>
            </a:r>
            <a:r>
              <a:rPr lang="en-US" sz="2400" dirty="0"/>
              <a:t>(Chapter 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en-US" sz="2800" dirty="0"/>
              <a:t>communication</a:t>
            </a:r>
          </a:p>
          <a:p>
            <a:pPr lvl="1"/>
            <a:r>
              <a:rPr lang="en-US" sz="2400" dirty="0"/>
              <a:t>data transfer</a:t>
            </a:r>
          </a:p>
          <a:p>
            <a:pPr lvl="1"/>
            <a:r>
              <a:rPr lang="en-US" sz="2400" dirty="0"/>
              <a:t>shared memory</a:t>
            </a:r>
          </a:p>
          <a:p>
            <a:r>
              <a:rPr lang="en-US" sz="2800" dirty="0"/>
              <a:t>signal</a:t>
            </a:r>
          </a:p>
          <a:p>
            <a:pPr lvl="1"/>
            <a:r>
              <a:rPr lang="en-US" sz="2400" dirty="0"/>
              <a:t>standard signal</a:t>
            </a:r>
          </a:p>
          <a:p>
            <a:pPr lvl="1"/>
            <a:r>
              <a:rPr lang="en-US" sz="2400" dirty="0" err="1"/>
              <a:t>realtime</a:t>
            </a:r>
            <a:r>
              <a:rPr lang="en-US" sz="2400" dirty="0"/>
              <a:t> signal</a:t>
            </a:r>
          </a:p>
          <a:p>
            <a:r>
              <a:rPr lang="en-US" sz="2800" dirty="0"/>
              <a:t>synchronization</a:t>
            </a:r>
          </a:p>
          <a:p>
            <a:pPr lvl="1"/>
            <a:r>
              <a:rPr lang="en-US" sz="2400" dirty="0"/>
              <a:t>semaphore</a:t>
            </a:r>
          </a:p>
          <a:p>
            <a:pPr lvl="1"/>
            <a:r>
              <a:rPr lang="en-US" sz="2400" dirty="0"/>
              <a:t>file lock</a:t>
            </a:r>
          </a:p>
          <a:p>
            <a:pPr lvl="1"/>
            <a:r>
              <a:rPr lang="en-US" sz="2400" dirty="0" err="1"/>
              <a:t>mutex</a:t>
            </a:r>
            <a:r>
              <a:rPr lang="en-US" sz="2400" dirty="0"/>
              <a:t> (threads)</a:t>
            </a:r>
          </a:p>
          <a:p>
            <a:pPr lvl="1"/>
            <a:r>
              <a:rPr lang="en-US" sz="2400" dirty="0"/>
              <a:t>condition variable (threads)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057400"/>
            <a:ext cx="20457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Based on chart</a:t>
            </a:r>
          </a:p>
          <a:p>
            <a:r>
              <a:rPr lang="en-US" dirty="0">
                <a:latin typeface="+mn-lt"/>
              </a:rPr>
              <a:t>LPI page 878.</a:t>
            </a:r>
          </a:p>
        </p:txBody>
      </p:sp>
    </p:spTree>
    <p:extLst>
      <p:ext uri="{BB962C8B-B14F-4D97-AF65-F5344CB8AC3E}">
        <p14:creationId xmlns:p14="http://schemas.microsoft.com/office/powerpoint/2010/main" val="7559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825500" y="-127000"/>
            <a:ext cx="8153400" cy="9652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Race Condition - Example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825500" y="709880"/>
            <a:ext cx="771207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00" dirty="0">
                <a:latin typeface="+mn-lt"/>
              </a:rPr>
              <a:t>char c;</a:t>
            </a:r>
          </a:p>
          <a:p>
            <a:r>
              <a:rPr lang="en-US" altLang="en-US" sz="1900" dirty="0" err="1">
                <a:latin typeface="+mn-lt"/>
              </a:rPr>
              <a:t>pid_t</a:t>
            </a:r>
            <a:r>
              <a:rPr lang="en-US" altLang="en-US" sz="1900" dirty="0">
                <a:latin typeface="+mn-lt"/>
              </a:rPr>
              <a:t> 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;</a:t>
            </a:r>
          </a:p>
          <a:p>
            <a:r>
              <a:rPr lang="en-US" altLang="en-US" sz="1900" dirty="0" err="1">
                <a:latin typeface="+mn-lt"/>
              </a:rPr>
              <a:t>int</a:t>
            </a:r>
            <a:r>
              <a:rPr lang="en-US" altLang="en-US" sz="1900" dirty="0">
                <a:latin typeface="+mn-lt"/>
              </a:rPr>
              <a:t> 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 = </a:t>
            </a:r>
            <a:r>
              <a:rPr lang="en-US" altLang="en-US" sz="1900" b="1" dirty="0">
                <a:latin typeface="+mn-lt"/>
              </a:rPr>
              <a:t>open</a:t>
            </a:r>
            <a:r>
              <a:rPr lang="en-US" altLang="en-US" sz="1900" dirty="0">
                <a:latin typeface="+mn-lt"/>
              </a:rPr>
              <a:t>(filename, O_RDWR);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 == -1) {</a:t>
            </a:r>
          </a:p>
          <a:p>
            <a:r>
              <a:rPr lang="en-US" altLang="en-US" sz="1900" dirty="0">
                <a:latin typeface="+mn-lt"/>
              </a:rPr>
              <a:t>  /* Handle error */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printf("root process:%c\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800" dirty="0">
                <a:latin typeface="+mn-lt"/>
              </a:rPr>
              <a:t> </a:t>
            </a:r>
          </a:p>
          <a:p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</a:t>
            </a:r>
            <a:r>
              <a:rPr lang="en-US" altLang="en-US" sz="1900" b="1" dirty="0">
                <a:latin typeface="+mn-lt"/>
              </a:rPr>
              <a:t> fork</a:t>
            </a:r>
            <a:r>
              <a:rPr lang="en-US" altLang="en-US" sz="1900" dirty="0">
                <a:latin typeface="+mn-lt"/>
              </a:rPr>
              <a:t>();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== -1) {</a:t>
            </a:r>
          </a:p>
          <a:p>
            <a:r>
              <a:rPr lang="en-US" altLang="en-US" sz="1900" dirty="0">
                <a:latin typeface="+mn-lt"/>
              </a:rPr>
              <a:t>  /* Handle error */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800" dirty="0">
                <a:latin typeface="+mn-lt"/>
              </a:rPr>
              <a:t> </a:t>
            </a:r>
          </a:p>
          <a:p>
            <a:r>
              <a:rPr lang="en-US" altLang="en-US" sz="1900" dirty="0">
                <a:latin typeface="+mn-lt"/>
              </a:rPr>
              <a:t>if (</a:t>
            </a:r>
            <a:r>
              <a:rPr lang="en-US" altLang="en-US" sz="1900" dirty="0" err="1">
                <a:latin typeface="+mn-lt"/>
              </a:rPr>
              <a:t>pid</a:t>
            </a:r>
            <a:r>
              <a:rPr lang="en-US" altLang="en-US" sz="1900" dirty="0">
                <a:latin typeface="+mn-lt"/>
              </a:rPr>
              <a:t> == 0) { /*child*/</a:t>
            </a:r>
          </a:p>
          <a:p>
            <a:r>
              <a:rPr lang="en-US" altLang="en-US" sz="1900" dirty="0">
                <a:latin typeface="+mn-lt"/>
              </a:rPr>
              <a:t>  </a:t>
            </a:r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  printf("child:%c\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  <a:p>
            <a:r>
              <a:rPr lang="en-US" altLang="en-US" sz="1900" dirty="0">
                <a:latin typeface="+mn-lt"/>
              </a:rPr>
              <a:t>else { /*parent*/</a:t>
            </a:r>
          </a:p>
          <a:p>
            <a:r>
              <a:rPr lang="en-US" altLang="en-US" sz="1900" dirty="0">
                <a:latin typeface="+mn-lt"/>
              </a:rPr>
              <a:t>  </a:t>
            </a:r>
            <a:r>
              <a:rPr lang="en-US" altLang="en-US" sz="1900" b="1" dirty="0">
                <a:latin typeface="+mn-lt"/>
              </a:rPr>
              <a:t>read</a:t>
            </a:r>
            <a:r>
              <a:rPr lang="en-US" altLang="en-US" sz="1900" dirty="0">
                <a:latin typeface="+mn-lt"/>
              </a:rPr>
              <a:t>(</a:t>
            </a:r>
            <a:r>
              <a:rPr lang="en-US" altLang="en-US" sz="1900" dirty="0" err="1">
                <a:latin typeface="+mn-lt"/>
              </a:rPr>
              <a:t>fd</a:t>
            </a:r>
            <a:r>
              <a:rPr lang="en-US" altLang="en-US" sz="1900" dirty="0">
                <a:latin typeface="+mn-lt"/>
              </a:rPr>
              <a:t>, &amp;c, 1);</a:t>
            </a:r>
          </a:p>
          <a:p>
            <a:r>
              <a:rPr lang="en-US" altLang="en-US" sz="1900" dirty="0">
                <a:latin typeface="+mn-lt"/>
              </a:rPr>
              <a:t>  printf("parent:%c\</a:t>
            </a:r>
            <a:r>
              <a:rPr lang="en-US" altLang="en-US" sz="1900" dirty="0" err="1">
                <a:latin typeface="+mn-lt"/>
              </a:rPr>
              <a:t>n",c</a:t>
            </a:r>
            <a:r>
              <a:rPr lang="en-US" altLang="en-US" sz="1900" dirty="0">
                <a:latin typeface="+mn-lt"/>
              </a:rPr>
              <a:t>);</a:t>
            </a:r>
          </a:p>
          <a:p>
            <a:r>
              <a:rPr lang="en-US" altLang="en-US" sz="1900" dirty="0">
                <a:latin typeface="+mn-lt"/>
              </a:rPr>
              <a:t>}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5862638" y="838200"/>
            <a:ext cx="2895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Filename = “text.txt”</a:t>
            </a:r>
          </a:p>
          <a:p>
            <a:r>
              <a:rPr lang="en-US" altLang="en-US" sz="2000" dirty="0"/>
              <a:t>(Contents = “</a:t>
            </a:r>
            <a:r>
              <a:rPr lang="en-US" altLang="en-US" sz="2000" dirty="0" err="1"/>
              <a:t>abc</a:t>
            </a:r>
            <a:r>
              <a:rPr lang="en-US" altLang="en-US" sz="2000" dirty="0"/>
              <a:t>”)</a:t>
            </a:r>
          </a:p>
          <a:p>
            <a:endParaRPr lang="en-US" altLang="en-US" sz="2000" dirty="0"/>
          </a:p>
          <a:p>
            <a:r>
              <a:rPr lang="en-US" altLang="en-US" sz="2000" dirty="0"/>
              <a:t>Possible Output:</a:t>
            </a:r>
          </a:p>
          <a:p>
            <a:endParaRPr lang="en-US" altLang="en-US" sz="2000" dirty="0"/>
          </a:p>
          <a:p>
            <a:r>
              <a:rPr lang="en-US" altLang="en-US" sz="2000" dirty="0"/>
              <a:t>(1)</a:t>
            </a:r>
          </a:p>
          <a:p>
            <a:r>
              <a:rPr lang="en-US" altLang="en-US" sz="2000" dirty="0"/>
              <a:t>root process: a</a:t>
            </a:r>
          </a:p>
          <a:p>
            <a:r>
              <a:rPr lang="en-US" altLang="en-US" sz="2000" dirty="0"/>
              <a:t>parent: b</a:t>
            </a:r>
          </a:p>
          <a:p>
            <a:r>
              <a:rPr lang="en-US" altLang="en-US" sz="2000" dirty="0"/>
              <a:t>child: c</a:t>
            </a:r>
          </a:p>
          <a:p>
            <a:endParaRPr lang="en-US" altLang="en-US" sz="2000" dirty="0"/>
          </a:p>
          <a:p>
            <a:r>
              <a:rPr lang="en-US" altLang="en-US" sz="2000" dirty="0"/>
              <a:t>Or </a:t>
            </a:r>
          </a:p>
          <a:p>
            <a:endParaRPr lang="en-US" altLang="en-US" sz="2000" dirty="0"/>
          </a:p>
          <a:p>
            <a:r>
              <a:rPr lang="en-US" altLang="en-US" sz="2000" dirty="0"/>
              <a:t>(2)</a:t>
            </a:r>
          </a:p>
          <a:p>
            <a:r>
              <a:rPr lang="en-US" altLang="en-US" sz="2000" dirty="0"/>
              <a:t>root process: a</a:t>
            </a:r>
          </a:p>
          <a:p>
            <a:r>
              <a:rPr lang="en-US" altLang="en-US" sz="2000" dirty="0"/>
              <a:t>child: b</a:t>
            </a:r>
          </a:p>
          <a:p>
            <a:r>
              <a:rPr lang="en-US" altLang="en-US" sz="2000" dirty="0"/>
              <a:t>parent: 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908E4D-8717-4924-BA2B-3326528FDEC4}"/>
              </a:ext>
            </a:extLst>
          </p:cNvPr>
          <p:cNvCxnSpPr>
            <a:cxnSpLocks/>
          </p:cNvCxnSpPr>
          <p:nvPr/>
        </p:nvCxnSpPr>
        <p:spPr>
          <a:xfrm>
            <a:off x="4899025" y="809625"/>
            <a:ext cx="130175" cy="604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DB593-3F29-487C-A26E-72F136F55B94}"/>
              </a:ext>
            </a:extLst>
          </p:cNvPr>
          <p:cNvCxnSpPr>
            <a:cxnSpLocks/>
          </p:cNvCxnSpPr>
          <p:nvPr/>
        </p:nvCxnSpPr>
        <p:spPr>
          <a:xfrm>
            <a:off x="4902200" y="809625"/>
            <a:ext cx="130175" cy="604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65898D-49CB-47AE-A0FB-46A622FAB4A0}"/>
              </a:ext>
            </a:extLst>
          </p:cNvPr>
          <p:cNvCxnSpPr>
            <a:cxnSpLocks/>
          </p:cNvCxnSpPr>
          <p:nvPr/>
        </p:nvCxnSpPr>
        <p:spPr>
          <a:xfrm>
            <a:off x="4910535" y="1689368"/>
            <a:ext cx="3847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D2909-6852-4E7A-A01A-6FED47A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95DF0-1297-4055-849B-3BA96B335999}"/>
              </a:ext>
            </a:extLst>
          </p:cNvPr>
          <p:cNvSpPr txBox="1"/>
          <p:nvPr/>
        </p:nvSpPr>
        <p:spPr>
          <a:xfrm>
            <a:off x="914400" y="381000"/>
            <a:ext cx="362156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stdio.h</a:t>
            </a:r>
            <a:r>
              <a:rPr lang="en-US" sz="1800" dirty="0">
                <a:latin typeface="+mn-lt"/>
              </a:rPr>
              <a:t>&gt;                                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stdlib.h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unistd.h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&lt;sys/</a:t>
            </a:r>
            <a:r>
              <a:rPr lang="en-US" sz="1800" dirty="0" err="1">
                <a:latin typeface="+mn-lt"/>
              </a:rPr>
              <a:t>stat.h</a:t>
            </a:r>
            <a:r>
              <a:rPr lang="en-US" sz="1800" dirty="0">
                <a:latin typeface="+mn-lt"/>
              </a:rPr>
              <a:t>&gt;</a:t>
            </a:r>
          </a:p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fcntl.h</a:t>
            </a:r>
            <a:r>
              <a:rPr lang="en-US" sz="1800" dirty="0">
                <a:latin typeface="+mn-lt"/>
              </a:rPr>
              <a:t>&gt;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main (void){</a:t>
            </a:r>
          </a:p>
          <a:p>
            <a:r>
              <a:rPr lang="en-US" sz="1800" dirty="0">
                <a:latin typeface="+mn-lt"/>
              </a:rPr>
              <a:t>    char c;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pid_t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;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 = open("text.txt", O_RDWR);</a:t>
            </a:r>
          </a:p>
          <a:p>
            <a:r>
              <a:rPr lang="en-US" sz="1800" dirty="0">
                <a:latin typeface="+mn-lt"/>
              </a:rPr>
              <a:t>    if 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 == -1) {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perror</a:t>
            </a:r>
            <a:r>
              <a:rPr lang="en-US" sz="1800" dirty="0">
                <a:latin typeface="+mn-lt"/>
              </a:rPr>
              <a:t>("Error on open");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   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("root process:%c\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 fork();</a:t>
            </a:r>
          </a:p>
          <a:p>
            <a:r>
              <a:rPr lang="en-US" sz="1800" dirty="0">
                <a:latin typeface="+mn-lt"/>
              </a:rPr>
              <a:t>    if (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== -1) {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perror</a:t>
            </a:r>
            <a:r>
              <a:rPr lang="en-US" sz="1800" dirty="0">
                <a:latin typeface="+mn-lt"/>
              </a:rPr>
              <a:t>("Error on Fork");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D0E06-7797-4899-96E4-DDC8777265CA}"/>
              </a:ext>
            </a:extLst>
          </p:cNvPr>
          <p:cNvSpPr txBox="1"/>
          <p:nvPr/>
        </p:nvSpPr>
        <p:spPr>
          <a:xfrm>
            <a:off x="4953004" y="368431"/>
            <a:ext cx="35623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if (</a:t>
            </a:r>
            <a:r>
              <a:rPr lang="en-US" sz="1800" dirty="0" err="1">
                <a:latin typeface="+mn-lt"/>
              </a:rPr>
              <a:t>pid</a:t>
            </a:r>
            <a:r>
              <a:rPr lang="en-US" sz="1800" dirty="0">
                <a:latin typeface="+mn-lt"/>
              </a:rPr>
              <a:t> == 0) { /*child*/</a:t>
            </a:r>
          </a:p>
          <a:p>
            <a:r>
              <a:rPr lang="en-US" sz="1800" dirty="0">
                <a:latin typeface="+mn-lt"/>
              </a:rPr>
              <a:t>	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("child:%c\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   }</a:t>
            </a:r>
          </a:p>
          <a:p>
            <a:r>
              <a:rPr lang="en-US" sz="1800" dirty="0">
                <a:latin typeface="+mn-lt"/>
              </a:rPr>
              <a:t>    else { /*parent*/</a:t>
            </a:r>
          </a:p>
          <a:p>
            <a:r>
              <a:rPr lang="en-US" sz="1800" dirty="0">
                <a:latin typeface="+mn-lt"/>
              </a:rPr>
              <a:t>	read(</a:t>
            </a:r>
            <a:r>
              <a:rPr lang="en-US" sz="1800" dirty="0" err="1">
                <a:latin typeface="+mn-lt"/>
              </a:rPr>
              <a:t>fd</a:t>
            </a:r>
            <a:r>
              <a:rPr lang="en-US" sz="1800" dirty="0">
                <a:latin typeface="+mn-lt"/>
              </a:rPr>
              <a:t>, &amp;c, 1);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("parent:%c\</a:t>
            </a:r>
            <a:r>
              <a:rPr lang="en-US" sz="1800" dirty="0" err="1">
                <a:latin typeface="+mn-lt"/>
              </a:rPr>
              <a:t>n",c</a:t>
            </a:r>
            <a:r>
              <a:rPr lang="en-US" sz="1800" dirty="0">
                <a:latin typeface="+mn-lt"/>
              </a:rPr>
              <a:t>);</a:t>
            </a:r>
          </a:p>
          <a:p>
            <a:r>
              <a:rPr lang="en-US" sz="1800" dirty="0">
                <a:latin typeface="+mn-lt"/>
              </a:rPr>
              <a:t>    }	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return(EXIT_SUCCESS);</a:t>
            </a:r>
          </a:p>
          <a:p>
            <a:r>
              <a:rPr lang="en-US" sz="1800" dirty="0">
                <a:latin typeface="+mn-lt"/>
              </a:rPr>
              <a:t>}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[</a:t>
            </a:r>
            <a:r>
              <a:rPr lang="en-US" sz="1800" dirty="0" err="1">
                <a:latin typeface="+mn-lt"/>
              </a:rPr>
              <a:t>bielr@athena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ClassExamples</a:t>
            </a:r>
            <a:r>
              <a:rPr lang="en-US" sz="1800" dirty="0">
                <a:latin typeface="+mn-lt"/>
              </a:rPr>
              <a:t>]&gt; race</a:t>
            </a:r>
          </a:p>
          <a:p>
            <a:r>
              <a:rPr lang="en-US" sz="1800" dirty="0">
                <a:latin typeface="+mn-lt"/>
              </a:rPr>
              <a:t>root </a:t>
            </a:r>
            <a:r>
              <a:rPr lang="en-US" sz="1800" dirty="0" err="1">
                <a:latin typeface="+mn-lt"/>
              </a:rPr>
              <a:t>process:a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parent:b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child:c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Code that really 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08BD1-DEF4-40AE-AC46-8438D818393C}"/>
              </a:ext>
            </a:extLst>
          </p:cNvPr>
          <p:cNvCxnSpPr/>
          <p:nvPr/>
        </p:nvCxnSpPr>
        <p:spPr>
          <a:xfrm>
            <a:off x="4893781" y="3810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1BCBB6-6F84-4504-9122-92BE21571264}"/>
              </a:ext>
            </a:extLst>
          </p:cNvPr>
          <p:cNvCxnSpPr/>
          <p:nvPr/>
        </p:nvCxnSpPr>
        <p:spPr>
          <a:xfrm>
            <a:off x="4893781" y="3657600"/>
            <a:ext cx="362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DDC57D-9584-446E-89A3-9253A9191E08}"/>
              </a:ext>
            </a:extLst>
          </p:cNvPr>
          <p:cNvCxnSpPr/>
          <p:nvPr/>
        </p:nvCxnSpPr>
        <p:spPr>
          <a:xfrm>
            <a:off x="4893781" y="5334000"/>
            <a:ext cx="362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6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-3048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Using pipe as a method for synchronization </a:t>
            </a:r>
            <a:r>
              <a:rPr lang="en-US" altLang="en-US" sz="2000" dirty="0">
                <a:latin typeface="Comic Sans MS" panose="030F0702030302020204" pitchFamily="66" charset="0"/>
              </a:rPr>
              <a:t>(1 of 2)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4025"/>
            <a:ext cx="6934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620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733800"/>
            <a:ext cx="354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Enlarged version following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428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Using pipe as a method for synchronization </a:t>
            </a:r>
            <a:r>
              <a:rPr lang="en-US" altLang="en-US" sz="2000" dirty="0">
                <a:latin typeface="Comic Sans MS" panose="030F0702030302020204" pitchFamily="66" charset="0"/>
              </a:rPr>
              <a:t>(2 of 2)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37425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6363"/>
            <a:ext cx="5791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										</a:t>
            </a:r>
            <a:r>
              <a:rPr lang="en-US" altLang="en-US" sz="2800" dirty="0"/>
              <a:t>(1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12" y="762000"/>
            <a:ext cx="8547287" cy="51290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/* LPI page 897, Listing 44-3 */</a:t>
            </a:r>
          </a:p>
          <a:p>
            <a:pPr marL="0" indent="0">
              <a:buNone/>
            </a:pPr>
            <a:r>
              <a:rPr lang="en-US" sz="2000" dirty="0"/>
              <a:t>#include "</a:t>
            </a:r>
            <a:r>
              <a:rPr lang="en-US" sz="2000" dirty="0" err="1"/>
              <a:t>curr_time.h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#include "</a:t>
            </a:r>
            <a:r>
              <a:rPr lang="en-US" sz="2000" dirty="0" err="1"/>
              <a:t>tlpi_hdr.h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agrc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 ])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pfd</a:t>
            </a:r>
            <a:r>
              <a:rPr lang="en-US" sz="2000" dirty="0"/>
              <a:t>[2];			/* Process synchronization pipe */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j, dummy;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argc</a:t>
            </a:r>
            <a:r>
              <a:rPr lang="en-US" sz="2000" dirty="0"/>
              <a:t> &lt; 2 || </a:t>
            </a: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[1] == "--help") == 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usageErr</a:t>
            </a:r>
            <a:r>
              <a:rPr lang="en-US" sz="2000" dirty="0"/>
              <a:t>("%s sleep-time...\n", </a:t>
            </a:r>
            <a:r>
              <a:rPr lang="en-US" sz="2000" dirty="0" err="1"/>
              <a:t>argv</a:t>
            </a:r>
            <a:r>
              <a:rPr lang="en-US" sz="2000" dirty="0"/>
              <a:t>[0]);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setbuf</a:t>
            </a:r>
            <a:r>
              <a:rPr lang="en-US" sz="2000" dirty="0"/>
              <a:t>(</a:t>
            </a:r>
            <a:r>
              <a:rPr lang="en-US" sz="2000" dirty="0" err="1"/>
              <a:t>stdout</a:t>
            </a:r>
            <a:r>
              <a:rPr lang="en-US" sz="2000" dirty="0"/>
              <a:t>, NULL);	/* Make </a:t>
            </a:r>
            <a:r>
              <a:rPr lang="en-US" sz="2000" dirty="0" err="1"/>
              <a:t>stdout</a:t>
            </a:r>
            <a:r>
              <a:rPr lang="en-US" sz="2000" dirty="0"/>
              <a:t> unbuffered, since we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terminate child with _exit() */</a:t>
            </a:r>
          </a:p>
          <a:p>
            <a:pPr marL="0" indent="0">
              <a:buNone/>
            </a:pPr>
            <a:r>
              <a:rPr lang="en-US" sz="2000" dirty="0"/>
              <a:t>    printf("%s Parent started\n", </a:t>
            </a:r>
            <a:r>
              <a:rPr lang="en-US" sz="2000" dirty="0" err="1"/>
              <a:t>currTimec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b="1" dirty="0"/>
              <a:t>pipe(</a:t>
            </a:r>
            <a:r>
              <a:rPr lang="en-US" sz="2000" b="1" dirty="0" err="1"/>
              <a:t>pfd</a:t>
            </a:r>
            <a:r>
              <a:rPr lang="en-US" sz="2000" b="1" dirty="0"/>
              <a:t>) </a:t>
            </a:r>
            <a:r>
              <a:rPr lang="en-US" sz="2000" dirty="0"/>
              <a:t>== -1)	/* build the pipe before creating child process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errExit</a:t>
            </a:r>
            <a:r>
              <a:rPr lang="en-US" sz="2000" dirty="0"/>
              <a:t>("pipe");	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 system function 											        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854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</a:t>
            </a:r>
            <a:br>
              <a:rPr lang="en-US" altLang="en-US" sz="3600" dirty="0"/>
            </a:br>
            <a:r>
              <a:rPr lang="en-US" altLang="en-US" sz="3600" dirty="0"/>
              <a:t>									</a:t>
            </a:r>
            <a:r>
              <a:rPr lang="en-US" altLang="en-US" sz="2800" dirty="0"/>
              <a:t>(2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20" y="788286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for (j = 1; j &lt; </a:t>
            </a:r>
            <a:r>
              <a:rPr lang="en-US" sz="2000" dirty="0" err="1"/>
              <a:t>argc</a:t>
            </a:r>
            <a:r>
              <a:rPr lang="en-US" sz="2000" dirty="0"/>
              <a:t>; </a:t>
            </a:r>
            <a:r>
              <a:rPr lang="en-US" sz="2000" dirty="0" err="1"/>
              <a:t>j++</a:t>
            </a:r>
            <a:r>
              <a:rPr lang="en-US" sz="2000" dirty="0"/>
              <a:t>) {	</a:t>
            </a:r>
          </a:p>
          <a:p>
            <a:pPr marL="0" indent="0">
              <a:buNone/>
            </a:pPr>
            <a:r>
              <a:rPr lang="en-US" sz="2000" dirty="0"/>
              <a:t>      switch (</a:t>
            </a:r>
            <a:r>
              <a:rPr lang="en-US" sz="2000" b="1" dirty="0"/>
              <a:t>fork()</a:t>
            </a:r>
            <a:r>
              <a:rPr lang="en-US" sz="2000" dirty="0"/>
              <a:t> ) {		/* Create the child process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b="1" dirty="0"/>
              <a:t>-1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sz="2000" dirty="0" err="1"/>
              <a:t>errExit</a:t>
            </a:r>
            <a:r>
              <a:rPr lang="en-US" sz="2000" dirty="0"/>
              <a:t>("fork &amp;d", j);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case</a:t>
            </a:r>
            <a:r>
              <a:rPr lang="en-US" sz="2000" dirty="0"/>
              <a:t> </a:t>
            </a:r>
            <a:r>
              <a:rPr lang="en-US" sz="2000" b="1" dirty="0"/>
              <a:t>0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    if (</a:t>
            </a:r>
            <a:r>
              <a:rPr lang="en-US" sz="2000" b="1" dirty="0"/>
              <a:t>close(</a:t>
            </a:r>
            <a:r>
              <a:rPr lang="en-US" sz="2000" b="1" dirty="0" err="1"/>
              <a:t>pfd</a:t>
            </a:r>
            <a:r>
              <a:rPr lang="en-US" sz="2000" b="1" dirty="0"/>
              <a:t>[0] </a:t>
            </a:r>
            <a:r>
              <a:rPr lang="en-US" sz="2000" dirty="0"/>
              <a:t>) == -1	/* Read end is unused */</a:t>
            </a:r>
          </a:p>
          <a:p>
            <a:pPr marL="0" indent="0">
              <a:buNone/>
            </a:pPr>
            <a:r>
              <a:rPr lang="en-US" sz="2000" dirty="0"/>
              <a:t>		 </a:t>
            </a:r>
            <a:r>
              <a:rPr lang="en-US" sz="2000" dirty="0" err="1"/>
              <a:t>errExit</a:t>
            </a:r>
            <a:r>
              <a:rPr lang="en-US" sz="2000" dirty="0"/>
              <a:t>("close");	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 system 					     function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/* Child does some work, and lets parent know it is done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sz="2000" b="1" dirty="0"/>
              <a:t>sleep</a:t>
            </a:r>
            <a:r>
              <a:rPr lang="en-US" sz="2000" dirty="0"/>
              <a:t>(</a:t>
            </a:r>
            <a:r>
              <a:rPr lang="en-US" sz="2000" dirty="0" err="1"/>
              <a:t>getInt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[j], GN_NONNEG, "sleep-time")); 	    /* Simulate 									         processing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printf(“%s Child %d (PID=$</a:t>
            </a:r>
            <a:r>
              <a:rPr lang="en-US" sz="2000" dirty="0" err="1"/>
              <a:t>ld</a:t>
            </a:r>
            <a:r>
              <a:rPr lang="en-US" sz="2000" dirty="0"/>
              <a:t>) closing pipe \n", </a:t>
            </a:r>
          </a:p>
          <a:p>
            <a:pPr marL="0" indent="0">
              <a:buNone/>
            </a:pPr>
            <a:r>
              <a:rPr lang="en-US" sz="2000" dirty="0"/>
              <a:t>                               </a:t>
            </a:r>
            <a:r>
              <a:rPr lang="en-US" sz="2000" dirty="0" err="1"/>
              <a:t>currTime</a:t>
            </a:r>
            <a:r>
              <a:rPr lang="en-US" sz="2000" dirty="0"/>
              <a:t>("%T"), j, (long)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92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08108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Using pipe as a method for synchronization </a:t>
            </a:r>
            <a:br>
              <a:rPr lang="en-US" altLang="en-US" sz="3600" dirty="0"/>
            </a:br>
            <a:r>
              <a:rPr lang="en-US" altLang="en-US" sz="3600" dirty="0"/>
              <a:t>									</a:t>
            </a:r>
            <a:r>
              <a:rPr lang="en-US" altLang="en-US" sz="2800" dirty="0"/>
              <a:t>(3 of 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14" y="1103497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        if (close(</a:t>
            </a:r>
            <a:r>
              <a:rPr lang="en-US" sz="2000" dirty="0" err="1"/>
              <a:t>pfd</a:t>
            </a:r>
            <a:r>
              <a:rPr lang="en-US" sz="2000" dirty="0"/>
              <a:t>[1]) == -1)	/* Each child inherits a </a:t>
            </a:r>
            <a:r>
              <a:rPr lang="en-US" sz="2000" dirty="0" err="1"/>
              <a:t>fd</a:t>
            </a:r>
            <a:r>
              <a:rPr lang="en-US" sz="2000" dirty="0"/>
              <a:t> for the write end of 					     pipe and closes this </a:t>
            </a:r>
            <a:r>
              <a:rPr lang="en-US" sz="2000" dirty="0" err="1"/>
              <a:t>fd</a:t>
            </a:r>
            <a:r>
              <a:rPr lang="en-US" sz="2000" dirty="0"/>
              <a:t> once it has 						     completed its action */</a:t>
            </a:r>
          </a:p>
          <a:p>
            <a:pPr marL="0" indent="0">
              <a:buNone/>
            </a:pPr>
            <a:r>
              <a:rPr lang="en-US" sz="2000" dirty="0"/>
              <a:t>	             </a:t>
            </a:r>
            <a:r>
              <a:rPr lang="en-US" sz="2000" dirty="0" err="1"/>
              <a:t>errExit</a:t>
            </a:r>
            <a:r>
              <a:rPr lang="en-US" sz="2000" dirty="0"/>
              <a:t>("close");	 /* </a:t>
            </a:r>
            <a:r>
              <a:rPr lang="en-US" sz="2000" dirty="0" err="1"/>
              <a:t>errExit</a:t>
            </a:r>
            <a:r>
              <a:rPr lang="en-US" sz="2000" dirty="0"/>
              <a:t> is a textbook function, not a				                              system function */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       /* Child now carries on to do other things... */</a:t>
            </a:r>
          </a:p>
          <a:p>
            <a:pPr marL="0" indent="0">
              <a:buNone/>
            </a:pPr>
            <a:r>
              <a:rPr lang="en-US" sz="200" dirty="0"/>
              <a:t> </a:t>
            </a:r>
          </a:p>
          <a:p>
            <a:pPr marL="0" indent="0">
              <a:buNone/>
            </a:pPr>
            <a:r>
              <a:rPr lang="en-US" sz="2000" dirty="0"/>
              <a:t>	             _exit(EXIT_SUCCESS);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b="1" dirty="0"/>
              <a:t>default: </a:t>
            </a:r>
            <a:r>
              <a:rPr lang="en-US" sz="2000" dirty="0"/>
              <a:t>	/* parent loops to create next child */</a:t>
            </a:r>
          </a:p>
          <a:p>
            <a:pPr marL="0" indent="0">
              <a:buNone/>
            </a:pPr>
            <a:r>
              <a:rPr lang="en-US" sz="2000" dirty="0"/>
              <a:t>	       break;</a:t>
            </a:r>
          </a:p>
          <a:p>
            <a:pPr marL="0" indent="0">
              <a:buNone/>
            </a:pPr>
            <a:r>
              <a:rPr lang="en-US" sz="2000" dirty="0"/>
              <a:t>         }		/* end of the switch */</a:t>
            </a:r>
          </a:p>
          <a:p>
            <a:pPr marL="0" indent="0">
              <a:buNone/>
            </a:pPr>
            <a:r>
              <a:rPr lang="en-US" sz="2000" dirty="0"/>
              <a:t>    }		/* end of the for loop */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52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8" y="22412"/>
            <a:ext cx="8479492" cy="108108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Using pipe as a method for synchronization (4/4) </a:t>
            </a:r>
            <a:br>
              <a:rPr lang="en-US" altLang="en-US" sz="3200" dirty="0"/>
            </a:br>
            <a:r>
              <a:rPr lang="en-US" altLang="en-US" sz="3200" dirty="0"/>
              <a:t>								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08" y="788286"/>
            <a:ext cx="8349503" cy="58832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/* Parent comes here;  close write end of pipe so we can see EOF */</a:t>
            </a:r>
          </a:p>
          <a:p>
            <a:pPr marL="0" indent="0">
              <a:buNone/>
            </a:pPr>
            <a:r>
              <a:rPr lang="en-US" sz="2000" dirty="0"/>
              <a:t>    /* Note that closing the unused write end of the pipe in the parent is</a:t>
            </a:r>
          </a:p>
          <a:p>
            <a:pPr marL="0" indent="0">
              <a:buNone/>
            </a:pPr>
            <a:r>
              <a:rPr lang="en-US" sz="2000" dirty="0"/>
              <a:t>         essential to the correct operation of this technique;  otherwise, the</a:t>
            </a:r>
          </a:p>
          <a:p>
            <a:pPr marL="0" indent="0">
              <a:buNone/>
            </a:pPr>
            <a:r>
              <a:rPr lang="en-US" sz="2000" dirty="0"/>
              <a:t>         parent would block forever when trying to read from the pipe. */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if (close(</a:t>
            </a:r>
            <a:r>
              <a:rPr lang="en-US" sz="2000" b="1" dirty="0" err="1"/>
              <a:t>pfd</a:t>
            </a:r>
            <a:r>
              <a:rPr lang="en-US" sz="2000" b="1" dirty="0"/>
              <a:t>[1]) == -1)</a:t>
            </a:r>
            <a:r>
              <a:rPr lang="en-US" sz="2000" dirty="0"/>
              <a:t>		/* Write end is unused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/>
              <a:t>errExit</a:t>
            </a:r>
            <a:r>
              <a:rPr lang="en-US" sz="2000" b="1" dirty="0"/>
              <a:t>("close");</a:t>
            </a:r>
            <a:endParaRPr lang="en-US" sz="200" dirty="0"/>
          </a:p>
          <a:p>
            <a:pPr marL="0" indent="0">
              <a:buNone/>
            </a:pPr>
            <a:r>
              <a:rPr lang="en-US" sz="2000" dirty="0"/>
              <a:t>    /* Parent may do other work, then synchronizes with children */</a:t>
            </a:r>
          </a:p>
          <a:p>
            <a:pPr marL="0" indent="0">
              <a:buNone/>
            </a:pPr>
            <a:r>
              <a:rPr lang="en-US" sz="2000" dirty="0"/>
              <a:t>    /* After all the children have closed their file descriptors for the write end </a:t>
            </a:r>
          </a:p>
          <a:p>
            <a:pPr marL="0" indent="0">
              <a:buNone/>
            </a:pPr>
            <a:r>
              <a:rPr lang="en-US" sz="2000" dirty="0"/>
              <a:t>         of the pipe, the parent's read() from the pipe will complete, returning </a:t>
            </a:r>
          </a:p>
          <a:p>
            <a:pPr marL="0" indent="0">
              <a:buNone/>
            </a:pPr>
            <a:r>
              <a:rPr lang="en-US" sz="2000" dirty="0"/>
              <a:t>         end-of-file (0). */</a:t>
            </a:r>
            <a:r>
              <a:rPr lang="en-US" sz="1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if (read(</a:t>
            </a:r>
            <a:r>
              <a:rPr lang="en-US" sz="2000" b="1" dirty="0" err="1"/>
              <a:t>pfd</a:t>
            </a:r>
            <a:r>
              <a:rPr lang="en-US" sz="2000" b="1" dirty="0"/>
              <a:t>[0], &amp;dummy, 1) != 0)</a:t>
            </a:r>
          </a:p>
          <a:p>
            <a:pPr marL="0" indent="0">
              <a:buNone/>
            </a:pPr>
            <a:r>
              <a:rPr lang="en-US" sz="2000" b="1" dirty="0"/>
              <a:t>	fatal("parent didn't get EOF");</a:t>
            </a:r>
          </a:p>
          <a:p>
            <a:pPr marL="0" indent="0">
              <a:buNone/>
            </a:pPr>
            <a:r>
              <a:rPr lang="en-US" sz="2000" b="1" dirty="0"/>
              <a:t>    printf("%s  Parent ready to go\n", </a:t>
            </a:r>
            <a:r>
              <a:rPr lang="en-US" sz="2000" b="1" dirty="0" err="1"/>
              <a:t>currTime</a:t>
            </a:r>
            <a:r>
              <a:rPr lang="en-US" sz="2000" b="1" dirty="0"/>
              <a:t>("%T"));</a:t>
            </a:r>
          </a:p>
          <a:p>
            <a:pPr marL="0" indent="0">
              <a:buNone/>
            </a:pPr>
            <a:r>
              <a:rPr lang="en-US" sz="2000" dirty="0"/>
              <a:t>    /* Parent can now carry onto do other things... */</a:t>
            </a:r>
          </a:p>
          <a:p>
            <a:pPr marL="0" indent="0">
              <a:buNone/>
            </a:pPr>
            <a:r>
              <a:rPr lang="en-US" sz="2000" b="1" dirty="0"/>
              <a:t>    exit(EXIT_SUCCESS);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04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7543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Communications buffers such as pipes can be empty</a:t>
            </a:r>
          </a:p>
          <a:p>
            <a:pPr eaLnBrk="1" hangingPunct="1"/>
            <a:r>
              <a:rPr lang="en-US" altLang="en-US" dirty="0">
                <a:latin typeface="+mn-lt"/>
              </a:rPr>
              <a:t>if all of the information previously written has been read. </a:t>
            </a:r>
            <a:r>
              <a:rPr lang="en-US" altLang="en-US" u="sng" dirty="0">
                <a:latin typeface="+mn-lt"/>
              </a:rPr>
              <a:t>The empty buffer is not an end-of-file condition</a:t>
            </a:r>
            <a:r>
              <a:rPr lang="en-US" altLang="en-US" dirty="0">
                <a:latin typeface="+mn-lt"/>
              </a:rPr>
              <a:t>. </a:t>
            </a:r>
          </a:p>
          <a:p>
            <a:pPr eaLnBrk="1" hangingPunct="1"/>
            <a:r>
              <a:rPr lang="en-US" altLang="en-US" dirty="0">
                <a:latin typeface="+mn-lt"/>
              </a:rPr>
              <a:t>Rather, it reflects the asynchronous nature of inter-process communication.  </a:t>
            </a:r>
          </a:p>
          <a:p>
            <a:pPr eaLnBrk="1" hangingPunct="1"/>
            <a:r>
              <a:rPr lang="en-US" altLang="en-US" u="sng" dirty="0">
                <a:latin typeface="+mn-lt"/>
              </a:rPr>
              <a:t>A read call will normally block, waiting for data to become available</a:t>
            </a:r>
            <a:r>
              <a:rPr lang="en-US" altLang="en-US" dirty="0">
                <a:latin typeface="+mn-lt"/>
              </a:rPr>
              <a:t>.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However, a read on a pipe that has the other end closed for writing will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not</a:t>
            </a:r>
            <a:r>
              <a:rPr lang="en-US" altLang="en-US" dirty="0">
                <a:latin typeface="+mn-lt"/>
              </a:rPr>
              <a:t> block, but will return a zero. This allows the reading process to detect the pipe equivalent to an end-of-file condition and react accordingly. 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-14288"/>
            <a:ext cx="77724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Important Notes: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-533400"/>
            <a:ext cx="8078787" cy="165735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exit</a:t>
            </a:r>
            <a:r>
              <a:rPr lang="en-US" altLang="en-US" dirty="0"/>
              <a:t> Function </a:t>
            </a:r>
            <a:endParaRPr lang="en-US" alt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63563" y="1123950"/>
            <a:ext cx="8064500" cy="5441951"/>
          </a:xfrm>
        </p:spPr>
        <p:txBody>
          <a:bodyPr/>
          <a:lstStyle/>
          <a:p>
            <a:r>
              <a:rPr lang="en-US" altLang="en-US" sz="2800" b="1" dirty="0"/>
              <a:t>exit() </a:t>
            </a:r>
            <a:endParaRPr lang="en-US" altLang="en-US" sz="2800" dirty="0"/>
          </a:p>
          <a:p>
            <a:pPr lvl="1"/>
            <a:r>
              <a:rPr lang="en-US" altLang="en-US" sz="2400" dirty="0"/>
              <a:t>The exit() function causes normal process termination and the value of status &amp; 0377 is returned to the parent. </a:t>
            </a:r>
          </a:p>
          <a:p>
            <a:pPr marL="342865" lvl="1" indent="0">
              <a:buNone/>
            </a:pPr>
            <a:endParaRPr lang="en-US" altLang="en-US" sz="1600" dirty="0"/>
          </a:p>
          <a:p>
            <a:pPr lvl="1"/>
            <a:r>
              <a:rPr lang="en-US" altLang="en-US" sz="2400" dirty="0"/>
              <a:t>All  open </a:t>
            </a:r>
            <a:r>
              <a:rPr lang="en-US" altLang="en-US" sz="2400" dirty="0" err="1"/>
              <a:t>stdio</a:t>
            </a:r>
            <a:r>
              <a:rPr lang="en-US" altLang="en-US" sz="2400" dirty="0"/>
              <a:t>(3) streams are </a:t>
            </a:r>
            <a:r>
              <a:rPr lang="en-US" altLang="en-US" sz="2400" b="1" dirty="0">
                <a:solidFill>
                  <a:srgbClr val="FF0000"/>
                </a:solidFill>
              </a:rPr>
              <a:t>flushed and closed</a:t>
            </a:r>
            <a:r>
              <a:rPr lang="en-US" altLang="en-US" sz="2400" dirty="0"/>
              <a:t>.                (C standard library - from man 3 exit)</a:t>
            </a:r>
          </a:p>
          <a:p>
            <a:pPr marL="342865" lvl="1" indent="0">
              <a:buNone/>
            </a:pPr>
            <a:r>
              <a:rPr lang="en-US" altLang="en-US" sz="2400" dirty="0"/>
              <a:t>  (informally) </a:t>
            </a:r>
          </a:p>
          <a:p>
            <a:pPr marL="342865" lvl="1" indent="0">
              <a:buNone/>
            </a:pPr>
            <a:r>
              <a:rPr lang="en-US" altLang="en-US" sz="2400" dirty="0"/>
              <a:t>  clean shutdown, flush streams, close files,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12"/>
            <a:ext cx="7886700" cy="930275"/>
          </a:xfrm>
        </p:spPr>
        <p:txBody>
          <a:bodyPr/>
          <a:lstStyle/>
          <a:p>
            <a:r>
              <a:rPr lang="en-US" dirty="0"/>
              <a:t>Communication 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768789"/>
          </a:xfrm>
        </p:spPr>
        <p:txBody>
          <a:bodyPr/>
          <a:lstStyle/>
          <a:p>
            <a:r>
              <a:rPr lang="en-US" sz="2800" dirty="0"/>
              <a:t>data transfer</a:t>
            </a:r>
          </a:p>
          <a:p>
            <a:pPr lvl="1"/>
            <a:r>
              <a:rPr lang="en-US" sz="2400" dirty="0"/>
              <a:t>byte stream</a:t>
            </a:r>
          </a:p>
          <a:p>
            <a:pPr lvl="2"/>
            <a:r>
              <a:rPr lang="en-US" sz="2001" dirty="0"/>
              <a:t>pipe</a:t>
            </a:r>
          </a:p>
          <a:p>
            <a:pPr lvl="2"/>
            <a:r>
              <a:rPr lang="en-US" sz="2001" dirty="0"/>
              <a:t>FIFO</a:t>
            </a:r>
          </a:p>
          <a:p>
            <a:pPr lvl="2"/>
            <a:r>
              <a:rPr lang="en-US" sz="2001" dirty="0"/>
              <a:t>stream socket</a:t>
            </a:r>
          </a:p>
          <a:p>
            <a:pPr lvl="1"/>
            <a:r>
              <a:rPr lang="en-US" sz="2400" dirty="0" err="1"/>
              <a:t>pseudoterminal</a:t>
            </a:r>
            <a:endParaRPr lang="en-US" sz="2400" dirty="0"/>
          </a:p>
          <a:p>
            <a:pPr lvl="1"/>
            <a:r>
              <a:rPr lang="en-US" sz="2400" dirty="0"/>
              <a:t>message</a:t>
            </a:r>
          </a:p>
          <a:p>
            <a:pPr lvl="2"/>
            <a:r>
              <a:rPr lang="en-US" sz="2001" dirty="0"/>
              <a:t>System V message queue</a:t>
            </a:r>
          </a:p>
          <a:p>
            <a:pPr lvl="2"/>
            <a:r>
              <a:rPr lang="en-US" sz="2001" dirty="0"/>
              <a:t>POSIX message queue</a:t>
            </a:r>
          </a:p>
          <a:p>
            <a:pPr lvl="2"/>
            <a:r>
              <a:rPr lang="en-US" sz="2001" dirty="0"/>
              <a:t>datagram socket</a:t>
            </a:r>
          </a:p>
          <a:p>
            <a:r>
              <a:rPr lang="en-US" sz="2800" dirty="0"/>
              <a:t>shared memory</a:t>
            </a:r>
          </a:p>
          <a:p>
            <a:pPr lvl="1"/>
            <a:r>
              <a:rPr lang="en-US" sz="2400" dirty="0"/>
              <a:t>System V shared memory</a:t>
            </a:r>
          </a:p>
          <a:p>
            <a:pPr lvl="1"/>
            <a:r>
              <a:rPr lang="en-US" sz="2400" dirty="0"/>
              <a:t>POSIX shared memory</a:t>
            </a:r>
          </a:p>
          <a:p>
            <a:pPr lvl="1"/>
            <a:r>
              <a:rPr lang="en-US" sz="2400" dirty="0"/>
              <a:t>memory mapping</a:t>
            </a:r>
          </a:p>
          <a:p>
            <a:pPr lvl="2"/>
            <a:r>
              <a:rPr lang="en-US" sz="2001" dirty="0"/>
              <a:t>anonymous mapping</a:t>
            </a:r>
          </a:p>
          <a:p>
            <a:pPr lvl="2"/>
            <a:r>
              <a:rPr lang="en-US" sz="2001" dirty="0"/>
              <a:t>mapped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570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-533400"/>
            <a:ext cx="8078787" cy="165735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14399"/>
            <a:ext cx="8064500" cy="5441951"/>
          </a:xfrm>
        </p:spPr>
        <p:txBody>
          <a:bodyPr/>
          <a:lstStyle/>
          <a:p>
            <a:r>
              <a:rPr lang="en-US" altLang="en-US" sz="2800" b="1" dirty="0"/>
              <a:t>_exit()  </a:t>
            </a:r>
          </a:p>
          <a:p>
            <a:endParaRPr lang="en-US" altLang="en-US" sz="2800" b="1" dirty="0"/>
          </a:p>
          <a:p>
            <a:pPr lvl="1"/>
            <a:r>
              <a:rPr lang="en-US" altLang="en-US" sz="2400" dirty="0"/>
              <a:t>The  function  _exit()  terminates the calling process "immediately".  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Any open file descriptors belonging to the process are closed; any children of the  process  are  inherited  by  process  1,  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, and the process’s parent is sent a </a:t>
            </a:r>
            <a:r>
              <a:rPr lang="en-US" altLang="en-US" sz="2400" b="1" dirty="0"/>
              <a:t>SIGCHLD</a:t>
            </a:r>
            <a:r>
              <a:rPr lang="en-US" altLang="en-US" sz="2400" dirty="0"/>
              <a:t> signal. 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(System call - from man 2 _exit)</a:t>
            </a:r>
          </a:p>
          <a:p>
            <a:pPr marL="685729" lvl="2" indent="0">
              <a:buNone/>
            </a:pPr>
            <a:r>
              <a:rPr lang="en-US" altLang="en-US" dirty="0"/>
              <a:t>(informally) drop out, files are closed but streams are not flushed</a:t>
            </a:r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06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8078787" cy="1657350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exit</a:t>
            </a:r>
            <a:r>
              <a:rPr lang="en-US" altLang="en-US" dirty="0"/>
              <a:t> vs. </a:t>
            </a:r>
            <a:r>
              <a:rPr lang="en-US" altLang="en-US" i="1" dirty="0"/>
              <a:t>_exit </a:t>
            </a:r>
            <a:r>
              <a:rPr lang="en-US" altLang="en-US" dirty="0"/>
              <a:t>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447800"/>
            <a:ext cx="8064500" cy="472440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The two functions terminate normally short of return: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000" dirty="0"/>
          </a:p>
          <a:p>
            <a:pPr marL="342865" lvl="1" indent="0">
              <a:lnSpc>
                <a:spcPct val="90000"/>
              </a:lnSpc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800" b="1" dirty="0"/>
              <a:t>Note:</a:t>
            </a:r>
          </a:p>
          <a:p>
            <a:pPr marL="0" indent="0">
              <a:buNone/>
            </a:pPr>
            <a:r>
              <a:rPr lang="en-US" altLang="en-US" sz="2800" dirty="0"/>
              <a:t>Child and parent could have buffers with a copy of the unflushed data.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800" dirty="0"/>
              <a:t>If both call exit(), the pending </a:t>
            </a:r>
            <a:r>
              <a:rPr lang="en-US" altLang="en-US" sz="2800" dirty="0" err="1"/>
              <a:t>stdio</a:t>
            </a:r>
            <a:r>
              <a:rPr lang="en-US" altLang="en-US" sz="2800" dirty="0"/>
              <a:t> buffers to be </a:t>
            </a:r>
            <a:r>
              <a:rPr lang="en-US" altLang="en-US" sz="2800" b="1" dirty="0">
                <a:solidFill>
                  <a:srgbClr val="FF0000"/>
                </a:solidFill>
              </a:rPr>
              <a:t>flushed twice</a:t>
            </a:r>
            <a:r>
              <a:rPr lang="en-US" altLang="en-US" sz="2800" dirty="0"/>
              <a:t>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800" dirty="0"/>
              <a:t>Thus, </a:t>
            </a:r>
            <a:r>
              <a:rPr lang="en-US" altLang="en-US" sz="2800" u="sng" dirty="0"/>
              <a:t>child should</a:t>
            </a:r>
            <a:r>
              <a:rPr lang="en-US" altLang="en-US" sz="2800" dirty="0"/>
              <a:t> call </a:t>
            </a:r>
            <a:r>
              <a:rPr lang="en-US" altLang="en-US" sz="2800" b="1" dirty="0"/>
              <a:t>_exit() </a:t>
            </a:r>
            <a:r>
              <a:rPr lang="en-US" altLang="en-US" sz="2800" u="sng" dirty="0"/>
              <a:t>instead.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39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-285750"/>
            <a:ext cx="8078787" cy="1298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Example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48481" y="685800"/>
            <a:ext cx="8064500" cy="601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status;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printf("hello");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pid_t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 fork();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if (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sleep 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wait(&amp;status);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(“,  bye\n");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3925888" y="2654300"/>
            <a:ext cx="4926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What is going on here? Why there are </a:t>
            </a:r>
          </a:p>
          <a:p>
            <a:r>
              <a:rPr lang="en-US" altLang="en-US"/>
              <a:t>two hellos displayed ?</a:t>
            </a:r>
          </a:p>
        </p:txBody>
      </p:sp>
      <p:pic>
        <p:nvPicPr>
          <p:cNvPr id="430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01149" y="1012825"/>
            <a:ext cx="5790451" cy="158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76" y="3869579"/>
            <a:ext cx="2952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-285750"/>
            <a:ext cx="8078787" cy="12779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762000"/>
            <a:ext cx="8064500" cy="614759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status;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printf("hello");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pid_t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 fork();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if (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==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sleep 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_exit(0);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wait(&amp;status);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(“,  bye\n");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exit(0);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}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992188"/>
            <a:ext cx="5410200" cy="176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4414838" y="2947988"/>
            <a:ext cx="243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Make more sense!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2590800"/>
            <a:ext cx="5943600" cy="1143000"/>
          </a:xfrm>
        </p:spPr>
        <p:txBody>
          <a:bodyPr/>
          <a:lstStyle/>
          <a:p>
            <a:pPr algn="ctr">
              <a:defRPr/>
            </a:pPr>
            <a:r>
              <a:rPr lang="en-US" altLang="en-US" sz="4400" dirty="0"/>
              <a:t>Pipelines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48553" y="1528936"/>
            <a:ext cx="694764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What do these commands 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b="1" dirty="0">
                <a:latin typeface="Courier New" panose="02070309020205020404" pitchFamily="49" charset="0"/>
              </a:rPr>
              <a:t>$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ls –l &gt; myfile.txt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     $ sort –k5 –n &lt; myfile.txt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6603387" y="1358879"/>
            <a:ext cx="2513013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Redirect standard output of the ls command to the file myfile.txt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812235" y="3957738"/>
            <a:ext cx="4176712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is a filter. It normally takes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input from </a:t>
            </a:r>
            <a:r>
              <a:rPr lang="en-US" altLang="en-US" sz="1800" dirty="0" err="1">
                <a:latin typeface="+mn-lt"/>
              </a:rPr>
              <a:t>stdin</a:t>
            </a:r>
            <a:r>
              <a:rPr lang="en-US" altLang="en-US" sz="1800" dirty="0">
                <a:latin typeface="+mn-lt"/>
              </a:rPr>
              <a:t> and outputs to </a:t>
            </a:r>
            <a:r>
              <a:rPr lang="en-US" altLang="en-US" sz="1800" dirty="0" err="1">
                <a:latin typeface="+mn-lt"/>
              </a:rPr>
              <a:t>stdout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 this case we redirected its standard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input to come from myfile.txt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H="1" flipV="1">
            <a:off x="5334000" y="3039681"/>
            <a:ext cx="914400" cy="91805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5181599" y="1401746"/>
            <a:ext cx="1473647" cy="1034763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231635"/>
            <a:ext cx="7315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Getting the idea	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(1 of 2)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6" grpId="0" animBg="1"/>
      <p:bldP spid="119819" grpId="0" animBg="1"/>
      <p:bldP spid="1198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32631" y="1600200"/>
            <a:ext cx="71366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We can achieve the same effect by using a pipe.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This eliminates the intermediate file </a:t>
            </a:r>
            <a:r>
              <a:rPr lang="en-US" altLang="en-US" sz="2800" i="1" dirty="0">
                <a:latin typeface="+mn-lt"/>
              </a:rPr>
              <a:t>myfile.txt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1447800" y="3081527"/>
            <a:ext cx="4296369" cy="523220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Courier10 BT" panose="02070509030505020404" pitchFamily="49" charset="0"/>
              </a:rPr>
              <a:t>ls –l | sort –k5 –n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2631" y="233363"/>
            <a:ext cx="7315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Getting the ideas 		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9201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| sort –k5 –n</a:t>
            </a:r>
            <a:br>
              <a:rPr lang="en-US" altLang="en-US" sz="3600" dirty="0"/>
            </a:br>
            <a:r>
              <a:rPr lang="en-US" altLang="en-US" sz="3600" dirty="0"/>
              <a:t>	The starting simple </a:t>
            </a:r>
            <a:r>
              <a:rPr lang="en-US" altLang="en-US" sz="3600" i="1" dirty="0"/>
              <a:t>ls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427" y="1295400"/>
            <a:ext cx="85569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4240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11106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| sort –k5 –n</a:t>
            </a:r>
            <a:br>
              <a:rPr lang="en-US" altLang="en-US" sz="3600" dirty="0"/>
            </a:br>
            <a:r>
              <a:rPr lang="en-US" altLang="en-US" sz="3600" dirty="0"/>
              <a:t>	The result of the sort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1926"/>
            <a:ext cx="859594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9768" y="1079454"/>
            <a:ext cx="61434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We can achieve the same effect by using a pipe.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eliminates the intermediate file myfile.txt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788319" y="2209661"/>
            <a:ext cx="3687762" cy="461962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ls –l | sort –k5 –n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473325" y="454025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135313" y="454025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632200" y="545465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952875" y="5556250"/>
            <a:ext cx="338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V="1">
            <a:off x="2705100" y="5845175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954338" y="58372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497388" y="5857875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770438" y="57880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9164" name="Freeform 14"/>
          <p:cNvSpPr>
            <a:spLocks/>
          </p:cNvSpPr>
          <p:nvPr/>
        </p:nvSpPr>
        <p:spPr bwMode="auto">
          <a:xfrm>
            <a:off x="4448175" y="4749800"/>
            <a:ext cx="628650" cy="852488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4721225" y="510540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3003550" y="349885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3184525" y="3605213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49168" name="Freeform 18"/>
          <p:cNvSpPr>
            <a:spLocks/>
          </p:cNvSpPr>
          <p:nvPr/>
        </p:nvSpPr>
        <p:spPr bwMode="auto">
          <a:xfrm>
            <a:off x="1722438" y="382111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Text Box 19"/>
          <p:cNvSpPr txBox="1">
            <a:spLocks noChangeArrowheads="1"/>
          </p:cNvSpPr>
          <p:nvPr/>
        </p:nvSpPr>
        <p:spPr bwMode="auto">
          <a:xfrm>
            <a:off x="1879600" y="4191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 flipV="1">
            <a:off x="3886200" y="3430588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21"/>
          <p:cNvSpPr>
            <a:spLocks noChangeShapeType="1"/>
          </p:cNvSpPr>
          <p:nvPr/>
        </p:nvSpPr>
        <p:spPr bwMode="auto">
          <a:xfrm>
            <a:off x="3898900" y="3883025"/>
            <a:ext cx="768350" cy="3524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Text Box 23"/>
          <p:cNvSpPr txBox="1">
            <a:spLocks noChangeArrowheads="1"/>
          </p:cNvSpPr>
          <p:nvPr/>
        </p:nvSpPr>
        <p:spPr bwMode="auto">
          <a:xfrm>
            <a:off x="4056063" y="329406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4167188" y="37814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9178" name="Text Box 29"/>
          <p:cNvSpPr txBox="1">
            <a:spLocks noChangeArrowheads="1"/>
          </p:cNvSpPr>
          <p:nvPr/>
        </p:nvSpPr>
        <p:spPr bwMode="auto">
          <a:xfrm>
            <a:off x="6094422" y="2723315"/>
            <a:ext cx="243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file descriptor table</a:t>
            </a:r>
          </a:p>
        </p:txBody>
      </p:sp>
      <p:sp>
        <p:nvSpPr>
          <p:cNvPr id="49184" name="Text Box 35"/>
          <p:cNvSpPr txBox="1">
            <a:spLocks noChangeArrowheads="1"/>
          </p:cNvSpPr>
          <p:nvPr/>
        </p:nvSpPr>
        <p:spPr bwMode="auto">
          <a:xfrm>
            <a:off x="6307373" y="4826376"/>
            <a:ext cx="22079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ls file descriptor table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763838" y="4843463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38968" y="-22037"/>
            <a:ext cx="6494463" cy="1073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Using pipe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745"/>
              </p:ext>
            </p:extLst>
          </p:nvPr>
        </p:nvGraphicFramePr>
        <p:xfrm>
          <a:off x="6337300" y="3121222"/>
          <a:ext cx="1948244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11326"/>
              </p:ext>
            </p:extLst>
          </p:nvPr>
        </p:nvGraphicFramePr>
        <p:xfrm>
          <a:off x="6556629" y="5216566"/>
          <a:ext cx="1728915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Synchronization </a:t>
            </a:r>
            <a:r>
              <a:rPr lang="en-US" dirty="0"/>
              <a:t> 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en-US" sz="2800" dirty="0"/>
              <a:t>Semaphore</a:t>
            </a:r>
          </a:p>
          <a:p>
            <a:pPr lvl="1"/>
            <a:r>
              <a:rPr lang="en-US" sz="2400" dirty="0"/>
              <a:t>System V semaphore</a:t>
            </a:r>
          </a:p>
          <a:p>
            <a:pPr lvl="1"/>
            <a:r>
              <a:rPr lang="en-US" sz="2400" dirty="0"/>
              <a:t>POSIX semaphore</a:t>
            </a:r>
          </a:p>
          <a:p>
            <a:pPr lvl="2"/>
            <a:r>
              <a:rPr lang="en-US" sz="2001" dirty="0"/>
              <a:t>Names</a:t>
            </a:r>
          </a:p>
          <a:p>
            <a:pPr lvl="2"/>
            <a:r>
              <a:rPr lang="en-US" sz="2001" dirty="0"/>
              <a:t>unnamed</a:t>
            </a:r>
          </a:p>
          <a:p>
            <a:r>
              <a:rPr lang="en-US" sz="2800" dirty="0"/>
              <a:t>file lock</a:t>
            </a:r>
          </a:p>
          <a:p>
            <a:pPr lvl="1"/>
            <a:r>
              <a:rPr lang="en-US" sz="2400" dirty="0"/>
              <a:t>“record” lock ( </a:t>
            </a:r>
            <a:r>
              <a:rPr lang="en-US" sz="2400" i="1" dirty="0" err="1"/>
              <a:t>fcntl</a:t>
            </a:r>
            <a:r>
              <a:rPr lang="en-US" sz="2400" i="1" dirty="0"/>
              <a:t>() 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File lock ( </a:t>
            </a:r>
            <a:r>
              <a:rPr lang="en-US" sz="2400" i="1" dirty="0"/>
              <a:t>flock() </a:t>
            </a:r>
            <a:r>
              <a:rPr lang="en-US" sz="2400" dirty="0"/>
              <a:t>)</a:t>
            </a:r>
          </a:p>
          <a:p>
            <a:r>
              <a:rPr lang="en-US" sz="2800" dirty="0" err="1"/>
              <a:t>mutex</a:t>
            </a:r>
            <a:r>
              <a:rPr lang="en-US" sz="2800" dirty="0"/>
              <a:t> (threads)</a:t>
            </a:r>
          </a:p>
          <a:p>
            <a:r>
              <a:rPr lang="en-US" sz="2800" dirty="0"/>
              <a:t>condition variable (threads)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520363"/>
                  </p:ext>
                </p:extLst>
              </p:nvPr>
            </p:nvGraphicFramePr>
            <p:xfrm>
              <a:off x="-3520440" y="5589270"/>
              <a:ext cx="2286000" cy="1714500"/>
            </p:xfrm>
            <a:graphic>
              <a:graphicData uri="http://schemas.microsoft.com/office/powerpoint/2016/slidezoom">
                <pslz:sldZm>
                  <pslz:sldZmObj sldId="317" cId="2519781145">
                    <pslz:zmPr id="{64A01313-B124-4DFE-80DC-E72262EC366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20440" y="558927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78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535641" y="1524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Recall - dup2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3887" y="1514475"/>
            <a:ext cx="34083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b="1" dirty="0"/>
              <a:t>dup2(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i="1" dirty="0"/>
              <a:t>fd1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i="1" dirty="0"/>
              <a:t>fd2</a:t>
            </a:r>
            <a:r>
              <a:rPr lang="en-US" altLang="en-US" b="1" dirty="0"/>
              <a:t>);</a:t>
            </a:r>
          </a:p>
        </p:txBody>
      </p:sp>
      <p:sp>
        <p:nvSpPr>
          <p:cNvPr id="50180" name="Text Box 8"/>
          <p:cNvSpPr txBox="1">
            <a:spLocks noChangeArrowheads="1"/>
          </p:cNvSpPr>
          <p:nvPr/>
        </p:nvSpPr>
        <p:spPr bwMode="auto">
          <a:xfrm>
            <a:off x="623887" y="3733800"/>
            <a:ext cx="2881313" cy="1477328"/>
          </a:xfrm>
          <a:prstGeom prst="rect">
            <a:avLst/>
          </a:prstGeom>
          <a:solidFill>
            <a:srgbClr val="FFFF99"/>
          </a:solidFill>
          <a:ln>
            <a:solidFill>
              <a:srgbClr val="FF9933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Duplicates this file descriptor on </a:t>
            </a:r>
            <a:r>
              <a:rPr lang="en-US" altLang="en-US" sz="1800" i="1" dirty="0">
                <a:latin typeface="+mn-lt"/>
              </a:rPr>
              <a:t>fd2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If the file on </a:t>
            </a:r>
            <a:r>
              <a:rPr lang="en-US" altLang="en-US" sz="1800" i="1" dirty="0">
                <a:latin typeface="+mn-lt"/>
              </a:rPr>
              <a:t>fd2</a:t>
            </a:r>
            <a:r>
              <a:rPr lang="en-US" altLang="en-US" sz="1800" dirty="0">
                <a:latin typeface="+mn-lt"/>
              </a:rPr>
              <a:t> is open, 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it is closed first and 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then the duplicate is made.</a:t>
            </a:r>
          </a:p>
        </p:txBody>
      </p:sp>
      <p:sp>
        <p:nvSpPr>
          <p:cNvPr id="50181" name="Line 9"/>
          <p:cNvSpPr>
            <a:spLocks noChangeShapeType="1"/>
          </p:cNvSpPr>
          <p:nvPr/>
        </p:nvSpPr>
        <p:spPr bwMode="auto">
          <a:xfrm flipV="1">
            <a:off x="1447800" y="2714625"/>
            <a:ext cx="144463" cy="10191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1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124200"/>
            <a:ext cx="5153025" cy="256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25463" y="1270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In a program … Beginning</a:t>
            </a:r>
          </a:p>
        </p:txBody>
      </p:sp>
      <p:sp>
        <p:nvSpPr>
          <p:cNvPr id="51203" name="Oval 5"/>
          <p:cNvSpPr>
            <a:spLocks noChangeArrowheads="1"/>
          </p:cNvSpPr>
          <p:nvPr/>
        </p:nvSpPr>
        <p:spPr bwMode="auto">
          <a:xfrm>
            <a:off x="6400800" y="2209800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473825" y="2279650"/>
            <a:ext cx="80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1205" name="Line 9"/>
          <p:cNvSpPr>
            <a:spLocks noChangeShapeType="1"/>
          </p:cNvSpPr>
          <p:nvPr/>
        </p:nvSpPr>
        <p:spPr bwMode="auto">
          <a:xfrm flipV="1">
            <a:off x="7283450" y="2141538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10"/>
          <p:cNvSpPr>
            <a:spLocks noChangeShapeType="1"/>
          </p:cNvSpPr>
          <p:nvPr/>
        </p:nvSpPr>
        <p:spPr bwMode="auto">
          <a:xfrm>
            <a:off x="7321550" y="2484438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Text Box 11"/>
          <p:cNvSpPr txBox="1">
            <a:spLocks noChangeArrowheads="1"/>
          </p:cNvSpPr>
          <p:nvPr/>
        </p:nvSpPr>
        <p:spPr bwMode="auto">
          <a:xfrm>
            <a:off x="7453313" y="200501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1208" name="Text Box 12"/>
          <p:cNvSpPr txBox="1">
            <a:spLocks noChangeArrowheads="1"/>
          </p:cNvSpPr>
          <p:nvPr/>
        </p:nvSpPr>
        <p:spPr bwMode="auto">
          <a:xfrm>
            <a:off x="7758113" y="2259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6005948" y="4272898"/>
            <a:ext cx="27345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</p:txBody>
      </p:sp>
      <p:sp>
        <p:nvSpPr>
          <p:cNvPr id="51215" name="Line 19"/>
          <p:cNvSpPr>
            <a:spLocks noChangeShapeType="1"/>
          </p:cNvSpPr>
          <p:nvPr/>
        </p:nvSpPr>
        <p:spPr bwMode="auto">
          <a:xfrm>
            <a:off x="6381750" y="1836738"/>
            <a:ext cx="390525" cy="37941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6469063" y="17605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1217" name="Text Box 37"/>
          <p:cNvSpPr txBox="1">
            <a:spLocks noChangeArrowheads="1"/>
          </p:cNvSpPr>
          <p:nvPr/>
        </p:nvSpPr>
        <p:spPr bwMode="auto">
          <a:xfrm>
            <a:off x="566738" y="1300722"/>
            <a:ext cx="534915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}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34856"/>
              </p:ext>
            </p:extLst>
          </p:nvPr>
        </p:nvGraphicFramePr>
        <p:xfrm>
          <a:off x="6209291" y="4685092"/>
          <a:ext cx="232791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AutoShape 38">
            <a:extLst>
              <a:ext uri="{FF2B5EF4-FFF2-40B4-BE49-F238E27FC236}">
                <a16:creationId xmlns:a16="http://schemas.microsoft.com/office/drawing/2014/main" id="{E59E3DEF-8BB0-4327-9193-6A102AF8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47826"/>
            <a:ext cx="781050" cy="36671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58800" y="12699"/>
            <a:ext cx="8247062" cy="1143001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In a program … with pipe execution 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316663" y="271780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978650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46888" y="167640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919913" y="1746250"/>
            <a:ext cx="808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5565775" y="199866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722938" y="23685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7573964" y="1339850"/>
            <a:ext cx="697722" cy="36036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7767638" y="1951038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082632" y="1027113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8204200" y="17256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457715" y="4547066"/>
            <a:ext cx="26869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27838" y="1303338"/>
            <a:ext cx="390525" cy="3794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6915150" y="12271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>
            <a:off x="7742238" y="2060575"/>
            <a:ext cx="1181100" cy="804863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8521700" y="2386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2251" name="Text Box 37"/>
          <p:cNvSpPr txBox="1">
            <a:spLocks noChangeArrowheads="1"/>
          </p:cNvSpPr>
          <p:nvPr/>
        </p:nvSpPr>
        <p:spPr bwMode="auto">
          <a:xfrm>
            <a:off x="578334" y="986383"/>
            <a:ext cx="53491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}</a:t>
            </a:r>
          </a:p>
        </p:txBody>
      </p:sp>
      <p:sp>
        <p:nvSpPr>
          <p:cNvPr id="163878" name="AutoShape 38"/>
          <p:cNvSpPr>
            <a:spLocks noChangeArrowheads="1"/>
          </p:cNvSpPr>
          <p:nvPr/>
        </p:nvSpPr>
        <p:spPr bwMode="auto">
          <a:xfrm>
            <a:off x="3625243" y="2695995"/>
            <a:ext cx="781050" cy="36671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6624638" y="2860675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4" name="Text Box 34"/>
          <p:cNvSpPr txBox="1">
            <a:spLocks noChangeArrowheads="1"/>
          </p:cNvSpPr>
          <p:nvPr/>
        </p:nvSpPr>
        <p:spPr bwMode="auto">
          <a:xfrm>
            <a:off x="8304213" y="2911475"/>
            <a:ext cx="592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52255" name="Text Box 35"/>
          <p:cNvSpPr txBox="1">
            <a:spLocks noChangeArrowheads="1"/>
          </p:cNvSpPr>
          <p:nvPr/>
        </p:nvSpPr>
        <p:spPr bwMode="auto">
          <a:xfrm>
            <a:off x="5626100" y="2987675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59346"/>
              </p:ext>
            </p:extLst>
          </p:nvPr>
        </p:nvGraphicFramePr>
        <p:xfrm>
          <a:off x="5588697" y="4936751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960984" y="1105911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7215044" y="1415908"/>
            <a:ext cx="0" cy="29556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6181725" y="2281238"/>
            <a:ext cx="1962150" cy="4397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43713" y="2333625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7340600" y="3195638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7504113" y="3297238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child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6851650" y="3586163"/>
            <a:ext cx="560388" cy="3905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6662738" y="35782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8205788" y="3598863"/>
            <a:ext cx="803275" cy="414337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8455025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3258" name="Freeform 11"/>
          <p:cNvSpPr>
            <a:spLocks/>
          </p:cNvSpPr>
          <p:nvPr/>
        </p:nvSpPr>
        <p:spPr bwMode="auto">
          <a:xfrm>
            <a:off x="8156575" y="2490788"/>
            <a:ext cx="628650" cy="852487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8356600" y="2870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6711950" y="1239838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784975" y="1309688"/>
            <a:ext cx="80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parent</a:t>
            </a:r>
          </a:p>
        </p:txBody>
      </p:sp>
      <p:sp>
        <p:nvSpPr>
          <p:cNvPr id="53262" name="Freeform 15"/>
          <p:cNvSpPr>
            <a:spLocks/>
          </p:cNvSpPr>
          <p:nvPr/>
        </p:nvSpPr>
        <p:spPr bwMode="auto">
          <a:xfrm>
            <a:off x="5430838" y="1562100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5588000" y="19319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 flipV="1">
            <a:off x="7594600" y="1171575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7632700" y="1514475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7764463" y="10350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8069263" y="12890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7815263" y="3732213"/>
            <a:ext cx="377825" cy="34131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8034338" y="368141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3276" name="Freeform 29"/>
          <p:cNvSpPr>
            <a:spLocks/>
          </p:cNvSpPr>
          <p:nvPr/>
        </p:nvSpPr>
        <p:spPr bwMode="auto">
          <a:xfrm>
            <a:off x="5661025" y="2562225"/>
            <a:ext cx="1654175" cy="890588"/>
          </a:xfrm>
          <a:custGeom>
            <a:avLst/>
            <a:gdLst>
              <a:gd name="T0" fmla="*/ 2147483646 w 1042"/>
              <a:gd name="T1" fmla="*/ 0 h 561"/>
              <a:gd name="T2" fmla="*/ 2147483646 w 1042"/>
              <a:gd name="T3" fmla="*/ 2147483646 h 561"/>
              <a:gd name="T4" fmla="*/ 2147483646 w 1042"/>
              <a:gd name="T5" fmla="*/ 2147483646 h 561"/>
              <a:gd name="T6" fmla="*/ 2147483646 w 1042"/>
              <a:gd name="T7" fmla="*/ 2147483646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2" h="561">
                <a:moveTo>
                  <a:pt x="312" y="0"/>
                </a:moveTo>
                <a:cubicBezTo>
                  <a:pt x="237" y="7"/>
                  <a:pt x="163" y="15"/>
                  <a:pt x="136" y="84"/>
                </a:cubicBezTo>
                <a:cubicBezTo>
                  <a:pt x="109" y="153"/>
                  <a:pt x="0" y="336"/>
                  <a:pt x="151" y="415"/>
                </a:cubicBezTo>
                <a:cubicBezTo>
                  <a:pt x="302" y="494"/>
                  <a:pt x="894" y="537"/>
                  <a:pt x="1042" y="56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5783263" y="28844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3278" name="Line 31"/>
          <p:cNvSpPr>
            <a:spLocks noChangeShapeType="1"/>
          </p:cNvSpPr>
          <p:nvPr/>
        </p:nvSpPr>
        <p:spPr bwMode="auto">
          <a:xfrm>
            <a:off x="6692900" y="866775"/>
            <a:ext cx="390525" cy="379413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6780213" y="7905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3280" name="Freeform 33"/>
          <p:cNvSpPr>
            <a:spLocks/>
          </p:cNvSpPr>
          <p:nvPr/>
        </p:nvSpPr>
        <p:spPr bwMode="auto">
          <a:xfrm>
            <a:off x="7607300" y="1624013"/>
            <a:ext cx="1181100" cy="804862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8386763" y="19494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3296" name="Text Box 49"/>
          <p:cNvSpPr txBox="1">
            <a:spLocks noChangeArrowheads="1"/>
          </p:cNvSpPr>
          <p:nvPr/>
        </p:nvSpPr>
        <p:spPr bwMode="auto">
          <a:xfrm>
            <a:off x="537294" y="583595"/>
            <a:ext cx="53491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main ( 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pid_t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</a:t>
            </a:r>
            <a:r>
              <a:rPr lang="en-US" altLang="en-US" sz="2200" dirty="0" err="1">
                <a:latin typeface="+mn-lt"/>
              </a:rPr>
              <a:t>int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err="1">
                <a:latin typeface="+mn-lt"/>
              </a:rPr>
              <a:t>fd</a:t>
            </a:r>
            <a:r>
              <a:rPr lang="en-US" altLang="en-US" sz="2200" dirty="0">
                <a:latin typeface="+mn-lt"/>
              </a:rPr>
              <a:t>[2];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       if ((</a:t>
            </a:r>
            <a:r>
              <a:rPr lang="en-US" altLang="en-US" sz="2200" b="1" dirty="0">
                <a:latin typeface="+mn-lt"/>
              </a:rPr>
              <a:t>pipe(</a:t>
            </a:r>
            <a:r>
              <a:rPr lang="en-US" altLang="en-US" sz="2200" b="1" dirty="0" err="1">
                <a:latin typeface="+mn-lt"/>
              </a:rPr>
              <a:t>fd</a:t>
            </a:r>
            <a:r>
              <a:rPr lang="en-US" altLang="en-US" sz="2200" b="1" dirty="0">
                <a:latin typeface="+mn-lt"/>
              </a:rPr>
              <a:t>) </a:t>
            </a:r>
            <a:r>
              <a:rPr lang="en-US" altLang="en-US" sz="2200" dirty="0">
                <a:latin typeface="+mn-lt"/>
              </a:rPr>
              <a:t>== -1) ||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((</a:t>
            </a:r>
            <a:r>
              <a:rPr lang="en-US" altLang="en-US" sz="2200" dirty="0" err="1">
                <a:latin typeface="+mn-lt"/>
              </a:rPr>
              <a:t>childpid</a:t>
            </a:r>
            <a:r>
              <a:rPr lang="en-US" altLang="en-US" sz="2200" dirty="0">
                <a:latin typeface="+mn-lt"/>
              </a:rPr>
              <a:t> = </a:t>
            </a:r>
            <a:r>
              <a:rPr lang="en-US" altLang="en-US" sz="2200" b="1" dirty="0">
                <a:latin typeface="+mn-lt"/>
              </a:rPr>
              <a:t>fork( )) </a:t>
            </a:r>
            <a:r>
              <a:rPr lang="en-US" altLang="en-US" sz="2200" dirty="0">
                <a:latin typeface="+mn-lt"/>
              </a:rPr>
              <a:t>== -1))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</a:t>
            </a:r>
            <a:r>
              <a:rPr lang="en-US" altLang="en-US" sz="2200" dirty="0" err="1">
                <a:latin typeface="+mn-lt"/>
              </a:rPr>
              <a:t>perror</a:t>
            </a:r>
            <a:r>
              <a:rPr lang="en-US" altLang="en-US" sz="2200" dirty="0">
                <a:latin typeface="+mn-lt"/>
              </a:rPr>
              <a:t>("Failed to set up pipeline...");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}</a:t>
            </a:r>
          </a:p>
          <a:p>
            <a:pPr eaLnBrk="1" hangingPunct="1"/>
            <a:endParaRPr lang="en-US" altLang="en-US" sz="2200" dirty="0">
              <a:latin typeface="+mn-lt"/>
            </a:endParaRPr>
          </a:p>
        </p:txBody>
      </p:sp>
      <p:sp>
        <p:nvSpPr>
          <p:cNvPr id="53298" name="Text Box 35"/>
          <p:cNvSpPr txBox="1">
            <a:spLocks noChangeArrowheads="1"/>
          </p:cNvSpPr>
          <p:nvPr/>
        </p:nvSpPr>
        <p:spPr bwMode="auto">
          <a:xfrm>
            <a:off x="5584825" y="2185988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3299" name="Text Box 46"/>
          <p:cNvSpPr txBox="1">
            <a:spLocks noChangeArrowheads="1"/>
          </p:cNvSpPr>
          <p:nvPr/>
        </p:nvSpPr>
        <p:spPr bwMode="auto">
          <a:xfrm>
            <a:off x="8455025" y="2322513"/>
            <a:ext cx="592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6430963" y="2422525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AutoShape 50"/>
          <p:cNvSpPr>
            <a:spLocks noChangeArrowheads="1"/>
          </p:cNvSpPr>
          <p:nvPr/>
        </p:nvSpPr>
        <p:spPr bwMode="auto">
          <a:xfrm flipH="1">
            <a:off x="3686174" y="5380039"/>
            <a:ext cx="1611313" cy="487362"/>
          </a:xfrm>
          <a:prstGeom prst="leftArrow">
            <a:avLst>
              <a:gd name="adj1" fmla="val 50000"/>
              <a:gd name="adj2" fmla="val 5324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604838" y="-238125"/>
            <a:ext cx="824706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3600" dirty="0">
                <a:latin typeface="+mn-lt"/>
              </a:rPr>
              <a:t>In a program … with fork execution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3" name="Up Arrow 2"/>
          <p:cNvSpPr/>
          <p:nvPr/>
        </p:nvSpPr>
        <p:spPr>
          <a:xfrm>
            <a:off x="2778638" y="2917031"/>
            <a:ext cx="181695" cy="37768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16951"/>
              </p:ext>
            </p:extLst>
          </p:nvPr>
        </p:nvGraphicFramePr>
        <p:xfrm>
          <a:off x="763057" y="4927600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4" y="4491669"/>
            <a:ext cx="2792210" cy="493819"/>
          </a:xfrm>
          <a:prstGeom prst="rect">
            <a:avLst/>
          </a:prstGeom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88627"/>
              </p:ext>
            </p:extLst>
          </p:nvPr>
        </p:nvGraphicFramePr>
        <p:xfrm>
          <a:off x="5675977" y="4917033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5784" y="4544929"/>
            <a:ext cx="25506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child file descriptor table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42862" y="69851"/>
            <a:ext cx="6316663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      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2470150" y="4710113"/>
            <a:ext cx="1962150" cy="4397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76" name="Text Box 8"/>
          <p:cNvSpPr txBox="1">
            <a:spLocks noChangeArrowheads="1"/>
          </p:cNvSpPr>
          <p:nvPr/>
        </p:nvSpPr>
        <p:spPr bwMode="auto">
          <a:xfrm>
            <a:off x="3132138" y="47625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4277" name="Oval 9"/>
          <p:cNvSpPr>
            <a:spLocks noChangeArrowheads="1"/>
          </p:cNvSpPr>
          <p:nvPr/>
        </p:nvSpPr>
        <p:spPr bwMode="auto">
          <a:xfrm>
            <a:off x="3629025" y="5624513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3913188" y="5699125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4279" name="Line 11"/>
          <p:cNvSpPr>
            <a:spLocks noChangeShapeType="1"/>
          </p:cNvSpPr>
          <p:nvPr/>
        </p:nvSpPr>
        <p:spPr bwMode="auto">
          <a:xfrm flipV="1">
            <a:off x="2701925" y="6015038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2951163" y="60071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4494213" y="6027738"/>
            <a:ext cx="803275" cy="414337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4767263" y="59578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4283" name="Freeform 15"/>
          <p:cNvSpPr>
            <a:spLocks/>
          </p:cNvSpPr>
          <p:nvPr/>
        </p:nvSpPr>
        <p:spPr bwMode="auto">
          <a:xfrm>
            <a:off x="4445000" y="4919663"/>
            <a:ext cx="628650" cy="852487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4718050" y="52752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4285" name="Oval 17"/>
          <p:cNvSpPr>
            <a:spLocks noChangeArrowheads="1"/>
          </p:cNvSpPr>
          <p:nvPr/>
        </p:nvSpPr>
        <p:spPr bwMode="auto">
          <a:xfrm>
            <a:off x="3000375" y="3668713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3175000" y="3721100"/>
            <a:ext cx="587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4287" name="Freeform 19"/>
          <p:cNvSpPr>
            <a:spLocks/>
          </p:cNvSpPr>
          <p:nvPr/>
        </p:nvSpPr>
        <p:spPr bwMode="auto">
          <a:xfrm>
            <a:off x="1719263" y="3990975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Text Box 20"/>
          <p:cNvSpPr txBox="1">
            <a:spLocks noChangeArrowheads="1"/>
          </p:cNvSpPr>
          <p:nvPr/>
        </p:nvSpPr>
        <p:spPr bwMode="auto">
          <a:xfrm>
            <a:off x="1876425" y="4360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4289" name="Line 21"/>
          <p:cNvSpPr>
            <a:spLocks noChangeShapeType="1"/>
          </p:cNvSpPr>
          <p:nvPr/>
        </p:nvSpPr>
        <p:spPr bwMode="auto">
          <a:xfrm flipV="1">
            <a:off x="3883025" y="3600450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22"/>
          <p:cNvSpPr>
            <a:spLocks noChangeShapeType="1"/>
          </p:cNvSpPr>
          <p:nvPr/>
        </p:nvSpPr>
        <p:spPr bwMode="auto">
          <a:xfrm>
            <a:off x="3921125" y="3943350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Text Box 23"/>
          <p:cNvSpPr txBox="1">
            <a:spLocks noChangeArrowheads="1"/>
          </p:cNvSpPr>
          <p:nvPr/>
        </p:nvSpPr>
        <p:spPr bwMode="auto">
          <a:xfrm>
            <a:off x="4052888" y="3463925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292" name="Text Box 24"/>
          <p:cNvSpPr txBox="1">
            <a:spLocks noChangeArrowheads="1"/>
          </p:cNvSpPr>
          <p:nvPr/>
        </p:nvSpPr>
        <p:spPr bwMode="auto">
          <a:xfrm>
            <a:off x="4357688" y="37179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4293" name="Text Box 38"/>
          <p:cNvSpPr txBox="1">
            <a:spLocks noChangeArrowheads="1"/>
          </p:cNvSpPr>
          <p:nvPr/>
        </p:nvSpPr>
        <p:spPr bwMode="auto">
          <a:xfrm>
            <a:off x="4575175" y="640238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294" name="Freeform 39"/>
          <p:cNvSpPr>
            <a:spLocks/>
          </p:cNvSpPr>
          <p:nvPr/>
        </p:nvSpPr>
        <p:spPr bwMode="auto">
          <a:xfrm>
            <a:off x="1949450" y="4991100"/>
            <a:ext cx="1654175" cy="890588"/>
          </a:xfrm>
          <a:custGeom>
            <a:avLst/>
            <a:gdLst>
              <a:gd name="T0" fmla="*/ 2147483646 w 1042"/>
              <a:gd name="T1" fmla="*/ 0 h 561"/>
              <a:gd name="T2" fmla="*/ 2147483646 w 1042"/>
              <a:gd name="T3" fmla="*/ 2147483646 h 561"/>
              <a:gd name="T4" fmla="*/ 2147483646 w 1042"/>
              <a:gd name="T5" fmla="*/ 2147483646 h 561"/>
              <a:gd name="T6" fmla="*/ 2147483646 w 1042"/>
              <a:gd name="T7" fmla="*/ 2147483646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2" h="561">
                <a:moveTo>
                  <a:pt x="312" y="0"/>
                </a:moveTo>
                <a:cubicBezTo>
                  <a:pt x="237" y="7"/>
                  <a:pt x="163" y="15"/>
                  <a:pt x="136" y="84"/>
                </a:cubicBezTo>
                <a:cubicBezTo>
                  <a:pt x="109" y="153"/>
                  <a:pt x="0" y="336"/>
                  <a:pt x="151" y="415"/>
                </a:cubicBezTo>
                <a:cubicBezTo>
                  <a:pt x="302" y="494"/>
                  <a:pt x="894" y="537"/>
                  <a:pt x="1042" y="56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Text Box 40"/>
          <p:cNvSpPr txBox="1">
            <a:spLocks noChangeArrowheads="1"/>
          </p:cNvSpPr>
          <p:nvPr/>
        </p:nvSpPr>
        <p:spPr bwMode="auto">
          <a:xfrm>
            <a:off x="2071688" y="53133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4296" name="Line 41"/>
          <p:cNvSpPr>
            <a:spLocks noChangeShapeType="1"/>
          </p:cNvSpPr>
          <p:nvPr/>
        </p:nvSpPr>
        <p:spPr bwMode="auto">
          <a:xfrm flipH="1">
            <a:off x="3421063" y="3417888"/>
            <a:ext cx="22225" cy="24606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42"/>
          <p:cNvSpPr txBox="1">
            <a:spLocks noChangeArrowheads="1"/>
          </p:cNvSpPr>
          <p:nvPr/>
        </p:nvSpPr>
        <p:spPr bwMode="auto">
          <a:xfrm>
            <a:off x="3433763" y="32321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4298" name="Freeform 43"/>
          <p:cNvSpPr>
            <a:spLocks/>
          </p:cNvSpPr>
          <p:nvPr/>
        </p:nvSpPr>
        <p:spPr bwMode="auto">
          <a:xfrm>
            <a:off x="3895725" y="4052888"/>
            <a:ext cx="1181100" cy="804862"/>
          </a:xfrm>
          <a:custGeom>
            <a:avLst/>
            <a:gdLst>
              <a:gd name="T0" fmla="*/ 0 w 744"/>
              <a:gd name="T1" fmla="*/ 0 h 507"/>
              <a:gd name="T2" fmla="*/ 2147483646 w 744"/>
              <a:gd name="T3" fmla="*/ 2147483646 h 507"/>
              <a:gd name="T4" fmla="*/ 2147483646 w 744"/>
              <a:gd name="T5" fmla="*/ 2147483646 h 507"/>
              <a:gd name="T6" fmla="*/ 2147483646 w 744"/>
              <a:gd name="T7" fmla="*/ 2147483646 h 5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507">
                <a:moveTo>
                  <a:pt x="0" y="0"/>
                </a:moveTo>
                <a:cubicBezTo>
                  <a:pt x="252" y="54"/>
                  <a:pt x="505" y="109"/>
                  <a:pt x="622" y="176"/>
                </a:cubicBezTo>
                <a:cubicBezTo>
                  <a:pt x="739" y="243"/>
                  <a:pt x="744" y="344"/>
                  <a:pt x="699" y="399"/>
                </a:cubicBezTo>
                <a:cubicBezTo>
                  <a:pt x="654" y="454"/>
                  <a:pt x="411" y="489"/>
                  <a:pt x="353" y="50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Text Box 44"/>
          <p:cNvSpPr txBox="1">
            <a:spLocks noChangeArrowheads="1"/>
          </p:cNvSpPr>
          <p:nvPr/>
        </p:nvSpPr>
        <p:spPr bwMode="auto">
          <a:xfrm>
            <a:off x="4675188" y="43783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4304" name="Text Box 49"/>
          <p:cNvSpPr txBox="1">
            <a:spLocks noChangeArrowheads="1"/>
          </p:cNvSpPr>
          <p:nvPr/>
        </p:nvSpPr>
        <p:spPr bwMode="auto">
          <a:xfrm>
            <a:off x="6054608" y="3708820"/>
            <a:ext cx="251254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call</a:t>
            </a:r>
          </a:p>
        </p:txBody>
      </p:sp>
      <p:sp>
        <p:nvSpPr>
          <p:cNvPr id="124983" name="AutoShape 55"/>
          <p:cNvSpPr>
            <a:spLocks noChangeArrowheads="1"/>
          </p:cNvSpPr>
          <p:nvPr/>
        </p:nvSpPr>
        <p:spPr bwMode="auto">
          <a:xfrm>
            <a:off x="5297488" y="692151"/>
            <a:ext cx="901700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11" name="Freeform 56"/>
          <p:cNvSpPr>
            <a:spLocks/>
          </p:cNvSpPr>
          <p:nvPr/>
        </p:nvSpPr>
        <p:spPr bwMode="auto">
          <a:xfrm>
            <a:off x="4419600" y="4818063"/>
            <a:ext cx="1479550" cy="1957387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2" name="Text Box 59"/>
          <p:cNvSpPr txBox="1">
            <a:spLocks noChangeArrowheads="1"/>
          </p:cNvSpPr>
          <p:nvPr/>
        </p:nvSpPr>
        <p:spPr bwMode="auto">
          <a:xfrm>
            <a:off x="5957888" y="2476500"/>
            <a:ext cx="3217804" cy="92333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Standard out is first closed, then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file descriptor </a:t>
            </a:r>
            <a:r>
              <a:rPr lang="en-US" altLang="en-US" sz="1800" dirty="0" err="1">
                <a:latin typeface="+mn-lt"/>
              </a:rPr>
              <a:t>fd</a:t>
            </a:r>
            <a:r>
              <a:rPr lang="en-US" altLang="en-US" sz="1800" dirty="0">
                <a:latin typeface="+mn-lt"/>
              </a:rPr>
              <a:t>[1] is duplicated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on the file descriptor for </a:t>
            </a:r>
            <a:r>
              <a:rPr lang="en-US" altLang="en-US" sz="1800" dirty="0" err="1">
                <a:latin typeface="+mn-lt"/>
              </a:rPr>
              <a:t>stdout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54313" name="AutoShape 60"/>
          <p:cNvSpPr>
            <a:spLocks noChangeArrowheads="1"/>
          </p:cNvSpPr>
          <p:nvPr/>
        </p:nvSpPr>
        <p:spPr bwMode="auto">
          <a:xfrm rot="10538838" flipH="1">
            <a:off x="8616207" y="4657724"/>
            <a:ext cx="476250" cy="1376363"/>
          </a:xfrm>
          <a:prstGeom prst="curvedLeftArrow">
            <a:avLst>
              <a:gd name="adj1" fmla="val 42066"/>
              <a:gd name="adj2" fmla="val 841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2741613" y="4838700"/>
            <a:ext cx="1401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5" name="Text Box 35"/>
          <p:cNvSpPr txBox="1">
            <a:spLocks noChangeArrowheads="1"/>
          </p:cNvSpPr>
          <p:nvPr/>
        </p:nvSpPr>
        <p:spPr bwMode="auto">
          <a:xfrm>
            <a:off x="1916113" y="462915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4316" name="Text Box 35"/>
          <p:cNvSpPr txBox="1">
            <a:spLocks noChangeArrowheads="1"/>
          </p:cNvSpPr>
          <p:nvPr/>
        </p:nvSpPr>
        <p:spPr bwMode="auto">
          <a:xfrm>
            <a:off x="4262438" y="4446588"/>
            <a:ext cx="5969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4052888" y="-239713"/>
            <a:ext cx="4486275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calls dup2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69572"/>
              </p:ext>
            </p:extLst>
          </p:nvPr>
        </p:nvGraphicFramePr>
        <p:xfrm>
          <a:off x="6086475" y="4321175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</a:t>
                      </a:r>
                      <a:r>
                        <a:rPr lang="en-US" sz="16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11150" y="7938"/>
            <a:ext cx="62205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(dup2(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</p:txBody>
      </p:sp>
      <p:sp>
        <p:nvSpPr>
          <p:cNvPr id="55303" name="Text Box 32"/>
          <p:cNvSpPr txBox="1">
            <a:spLocks noChangeArrowheads="1"/>
          </p:cNvSpPr>
          <p:nvPr/>
        </p:nvSpPr>
        <p:spPr bwMode="auto">
          <a:xfrm>
            <a:off x="6183616" y="3863975"/>
            <a:ext cx="27933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and close(s) calls</a:t>
            </a:r>
          </a:p>
        </p:txBody>
      </p:sp>
      <p:sp>
        <p:nvSpPr>
          <p:cNvPr id="164902" name="AutoShape 38"/>
          <p:cNvSpPr>
            <a:spLocks noChangeArrowheads="1"/>
          </p:cNvSpPr>
          <p:nvPr/>
        </p:nvSpPr>
        <p:spPr bwMode="auto">
          <a:xfrm>
            <a:off x="6485299" y="1219876"/>
            <a:ext cx="901700" cy="354013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5306" name="Group 1"/>
          <p:cNvGrpSpPr>
            <a:grpSpLocks/>
          </p:cNvGrpSpPr>
          <p:nvPr/>
        </p:nvGrpSpPr>
        <p:grpSpPr bwMode="auto">
          <a:xfrm>
            <a:off x="1151883" y="3604537"/>
            <a:ext cx="4191000" cy="3009900"/>
            <a:chOff x="1979613" y="3154363"/>
            <a:chExt cx="4179887" cy="3543300"/>
          </a:xfrm>
        </p:grpSpPr>
        <p:sp>
          <p:nvSpPr>
            <p:cNvPr id="164867" name="Rectangle 3"/>
            <p:cNvSpPr>
              <a:spLocks noChangeArrowheads="1"/>
            </p:cNvSpPr>
            <p:nvPr/>
          </p:nvSpPr>
          <p:spPr bwMode="auto">
            <a:xfrm>
              <a:off x="2730093" y="4632607"/>
              <a:ext cx="1963280" cy="439174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12" name="Text Box 4"/>
            <p:cNvSpPr txBox="1">
              <a:spLocks noChangeArrowheads="1"/>
            </p:cNvSpPr>
            <p:nvPr/>
          </p:nvSpPr>
          <p:spPr bwMode="auto">
            <a:xfrm>
              <a:off x="3392488" y="46847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5313" name="Oval 5"/>
            <p:cNvSpPr>
              <a:spLocks noChangeArrowheads="1"/>
            </p:cNvSpPr>
            <p:nvPr/>
          </p:nvSpPr>
          <p:spPr bwMode="auto">
            <a:xfrm>
              <a:off x="3889375" y="55467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14" name="Text Box 6"/>
            <p:cNvSpPr txBox="1">
              <a:spLocks noChangeArrowheads="1"/>
            </p:cNvSpPr>
            <p:nvPr/>
          </p:nvSpPr>
          <p:spPr bwMode="auto">
            <a:xfrm>
              <a:off x="4154074" y="5605068"/>
              <a:ext cx="661987" cy="398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 flipV="1">
              <a:off x="2962275" y="59372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Text Box 8"/>
            <p:cNvSpPr txBox="1">
              <a:spLocks noChangeArrowheads="1"/>
            </p:cNvSpPr>
            <p:nvPr/>
          </p:nvSpPr>
          <p:spPr bwMode="auto">
            <a:xfrm>
              <a:off x="3211513" y="59293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>
              <a:off x="4754563" y="59499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Text Box 10"/>
            <p:cNvSpPr txBox="1">
              <a:spLocks noChangeArrowheads="1"/>
            </p:cNvSpPr>
            <p:nvPr/>
          </p:nvSpPr>
          <p:spPr bwMode="auto">
            <a:xfrm>
              <a:off x="5027613" y="58801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5319" name="Oval 13"/>
            <p:cNvSpPr>
              <a:spLocks noChangeArrowheads="1"/>
            </p:cNvSpPr>
            <p:nvPr/>
          </p:nvSpPr>
          <p:spPr bwMode="auto">
            <a:xfrm>
              <a:off x="3260725" y="35909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20" name="Text Box 14"/>
            <p:cNvSpPr txBox="1">
              <a:spLocks noChangeArrowheads="1"/>
            </p:cNvSpPr>
            <p:nvPr/>
          </p:nvSpPr>
          <p:spPr bwMode="auto">
            <a:xfrm>
              <a:off x="3463791" y="3634495"/>
              <a:ext cx="585463" cy="398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5321" name="Freeform 15"/>
            <p:cNvSpPr>
              <a:spLocks/>
            </p:cNvSpPr>
            <p:nvPr/>
          </p:nvSpPr>
          <p:spPr bwMode="auto">
            <a:xfrm>
              <a:off x="1979613" y="39131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Text Box 16"/>
            <p:cNvSpPr txBox="1">
              <a:spLocks noChangeArrowheads="1"/>
            </p:cNvSpPr>
            <p:nvPr/>
          </p:nvSpPr>
          <p:spPr bwMode="auto">
            <a:xfrm>
              <a:off x="2136775" y="42830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5323" name="Line 17"/>
            <p:cNvSpPr>
              <a:spLocks noChangeShapeType="1"/>
            </p:cNvSpPr>
            <p:nvPr/>
          </p:nvSpPr>
          <p:spPr bwMode="auto">
            <a:xfrm flipV="1">
              <a:off x="4143375" y="35226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18"/>
            <p:cNvSpPr>
              <a:spLocks noChangeShapeType="1"/>
            </p:cNvSpPr>
            <p:nvPr/>
          </p:nvSpPr>
          <p:spPr bwMode="auto">
            <a:xfrm>
              <a:off x="4181475" y="38655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Text Box 19"/>
            <p:cNvSpPr txBox="1">
              <a:spLocks noChangeArrowheads="1"/>
            </p:cNvSpPr>
            <p:nvPr/>
          </p:nvSpPr>
          <p:spPr bwMode="auto">
            <a:xfrm>
              <a:off x="4313238" y="33861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5326" name="Text Box 20"/>
            <p:cNvSpPr txBox="1">
              <a:spLocks noChangeArrowheads="1"/>
            </p:cNvSpPr>
            <p:nvPr/>
          </p:nvSpPr>
          <p:spPr bwMode="auto">
            <a:xfrm>
              <a:off x="4618038" y="3640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5327" name="Text Box 21"/>
            <p:cNvSpPr txBox="1">
              <a:spLocks noChangeArrowheads="1"/>
            </p:cNvSpPr>
            <p:nvPr/>
          </p:nvSpPr>
          <p:spPr bwMode="auto">
            <a:xfrm>
              <a:off x="5680075" y="4984750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5328" name="Line 24"/>
            <p:cNvSpPr>
              <a:spLocks noChangeShapeType="1"/>
            </p:cNvSpPr>
            <p:nvPr/>
          </p:nvSpPr>
          <p:spPr bwMode="auto">
            <a:xfrm flipH="1">
              <a:off x="3681413" y="3340100"/>
              <a:ext cx="22225" cy="2460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Text Box 25"/>
            <p:cNvSpPr txBox="1">
              <a:spLocks noChangeArrowheads="1"/>
            </p:cNvSpPr>
            <p:nvPr/>
          </p:nvSpPr>
          <p:spPr bwMode="auto">
            <a:xfrm>
              <a:off x="3694113" y="31543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5330" name="Freeform 26"/>
            <p:cNvSpPr>
              <a:spLocks/>
            </p:cNvSpPr>
            <p:nvPr/>
          </p:nvSpPr>
          <p:spPr bwMode="auto">
            <a:xfrm>
              <a:off x="4156075" y="3975100"/>
              <a:ext cx="1181100" cy="804863"/>
            </a:xfrm>
            <a:custGeom>
              <a:avLst/>
              <a:gdLst>
                <a:gd name="T0" fmla="*/ 0 w 744"/>
                <a:gd name="T1" fmla="*/ 0 h 507"/>
                <a:gd name="T2" fmla="*/ 2147483646 w 744"/>
                <a:gd name="T3" fmla="*/ 2147483646 h 507"/>
                <a:gd name="T4" fmla="*/ 2147483646 w 744"/>
                <a:gd name="T5" fmla="*/ 2147483646 h 507"/>
                <a:gd name="T6" fmla="*/ 2147483646 w 744"/>
                <a:gd name="T7" fmla="*/ 2147483646 h 5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507">
                  <a:moveTo>
                    <a:pt x="0" y="0"/>
                  </a:moveTo>
                  <a:cubicBezTo>
                    <a:pt x="252" y="54"/>
                    <a:pt x="505" y="109"/>
                    <a:pt x="622" y="176"/>
                  </a:cubicBezTo>
                  <a:cubicBezTo>
                    <a:pt x="739" y="243"/>
                    <a:pt x="744" y="344"/>
                    <a:pt x="699" y="399"/>
                  </a:cubicBezTo>
                  <a:cubicBezTo>
                    <a:pt x="654" y="454"/>
                    <a:pt x="411" y="489"/>
                    <a:pt x="353" y="507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Text Box 27"/>
            <p:cNvSpPr txBox="1">
              <a:spLocks noChangeArrowheads="1"/>
            </p:cNvSpPr>
            <p:nvPr/>
          </p:nvSpPr>
          <p:spPr bwMode="auto">
            <a:xfrm>
              <a:off x="4935538" y="43005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55332" name="Freeform 39"/>
            <p:cNvSpPr>
              <a:spLocks/>
            </p:cNvSpPr>
            <p:nvPr/>
          </p:nvSpPr>
          <p:spPr bwMode="auto">
            <a:xfrm>
              <a:off x="4679950" y="47402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7" name="Text Box 35"/>
          <p:cNvSpPr txBox="1">
            <a:spLocks noChangeArrowheads="1"/>
          </p:cNvSpPr>
          <p:nvPr/>
        </p:nvSpPr>
        <p:spPr bwMode="auto">
          <a:xfrm>
            <a:off x="1327535" y="4741981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>
                <a:latin typeface="Comic Sans MS" panose="030F0702030302020204" pitchFamily="66" charset="0"/>
              </a:rPr>
              <a:t>fd</a:t>
            </a:r>
            <a:r>
              <a:rPr lang="en-US" altLang="en-US" sz="1400" dirty="0">
                <a:latin typeface="Comic Sans MS" panose="030F0702030302020204" pitchFamily="66" charset="0"/>
              </a:rPr>
              <a:t>[0]</a:t>
            </a:r>
          </a:p>
        </p:txBody>
      </p:sp>
      <p:sp>
        <p:nvSpPr>
          <p:cNvPr id="55308" name="Text Box 35"/>
          <p:cNvSpPr txBox="1">
            <a:spLocks noChangeArrowheads="1"/>
          </p:cNvSpPr>
          <p:nvPr/>
        </p:nvSpPr>
        <p:spPr bwMode="auto">
          <a:xfrm>
            <a:off x="3576067" y="4623360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>
                <a:latin typeface="Comic Sans MS" panose="030F0702030302020204" pitchFamily="66" charset="0"/>
              </a:rPr>
              <a:t>fd</a:t>
            </a:r>
            <a:r>
              <a:rPr lang="en-US" altLang="en-US" sz="1400" dirty="0">
                <a:latin typeface="Comic Sans MS" panose="030F0702030302020204" pitchFamily="66" charset="0"/>
              </a:rPr>
              <a:t>[1]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1884363" y="5238750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352800" y="-257175"/>
            <a:ext cx="5791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closes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95066"/>
              </p:ext>
            </p:extLst>
          </p:nvPr>
        </p:nvGraphicFramePr>
        <p:xfrm>
          <a:off x="6584790" y="4555767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725488" y="576263"/>
            <a:ext cx="76200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if(</a:t>
            </a:r>
            <a:r>
              <a:rPr lang="en-US" altLang="en-US" sz="2000" b="1" dirty="0">
                <a:latin typeface="+mn-lt"/>
              </a:rPr>
              <a:t>dup2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    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/* Parent executes sort */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 if ((close(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} </a:t>
            </a:r>
          </a:p>
        </p:txBody>
      </p:sp>
      <p:sp>
        <p:nvSpPr>
          <p:cNvPr id="56327" name="Text Box 34"/>
          <p:cNvSpPr txBox="1">
            <a:spLocks noChangeArrowheads="1"/>
          </p:cNvSpPr>
          <p:nvPr/>
        </p:nvSpPr>
        <p:spPr bwMode="auto">
          <a:xfrm>
            <a:off x="5972930" y="3592668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call</a:t>
            </a:r>
          </a:p>
        </p:txBody>
      </p:sp>
      <p:sp>
        <p:nvSpPr>
          <p:cNvPr id="125993" name="AutoShape 41"/>
          <p:cNvSpPr>
            <a:spLocks noChangeArrowheads="1"/>
          </p:cNvSpPr>
          <p:nvPr/>
        </p:nvSpPr>
        <p:spPr bwMode="auto">
          <a:xfrm rot="10800000">
            <a:off x="-76200" y="591858"/>
            <a:ext cx="901700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6334" name="Group 1"/>
          <p:cNvGrpSpPr>
            <a:grpSpLocks/>
          </p:cNvGrpSpPr>
          <p:nvPr/>
        </p:nvGrpSpPr>
        <p:grpSpPr bwMode="auto">
          <a:xfrm>
            <a:off x="1143000" y="3635375"/>
            <a:ext cx="4267200" cy="2998788"/>
            <a:chOff x="1530350" y="3360738"/>
            <a:chExt cx="4470400" cy="3311525"/>
          </a:xfrm>
        </p:grpSpPr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2571448" y="4607162"/>
              <a:ext cx="1962452" cy="440017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41" name="Text Box 6"/>
            <p:cNvSpPr txBox="1">
              <a:spLocks noChangeArrowheads="1"/>
            </p:cNvSpPr>
            <p:nvPr/>
          </p:nvSpPr>
          <p:spPr bwMode="auto">
            <a:xfrm>
              <a:off x="3233738" y="46593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6342" name="Oval 7"/>
            <p:cNvSpPr>
              <a:spLocks noChangeArrowheads="1"/>
            </p:cNvSpPr>
            <p:nvPr/>
          </p:nvSpPr>
          <p:spPr bwMode="auto">
            <a:xfrm>
              <a:off x="3730625" y="55213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3" name="Text Box 8"/>
            <p:cNvSpPr txBox="1">
              <a:spLocks noChangeArrowheads="1"/>
            </p:cNvSpPr>
            <p:nvPr/>
          </p:nvSpPr>
          <p:spPr bwMode="auto">
            <a:xfrm>
              <a:off x="3978947" y="5607050"/>
              <a:ext cx="661987" cy="37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6344" name="Line 9"/>
            <p:cNvSpPr>
              <a:spLocks noChangeShapeType="1"/>
            </p:cNvSpPr>
            <p:nvPr/>
          </p:nvSpPr>
          <p:spPr bwMode="auto">
            <a:xfrm flipV="1">
              <a:off x="2803525" y="59118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Text Box 10"/>
            <p:cNvSpPr txBox="1">
              <a:spLocks noChangeArrowheads="1"/>
            </p:cNvSpPr>
            <p:nvPr/>
          </p:nvSpPr>
          <p:spPr bwMode="auto">
            <a:xfrm>
              <a:off x="3052763" y="59039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6346" name="Line 11"/>
            <p:cNvSpPr>
              <a:spLocks noChangeShapeType="1"/>
            </p:cNvSpPr>
            <p:nvPr/>
          </p:nvSpPr>
          <p:spPr bwMode="auto">
            <a:xfrm>
              <a:off x="4595813" y="59245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Text Box 12"/>
            <p:cNvSpPr txBox="1">
              <a:spLocks noChangeArrowheads="1"/>
            </p:cNvSpPr>
            <p:nvPr/>
          </p:nvSpPr>
          <p:spPr bwMode="auto">
            <a:xfrm>
              <a:off x="4868863" y="58547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6348" name="Oval 15"/>
            <p:cNvSpPr>
              <a:spLocks noChangeArrowheads="1"/>
            </p:cNvSpPr>
            <p:nvPr/>
          </p:nvSpPr>
          <p:spPr bwMode="auto">
            <a:xfrm>
              <a:off x="3101975" y="35655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3235747" y="3611283"/>
              <a:ext cx="614973" cy="37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6350" name="Freeform 17"/>
            <p:cNvSpPr>
              <a:spLocks/>
            </p:cNvSpPr>
            <p:nvPr/>
          </p:nvSpPr>
          <p:spPr bwMode="auto">
            <a:xfrm>
              <a:off x="1820863" y="38877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Text Box 18"/>
            <p:cNvSpPr txBox="1">
              <a:spLocks noChangeArrowheads="1"/>
            </p:cNvSpPr>
            <p:nvPr/>
          </p:nvSpPr>
          <p:spPr bwMode="auto">
            <a:xfrm>
              <a:off x="1978025" y="42576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6352" name="Line 19"/>
            <p:cNvSpPr>
              <a:spLocks noChangeShapeType="1"/>
            </p:cNvSpPr>
            <p:nvPr/>
          </p:nvSpPr>
          <p:spPr bwMode="auto">
            <a:xfrm flipV="1">
              <a:off x="3984625" y="34972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0"/>
            <p:cNvSpPr>
              <a:spLocks noChangeShapeType="1"/>
            </p:cNvSpPr>
            <p:nvPr/>
          </p:nvSpPr>
          <p:spPr bwMode="auto">
            <a:xfrm>
              <a:off x="4022725" y="38401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Text Box 21"/>
            <p:cNvSpPr txBox="1">
              <a:spLocks noChangeArrowheads="1"/>
            </p:cNvSpPr>
            <p:nvPr/>
          </p:nvSpPr>
          <p:spPr bwMode="auto">
            <a:xfrm>
              <a:off x="4154488" y="33607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6355" name="Text Box 22"/>
            <p:cNvSpPr txBox="1">
              <a:spLocks noChangeArrowheads="1"/>
            </p:cNvSpPr>
            <p:nvPr/>
          </p:nvSpPr>
          <p:spPr bwMode="auto">
            <a:xfrm>
              <a:off x="4459288" y="36147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6356" name="Text Box 23"/>
            <p:cNvSpPr txBox="1">
              <a:spLocks noChangeArrowheads="1"/>
            </p:cNvSpPr>
            <p:nvPr/>
          </p:nvSpPr>
          <p:spPr bwMode="auto">
            <a:xfrm>
              <a:off x="4424363" y="6080125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6357" name="Text Box 27"/>
            <p:cNvSpPr txBox="1">
              <a:spLocks noChangeArrowheads="1"/>
            </p:cNvSpPr>
            <p:nvPr/>
          </p:nvSpPr>
          <p:spPr bwMode="auto">
            <a:xfrm>
              <a:off x="1646238" y="39449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6358" name="Freeform 28"/>
            <p:cNvSpPr>
              <a:spLocks/>
            </p:cNvSpPr>
            <p:nvPr/>
          </p:nvSpPr>
          <p:spPr bwMode="auto">
            <a:xfrm>
              <a:off x="3997325" y="3949700"/>
              <a:ext cx="1181100" cy="804863"/>
            </a:xfrm>
            <a:custGeom>
              <a:avLst/>
              <a:gdLst>
                <a:gd name="T0" fmla="*/ 0 w 744"/>
                <a:gd name="T1" fmla="*/ 0 h 507"/>
                <a:gd name="T2" fmla="*/ 2147483646 w 744"/>
                <a:gd name="T3" fmla="*/ 2147483646 h 507"/>
                <a:gd name="T4" fmla="*/ 2147483646 w 744"/>
                <a:gd name="T5" fmla="*/ 2147483646 h 507"/>
                <a:gd name="T6" fmla="*/ 2147483646 w 744"/>
                <a:gd name="T7" fmla="*/ 2147483646 h 5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507">
                  <a:moveTo>
                    <a:pt x="0" y="0"/>
                  </a:moveTo>
                  <a:cubicBezTo>
                    <a:pt x="252" y="54"/>
                    <a:pt x="505" y="109"/>
                    <a:pt x="622" y="176"/>
                  </a:cubicBezTo>
                  <a:cubicBezTo>
                    <a:pt x="739" y="243"/>
                    <a:pt x="744" y="344"/>
                    <a:pt x="699" y="399"/>
                  </a:cubicBezTo>
                  <a:cubicBezTo>
                    <a:pt x="654" y="454"/>
                    <a:pt x="411" y="489"/>
                    <a:pt x="353" y="507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Text Box 29"/>
            <p:cNvSpPr txBox="1">
              <a:spLocks noChangeArrowheads="1"/>
            </p:cNvSpPr>
            <p:nvPr/>
          </p:nvSpPr>
          <p:spPr bwMode="auto">
            <a:xfrm>
              <a:off x="4776788" y="4275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56360" name="Freeform 40"/>
            <p:cNvSpPr>
              <a:spLocks/>
            </p:cNvSpPr>
            <p:nvPr/>
          </p:nvSpPr>
          <p:spPr bwMode="auto">
            <a:xfrm>
              <a:off x="4521200" y="47148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42"/>
            <p:cNvSpPr>
              <a:spLocks/>
            </p:cNvSpPr>
            <p:nvPr/>
          </p:nvSpPr>
          <p:spPr bwMode="auto">
            <a:xfrm>
              <a:off x="1530350" y="3697288"/>
              <a:ext cx="1528763" cy="1239837"/>
            </a:xfrm>
            <a:custGeom>
              <a:avLst/>
              <a:gdLst>
                <a:gd name="T0" fmla="*/ 2147483646 w 963"/>
                <a:gd name="T1" fmla="*/ 2147483646 h 781"/>
                <a:gd name="T2" fmla="*/ 2147483646 w 963"/>
                <a:gd name="T3" fmla="*/ 2147483646 h 781"/>
                <a:gd name="T4" fmla="*/ 2147483646 w 963"/>
                <a:gd name="T5" fmla="*/ 2147483646 h 781"/>
                <a:gd name="T6" fmla="*/ 2147483646 w 963"/>
                <a:gd name="T7" fmla="*/ 2147483646 h 781"/>
                <a:gd name="T8" fmla="*/ 2147483646 w 963"/>
                <a:gd name="T9" fmla="*/ 2147483646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781">
                  <a:moveTo>
                    <a:pt x="471" y="773"/>
                  </a:moveTo>
                  <a:cubicBezTo>
                    <a:pt x="358" y="777"/>
                    <a:pt x="245" y="781"/>
                    <a:pt x="172" y="704"/>
                  </a:cubicBezTo>
                  <a:cubicBezTo>
                    <a:pt x="99" y="627"/>
                    <a:pt x="0" y="422"/>
                    <a:pt x="34" y="312"/>
                  </a:cubicBezTo>
                  <a:cubicBezTo>
                    <a:pt x="68" y="202"/>
                    <a:pt x="224" y="86"/>
                    <a:pt x="379" y="43"/>
                  </a:cubicBezTo>
                  <a:cubicBezTo>
                    <a:pt x="534" y="0"/>
                    <a:pt x="866" y="50"/>
                    <a:pt x="963" y="51"/>
                  </a:cubicBezTo>
                </a:path>
              </a:pathLst>
            </a:custGeom>
            <a:noFill/>
            <a:ln w="2222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AutoShape 45"/>
          <p:cNvSpPr>
            <a:spLocks noChangeArrowheads="1"/>
          </p:cNvSpPr>
          <p:nvPr/>
        </p:nvSpPr>
        <p:spPr bwMode="auto">
          <a:xfrm rot="10800000" flipH="1">
            <a:off x="8596232" y="4217340"/>
            <a:ext cx="487065" cy="1452207"/>
          </a:xfrm>
          <a:prstGeom prst="curvedLeftArrow">
            <a:avLst>
              <a:gd name="adj1" fmla="val 45340"/>
              <a:gd name="adj2" fmla="val 9069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36" name="Text Box 35"/>
          <p:cNvSpPr txBox="1">
            <a:spLocks noChangeArrowheads="1"/>
          </p:cNvSpPr>
          <p:nvPr/>
        </p:nvSpPr>
        <p:spPr bwMode="auto">
          <a:xfrm>
            <a:off x="1539875" y="5062538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6337" name="Text Box 35"/>
          <p:cNvSpPr txBox="1">
            <a:spLocks noChangeArrowheads="1"/>
          </p:cNvSpPr>
          <p:nvPr/>
        </p:nvSpPr>
        <p:spPr bwMode="auto">
          <a:xfrm>
            <a:off x="4006850" y="4962525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2359025" y="4860925"/>
            <a:ext cx="1401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725488" y="-227013"/>
            <a:ext cx="7053262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calls dup2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9548"/>
              </p:ext>
            </p:extLst>
          </p:nvPr>
        </p:nvGraphicFramePr>
        <p:xfrm>
          <a:off x="6096649" y="4256409"/>
          <a:ext cx="2448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fd</a:t>
                      </a:r>
                      <a:r>
                        <a:rPr lang="en-US" sz="18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2125" y="631825"/>
            <a:ext cx="61654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if(dup2(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 if ((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</a:t>
            </a:r>
            <a:r>
              <a:rPr lang="en-US" altLang="en-US" sz="2000" b="1" dirty="0">
                <a:latin typeface="+mn-lt"/>
              </a:rPr>
              <a:t>close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b="1" dirty="0">
                <a:latin typeface="+mn-lt"/>
              </a:rPr>
              <a:t>            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} 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571750" y="4606925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33738" y="465931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730625" y="5521325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87800" y="5614988"/>
            <a:ext cx="661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2803525" y="5911850"/>
            <a:ext cx="998538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052763" y="59039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595813" y="5924550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868863" y="585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3101975" y="3565525"/>
            <a:ext cx="950913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306763" y="3619500"/>
            <a:ext cx="587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 flipV="1">
            <a:off x="3984625" y="3497263"/>
            <a:ext cx="830263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4022725" y="3840163"/>
            <a:ext cx="974725" cy="2063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4154488" y="336073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7360" name="Text Box 18"/>
          <p:cNvSpPr txBox="1">
            <a:spLocks noChangeArrowheads="1"/>
          </p:cNvSpPr>
          <p:nvPr/>
        </p:nvSpPr>
        <p:spPr bwMode="auto">
          <a:xfrm>
            <a:off x="4459288" y="36147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7361" name="Text Box 19"/>
          <p:cNvSpPr txBox="1">
            <a:spLocks noChangeArrowheads="1"/>
          </p:cNvSpPr>
          <p:nvPr/>
        </p:nvSpPr>
        <p:spPr bwMode="auto">
          <a:xfrm>
            <a:off x="4424363" y="6080125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7362" name="Text Box 20"/>
          <p:cNvSpPr txBox="1">
            <a:spLocks noChangeArrowheads="1"/>
          </p:cNvSpPr>
          <p:nvPr/>
        </p:nvSpPr>
        <p:spPr bwMode="auto">
          <a:xfrm>
            <a:off x="1646238" y="39449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7367" name="Text Box 27"/>
          <p:cNvSpPr txBox="1">
            <a:spLocks noChangeArrowheads="1"/>
          </p:cNvSpPr>
          <p:nvPr/>
        </p:nvSpPr>
        <p:spPr bwMode="auto">
          <a:xfrm>
            <a:off x="6270333" y="4340567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57369" name="Freeform 33"/>
          <p:cNvSpPr>
            <a:spLocks/>
          </p:cNvSpPr>
          <p:nvPr/>
        </p:nvSpPr>
        <p:spPr bwMode="auto">
          <a:xfrm>
            <a:off x="4521200" y="4714875"/>
            <a:ext cx="1479550" cy="1957388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0" name="AutoShape 34"/>
          <p:cNvSpPr>
            <a:spLocks noChangeArrowheads="1"/>
          </p:cNvSpPr>
          <p:nvPr/>
        </p:nvSpPr>
        <p:spPr bwMode="auto">
          <a:xfrm>
            <a:off x="5702300" y="1306327"/>
            <a:ext cx="901700" cy="281174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71" name="Freeform 35"/>
          <p:cNvSpPr>
            <a:spLocks/>
          </p:cNvSpPr>
          <p:nvPr/>
        </p:nvSpPr>
        <p:spPr bwMode="auto">
          <a:xfrm>
            <a:off x="1905000" y="3697288"/>
            <a:ext cx="1196975" cy="1196975"/>
          </a:xfrm>
          <a:custGeom>
            <a:avLst/>
            <a:gdLst>
              <a:gd name="T0" fmla="*/ 2147483646 w 963"/>
              <a:gd name="T1" fmla="*/ 2147483646 h 781"/>
              <a:gd name="T2" fmla="*/ 2147483646 w 963"/>
              <a:gd name="T3" fmla="*/ 2147483646 h 781"/>
              <a:gd name="T4" fmla="*/ 2147483646 w 963"/>
              <a:gd name="T5" fmla="*/ 2147483646 h 781"/>
              <a:gd name="T6" fmla="*/ 2147483646 w 963"/>
              <a:gd name="T7" fmla="*/ 2147483646 h 781"/>
              <a:gd name="T8" fmla="*/ 2147483646 w 963"/>
              <a:gd name="T9" fmla="*/ 2147483646 h 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" h="781">
                <a:moveTo>
                  <a:pt x="471" y="773"/>
                </a:moveTo>
                <a:cubicBezTo>
                  <a:pt x="358" y="777"/>
                  <a:pt x="245" y="781"/>
                  <a:pt x="172" y="704"/>
                </a:cubicBezTo>
                <a:cubicBezTo>
                  <a:pt x="99" y="627"/>
                  <a:pt x="0" y="422"/>
                  <a:pt x="34" y="312"/>
                </a:cubicBezTo>
                <a:cubicBezTo>
                  <a:pt x="68" y="202"/>
                  <a:pt x="224" y="86"/>
                  <a:pt x="379" y="43"/>
                </a:cubicBezTo>
                <a:cubicBezTo>
                  <a:pt x="534" y="0"/>
                  <a:pt x="866" y="50"/>
                  <a:pt x="963" y="5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Text Box 35"/>
          <p:cNvSpPr txBox="1">
            <a:spLocks noChangeArrowheads="1"/>
          </p:cNvSpPr>
          <p:nvPr/>
        </p:nvSpPr>
        <p:spPr bwMode="auto">
          <a:xfrm>
            <a:off x="4510088" y="4894263"/>
            <a:ext cx="5953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sp>
        <p:nvSpPr>
          <p:cNvPr id="57373" name="Text Box 35"/>
          <p:cNvSpPr txBox="1">
            <a:spLocks noChangeArrowheads="1"/>
          </p:cNvSpPr>
          <p:nvPr/>
        </p:nvSpPr>
        <p:spPr bwMode="auto">
          <a:xfrm>
            <a:off x="1971675" y="4945063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2803525" y="4727575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014413" y="-236538"/>
            <a:ext cx="71628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closes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50807"/>
              </p:ext>
            </p:extLst>
          </p:nvPr>
        </p:nvGraphicFramePr>
        <p:xfrm>
          <a:off x="6618288" y="5010832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36603" y="626582"/>
            <a:ext cx="632777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if (</a:t>
            </a:r>
            <a:r>
              <a:rPr lang="en-US" altLang="en-US" sz="2000" dirty="0" err="1">
                <a:latin typeface="+mn-lt"/>
              </a:rPr>
              <a:t>childpid</a:t>
            </a:r>
            <a:r>
              <a:rPr lang="en-US" altLang="en-US" sz="2000" dirty="0">
                <a:latin typeface="+mn-lt"/>
              </a:rPr>
              <a:t> == 0)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if (dup2(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[1], STDOUT_FILENO)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redirect </a:t>
            </a:r>
            <a:r>
              <a:rPr lang="en-US" altLang="en-US" sz="2000" dirty="0" err="1">
                <a:latin typeface="+mn-lt"/>
              </a:rPr>
              <a:t>stdout</a:t>
            </a:r>
            <a:r>
              <a:rPr lang="en-US" altLang="en-US" sz="2000" dirty="0">
                <a:latin typeface="+mn-lt"/>
              </a:rPr>
              <a:t> of ls");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 if ((close(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[0]) == -1) || (close(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 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("/bin/</a:t>
            </a:r>
            <a:r>
              <a:rPr lang="en-US" altLang="en-US" sz="2000" dirty="0" err="1">
                <a:latin typeface="+mn-lt"/>
              </a:rPr>
              <a:t>ls","ls</a:t>
            </a:r>
            <a:r>
              <a:rPr lang="en-US" altLang="en-US" sz="2000" dirty="0">
                <a:latin typeface="+mn-lt"/>
              </a:rPr>
              <a:t>", "-l",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ls 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}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return (1);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</a:t>
            </a:r>
          </a:p>
          <a:p>
            <a:pPr eaLnBrk="1" hangingPunct="1"/>
            <a:endParaRPr lang="en-US" altLang="en-US" dirty="0">
              <a:latin typeface="+mn-lt"/>
            </a:endParaRPr>
          </a:p>
        </p:txBody>
      </p:sp>
      <p:sp>
        <p:nvSpPr>
          <p:cNvPr id="58375" name="Text Box 28"/>
          <p:cNvSpPr txBox="1">
            <a:spLocks noChangeArrowheads="1"/>
          </p:cNvSpPr>
          <p:nvPr/>
        </p:nvSpPr>
        <p:spPr bwMode="auto">
          <a:xfrm>
            <a:off x="6270028" y="3487190"/>
            <a:ext cx="262001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child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168990" name="AutoShape 30"/>
          <p:cNvSpPr>
            <a:spLocks noChangeArrowheads="1"/>
          </p:cNvSpPr>
          <p:nvPr/>
        </p:nvSpPr>
        <p:spPr bwMode="auto">
          <a:xfrm>
            <a:off x="5006722" y="3106445"/>
            <a:ext cx="901700" cy="266993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8378" name="Group 2"/>
          <p:cNvGrpSpPr>
            <a:grpSpLocks/>
          </p:cNvGrpSpPr>
          <p:nvPr/>
        </p:nvGrpSpPr>
        <p:grpSpPr bwMode="auto">
          <a:xfrm>
            <a:off x="1600200" y="3962400"/>
            <a:ext cx="4054475" cy="2735263"/>
            <a:chOff x="1979613" y="3154363"/>
            <a:chExt cx="4179887" cy="3543300"/>
          </a:xfrm>
        </p:grpSpPr>
        <p:sp>
          <p:nvSpPr>
            <p:cNvPr id="168963" name="Rectangle 3"/>
            <p:cNvSpPr>
              <a:spLocks noChangeArrowheads="1"/>
            </p:cNvSpPr>
            <p:nvPr/>
          </p:nvSpPr>
          <p:spPr bwMode="auto">
            <a:xfrm>
              <a:off x="2730815" y="4632966"/>
              <a:ext cx="1962288" cy="440085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3392488" y="4684713"/>
              <a:ext cx="568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pipe</a:t>
              </a:r>
            </a:p>
          </p:txBody>
        </p:sp>
        <p:sp>
          <p:nvSpPr>
            <p:cNvPr id="58386" name="Oval 5"/>
            <p:cNvSpPr>
              <a:spLocks noChangeArrowheads="1"/>
            </p:cNvSpPr>
            <p:nvPr/>
          </p:nvSpPr>
          <p:spPr bwMode="auto">
            <a:xfrm>
              <a:off x="3889375" y="55467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87" name="Text Box 6"/>
            <p:cNvSpPr txBox="1">
              <a:spLocks noChangeArrowheads="1"/>
            </p:cNvSpPr>
            <p:nvPr/>
          </p:nvSpPr>
          <p:spPr bwMode="auto">
            <a:xfrm>
              <a:off x="4169604" y="5591513"/>
              <a:ext cx="661987" cy="438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ls</a:t>
              </a:r>
            </a:p>
          </p:txBody>
        </p:sp>
        <p:sp>
          <p:nvSpPr>
            <p:cNvPr id="58388" name="Line 7"/>
            <p:cNvSpPr>
              <a:spLocks noChangeShapeType="1"/>
            </p:cNvSpPr>
            <p:nvPr/>
          </p:nvSpPr>
          <p:spPr bwMode="auto">
            <a:xfrm flipV="1">
              <a:off x="2962275" y="5937250"/>
              <a:ext cx="998538" cy="46355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Text Box 8"/>
            <p:cNvSpPr txBox="1">
              <a:spLocks noChangeArrowheads="1"/>
            </p:cNvSpPr>
            <p:nvPr/>
          </p:nvSpPr>
          <p:spPr bwMode="auto">
            <a:xfrm>
              <a:off x="3211513" y="59293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8390" name="Line 9"/>
            <p:cNvSpPr>
              <a:spLocks noChangeShapeType="1"/>
            </p:cNvSpPr>
            <p:nvPr/>
          </p:nvSpPr>
          <p:spPr bwMode="auto">
            <a:xfrm>
              <a:off x="4754563" y="5949950"/>
              <a:ext cx="803275" cy="41433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Text Box 10"/>
            <p:cNvSpPr txBox="1">
              <a:spLocks noChangeArrowheads="1"/>
            </p:cNvSpPr>
            <p:nvPr/>
          </p:nvSpPr>
          <p:spPr bwMode="auto">
            <a:xfrm>
              <a:off x="5027613" y="58801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8392" name="Oval 11"/>
            <p:cNvSpPr>
              <a:spLocks noChangeArrowheads="1"/>
            </p:cNvSpPr>
            <p:nvPr/>
          </p:nvSpPr>
          <p:spPr bwMode="auto">
            <a:xfrm>
              <a:off x="3260725" y="3590925"/>
              <a:ext cx="950913" cy="523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93" name="Text Box 12"/>
            <p:cNvSpPr txBox="1">
              <a:spLocks noChangeArrowheads="1"/>
            </p:cNvSpPr>
            <p:nvPr/>
          </p:nvSpPr>
          <p:spPr bwMode="auto">
            <a:xfrm>
              <a:off x="3436538" y="3622117"/>
              <a:ext cx="605238" cy="438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sort</a:t>
              </a:r>
            </a:p>
          </p:txBody>
        </p:sp>
        <p:sp>
          <p:nvSpPr>
            <p:cNvPr id="58394" name="Freeform 13"/>
            <p:cNvSpPr>
              <a:spLocks/>
            </p:cNvSpPr>
            <p:nvPr/>
          </p:nvSpPr>
          <p:spPr bwMode="auto">
            <a:xfrm>
              <a:off x="1979613" y="3913188"/>
              <a:ext cx="1298575" cy="1022350"/>
            </a:xfrm>
            <a:custGeom>
              <a:avLst/>
              <a:gdLst>
                <a:gd name="T0" fmla="*/ 2147483646 w 818"/>
                <a:gd name="T1" fmla="*/ 2147483646 h 644"/>
                <a:gd name="T2" fmla="*/ 2147483646 w 818"/>
                <a:gd name="T3" fmla="*/ 2147483646 h 644"/>
                <a:gd name="T4" fmla="*/ 2147483646 w 818"/>
                <a:gd name="T5" fmla="*/ 2147483646 h 644"/>
                <a:gd name="T6" fmla="*/ 2147483646 w 818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644">
                  <a:moveTo>
                    <a:pt x="450" y="607"/>
                  </a:moveTo>
                  <a:cubicBezTo>
                    <a:pt x="352" y="625"/>
                    <a:pt x="254" y="644"/>
                    <a:pt x="196" y="584"/>
                  </a:cubicBezTo>
                  <a:cubicBezTo>
                    <a:pt x="138" y="524"/>
                    <a:pt x="0" y="343"/>
                    <a:pt x="104" y="246"/>
                  </a:cubicBezTo>
                  <a:cubicBezTo>
                    <a:pt x="208" y="149"/>
                    <a:pt x="699" y="41"/>
                    <a:pt x="8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Text Box 14"/>
            <p:cNvSpPr txBox="1">
              <a:spLocks noChangeArrowheads="1"/>
            </p:cNvSpPr>
            <p:nvPr/>
          </p:nvSpPr>
          <p:spPr bwMode="auto">
            <a:xfrm>
              <a:off x="2136775" y="42830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8396" name="Line 15"/>
            <p:cNvSpPr>
              <a:spLocks noChangeShapeType="1"/>
            </p:cNvSpPr>
            <p:nvPr/>
          </p:nvSpPr>
          <p:spPr bwMode="auto">
            <a:xfrm flipV="1">
              <a:off x="4143375" y="3522663"/>
              <a:ext cx="830263" cy="2444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16"/>
            <p:cNvSpPr>
              <a:spLocks noChangeShapeType="1"/>
            </p:cNvSpPr>
            <p:nvPr/>
          </p:nvSpPr>
          <p:spPr bwMode="auto">
            <a:xfrm>
              <a:off x="4181475" y="3865563"/>
              <a:ext cx="974725" cy="20637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Text Box 17"/>
            <p:cNvSpPr txBox="1">
              <a:spLocks noChangeArrowheads="1"/>
            </p:cNvSpPr>
            <p:nvPr/>
          </p:nvSpPr>
          <p:spPr bwMode="auto">
            <a:xfrm>
              <a:off x="4313238" y="3386138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8399" name="Text Box 18"/>
            <p:cNvSpPr txBox="1">
              <a:spLocks noChangeArrowheads="1"/>
            </p:cNvSpPr>
            <p:nvPr/>
          </p:nvSpPr>
          <p:spPr bwMode="auto">
            <a:xfrm>
              <a:off x="4618038" y="3640138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58400" name="Text Box 19"/>
            <p:cNvSpPr txBox="1">
              <a:spLocks noChangeArrowheads="1"/>
            </p:cNvSpPr>
            <p:nvPr/>
          </p:nvSpPr>
          <p:spPr bwMode="auto">
            <a:xfrm>
              <a:off x="5680075" y="4984750"/>
              <a:ext cx="276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8401" name="Line 20"/>
            <p:cNvSpPr>
              <a:spLocks noChangeShapeType="1"/>
            </p:cNvSpPr>
            <p:nvPr/>
          </p:nvSpPr>
          <p:spPr bwMode="auto">
            <a:xfrm flipH="1">
              <a:off x="3681413" y="3340100"/>
              <a:ext cx="22225" cy="24606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Text Box 21"/>
            <p:cNvSpPr txBox="1">
              <a:spLocks noChangeArrowheads="1"/>
            </p:cNvSpPr>
            <p:nvPr/>
          </p:nvSpPr>
          <p:spPr bwMode="auto">
            <a:xfrm>
              <a:off x="3694113" y="31543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8403" name="Freeform 31"/>
            <p:cNvSpPr>
              <a:spLocks/>
            </p:cNvSpPr>
            <p:nvPr/>
          </p:nvSpPr>
          <p:spPr bwMode="auto">
            <a:xfrm>
              <a:off x="4679950" y="4740275"/>
              <a:ext cx="1479550" cy="1957388"/>
            </a:xfrm>
            <a:custGeom>
              <a:avLst/>
              <a:gdLst>
                <a:gd name="T0" fmla="*/ 0 w 932"/>
                <a:gd name="T1" fmla="*/ 2147483646 h 1233"/>
                <a:gd name="T2" fmla="*/ 2147483646 w 932"/>
                <a:gd name="T3" fmla="*/ 2147483646 h 1233"/>
                <a:gd name="T4" fmla="*/ 2147483646 w 932"/>
                <a:gd name="T5" fmla="*/ 2147483646 h 1233"/>
                <a:gd name="T6" fmla="*/ 2147483646 w 932"/>
                <a:gd name="T7" fmla="*/ 2147483646 h 1233"/>
                <a:gd name="T8" fmla="*/ 2147483646 w 932"/>
                <a:gd name="T9" fmla="*/ 2147483646 h 1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2" h="1233">
                  <a:moveTo>
                    <a:pt x="0" y="800"/>
                  </a:moveTo>
                  <a:cubicBezTo>
                    <a:pt x="153" y="954"/>
                    <a:pt x="306" y="1108"/>
                    <a:pt x="446" y="1153"/>
                  </a:cubicBezTo>
                  <a:cubicBezTo>
                    <a:pt x="586" y="1198"/>
                    <a:pt x="778" y="1233"/>
                    <a:pt x="838" y="1069"/>
                  </a:cubicBezTo>
                  <a:cubicBezTo>
                    <a:pt x="898" y="905"/>
                    <a:pt x="932" y="340"/>
                    <a:pt x="807" y="170"/>
                  </a:cubicBezTo>
                  <a:cubicBezTo>
                    <a:pt x="682" y="0"/>
                    <a:pt x="205" y="68"/>
                    <a:pt x="85" y="48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9" name="Text Box 32"/>
          <p:cNvSpPr txBox="1">
            <a:spLocks noChangeArrowheads="1"/>
          </p:cNvSpPr>
          <p:nvPr/>
        </p:nvSpPr>
        <p:spPr bwMode="auto">
          <a:xfrm>
            <a:off x="5654674" y="5694363"/>
            <a:ext cx="242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ls writes to </a:t>
            </a:r>
            <a:r>
              <a:rPr lang="en-US" altLang="en-US" dirty="0" err="1">
                <a:solidFill>
                  <a:srgbClr val="C00000"/>
                </a:solidFill>
              </a:rPr>
              <a:t>stdout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8380" name="Text Box 35"/>
          <p:cNvSpPr txBox="1">
            <a:spLocks noChangeArrowheads="1"/>
          </p:cNvSpPr>
          <p:nvPr/>
        </p:nvSpPr>
        <p:spPr bwMode="auto">
          <a:xfrm>
            <a:off x="1717675" y="5330825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8381" name="Text Box 35"/>
          <p:cNvSpPr txBox="1">
            <a:spLocks noChangeArrowheads="1"/>
          </p:cNvSpPr>
          <p:nvPr/>
        </p:nvSpPr>
        <p:spPr bwMode="auto">
          <a:xfrm>
            <a:off x="4186238" y="5275263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2595563" y="5230813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859813" y="-230188"/>
            <a:ext cx="56222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Child executes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ls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0147"/>
              </p:ext>
            </p:extLst>
          </p:nvPr>
        </p:nvGraphicFramePr>
        <p:xfrm>
          <a:off x="6584513" y="4148290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782638"/>
            <a:ext cx="61654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        if(dup2(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[0], STDIN_FILENO) == -1)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redirect </a:t>
            </a:r>
            <a:r>
              <a:rPr lang="en-US" altLang="en-US" sz="2000" dirty="0" err="1">
                <a:latin typeface="+mn-lt"/>
              </a:rPr>
              <a:t>stdin</a:t>
            </a:r>
            <a:r>
              <a:rPr lang="en-US" altLang="en-US" sz="2000" dirty="0">
                <a:latin typeface="+mn-lt"/>
              </a:rPr>
              <a:t> of sort...");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else if ((close(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[0] == -1) || close(</a:t>
            </a:r>
            <a:r>
              <a:rPr lang="en-US" altLang="en-US" sz="2000" dirty="0" err="1">
                <a:latin typeface="+mn-lt"/>
              </a:rPr>
              <a:t>fd</a:t>
            </a:r>
            <a:r>
              <a:rPr lang="en-US" altLang="en-US" sz="2000" dirty="0">
                <a:latin typeface="+mn-lt"/>
              </a:rPr>
              <a:t>[1]) == -1))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close extra file descriptors");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else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{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</a:t>
            </a: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execl</a:t>
            </a:r>
            <a:r>
              <a:rPr lang="en-US" altLang="en-US" sz="2000" dirty="0">
                <a:latin typeface="+mn-lt"/>
              </a:rPr>
              <a:t>("/</a:t>
            </a:r>
            <a:r>
              <a:rPr lang="en-US" altLang="en-US" sz="2000" dirty="0" err="1">
                <a:latin typeface="+mn-lt"/>
              </a:rPr>
              <a:t>usr</a:t>
            </a:r>
            <a:r>
              <a:rPr lang="en-US" altLang="en-US" sz="2000" dirty="0">
                <a:latin typeface="+mn-lt"/>
              </a:rPr>
              <a:t>/bin/sort", "sort", "-k5", "-n", NULL);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</a:t>
            </a:r>
            <a:r>
              <a:rPr lang="en-US" altLang="en-US" sz="2000" dirty="0" err="1">
                <a:latin typeface="+mn-lt"/>
              </a:rPr>
              <a:t>perror</a:t>
            </a:r>
            <a:r>
              <a:rPr lang="en-US" altLang="en-US" sz="2000" dirty="0">
                <a:latin typeface="+mn-lt"/>
              </a:rPr>
              <a:t>("Failed to exec sort");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}        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return 1;                                                                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} </a:t>
            </a:r>
          </a:p>
        </p:txBody>
      </p:sp>
      <p:sp>
        <p:nvSpPr>
          <p:cNvPr id="59399" name="Text Box 23"/>
          <p:cNvSpPr txBox="1">
            <a:spLocks noChangeArrowheads="1"/>
          </p:cNvSpPr>
          <p:nvPr/>
        </p:nvSpPr>
        <p:spPr bwMode="auto">
          <a:xfrm>
            <a:off x="6215405" y="3632090"/>
            <a:ext cx="26869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parent file descriptor table</a:t>
            </a:r>
          </a:p>
          <a:p>
            <a:pPr algn="ctr" eaLnBrk="1" hangingPunct="1"/>
            <a:r>
              <a:rPr lang="en-US" altLang="en-US" sz="1800" dirty="0">
                <a:latin typeface="+mn-lt"/>
              </a:rPr>
              <a:t>after dup2 &amp; close(s) calls</a:t>
            </a:r>
          </a:p>
        </p:txBody>
      </p:sp>
      <p:sp>
        <p:nvSpPr>
          <p:cNvPr id="170010" name="AutoShape 26"/>
          <p:cNvSpPr>
            <a:spLocks noChangeArrowheads="1"/>
          </p:cNvSpPr>
          <p:nvPr/>
        </p:nvSpPr>
        <p:spPr bwMode="auto">
          <a:xfrm>
            <a:off x="6121401" y="2627203"/>
            <a:ext cx="901700" cy="354012"/>
          </a:xfrm>
          <a:prstGeom prst="leftArrow">
            <a:avLst>
              <a:gd name="adj1" fmla="val 50000"/>
              <a:gd name="adj2" fmla="val 6367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378075" y="4887913"/>
            <a:ext cx="1778000" cy="379412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3" name="Text Box 4"/>
          <p:cNvSpPr txBox="1">
            <a:spLocks noChangeArrowheads="1"/>
          </p:cNvSpPr>
          <p:nvPr/>
        </p:nvSpPr>
        <p:spPr bwMode="auto">
          <a:xfrm>
            <a:off x="2978150" y="4932363"/>
            <a:ext cx="5159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59404" name="Oval 5"/>
          <p:cNvSpPr>
            <a:spLocks noChangeArrowheads="1"/>
          </p:cNvSpPr>
          <p:nvPr/>
        </p:nvSpPr>
        <p:spPr bwMode="auto">
          <a:xfrm>
            <a:off x="3429000" y="5676900"/>
            <a:ext cx="862013" cy="454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05" name="Text Box 6"/>
          <p:cNvSpPr txBox="1">
            <a:spLocks noChangeArrowheads="1"/>
          </p:cNvSpPr>
          <p:nvPr/>
        </p:nvSpPr>
        <p:spPr bwMode="auto">
          <a:xfrm>
            <a:off x="3675063" y="5743575"/>
            <a:ext cx="723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59406" name="Line 7"/>
          <p:cNvSpPr>
            <a:spLocks noChangeShapeType="1"/>
          </p:cNvSpPr>
          <p:nvPr/>
        </p:nvSpPr>
        <p:spPr bwMode="auto">
          <a:xfrm flipV="1">
            <a:off x="2589213" y="6015038"/>
            <a:ext cx="904875" cy="4000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8"/>
          <p:cNvSpPr txBox="1">
            <a:spLocks noChangeArrowheads="1"/>
          </p:cNvSpPr>
          <p:nvPr/>
        </p:nvSpPr>
        <p:spPr bwMode="auto">
          <a:xfrm>
            <a:off x="2814638" y="6008688"/>
            <a:ext cx="279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9408" name="Line 9"/>
          <p:cNvSpPr>
            <a:spLocks noChangeShapeType="1"/>
          </p:cNvSpPr>
          <p:nvPr/>
        </p:nvSpPr>
        <p:spPr bwMode="auto">
          <a:xfrm>
            <a:off x="4213225" y="6026150"/>
            <a:ext cx="727075" cy="35718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Text Box 10"/>
          <p:cNvSpPr txBox="1">
            <a:spLocks noChangeArrowheads="1"/>
          </p:cNvSpPr>
          <p:nvPr/>
        </p:nvSpPr>
        <p:spPr bwMode="auto">
          <a:xfrm>
            <a:off x="4460875" y="5965825"/>
            <a:ext cx="279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9410" name="Oval 11"/>
          <p:cNvSpPr>
            <a:spLocks noChangeArrowheads="1"/>
          </p:cNvSpPr>
          <p:nvPr/>
        </p:nvSpPr>
        <p:spPr bwMode="auto">
          <a:xfrm>
            <a:off x="2859088" y="3986213"/>
            <a:ext cx="862012" cy="454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11" name="Text Box 12"/>
          <p:cNvSpPr txBox="1">
            <a:spLocks noChangeArrowheads="1"/>
          </p:cNvSpPr>
          <p:nvPr/>
        </p:nvSpPr>
        <p:spPr bwMode="auto">
          <a:xfrm>
            <a:off x="2976563" y="4033838"/>
            <a:ext cx="5857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59412" name="Line 13"/>
          <p:cNvSpPr>
            <a:spLocks noChangeShapeType="1"/>
          </p:cNvSpPr>
          <p:nvPr/>
        </p:nvSpPr>
        <p:spPr bwMode="auto">
          <a:xfrm flipV="1">
            <a:off x="3659188" y="3927475"/>
            <a:ext cx="752475" cy="2111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14"/>
          <p:cNvSpPr>
            <a:spLocks noChangeShapeType="1"/>
          </p:cNvSpPr>
          <p:nvPr/>
        </p:nvSpPr>
        <p:spPr bwMode="auto">
          <a:xfrm>
            <a:off x="3694113" y="4224338"/>
            <a:ext cx="882650" cy="1778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Text Box 15"/>
          <p:cNvSpPr txBox="1">
            <a:spLocks noChangeArrowheads="1"/>
          </p:cNvSpPr>
          <p:nvPr/>
        </p:nvSpPr>
        <p:spPr bwMode="auto">
          <a:xfrm>
            <a:off x="3813175" y="3810000"/>
            <a:ext cx="250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9415" name="Text Box 16"/>
          <p:cNvSpPr txBox="1">
            <a:spLocks noChangeArrowheads="1"/>
          </p:cNvSpPr>
          <p:nvPr/>
        </p:nvSpPr>
        <p:spPr bwMode="auto">
          <a:xfrm>
            <a:off x="4089400" y="4029075"/>
            <a:ext cx="2794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9416" name="Text Box 17"/>
          <p:cNvSpPr txBox="1">
            <a:spLocks noChangeArrowheads="1"/>
          </p:cNvSpPr>
          <p:nvPr/>
        </p:nvSpPr>
        <p:spPr bwMode="auto">
          <a:xfrm>
            <a:off x="4057650" y="6161088"/>
            <a:ext cx="2508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9417" name="Text Box 18"/>
          <p:cNvSpPr txBox="1">
            <a:spLocks noChangeArrowheads="1"/>
          </p:cNvSpPr>
          <p:nvPr/>
        </p:nvSpPr>
        <p:spPr bwMode="auto">
          <a:xfrm>
            <a:off x="1539875" y="4314825"/>
            <a:ext cx="279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9418" name="Freeform 25"/>
          <p:cNvSpPr>
            <a:spLocks/>
          </p:cNvSpPr>
          <p:nvPr/>
        </p:nvSpPr>
        <p:spPr bwMode="auto">
          <a:xfrm>
            <a:off x="4144963" y="4979988"/>
            <a:ext cx="1341437" cy="1692275"/>
          </a:xfrm>
          <a:custGeom>
            <a:avLst/>
            <a:gdLst>
              <a:gd name="T0" fmla="*/ 0 w 932"/>
              <a:gd name="T1" fmla="*/ 2147483646 h 1233"/>
              <a:gd name="T2" fmla="*/ 2147483646 w 932"/>
              <a:gd name="T3" fmla="*/ 2147483646 h 1233"/>
              <a:gd name="T4" fmla="*/ 2147483646 w 932"/>
              <a:gd name="T5" fmla="*/ 2147483646 h 1233"/>
              <a:gd name="T6" fmla="*/ 2147483646 w 932"/>
              <a:gd name="T7" fmla="*/ 2147483646 h 1233"/>
              <a:gd name="T8" fmla="*/ 2147483646 w 932"/>
              <a:gd name="T9" fmla="*/ 2147483646 h 1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2" h="1233">
                <a:moveTo>
                  <a:pt x="0" y="800"/>
                </a:moveTo>
                <a:cubicBezTo>
                  <a:pt x="153" y="954"/>
                  <a:pt x="306" y="1108"/>
                  <a:pt x="446" y="1153"/>
                </a:cubicBezTo>
                <a:cubicBezTo>
                  <a:pt x="586" y="1198"/>
                  <a:pt x="778" y="1233"/>
                  <a:pt x="838" y="1069"/>
                </a:cubicBezTo>
                <a:cubicBezTo>
                  <a:pt x="898" y="905"/>
                  <a:pt x="932" y="340"/>
                  <a:pt x="807" y="170"/>
                </a:cubicBezTo>
                <a:cubicBezTo>
                  <a:pt x="682" y="0"/>
                  <a:pt x="205" y="68"/>
                  <a:pt x="85" y="4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Freeform 27"/>
          <p:cNvSpPr>
            <a:spLocks/>
          </p:cNvSpPr>
          <p:nvPr/>
        </p:nvSpPr>
        <p:spPr bwMode="auto">
          <a:xfrm>
            <a:off x="1733550" y="4132263"/>
            <a:ext cx="1181100" cy="977900"/>
          </a:xfrm>
          <a:custGeom>
            <a:avLst/>
            <a:gdLst>
              <a:gd name="T0" fmla="*/ 2147483646 w 963"/>
              <a:gd name="T1" fmla="*/ 2147483646 h 781"/>
              <a:gd name="T2" fmla="*/ 2147483646 w 963"/>
              <a:gd name="T3" fmla="*/ 2147483646 h 781"/>
              <a:gd name="T4" fmla="*/ 2147483646 w 963"/>
              <a:gd name="T5" fmla="*/ 2147483646 h 781"/>
              <a:gd name="T6" fmla="*/ 2147483646 w 963"/>
              <a:gd name="T7" fmla="*/ 2147483646 h 781"/>
              <a:gd name="T8" fmla="*/ 2147483646 w 963"/>
              <a:gd name="T9" fmla="*/ 2147483646 h 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3" h="781">
                <a:moveTo>
                  <a:pt x="471" y="773"/>
                </a:moveTo>
                <a:cubicBezTo>
                  <a:pt x="358" y="777"/>
                  <a:pt x="245" y="781"/>
                  <a:pt x="172" y="704"/>
                </a:cubicBezTo>
                <a:cubicBezTo>
                  <a:pt x="99" y="627"/>
                  <a:pt x="0" y="422"/>
                  <a:pt x="34" y="312"/>
                </a:cubicBezTo>
                <a:cubicBezTo>
                  <a:pt x="68" y="202"/>
                  <a:pt x="224" y="86"/>
                  <a:pt x="379" y="43"/>
                </a:cubicBezTo>
                <a:cubicBezTo>
                  <a:pt x="534" y="0"/>
                  <a:pt x="866" y="50"/>
                  <a:pt x="963" y="51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33018" y="4175125"/>
            <a:ext cx="1525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sort reads 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from </a:t>
            </a:r>
            <a:r>
              <a:rPr lang="en-US" altLang="en-US" dirty="0" err="1">
                <a:solidFill>
                  <a:srgbClr val="C00000"/>
                </a:solidFill>
              </a:rPr>
              <a:t>stdin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9421" name="Text Box 35"/>
          <p:cNvSpPr txBox="1">
            <a:spLocks noChangeArrowheads="1"/>
          </p:cNvSpPr>
          <p:nvPr/>
        </p:nvSpPr>
        <p:spPr bwMode="auto">
          <a:xfrm>
            <a:off x="1717675" y="5103813"/>
            <a:ext cx="620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fd[0]</a:t>
            </a:r>
          </a:p>
        </p:txBody>
      </p:sp>
      <p:sp>
        <p:nvSpPr>
          <p:cNvPr id="59422" name="Text Box 35"/>
          <p:cNvSpPr txBox="1">
            <a:spLocks noChangeArrowheads="1"/>
          </p:cNvSpPr>
          <p:nvPr/>
        </p:nvSpPr>
        <p:spPr bwMode="auto">
          <a:xfrm>
            <a:off x="4100513" y="5105400"/>
            <a:ext cx="596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fd[1]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560638" y="4979988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685800" y="-147637"/>
            <a:ext cx="7705725" cy="9302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Parent executes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09357"/>
              </p:ext>
            </p:extLst>
          </p:nvPr>
        </p:nvGraphicFramePr>
        <p:xfrm>
          <a:off x="6572251" y="4301173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14400" y="609600"/>
            <a:ext cx="6629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know: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What is a process?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How a process is created?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How a process can replace its image by running a new program 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Parent Process waits for a Child Process.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Next: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How do we pass useful information between processes?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How do we synchronize processes?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914400" y="1263650"/>
            <a:ext cx="3687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ls –l | sort –k5 –n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865313" y="3765550"/>
            <a:ext cx="1962150" cy="43973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2527300" y="376555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3024188" y="467995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3344863" y="4781550"/>
            <a:ext cx="338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ls</a:t>
            </a:r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V="1">
            <a:off x="2097088" y="5070475"/>
            <a:ext cx="998537" cy="46355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2346325" y="50625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>
            <a:off x="3889375" y="5083175"/>
            <a:ext cx="803275" cy="414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4162425" y="50133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0427" name="Freeform 14"/>
          <p:cNvSpPr>
            <a:spLocks/>
          </p:cNvSpPr>
          <p:nvPr/>
        </p:nvSpPr>
        <p:spPr bwMode="auto">
          <a:xfrm>
            <a:off x="3840163" y="3975100"/>
            <a:ext cx="628650" cy="852488"/>
          </a:xfrm>
          <a:custGeom>
            <a:avLst/>
            <a:gdLst>
              <a:gd name="T0" fmla="*/ 2147483646 w 396"/>
              <a:gd name="T1" fmla="*/ 2147483646 h 537"/>
              <a:gd name="T2" fmla="*/ 2147483646 w 396"/>
              <a:gd name="T3" fmla="*/ 2147483646 h 537"/>
              <a:gd name="T4" fmla="*/ 2147483646 w 396"/>
              <a:gd name="T5" fmla="*/ 2147483646 h 537"/>
              <a:gd name="T6" fmla="*/ 0 w 396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6" h="537">
                <a:moveTo>
                  <a:pt x="31" y="537"/>
                </a:moveTo>
                <a:cubicBezTo>
                  <a:pt x="185" y="492"/>
                  <a:pt x="340" y="447"/>
                  <a:pt x="368" y="368"/>
                </a:cubicBezTo>
                <a:cubicBezTo>
                  <a:pt x="396" y="289"/>
                  <a:pt x="260" y="120"/>
                  <a:pt x="199" y="60"/>
                </a:cubicBezTo>
                <a:cubicBezTo>
                  <a:pt x="138" y="0"/>
                  <a:pt x="33" y="16"/>
                  <a:pt x="0" y="7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5"/>
          <p:cNvSpPr txBox="1">
            <a:spLocks noChangeArrowheads="1"/>
          </p:cNvSpPr>
          <p:nvPr/>
        </p:nvSpPr>
        <p:spPr bwMode="auto">
          <a:xfrm>
            <a:off x="4113213" y="433070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0429" name="Oval 16"/>
          <p:cNvSpPr>
            <a:spLocks noChangeArrowheads="1"/>
          </p:cNvSpPr>
          <p:nvPr/>
        </p:nvSpPr>
        <p:spPr bwMode="auto">
          <a:xfrm>
            <a:off x="2395538" y="2724150"/>
            <a:ext cx="950912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30" name="Text Box 17"/>
          <p:cNvSpPr txBox="1">
            <a:spLocks noChangeArrowheads="1"/>
          </p:cNvSpPr>
          <p:nvPr/>
        </p:nvSpPr>
        <p:spPr bwMode="auto">
          <a:xfrm>
            <a:off x="2576513" y="2830513"/>
            <a:ext cx="582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Comic Sans MS" panose="030F0702030302020204" pitchFamily="66" charset="0"/>
              </a:rPr>
              <a:t>sort</a:t>
            </a:r>
          </a:p>
        </p:txBody>
      </p:sp>
      <p:sp>
        <p:nvSpPr>
          <p:cNvPr id="60431" name="Freeform 18"/>
          <p:cNvSpPr>
            <a:spLocks/>
          </p:cNvSpPr>
          <p:nvPr/>
        </p:nvSpPr>
        <p:spPr bwMode="auto">
          <a:xfrm>
            <a:off x="1114425" y="3046413"/>
            <a:ext cx="1298575" cy="1022350"/>
          </a:xfrm>
          <a:custGeom>
            <a:avLst/>
            <a:gdLst>
              <a:gd name="T0" fmla="*/ 2147483646 w 818"/>
              <a:gd name="T1" fmla="*/ 2147483646 h 644"/>
              <a:gd name="T2" fmla="*/ 2147483646 w 818"/>
              <a:gd name="T3" fmla="*/ 2147483646 h 644"/>
              <a:gd name="T4" fmla="*/ 2147483646 w 818"/>
              <a:gd name="T5" fmla="*/ 2147483646 h 644"/>
              <a:gd name="T6" fmla="*/ 2147483646 w 818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8" h="644">
                <a:moveTo>
                  <a:pt x="450" y="607"/>
                </a:moveTo>
                <a:cubicBezTo>
                  <a:pt x="352" y="625"/>
                  <a:pt x="254" y="644"/>
                  <a:pt x="196" y="584"/>
                </a:cubicBezTo>
                <a:cubicBezTo>
                  <a:pt x="138" y="524"/>
                  <a:pt x="0" y="343"/>
                  <a:pt x="104" y="246"/>
                </a:cubicBezTo>
                <a:cubicBezTo>
                  <a:pt x="208" y="149"/>
                  <a:pt x="699" y="41"/>
                  <a:pt x="818" y="0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19"/>
          <p:cNvSpPr txBox="1">
            <a:spLocks noChangeArrowheads="1"/>
          </p:cNvSpPr>
          <p:nvPr/>
        </p:nvSpPr>
        <p:spPr bwMode="auto">
          <a:xfrm>
            <a:off x="1271588" y="34163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0433" name="Line 20"/>
          <p:cNvSpPr>
            <a:spLocks noChangeShapeType="1"/>
          </p:cNvSpPr>
          <p:nvPr/>
        </p:nvSpPr>
        <p:spPr bwMode="auto">
          <a:xfrm flipV="1">
            <a:off x="3278188" y="2655888"/>
            <a:ext cx="830262" cy="24447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21"/>
          <p:cNvSpPr>
            <a:spLocks noChangeShapeType="1"/>
          </p:cNvSpPr>
          <p:nvPr/>
        </p:nvSpPr>
        <p:spPr bwMode="auto">
          <a:xfrm>
            <a:off x="3290888" y="3108325"/>
            <a:ext cx="768350" cy="35242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23"/>
          <p:cNvSpPr txBox="1">
            <a:spLocks noChangeArrowheads="1"/>
          </p:cNvSpPr>
          <p:nvPr/>
        </p:nvSpPr>
        <p:spPr bwMode="auto">
          <a:xfrm>
            <a:off x="3448050" y="251936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0436" name="Text Box 24"/>
          <p:cNvSpPr txBox="1">
            <a:spLocks noChangeArrowheads="1"/>
          </p:cNvSpPr>
          <p:nvPr/>
        </p:nvSpPr>
        <p:spPr bwMode="auto">
          <a:xfrm>
            <a:off x="3559175" y="30067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0441" name="Text Box 29"/>
          <p:cNvSpPr txBox="1">
            <a:spLocks noChangeArrowheads="1"/>
          </p:cNvSpPr>
          <p:nvPr/>
        </p:nvSpPr>
        <p:spPr bwMode="auto">
          <a:xfrm>
            <a:off x="5622214" y="1979823"/>
            <a:ext cx="2434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sort file descriptor table</a:t>
            </a:r>
          </a:p>
        </p:txBody>
      </p:sp>
      <p:sp>
        <p:nvSpPr>
          <p:cNvPr id="60447" name="Text Box 35"/>
          <p:cNvSpPr txBox="1">
            <a:spLocks noChangeArrowheads="1"/>
          </p:cNvSpPr>
          <p:nvPr/>
        </p:nvSpPr>
        <p:spPr bwMode="auto">
          <a:xfrm>
            <a:off x="5735226" y="4297918"/>
            <a:ext cx="220797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ls file descriptor table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155825" y="4068763"/>
            <a:ext cx="1403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09600" y="-65088"/>
            <a:ext cx="7650163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Finally: At the end – we have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93333"/>
              </p:ext>
            </p:extLst>
          </p:nvPr>
        </p:nvGraphicFramePr>
        <p:xfrm>
          <a:off x="5843692" y="2383842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54942"/>
              </p:ext>
            </p:extLst>
          </p:nvPr>
        </p:nvGraphicFramePr>
        <p:xfrm>
          <a:off x="5843692" y="4736624"/>
          <a:ext cx="1991044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3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pipe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838200" y="0"/>
            <a:ext cx="7162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(1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49995"/>
              </p:ext>
            </p:extLst>
          </p:nvPr>
        </p:nvGraphicFramePr>
        <p:xfrm>
          <a:off x="838200" y="914399"/>
          <a:ext cx="8153400" cy="551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GDB Commands using</a:t>
                      </a:r>
                      <a:r>
                        <a:rPr lang="en-US" sz="1800" baseline="0" dirty="0"/>
                        <a:t> with fork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53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( child or parent)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Example:</a:t>
                      </a:r>
                    </a:p>
                    <a:p>
                      <a:r>
                        <a:rPr lang="en-US" sz="1800" dirty="0"/>
                        <a:t>To follow the fork, type:</a:t>
                      </a:r>
                    </a:p>
                    <a:p>
                      <a:r>
                        <a:rPr lang="en-US" sz="1800" dirty="0"/>
                        <a:t>         follow-fork-child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debugger response to a program call of fork.</a:t>
                      </a:r>
                    </a:p>
                    <a:p>
                      <a:r>
                        <a:rPr lang="en-US" sz="1800" dirty="0"/>
                        <a:t>follow-fork-mode can be: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  parent  - the original process is debugged after a fork</a:t>
                      </a:r>
                    </a:p>
                    <a:p>
                      <a:r>
                        <a:rPr lang="en-US" sz="1800" dirty="0"/>
                        <a:t>  child   - the new process is debugged after a fork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The unfollowed process will continue to run.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="1" dirty="0"/>
                        <a:t>By default</a:t>
                      </a:r>
                      <a:r>
                        <a:rPr lang="en-US" sz="1800" dirty="0"/>
                        <a:t>, the debugger will follow the parent process.</a:t>
                      </a:r>
                    </a:p>
                    <a:p>
                      <a:endParaRPr lang="en-US" sz="12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6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detach-on-fork ( on or off )</a:t>
                      </a:r>
                    </a:p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GDB should debug both parent and child process after a call to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fork() -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is on: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 process (or parent process, depending on the value of </a:t>
                      </a:r>
                      <a:r>
                        <a:rPr lang="en-US" sz="1800" dirty="0"/>
                        <a:t>follow-fork-mode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will be detached and allowed to run independently. This is the default.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6135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838200" y="0"/>
            <a:ext cx="693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80891"/>
              </p:ext>
            </p:extLst>
          </p:nvPr>
        </p:nvGraphicFramePr>
        <p:xfrm>
          <a:off x="838200" y="914399"/>
          <a:ext cx="8153400" cy="311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GDB Commands using</a:t>
                      </a:r>
                      <a:r>
                        <a:rPr lang="en-US" sz="2000" baseline="0" dirty="0"/>
                        <a:t> with fork</a:t>
                      </a:r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catch fork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Catch calls to fork.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info inferiors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Display IDs of currently known inferiors.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inferior N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this command to switch between inferiors.</a:t>
                      </a:r>
                    </a:p>
                    <a:p>
                      <a:r>
                        <a:rPr lang="en-US" sz="2000" dirty="0"/>
                        <a:t>The new inferior ID must be currently known</a:t>
                      </a:r>
                      <a:r>
                        <a:rPr lang="en-US" sz="2000" baseline="0" dirty="0"/>
                        <a:t> (See above command).</a:t>
                      </a:r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-134938"/>
            <a:ext cx="8686800" cy="1143001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Demo # 2: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3708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6934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704878"/>
            <a:ext cx="354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Enlarged version following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(1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199"/>
            <a:ext cx="7886700" cy="55181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&lt;sys/</a:t>
            </a:r>
            <a:r>
              <a:rPr lang="en-US" sz="1800" dirty="0" err="1"/>
              <a:t>wait.h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“</a:t>
            </a:r>
            <a:r>
              <a:rPr lang="en-US" sz="1800" dirty="0" err="1"/>
              <a:t>tlpi_hdr.h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/>
              <a:t>#define BUF_SIZE 10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 ])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pfd</a:t>
            </a:r>
            <a:r>
              <a:rPr lang="en-US" sz="1800" dirty="0"/>
              <a:t>[2];				/* Pipe file descriptors */</a:t>
            </a:r>
          </a:p>
          <a:p>
            <a:pPr marL="0" indent="0">
              <a:buNone/>
            </a:pPr>
            <a:r>
              <a:rPr lang="en-US" sz="1800" dirty="0"/>
              <a:t>    char </a:t>
            </a:r>
            <a:r>
              <a:rPr lang="en-US" sz="1800" dirty="0" err="1"/>
              <a:t>buf</a:t>
            </a:r>
            <a:r>
              <a:rPr lang="en-US" sz="1800" dirty="0"/>
              <a:t>[BUF_SIZE];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ssize_t</a:t>
            </a:r>
            <a:r>
              <a:rPr lang="en-US" sz="1800" dirty="0"/>
              <a:t> </a:t>
            </a:r>
            <a:r>
              <a:rPr lang="en-US" sz="1800" dirty="0" err="1"/>
              <a:t>numRead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argc</a:t>
            </a:r>
            <a:r>
              <a:rPr lang="en-US" sz="1800" dirty="0"/>
              <a:t> != 2 || </a:t>
            </a:r>
            <a:r>
              <a:rPr lang="en-US" sz="1800" dirty="0" err="1"/>
              <a:t>strcmp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[1], "--help") == 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usageErr</a:t>
            </a:r>
            <a:r>
              <a:rPr lang="en-US" sz="1800" dirty="0"/>
              <a:t>("%s string\n". </a:t>
            </a:r>
            <a:r>
              <a:rPr lang="en-US" sz="1800" dirty="0" err="1"/>
              <a:t>argv</a:t>
            </a:r>
            <a:r>
              <a:rPr lang="en-US" sz="1800" dirty="0"/>
              <a:t>[0]);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b="1" dirty="0"/>
              <a:t>pipe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) == -1)		/* Create the pipe */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errExit</a:t>
            </a:r>
            <a:r>
              <a:rPr lang="en-US" sz="1800" dirty="0"/>
              <a:t>("pipe");</a:t>
            </a:r>
          </a:p>
          <a:p>
            <a:pPr marL="0" indent="0">
              <a:buNone/>
            </a:pPr>
            <a:r>
              <a:rPr lang="en-US" sz="1800" dirty="0"/>
              <a:t>    switch (</a:t>
            </a:r>
            <a:r>
              <a:rPr lang="en-US" sz="1800" b="1" dirty="0"/>
              <a:t>fork</a:t>
            </a:r>
            <a:r>
              <a:rPr lang="en-US" sz="1800" dirty="0"/>
              <a:t>()) {			/* Call fork to create child */</a:t>
            </a:r>
          </a:p>
          <a:p>
            <a:pPr marL="0" indent="0">
              <a:buNone/>
            </a:pPr>
            <a:r>
              <a:rPr lang="en-US" sz="1800" dirty="0"/>
              <a:t>	…continued….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3400" y="862219"/>
            <a:ext cx="729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9008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(2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399"/>
            <a:ext cx="7886700" cy="54419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switch (</a:t>
            </a:r>
            <a:r>
              <a:rPr lang="en-US" sz="1800" b="1" dirty="0"/>
              <a:t>fork</a:t>
            </a:r>
            <a:r>
              <a:rPr lang="en-US" sz="1800" dirty="0"/>
              <a:t>()) {			/* Call fork to create child */</a:t>
            </a:r>
          </a:p>
          <a:p>
            <a:pPr marL="0" indent="0">
              <a:buNone/>
            </a:pPr>
            <a:r>
              <a:rPr lang="en-US" sz="1800" dirty="0"/>
              <a:t>	case -1: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errExit</a:t>
            </a:r>
            <a:r>
              <a:rPr lang="en-US" sz="1800" dirty="0"/>
              <a:t>("fork"); </a:t>
            </a:r>
          </a:p>
          <a:p>
            <a:pPr marL="0" indent="0">
              <a:buNone/>
            </a:pPr>
            <a:r>
              <a:rPr lang="en-US" sz="1800" dirty="0"/>
              <a:t>	case 0:				/* Child -reads from pipe */</a:t>
            </a:r>
          </a:p>
          <a:p>
            <a:pPr marL="0" indent="0">
              <a:buNone/>
            </a:pPr>
            <a:r>
              <a:rPr lang="en-US" sz="1800" dirty="0"/>
              <a:t>	    if(</a:t>
            </a:r>
            <a:r>
              <a:rPr lang="en-US" sz="1800" b="1" dirty="0"/>
              <a:t>close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[1]) == -1)		/* Write end is unused */</a:t>
            </a:r>
          </a:p>
          <a:p>
            <a:pPr marL="0" indent="0">
              <a:buNone/>
            </a:pPr>
            <a:r>
              <a:rPr lang="en-US" sz="1800" dirty="0"/>
              <a:t>	    	</a:t>
            </a:r>
            <a:r>
              <a:rPr lang="en-US" sz="1800" dirty="0" err="1"/>
              <a:t>errExit</a:t>
            </a:r>
            <a:r>
              <a:rPr lang="en-US" sz="1800" dirty="0"/>
              <a:t>("close - child");</a:t>
            </a:r>
          </a:p>
          <a:p>
            <a:pPr marL="0" indent="0">
              <a:buNone/>
            </a:pPr>
            <a:r>
              <a:rPr lang="en-US" sz="1800" dirty="0"/>
              <a:t>	    for (;;){			/* Read data from pipe, echo on </a:t>
            </a:r>
            <a:r>
              <a:rPr lang="en-US" sz="1800" dirty="0" err="1"/>
              <a:t>stdout</a:t>
            </a:r>
            <a:r>
              <a:rPr lang="en-US" sz="1800" dirty="0"/>
              <a:t> */ 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numRead</a:t>
            </a:r>
            <a:r>
              <a:rPr lang="en-US" sz="1800" dirty="0"/>
              <a:t> = 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dirty="0" err="1"/>
              <a:t>pfd</a:t>
            </a:r>
            <a:r>
              <a:rPr lang="en-US" sz="1800" dirty="0"/>
              <a:t>[0], </a:t>
            </a:r>
            <a:r>
              <a:rPr lang="en-US" sz="1800" dirty="0" err="1"/>
              <a:t>buf</a:t>
            </a:r>
            <a:r>
              <a:rPr lang="en-US" sz="1800" dirty="0"/>
              <a:t>, BUF_SIZE);    /* read the data */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dirty="0" err="1"/>
              <a:t>numRead</a:t>
            </a:r>
            <a:r>
              <a:rPr lang="en-US" sz="1800" dirty="0"/>
              <a:t> == -1)</a:t>
            </a:r>
          </a:p>
          <a:p>
            <a:pPr marL="0" indent="0">
              <a:buNone/>
            </a:pPr>
            <a:r>
              <a:rPr lang="en-US" sz="1800" dirty="0"/>
              <a:t>		    </a:t>
            </a:r>
            <a:r>
              <a:rPr lang="en-US" sz="1800" dirty="0" err="1"/>
              <a:t>errExit</a:t>
            </a:r>
            <a:r>
              <a:rPr lang="en-US" sz="1800" dirty="0"/>
              <a:t>("read"); 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dirty="0" err="1"/>
              <a:t>numRead</a:t>
            </a:r>
            <a:r>
              <a:rPr lang="en-US" sz="1800" dirty="0"/>
              <a:t> == 0)</a:t>
            </a:r>
          </a:p>
          <a:p>
            <a:pPr marL="0" indent="0">
              <a:buNone/>
            </a:pPr>
            <a:r>
              <a:rPr lang="en-US" sz="1800" dirty="0"/>
              <a:t>		    break; 			/* encounters End-of-file */</a:t>
            </a:r>
          </a:p>
          <a:p>
            <a:pPr marL="0" indent="0">
              <a:buNone/>
            </a:pPr>
            <a:r>
              <a:rPr lang="en-US" sz="1800" dirty="0"/>
              <a:t>		if (</a:t>
            </a:r>
            <a:r>
              <a:rPr lang="en-US" sz="1800" b="1" dirty="0"/>
              <a:t>write</a:t>
            </a:r>
            <a:r>
              <a:rPr lang="en-US" sz="1800" dirty="0"/>
              <a:t>(STDOUT_FILENO, BUF, </a:t>
            </a:r>
            <a:r>
              <a:rPr lang="en-US" sz="1800" dirty="0" err="1"/>
              <a:t>numRead</a:t>
            </a:r>
            <a:r>
              <a:rPr lang="en-US" sz="1800" dirty="0"/>
              <a:t>) != </a:t>
            </a:r>
            <a:r>
              <a:rPr lang="en-US" sz="1800" dirty="0" err="1"/>
              <a:t>numRead</a:t>
            </a:r>
            <a:r>
              <a:rPr lang="en-US" sz="1800" dirty="0"/>
              <a:t>)                         		    fatal("child - partial/failed write"); </a:t>
            </a:r>
          </a:p>
          <a:p>
            <a:pPr marL="0" indent="0">
              <a:buNone/>
            </a:pPr>
            <a:r>
              <a:rPr lang="en-US" sz="1800" dirty="0"/>
              <a:t>	    } /* end of for loop */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915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04438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(3 of 3): set detach-on-fork </a:t>
            </a:r>
            <a:r>
              <a:rPr lang="en-US" altLang="en-US" sz="2800" dirty="0">
                <a:solidFill>
                  <a:srgbClr val="FF0000"/>
                </a:solidFill>
              </a:rPr>
              <a:t>off</a:t>
            </a:r>
            <a:r>
              <a:rPr lang="en-US" altLang="en-US" sz="2800" dirty="0"/>
              <a:t> (Process Synchronization)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4388"/>
            <a:ext cx="7886700" cy="55850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write</a:t>
            </a:r>
            <a:r>
              <a:rPr lang="en-US" sz="1800" dirty="0"/>
              <a:t>(STDOUT_FILENO, "\n", 1);  	/* exit loop */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(pdf[0] == -1)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errExit</a:t>
            </a:r>
            <a:r>
              <a:rPr lang="en-US" sz="1800" dirty="0"/>
              <a:t>("close"); 	 	/*closed </a:t>
            </a:r>
            <a:r>
              <a:rPr lang="en-US" sz="1800" dirty="0" err="1"/>
              <a:t>fd</a:t>
            </a:r>
            <a:r>
              <a:rPr lang="en-US" sz="1800" dirty="0"/>
              <a:t> on read end  of pipe*/</a:t>
            </a:r>
          </a:p>
          <a:p>
            <a:pPr marL="0" indent="0">
              <a:buNone/>
            </a:pPr>
            <a:r>
              <a:rPr lang="en-US" sz="1800" dirty="0"/>
              <a:t>	    _exit(EXIT_SUCCESS);		/* terminate */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	default:			/* Parent - writes to pipe */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(pdf[0]) == -1)		/* Read end is unused */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errExit</a:t>
            </a:r>
            <a:r>
              <a:rPr lang="en-US" sz="1800" dirty="0"/>
              <a:t>("close - parent");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write</a:t>
            </a:r>
            <a:r>
              <a:rPr lang="en-US" sz="1800" dirty="0"/>
              <a:t>(pdf[1], </a:t>
            </a:r>
            <a:r>
              <a:rPr lang="en-US" sz="1800" dirty="0" err="1"/>
              <a:t>argv</a:t>
            </a:r>
            <a:r>
              <a:rPr lang="en-US" sz="1800" dirty="0"/>
              <a:t>[1],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[1])) != 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[1]))</a:t>
            </a:r>
          </a:p>
          <a:p>
            <a:pPr marL="0" indent="0">
              <a:buNone/>
            </a:pPr>
            <a:r>
              <a:rPr lang="en-US" sz="1800" dirty="0"/>
              <a:t>		fatal("parent - partial/failed write");</a:t>
            </a:r>
          </a:p>
          <a:p>
            <a:pPr marL="0" indent="0">
              <a:buNone/>
            </a:pPr>
            <a:r>
              <a:rPr lang="en-US" sz="1800" dirty="0"/>
              <a:t>	    if (</a:t>
            </a:r>
            <a:r>
              <a:rPr lang="en-US" sz="1800" b="1" dirty="0"/>
              <a:t>close</a:t>
            </a:r>
            <a:r>
              <a:rPr lang="en-US" sz="1800" dirty="0"/>
              <a:t>(pdf[1]) == -1)		/* Child will see EOF */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errExit</a:t>
            </a:r>
            <a:r>
              <a:rPr lang="en-US" sz="1800" dirty="0"/>
              <a:t>("close");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wait</a:t>
            </a:r>
            <a:r>
              <a:rPr lang="en-US" sz="1800" dirty="0"/>
              <a:t>(NULL);				/* Wait for child to finish */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b="1" dirty="0"/>
              <a:t>exit</a:t>
            </a:r>
            <a:r>
              <a:rPr lang="en-US" sz="1800" dirty="0"/>
              <a:t>(EXIT_SUCCESS);</a:t>
            </a:r>
          </a:p>
          <a:p>
            <a:pPr marL="0" indent="0">
              <a:buNone/>
            </a:pPr>
            <a:r>
              <a:rPr lang="en-US" sz="1800" dirty="0"/>
              <a:t>    }  /* end of switch */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58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i="1" dirty="0" err="1"/>
              <a:t>pipe_sync</a:t>
            </a:r>
            <a:r>
              <a:rPr lang="en-US" i="1" dirty="0"/>
              <a:t> </a:t>
            </a:r>
            <a:r>
              <a:rPr lang="en-US" dirty="0"/>
              <a:t>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715809"/>
            <a:ext cx="8610600" cy="23227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443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12-UNIX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000" dirty="0">
                <a:latin typeface="+mn-lt"/>
              </a:rPr>
              <a:t>Inter-Process Communication - Pipe</a:t>
            </a:r>
          </a:p>
          <a:p>
            <a:pPr algn="ctr" eaLnBrk="1" hangingPunct="1"/>
            <a:endParaRPr lang="en-US" altLang="en-US" sz="4000" dirty="0">
              <a:solidFill>
                <a:prstClr val="black"/>
              </a:solidFill>
              <a:latin typeface="+mn-lt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86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374775" y="2784475"/>
          <a:ext cx="649763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CorelDRAW" r:id="rId3" imgW="6497193" imgH="1288288" progId="CorelDRAW.Graphic.9">
                  <p:embed/>
                </p:oleObj>
              </mc:Choice>
              <mc:Fallback>
                <p:oleObj name="CorelDRAW" r:id="rId3" imgW="6497193" imgH="1288288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784475"/>
                        <a:ext cx="6497638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667000" y="3505200"/>
            <a:ext cx="4889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>
            <a:off x="3827463" y="352107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9"/>
          <p:cNvSpPr>
            <a:spLocks noChangeShapeType="1"/>
          </p:cNvSpPr>
          <p:nvPr/>
        </p:nvSpPr>
        <p:spPr bwMode="auto">
          <a:xfrm>
            <a:off x="5092700" y="350202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6038850" y="3536950"/>
            <a:ext cx="679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1820863" y="3735388"/>
            <a:ext cx="10302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standard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6762750" y="4154488"/>
            <a:ext cx="1030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standard</a:t>
            </a:r>
          </a:p>
          <a:p>
            <a:pPr algn="ctr" eaLnBrk="1" hangingPunct="1"/>
            <a:r>
              <a:rPr lang="en-US" altLang="en-US" sz="16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4327525" y="32908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mic Sans MS" panose="030F0702030302020204" pitchFamily="66" charset="0"/>
              </a:rPr>
              <a:t>pipe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3555833" y="1637834"/>
            <a:ext cx="2135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cmd1 | cmd2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2264922" y="4974421"/>
            <a:ext cx="46935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Tahoma" panose="020B0604030504040204" pitchFamily="34" charset="0"/>
              </a:rPr>
              <a:t>Pipe connects a data flow </a:t>
            </a:r>
          </a:p>
          <a:p>
            <a:pPr eaLnBrk="1" hangingPunct="1"/>
            <a:r>
              <a:rPr lang="en-US" altLang="en-US" sz="2800" dirty="0">
                <a:latin typeface="Tahoma" panose="020B0604030504040204" pitchFamily="34" charset="0"/>
              </a:rPr>
              <a:t>from one process to another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1404938" y="263525"/>
            <a:ext cx="5943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Idea of Pipe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9201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| sort –k5 –n</a:t>
            </a:r>
            <a:br>
              <a:rPr lang="en-US" altLang="en-US" sz="3600" dirty="0"/>
            </a:br>
            <a:r>
              <a:rPr lang="en-US" altLang="en-US" sz="3600" dirty="0"/>
              <a:t>	The starting simple </a:t>
            </a:r>
            <a:r>
              <a:rPr lang="en-US" altLang="en-US" sz="3600" i="1" dirty="0"/>
              <a:t>ls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427" y="1295400"/>
            <a:ext cx="855699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861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050" y="111064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Pipelines:  ls –l | sort –k5 –n</a:t>
            </a:r>
            <a:br>
              <a:rPr lang="en-US" altLang="en-US" sz="3600" dirty="0"/>
            </a:br>
            <a:r>
              <a:rPr lang="en-US" altLang="en-US" sz="3600" dirty="0"/>
              <a:t>	The result of the sort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1926"/>
            <a:ext cx="859594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57200" y="6356351"/>
            <a:ext cx="7655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-k5 means sorting column 5; -n means sorting by numerical value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90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624" y="76200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Process Pipes (Formally)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30624" y="1219200"/>
            <a:ext cx="7620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A </a:t>
            </a:r>
            <a:r>
              <a:rPr lang="en-US" altLang="en-US" sz="2800" b="1" dirty="0">
                <a:latin typeface="+mn-lt"/>
              </a:rPr>
              <a:t>pipe</a:t>
            </a:r>
            <a:r>
              <a:rPr lang="en-US" altLang="en-US" sz="2800" dirty="0">
                <a:latin typeface="+mn-lt"/>
              </a:rPr>
              <a:t> is a mechanism for interprocess communication; data written to the pipe by one process can be read by another process.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data is handled in a first-in, first-out (FIFO) order. 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pipe has no name, so it can only be used by the process that created it </a:t>
            </a:r>
            <a:r>
              <a:rPr lang="en-US" altLang="en-US" sz="2800" b="1" dirty="0">
                <a:latin typeface="+mn-lt"/>
              </a:rPr>
              <a:t>and by descendants that inherit the file descriptors on fork</a:t>
            </a:r>
            <a:r>
              <a:rPr lang="en-US" altLang="en-US" sz="2800" dirty="0">
                <a:latin typeface="+mn-lt"/>
              </a:rPr>
              <a:t>( ).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68048</TotalTime>
  <Words>3966</Words>
  <Application>Microsoft Office PowerPoint</Application>
  <PresentationFormat>On-screen Show (4:3)</PresentationFormat>
  <Paragraphs>950</Paragraphs>
  <Slides>58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ＭＳ Ｐゴシック</vt:lpstr>
      <vt:lpstr>ＭＳ Ｐゴシック</vt:lpstr>
      <vt:lpstr>Arial</vt:lpstr>
      <vt:lpstr>Calibri</vt:lpstr>
      <vt:lpstr>Calibri Light</vt:lpstr>
      <vt:lpstr>Comic Sans MS</vt:lpstr>
      <vt:lpstr>Courier New</vt:lpstr>
      <vt:lpstr>Courier10 BT</vt:lpstr>
      <vt:lpstr>Tahoma</vt:lpstr>
      <vt:lpstr>Times</vt:lpstr>
      <vt:lpstr>Times New Roman</vt:lpstr>
      <vt:lpstr>Trebuchet MS</vt:lpstr>
      <vt:lpstr>Wingdings</vt:lpstr>
      <vt:lpstr>1_Office Theme</vt:lpstr>
      <vt:lpstr>CorelDRAW</vt:lpstr>
      <vt:lpstr>PowerPoint Presentation</vt:lpstr>
      <vt:lpstr>Overview of IPC in Linux        (Chapter 43)</vt:lpstr>
      <vt:lpstr>Communication expanded</vt:lpstr>
      <vt:lpstr>Synchronization  Expanded</vt:lpstr>
      <vt:lpstr>PowerPoint Presentation</vt:lpstr>
      <vt:lpstr>PowerPoint Presentation</vt:lpstr>
      <vt:lpstr>Pipelines:  ls –l | sort –k5 –n  The starting simple ls</vt:lpstr>
      <vt:lpstr>Pipelines:  ls –l | sort –k5 –n  The result of the sort</vt:lpstr>
      <vt:lpstr>Process Pipes (Formally)</vt:lpstr>
      <vt:lpstr>PowerPoint Presentation</vt:lpstr>
      <vt:lpstr>PowerPoint Presentation</vt:lpstr>
      <vt:lpstr>The Pipes system call (2)</vt:lpstr>
      <vt:lpstr>PowerPoint Presentation</vt:lpstr>
      <vt:lpstr>Using Pipe</vt:lpstr>
      <vt:lpstr>Pipe Example</vt:lpstr>
      <vt:lpstr>PowerPoint Presentation</vt:lpstr>
      <vt:lpstr>Pipe and Fork  (LPI – Page 893)</vt:lpstr>
      <vt:lpstr>Some good reasons for closing unused file descriptors (See LPI - page 894-895)</vt:lpstr>
      <vt:lpstr>Race Condition (formally)</vt:lpstr>
      <vt:lpstr>Race Condition - Example</vt:lpstr>
      <vt:lpstr>PowerPoint Presentation</vt:lpstr>
      <vt:lpstr>Using pipe as a method for synchronization (1 of 2)</vt:lpstr>
      <vt:lpstr>Using pipe as a method for synchronization (2 of 2)</vt:lpstr>
      <vt:lpstr>Using pipe as a method for synchronization           (1 of 4)</vt:lpstr>
      <vt:lpstr>Using pipe as a method for synchronization           (2 of 4)</vt:lpstr>
      <vt:lpstr>Using pipe as a method for synchronization           (3 of 4)</vt:lpstr>
      <vt:lpstr>Using pipe as a method for synchronization (4/4)           </vt:lpstr>
      <vt:lpstr>PowerPoint Presentation</vt:lpstr>
      <vt:lpstr>exit Function </vt:lpstr>
      <vt:lpstr>_exit Function</vt:lpstr>
      <vt:lpstr>exit vs. _exit Functions</vt:lpstr>
      <vt:lpstr>Example 1</vt:lpstr>
      <vt:lpstr>Example 2</vt:lpstr>
      <vt:lpstr>Pipelines …</vt:lpstr>
      <vt:lpstr>PowerPoint Presentation</vt:lpstr>
      <vt:lpstr>PowerPoint Presentation</vt:lpstr>
      <vt:lpstr>Pipelines:  ls –l | sort –k5 –n  The starting simple ls</vt:lpstr>
      <vt:lpstr>Pipelines:  ls –l | sort –k5 –n  The result of the sort</vt:lpstr>
      <vt:lpstr>PowerPoint Presentation</vt:lpstr>
      <vt:lpstr>Recall - dup2</vt:lpstr>
      <vt:lpstr>In a program … Beginning</vt:lpstr>
      <vt:lpstr>In a program … with pipe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 2: set detach-on-fork off (Process Synchronization)</vt:lpstr>
      <vt:lpstr>(1 of 3): set detach-on-fork off (Process Synchronization)</vt:lpstr>
      <vt:lpstr>(2 of 3): set detach-on-fork off (Process Synchronization)</vt:lpstr>
      <vt:lpstr>(3 of 3): set detach-on-fork off (Process Synchronization)</vt:lpstr>
      <vt:lpstr>Program pipe_sync Output</vt:lpstr>
      <vt:lpstr>PowerPoint Presentation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Ruthann Biel</cp:lastModifiedBy>
  <cp:revision>735</cp:revision>
  <cp:lastPrinted>2017-11-28T21:43:57Z</cp:lastPrinted>
  <dcterms:created xsi:type="dcterms:W3CDTF">2002-03-04T21:55:41Z</dcterms:created>
  <dcterms:modified xsi:type="dcterms:W3CDTF">2018-11-28T18:11:49Z</dcterms:modified>
</cp:coreProperties>
</file>