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89" r:id="rId1"/>
  </p:sldMasterIdLst>
  <p:notesMasterIdLst>
    <p:notesMasterId r:id="rId18"/>
  </p:notesMasterIdLst>
  <p:handoutMasterIdLst>
    <p:handoutMasterId r:id="rId19"/>
  </p:handoutMasterIdLst>
  <p:sldIdLst>
    <p:sldId id="333" r:id="rId2"/>
    <p:sldId id="309" r:id="rId3"/>
    <p:sldId id="372" r:id="rId4"/>
    <p:sldId id="335" r:id="rId5"/>
    <p:sldId id="336" r:id="rId6"/>
    <p:sldId id="337" r:id="rId7"/>
    <p:sldId id="311" r:id="rId8"/>
    <p:sldId id="312" r:id="rId9"/>
    <p:sldId id="313" r:id="rId10"/>
    <p:sldId id="314" r:id="rId11"/>
    <p:sldId id="315" r:id="rId12"/>
    <p:sldId id="316" r:id="rId13"/>
    <p:sldId id="318" r:id="rId14"/>
    <p:sldId id="324" r:id="rId15"/>
    <p:sldId id="317" r:id="rId16"/>
    <p:sldId id="37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el, Ruthann" initials="BR" lastIdx="0" clrIdx="0">
    <p:extLst>
      <p:ext uri="{19B8F6BF-5375-455C-9EA6-DF929625EA0E}">
        <p15:presenceInfo xmlns:p15="http://schemas.microsoft.com/office/powerpoint/2012/main" userId="Biel, Ruth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7792" autoAdjust="0"/>
  </p:normalViewPr>
  <p:slideViewPr>
    <p:cSldViewPr>
      <p:cViewPr varScale="1">
        <p:scale>
          <a:sx n="76" d="100"/>
          <a:sy n="76" d="100"/>
        </p:scale>
        <p:origin x="144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C4FEF2CD-8C2D-4B07-954F-21A206354BD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1098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DDB5F9C3-A8B4-4C12-B95E-0093FBE83B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6462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115CB30-9529-44D1-B86B-DF930A69CF10}" type="slidenum">
              <a:rPr lang="en-US" altLang="en-US" sz="1200" smtClean="0">
                <a:latin typeface="Trebuchet MS" panose="020B0603020202020204" pitchFamily="34" charset="0"/>
              </a:rPr>
              <a:pPr/>
              <a:t>2</a:t>
            </a:fld>
            <a:endParaRPr lang="en-US" altLang="en-US" sz="1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99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115CB30-9529-44D1-B86B-DF930A69CF10}" type="slidenum">
              <a:rPr lang="en-US" altLang="en-US" sz="1200" smtClean="0">
                <a:latin typeface="Trebuchet MS" panose="020B0603020202020204" pitchFamily="34" charset="0"/>
              </a:rPr>
              <a:pPr/>
              <a:t>3</a:t>
            </a:fld>
            <a:endParaRPr lang="en-US" altLang="en-US" sz="1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1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A115CB30-9529-44D1-B86B-DF930A69CF10}" type="slidenum">
              <a:rPr lang="en-US" altLang="en-US" sz="1200" smtClean="0">
                <a:latin typeface="Trebuchet MS" panose="020B0603020202020204" pitchFamily="34" charset="0"/>
              </a:rPr>
              <a:pPr/>
              <a:t>4</a:t>
            </a:fld>
            <a:endParaRPr lang="en-US" altLang="en-US" sz="1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4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6C356F14-5CF8-40F2-92FC-057D1DEF1758}" type="slidenum">
              <a:rPr lang="en-US" altLang="en-US" sz="1200" smtClean="0">
                <a:latin typeface="Trebuchet MS" panose="020B0603020202020204" pitchFamily="34" charset="0"/>
              </a:rPr>
              <a:pPr/>
              <a:t>14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8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fld id="{77C7796B-29B0-4E55-8E58-BA8219792B2B}" type="slidenum">
              <a:rPr lang="en-US" altLang="en-US" sz="1200" smtClean="0">
                <a:latin typeface="Trebuchet MS" panose="020B0603020202020204" pitchFamily="34" charset="0"/>
              </a:rPr>
              <a:pPr/>
              <a:t>15</a:t>
            </a:fld>
            <a:endParaRPr lang="en-US" altLang="en-US" sz="120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6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09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958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101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19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787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399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4"/>
            <a:ext cx="82296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1"/>
            <a:ext cx="82296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1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704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7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268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82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792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048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88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7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998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  <a:ea typeface="+mn-ea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90" r:id="rId1"/>
    <p:sldLayoutId id="2147485091" r:id="rId2"/>
    <p:sldLayoutId id="2147485092" r:id="rId3"/>
    <p:sldLayoutId id="2147485093" r:id="rId4"/>
    <p:sldLayoutId id="2147485094" r:id="rId5"/>
    <p:sldLayoutId id="2147485095" r:id="rId6"/>
    <p:sldLayoutId id="2147485096" r:id="rId7"/>
    <p:sldLayoutId id="2147485097" r:id="rId8"/>
    <p:sldLayoutId id="2147485098" r:id="rId9"/>
    <p:sldLayoutId id="2147485099" r:id="rId10"/>
    <p:sldLayoutId id="2147485100" r:id="rId11"/>
    <p:sldLayoutId id="2147485101" r:id="rId12"/>
    <p:sldLayoutId id="2147485102" r:id="rId13"/>
    <p:sldLayoutId id="2147485103" r:id="rId14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7771584" cy="2227000"/>
          </a:xfrm>
        </p:spPr>
        <p:txBody>
          <a:bodyPr anchor="ctr"/>
          <a:lstStyle/>
          <a:p>
            <a:pPr eaLnBrk="1" hangingPunct="1"/>
            <a:r>
              <a:rPr lang="en-US" altLang="en-US" sz="4399" dirty="0"/>
              <a:t>6-UNIX System Calls</a:t>
            </a:r>
            <a:br>
              <a:rPr lang="en-US" altLang="en-US" sz="4399" dirty="0"/>
            </a:br>
            <a:r>
              <a:rPr lang="en-US" altLang="en-US" sz="4399" dirty="0"/>
              <a:t>&amp;</a:t>
            </a:r>
            <a:br>
              <a:rPr lang="en-US" altLang="en-US" sz="4399" dirty="0"/>
            </a:br>
            <a:r>
              <a:rPr lang="en-US" altLang="en-US" sz="4399" dirty="0"/>
              <a:t>Start of mini-shell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786497"/>
            <a:ext cx="6400128" cy="1752416"/>
          </a:xfrm>
        </p:spPr>
        <p:txBody>
          <a:bodyPr/>
          <a:lstStyle/>
          <a:p>
            <a:pPr eaLnBrk="1" hangingPunct="1"/>
            <a:r>
              <a:rPr lang="en-US" sz="3200" dirty="0"/>
              <a:t>(The Linux Program Interface </a:t>
            </a:r>
          </a:p>
          <a:p>
            <a:pPr eaLnBrk="1" hangingPunct="1"/>
            <a:r>
              <a:rPr lang="en-US" sz="3200" dirty="0"/>
              <a:t>our text </a:t>
            </a:r>
            <a:r>
              <a:rPr lang="en-US" sz="3200" b="1" dirty="0"/>
              <a:t>Chapter 3</a:t>
            </a:r>
            <a:r>
              <a:rPr lang="en-US" sz="3200" dirty="0"/>
              <a:t>)</a:t>
            </a:r>
            <a:endParaRPr lang="en-US" altLang="en-US" sz="3199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977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System Call Number</a:t>
            </a:r>
            <a:endParaRPr lang="zh-TW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25563"/>
            <a:ext cx="8435975" cy="5030788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Because the kernel implements many different system calls, the </a:t>
            </a:r>
            <a:r>
              <a:rPr lang="en-US" altLang="zh-TW" sz="2800" u="sng" dirty="0"/>
              <a:t>User Mode process</a:t>
            </a:r>
            <a:r>
              <a:rPr lang="en-US" altLang="zh-TW" sz="2800" dirty="0"/>
              <a:t> must pass a </a:t>
            </a:r>
            <a:r>
              <a:rPr lang="en-US" altLang="zh-TW" sz="2800" u="sng" dirty="0"/>
              <a:t>parameter</a:t>
            </a:r>
            <a:r>
              <a:rPr lang="en-US" altLang="zh-TW" sz="2800" dirty="0"/>
              <a:t> called the </a:t>
            </a:r>
            <a:r>
              <a:rPr lang="en-US" altLang="zh-TW" sz="2800" b="1" i="1" dirty="0">
                <a:solidFill>
                  <a:srgbClr val="3333CC"/>
                </a:solidFill>
              </a:rPr>
              <a:t>system call number</a:t>
            </a:r>
            <a:r>
              <a:rPr lang="en-US" altLang="zh-TW" sz="2800" dirty="0"/>
              <a:t> to identify the required system call.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The </a:t>
            </a:r>
            <a:r>
              <a:rPr lang="en-US" altLang="zh-TW" sz="2800" b="1" dirty="0" err="1">
                <a:solidFill>
                  <a:srgbClr val="FF0000"/>
                </a:solidFill>
              </a:rPr>
              <a:t>eax</a:t>
            </a:r>
            <a:r>
              <a:rPr lang="en-US" altLang="zh-TW" sz="2800" dirty="0"/>
              <a:t> register is used by Linux for this purpose. </a:t>
            </a:r>
          </a:p>
          <a:p>
            <a:pPr lvl="1" eaLnBrk="1" hangingPunct="1"/>
            <a:r>
              <a:rPr lang="en-US" altLang="zh-TW" sz="2400" dirty="0"/>
              <a:t>Additional parameters are usually passed when invoking a system call.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>
                <a:solidFill>
                  <a:srgbClr val="C00000"/>
                </a:solidFill>
              </a:rPr>
              <a:t>See:  On Athena, /</a:t>
            </a:r>
            <a:r>
              <a:rPr lang="en-US" altLang="zh-TW" sz="2400" dirty="0" err="1">
                <a:solidFill>
                  <a:srgbClr val="C00000"/>
                </a:solidFill>
              </a:rPr>
              <a:t>usr</a:t>
            </a:r>
            <a:r>
              <a:rPr lang="en-US" altLang="zh-TW" sz="2400" dirty="0">
                <a:solidFill>
                  <a:srgbClr val="C00000"/>
                </a:solidFill>
              </a:rPr>
              <a:t>/include/</a:t>
            </a:r>
            <a:r>
              <a:rPr lang="en-US" altLang="zh-TW" sz="2400" dirty="0" err="1">
                <a:solidFill>
                  <a:srgbClr val="C00000"/>
                </a:solidFill>
              </a:rPr>
              <a:t>asm</a:t>
            </a:r>
            <a:r>
              <a:rPr lang="en-US" altLang="zh-TW" sz="2400" dirty="0">
                <a:solidFill>
                  <a:srgbClr val="C00000"/>
                </a:solidFill>
              </a:rPr>
              <a:t>/unistd_32.h for listing of system calls (32 bits)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4938"/>
            <a:ext cx="8078788" cy="10080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The Return Value of a System Call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370807"/>
            <a:ext cx="8078788" cy="4757737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All system calls return an integer value. </a:t>
            </a:r>
          </a:p>
          <a:p>
            <a:pPr eaLnBrk="1" hangingPunct="1"/>
            <a:r>
              <a:rPr lang="en-US" altLang="zh-TW" sz="2800" u="sng" dirty="0"/>
              <a:t>The conventions for these return values</a:t>
            </a:r>
            <a:r>
              <a:rPr lang="en-US" altLang="zh-TW" sz="2800" dirty="0"/>
              <a:t> are different from </a:t>
            </a:r>
            <a:r>
              <a:rPr lang="en-US" altLang="zh-TW" sz="2800" u="sng" dirty="0"/>
              <a:t>those for wrapper routines</a:t>
            </a:r>
            <a:r>
              <a:rPr lang="en-US" altLang="zh-TW" sz="2800" dirty="0"/>
              <a:t>. </a:t>
            </a:r>
          </a:p>
          <a:p>
            <a:pPr lvl="1" eaLnBrk="1" hangingPunct="1"/>
            <a:r>
              <a:rPr lang="en-US" altLang="zh-TW" sz="2400" dirty="0"/>
              <a:t>In the kernel</a:t>
            </a:r>
          </a:p>
          <a:p>
            <a:pPr lvl="2" eaLnBrk="1" hangingPunct="1"/>
            <a:r>
              <a:rPr lang="en-US" altLang="zh-TW" sz="2200" dirty="0"/>
              <a:t>positive or 0 values denote a successful termination of the system call </a:t>
            </a:r>
          </a:p>
          <a:p>
            <a:pPr lvl="2" eaLnBrk="1" hangingPunct="1"/>
            <a:r>
              <a:rPr lang="en-US" altLang="zh-TW" sz="2200" dirty="0"/>
              <a:t>negative values denote an error condition </a:t>
            </a:r>
          </a:p>
          <a:p>
            <a:pPr lvl="3" eaLnBrk="1" hangingPunct="1"/>
            <a:r>
              <a:rPr lang="en-US" altLang="zh-TW" sz="2200" dirty="0"/>
              <a:t>In the latter case, the value is the negation of the error code that must be returned to the application program in the </a:t>
            </a:r>
            <a:r>
              <a:rPr lang="en-US" altLang="zh-TW" sz="22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zh-TW" sz="2200" dirty="0"/>
              <a:t> variable. </a:t>
            </a:r>
          </a:p>
          <a:p>
            <a:pPr lvl="1" eaLnBrk="1" hangingPunct="1"/>
            <a:r>
              <a:rPr lang="en-US" altLang="zh-TW" sz="2400" dirty="0"/>
              <a:t>The </a:t>
            </a:r>
            <a:r>
              <a:rPr lang="en-US" altLang="zh-TW" sz="24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zh-TW" sz="2400" dirty="0"/>
              <a:t> variable is not set or used by the kernel. Instead, the wrapper routines handle the task of setting this variable after a return from a system call.</a:t>
            </a:r>
            <a:endParaRPr lang="zh-TW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81343" y="10160"/>
            <a:ext cx="836295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 dirty="0"/>
              <a:t>Operations Performed by a System Call Handler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81343" y="1489234"/>
            <a:ext cx="8257857" cy="536876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The </a:t>
            </a:r>
            <a:r>
              <a:rPr lang="en-US" altLang="zh-TW" sz="2800" b="1" i="1" dirty="0">
                <a:solidFill>
                  <a:srgbClr val="3333CC"/>
                </a:solidFill>
              </a:rPr>
              <a:t>system call handler </a:t>
            </a:r>
            <a:r>
              <a:rPr lang="en-US" altLang="zh-TW" sz="2800" dirty="0"/>
              <a:t>performs the following operations: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Saves the contents of most registers in the Kernel Mode stack.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200" dirty="0"/>
              <a:t>This operation is common to all system calls and is coded in assembly language.</a:t>
            </a:r>
          </a:p>
          <a:p>
            <a:pPr lvl="2" eaLnBrk="1" hangingPunct="1">
              <a:lnSpc>
                <a:spcPct val="80000"/>
              </a:lnSpc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Handles the system call by invoking a corresponding </a:t>
            </a:r>
            <a:r>
              <a:rPr lang="en-US" altLang="zh-TW" sz="2400" b="1" dirty="0"/>
              <a:t>C</a:t>
            </a:r>
            <a:r>
              <a:rPr lang="en-US" altLang="zh-TW" sz="2400" dirty="0"/>
              <a:t> function called the</a:t>
            </a:r>
            <a:r>
              <a:rPr lang="en-US" altLang="zh-TW" sz="2400" b="1" i="1" dirty="0">
                <a:solidFill>
                  <a:srgbClr val="3333CC"/>
                </a:solidFill>
              </a:rPr>
              <a:t> system call service routine</a:t>
            </a:r>
            <a:r>
              <a:rPr lang="en-US" altLang="zh-TW" sz="2400" dirty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Exits from the handler: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200" dirty="0"/>
              <a:t>The registers are loaded with the values saved in the Kernel Mode stack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200" dirty="0"/>
              <a:t>The </a:t>
            </a:r>
            <a:r>
              <a:rPr lang="en-US" altLang="zh-TW" sz="2200" b="1" dirty="0"/>
              <a:t>CPU</a:t>
            </a:r>
            <a:r>
              <a:rPr lang="en-US" altLang="zh-TW" sz="2200" dirty="0"/>
              <a:t> is switched back from Kernel Mode to User Mode.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2200" dirty="0"/>
              <a:t>This operation is common to all system calls and is coded in assembly language.</a:t>
            </a:r>
            <a:endParaRPr lang="zh-TW" alt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107"/>
            <a:ext cx="836295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 dirty="0"/>
              <a:t>Tracing System Calls – </a:t>
            </a:r>
            <a:r>
              <a:rPr lang="en-US" altLang="zh-TW" sz="3600" b="1" dirty="0" err="1"/>
              <a:t>strace</a:t>
            </a:r>
            <a:r>
              <a:rPr lang="en-US" altLang="zh-TW" sz="3600" dirty="0"/>
              <a:t> command</a:t>
            </a:r>
            <a:br>
              <a:rPr lang="en-US" altLang="zh-TW" sz="3600" dirty="0"/>
            </a:br>
            <a:r>
              <a:rPr lang="en-US" altLang="zh-TW" sz="3600" dirty="0"/>
              <a:t>(See Appendix A in LPI, page 1401)</a:t>
            </a:r>
          </a:p>
        </p:txBody>
      </p:sp>
      <p:pic>
        <p:nvPicPr>
          <p:cNvPr id="44035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399" y="1500707"/>
            <a:ext cx="8714699" cy="4855644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927"/>
            <a:ext cx="9067800" cy="638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76200" y="6383338"/>
            <a:ext cx="3854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Source:  University of Illinois CS 241 Staff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00600" y="5838825"/>
            <a:ext cx="38100" cy="54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3930650" y="6361113"/>
            <a:ext cx="2317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sys_call_table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9067800" cy="638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76200" y="6383338"/>
            <a:ext cx="3854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 sz="1600"/>
              <a:t>Source:  University of Illinois CS 241 Staff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00600" y="5838825"/>
            <a:ext cx="38100" cy="54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09" name="TextBox 6"/>
          <p:cNvSpPr txBox="1">
            <a:spLocks noChangeArrowheads="1"/>
          </p:cNvSpPr>
          <p:nvPr/>
        </p:nvSpPr>
        <p:spPr bwMode="auto">
          <a:xfrm>
            <a:off x="3930650" y="6361113"/>
            <a:ext cx="2317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/>
              <a:t>sys_call_table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60450" y="76200"/>
            <a:ext cx="2863850" cy="2838450"/>
            <a:chOff x="1771648" y="-152400"/>
            <a:chExt cx="2863850" cy="2837822"/>
          </a:xfrm>
        </p:grpSpPr>
        <p:sp>
          <p:nvSpPr>
            <p:cNvPr id="3" name="Down Arrow 2"/>
            <p:cNvSpPr/>
            <p:nvPr/>
          </p:nvSpPr>
          <p:spPr>
            <a:xfrm>
              <a:off x="3014661" y="2075957"/>
              <a:ext cx="1371600" cy="6094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" name="Flowchart: Document 1"/>
            <p:cNvSpPr/>
            <p:nvPr/>
          </p:nvSpPr>
          <p:spPr>
            <a:xfrm>
              <a:off x="1771648" y="-152400"/>
              <a:ext cx="2863850" cy="2360091"/>
            </a:xfrm>
            <a:prstGeom prst="flowChartDocumen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sz="1600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Wrapper: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Move parameters from the user stack to processor registers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Switch to kernel mode and jump to the system call handler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Post-process the return value and compute </a:t>
              </a:r>
              <a:r>
                <a:rPr lang="en-US" sz="1600" dirty="0" err="1">
                  <a:solidFill>
                    <a:schemeClr val="tx1"/>
                  </a:solidFill>
                </a:rPr>
                <a:t>errno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259388" y="2057400"/>
            <a:ext cx="3351212" cy="3500438"/>
            <a:chOff x="5258636" y="2057400"/>
            <a:chExt cx="3351963" cy="3500633"/>
          </a:xfrm>
        </p:grpSpPr>
        <p:sp>
          <p:nvSpPr>
            <p:cNvPr id="8" name="Flowchart: Document 7"/>
            <p:cNvSpPr/>
            <p:nvPr/>
          </p:nvSpPr>
          <p:spPr>
            <a:xfrm>
              <a:off x="5258636" y="2057400"/>
              <a:ext cx="3351963" cy="2868773"/>
            </a:xfrm>
            <a:prstGeom prst="flowChartDocumen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sz="1600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System Call Handler: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Save processor registers into the kernel mode stack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Call the service function in the kernel</a:t>
              </a:r>
            </a:p>
            <a:p>
              <a:pPr lvl="1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(Linux: array of </a:t>
              </a:r>
              <a:r>
                <a:rPr lang="en-US" sz="1600" b="1" dirty="0">
                  <a:solidFill>
                    <a:srgbClr val="FF0000"/>
                  </a:solidFill>
                </a:rPr>
                <a:t>function pointers </a:t>
              </a:r>
              <a:r>
                <a:rPr lang="en-US" sz="1600" dirty="0">
                  <a:solidFill>
                    <a:schemeClr val="tx1"/>
                  </a:solidFill>
                </a:rPr>
                <a:t>indexed by system call number )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Restore processor registers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Switch back to user mode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Call processor-specific instruction</a:t>
              </a:r>
            </a:p>
          </p:txBody>
        </p:sp>
        <p:sp>
          <p:nvSpPr>
            <p:cNvPr id="9" name="Down Arrow 8"/>
            <p:cNvSpPr/>
            <p:nvPr/>
          </p:nvSpPr>
          <p:spPr>
            <a:xfrm>
              <a:off x="5409482" y="4948399"/>
              <a:ext cx="1371907" cy="6096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114800" y="228600"/>
            <a:ext cx="3505200" cy="1319213"/>
            <a:chOff x="1262813" y="538530"/>
            <a:chExt cx="3505199" cy="1319805"/>
          </a:xfrm>
        </p:grpSpPr>
        <p:sp>
          <p:nvSpPr>
            <p:cNvPr id="13" name="Flowchart: Document 12"/>
            <p:cNvSpPr/>
            <p:nvPr/>
          </p:nvSpPr>
          <p:spPr>
            <a:xfrm>
              <a:off x="1262813" y="538530"/>
              <a:ext cx="3505199" cy="709931"/>
            </a:xfrm>
            <a:prstGeom prst="flowChartDocumen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sz="1600" dirty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sz="1600" b="1" dirty="0">
                  <a:solidFill>
                    <a:srgbClr val="FF0000"/>
                  </a:solidFill>
                </a:rPr>
                <a:t>C program: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count = read(</a:t>
              </a:r>
              <a:r>
                <a:rPr lang="en-US" sz="1600" dirty="0" err="1">
                  <a:solidFill>
                    <a:schemeClr val="tx1"/>
                  </a:solidFill>
                </a:rPr>
                <a:t>fd</a:t>
              </a:r>
              <a:r>
                <a:rPr lang="en-US" sz="1600" dirty="0">
                  <a:solidFill>
                    <a:schemeClr val="tx1"/>
                  </a:solidFill>
                </a:rPr>
                <a:t>, buffer, </a:t>
              </a:r>
              <a:r>
                <a:rPr lang="en-US" sz="1600" dirty="0" err="1">
                  <a:solidFill>
                    <a:schemeClr val="tx1"/>
                  </a:solidFill>
                </a:rPr>
                <a:t>nbytes</a:t>
              </a:r>
              <a:r>
                <a:rPr lang="en-US" sz="1600" dirty="0">
                  <a:solidFill>
                    <a:schemeClr val="tx1"/>
                  </a:solidFill>
                </a:rPr>
                <a:t>);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988301" y="1248461"/>
              <a:ext cx="1371600" cy="6098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358"/>
            <a:ext cx="7771584" cy="3446200"/>
          </a:xfrm>
        </p:spPr>
        <p:txBody>
          <a:bodyPr anchor="ctr"/>
          <a:lstStyle/>
          <a:p>
            <a:pPr eaLnBrk="1" hangingPunct="1"/>
            <a:r>
              <a:rPr lang="en-US" altLang="en-US" sz="4399" dirty="0"/>
              <a:t>6-UNIX System Calls</a:t>
            </a:r>
            <a:br>
              <a:rPr lang="en-US" altLang="en-US" sz="4399" dirty="0"/>
            </a:br>
            <a:r>
              <a:rPr lang="en-US" altLang="en-US" sz="4399" dirty="0"/>
              <a:t>&amp;</a:t>
            </a:r>
            <a:br>
              <a:rPr lang="en-US" altLang="en-US" sz="4399" dirty="0"/>
            </a:br>
            <a:r>
              <a:rPr lang="en-US" altLang="en-US" sz="4399" dirty="0"/>
              <a:t>Start of mini-shell</a:t>
            </a:r>
            <a:br>
              <a:rPr lang="en-US" altLang="en-US" sz="4399" dirty="0"/>
            </a:br>
            <a:br>
              <a:rPr lang="en-US" altLang="en-US" sz="4399" dirty="0"/>
            </a:br>
            <a:r>
              <a:rPr lang="en-US" altLang="en-US" sz="4399" dirty="0"/>
              <a:t>The End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86497"/>
            <a:ext cx="6400128" cy="1233303"/>
          </a:xfrm>
        </p:spPr>
        <p:txBody>
          <a:bodyPr/>
          <a:lstStyle/>
          <a:p>
            <a:pPr eaLnBrk="1" hangingPunct="1"/>
            <a:r>
              <a:rPr lang="en-US" sz="3200" dirty="0"/>
              <a:t>(The Linux Program Interface </a:t>
            </a:r>
          </a:p>
          <a:p>
            <a:pPr eaLnBrk="1" hangingPunct="1"/>
            <a:r>
              <a:rPr lang="en-US" sz="3200" dirty="0"/>
              <a:t>our text </a:t>
            </a:r>
            <a:r>
              <a:rPr lang="en-US" sz="3200" b="1" dirty="0"/>
              <a:t>Chapter 3</a:t>
            </a:r>
            <a:r>
              <a:rPr lang="en-US" sz="3200" dirty="0"/>
              <a:t>)</a:t>
            </a:r>
            <a:endParaRPr lang="en-US" altLang="en-US" sz="3199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BEED7-5B8E-4417-A4E7-E955EBB90AE8}" type="slidenum">
              <a:rPr lang="en-US" altLang="en-US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203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-228600"/>
            <a:ext cx="7897813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System Calls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295400"/>
            <a:ext cx="8435975" cy="594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600" dirty="0"/>
              <a:t>Operating systems offer processes running in User Mode </a:t>
            </a:r>
            <a:r>
              <a:rPr lang="en-US" altLang="zh-TW" sz="2600" b="1" i="1" dirty="0"/>
              <a:t>a set of interfaces</a:t>
            </a:r>
            <a:r>
              <a:rPr lang="en-US" altLang="zh-TW" sz="2600" dirty="0"/>
              <a:t> to interact with </a:t>
            </a:r>
            <a:r>
              <a:rPr lang="en-US" altLang="zh-TW" sz="2600" b="1" i="1" dirty="0"/>
              <a:t>hardware devices</a:t>
            </a:r>
            <a:r>
              <a:rPr lang="en-US" altLang="zh-TW" sz="2600" dirty="0"/>
              <a:t> such as the </a:t>
            </a:r>
            <a:r>
              <a:rPr lang="en-US" altLang="zh-TW" sz="2600" b="1" dirty="0"/>
              <a:t>CPU, </a:t>
            </a:r>
            <a:r>
              <a:rPr lang="en-US" altLang="zh-TW" sz="2600" dirty="0"/>
              <a:t>disks, and printers.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1800" b="1" dirty="0"/>
              <a:t> </a:t>
            </a:r>
            <a:r>
              <a:rPr lang="en-US" altLang="zh-TW" sz="2600" b="1" dirty="0"/>
              <a:t>Unix</a:t>
            </a:r>
            <a:r>
              <a:rPr lang="en-US" altLang="zh-TW" sz="2600" dirty="0"/>
              <a:t> systems implement most interfaces between </a:t>
            </a:r>
            <a:r>
              <a:rPr lang="en-US" altLang="zh-TW" sz="2600" b="1" i="1" dirty="0"/>
              <a:t>User Mode processes</a:t>
            </a:r>
            <a:r>
              <a:rPr lang="en-US" altLang="zh-TW" sz="2600" dirty="0"/>
              <a:t> and </a:t>
            </a:r>
            <a:r>
              <a:rPr lang="en-US" altLang="zh-TW" sz="2600" b="1" i="1" dirty="0"/>
              <a:t>hardware devices</a:t>
            </a:r>
            <a:r>
              <a:rPr lang="en-US" altLang="zh-TW" sz="2600" dirty="0"/>
              <a:t> by means of </a:t>
            </a:r>
            <a:r>
              <a:rPr lang="en-US" altLang="zh-TW" sz="2600" b="1" i="1" dirty="0"/>
              <a:t>system calls</a:t>
            </a:r>
            <a:r>
              <a:rPr lang="en-US" altLang="zh-TW" sz="2600" dirty="0"/>
              <a:t> issued to the kernel.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3200" dirty="0"/>
              <a:t>A </a:t>
            </a:r>
            <a:r>
              <a:rPr lang="en-US" altLang="zh-TW" sz="3200" b="1" i="1" dirty="0"/>
              <a:t>system call</a:t>
            </a:r>
            <a:r>
              <a:rPr lang="en-US" altLang="zh-TW" sz="3200" dirty="0"/>
              <a:t> is an explicit request to the kernel made via a </a:t>
            </a:r>
            <a:r>
              <a:rPr lang="en-US" altLang="zh-TW" sz="3200" b="1" i="1" dirty="0">
                <a:solidFill>
                  <a:srgbClr val="3333CC"/>
                </a:solidFill>
              </a:rPr>
              <a:t>software interrupt</a:t>
            </a:r>
            <a:r>
              <a:rPr lang="en-US" altLang="zh-TW" sz="3200" dirty="0"/>
              <a:t>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-228600"/>
            <a:ext cx="7897813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System Calls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08025" y="1143000"/>
            <a:ext cx="8131175" cy="4038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3200" dirty="0"/>
              <a:t>You can see the whole list of system calls by typing: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3200" dirty="0"/>
              <a:t>	&gt; </a:t>
            </a:r>
            <a:r>
              <a:rPr lang="en-US" altLang="zh-TW" sz="3200" b="1" dirty="0"/>
              <a:t>man </a:t>
            </a:r>
            <a:r>
              <a:rPr lang="en-US" altLang="zh-TW" sz="3200" b="1" dirty="0" err="1"/>
              <a:t>syscalls</a:t>
            </a:r>
            <a:r>
              <a:rPr lang="en-US" altLang="zh-TW" sz="3200" b="1" dirty="0"/>
              <a:t> 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3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3200" dirty="0"/>
              <a:t>From a programming point of view, invoking a system call looks much like calling a C function.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3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3200" dirty="0"/>
              <a:t>However behind the scenes, many steps occur!                </a:t>
            </a:r>
            <a:endParaRPr lang="zh-TW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313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164782"/>
            <a:ext cx="7897813" cy="1657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System Call Examples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822132"/>
            <a:ext cx="8435975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200" dirty="0"/>
              <a:t>Create a new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/>
              <a:t>Perform I/O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/>
              <a:t>Create a pipe for </a:t>
            </a:r>
            <a:r>
              <a:rPr lang="en-US" altLang="zh-TW" sz="3200" dirty="0" err="1"/>
              <a:t>interprocess</a:t>
            </a:r>
            <a:r>
              <a:rPr lang="en-US" altLang="zh-TW" sz="3200" dirty="0"/>
              <a:t> communications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200" dirty="0"/>
              <a:t>Send/Receive signals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878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Points about </a:t>
            </a:r>
            <a:r>
              <a:rPr lang="en-US" b="1" dirty="0"/>
              <a:t>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changes the processor state from user mode to kernel mode, so that the CPU can access protected kernel memory</a:t>
            </a:r>
          </a:p>
          <a:p>
            <a:endParaRPr lang="en-US" sz="1600" dirty="0"/>
          </a:p>
          <a:p>
            <a:r>
              <a:rPr lang="en-US" sz="2800" dirty="0"/>
              <a:t>The set of system calls is fixed</a:t>
            </a:r>
          </a:p>
          <a:p>
            <a:pPr lvl="1"/>
            <a:r>
              <a:rPr lang="en-US" sz="2400" dirty="0"/>
              <a:t>Each call has a unique number</a:t>
            </a:r>
          </a:p>
          <a:p>
            <a:pPr lvl="1"/>
            <a:r>
              <a:rPr lang="en-US" sz="2400" dirty="0"/>
              <a:t>Programmer identifies the call by name</a:t>
            </a:r>
          </a:p>
          <a:p>
            <a:pPr lvl="1"/>
            <a:endParaRPr lang="en-US" sz="1600" dirty="0"/>
          </a:p>
          <a:p>
            <a:r>
              <a:rPr lang="en-US" sz="2800" dirty="0"/>
              <a:t>It may have a set of arguments that specify information to be transferred from user space to kernel and vise versa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616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wrapper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wrapper function</a:t>
            </a:r>
            <a:r>
              <a:rPr lang="en-US" dirty="0"/>
              <a:t> is a subroutine in a software library or a computer program </a:t>
            </a:r>
          </a:p>
          <a:p>
            <a:r>
              <a:rPr lang="en-US" dirty="0"/>
              <a:t>Main purpose is to call a second subroutine or a system call with little or no additional computation</a:t>
            </a:r>
          </a:p>
          <a:p>
            <a:r>
              <a:rPr lang="en-US" dirty="0"/>
              <a:t>It provides an interface (prototype) to the outside.</a:t>
            </a:r>
          </a:p>
          <a:p>
            <a:r>
              <a:rPr lang="en-US" dirty="0"/>
              <a:t>It provides a mapping from the interface to the actual system call on the inside.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382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28600"/>
            <a:ext cx="8078788" cy="1657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From a Wrapper Routine to a System Call</a:t>
            </a:r>
            <a:endParaRPr lang="zh-TW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752600"/>
            <a:ext cx="8064500" cy="48006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Unix systems include several </a:t>
            </a:r>
            <a:r>
              <a:rPr lang="en-US" altLang="zh-TW" sz="2800" b="1" i="1" dirty="0">
                <a:solidFill>
                  <a:srgbClr val="3333CC"/>
                </a:solidFill>
              </a:rPr>
              <a:t>libraries of functions</a:t>
            </a:r>
            <a:r>
              <a:rPr lang="en-US" altLang="zh-TW" sz="2800" dirty="0"/>
              <a:t> that provide </a:t>
            </a:r>
            <a:r>
              <a:rPr lang="en-US" altLang="zh-TW" sz="2800" b="1" dirty="0"/>
              <a:t>API</a:t>
            </a:r>
            <a:r>
              <a:rPr lang="en-US" altLang="zh-TW" sz="2800" dirty="0"/>
              <a:t>s to programmers. </a:t>
            </a:r>
          </a:p>
          <a:p>
            <a:pPr lvl="1" eaLnBrk="1" hangingPunct="1"/>
            <a:r>
              <a:rPr lang="en-US" altLang="zh-TW" sz="2400" dirty="0"/>
              <a:t>API = Application Program Interface</a:t>
            </a:r>
          </a:p>
          <a:p>
            <a:pPr marL="342865" lvl="1" indent="0" eaLnBrk="1" hangingPunct="1">
              <a:buNone/>
            </a:pPr>
            <a:endParaRPr lang="en-US" altLang="zh-TW" sz="1800" dirty="0"/>
          </a:p>
          <a:p>
            <a:pPr eaLnBrk="1" hangingPunct="1"/>
            <a:r>
              <a:rPr lang="en-US" altLang="zh-TW" sz="2800" dirty="0"/>
              <a:t>Some of the </a:t>
            </a:r>
            <a:r>
              <a:rPr lang="en-US" altLang="zh-TW" sz="2800" b="1" dirty="0"/>
              <a:t>API</a:t>
            </a:r>
            <a:r>
              <a:rPr lang="en-US" altLang="zh-TW" sz="2800" dirty="0"/>
              <a:t>s defined by the </a:t>
            </a:r>
            <a:r>
              <a:rPr lang="en-US" altLang="zh-TW" sz="2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libc</a:t>
            </a:r>
            <a:r>
              <a:rPr lang="en-US" altLang="zh-TW" sz="2800" dirty="0"/>
              <a:t> standard </a:t>
            </a:r>
            <a:r>
              <a:rPr lang="en-US" altLang="zh-TW" sz="2800" b="1" dirty="0"/>
              <a:t>C</a:t>
            </a:r>
            <a:r>
              <a:rPr lang="en-US" altLang="zh-TW" sz="2800" dirty="0"/>
              <a:t> library refer to </a:t>
            </a:r>
            <a:r>
              <a:rPr lang="en-US" altLang="zh-TW" sz="2800" b="1" i="1" dirty="0">
                <a:solidFill>
                  <a:srgbClr val="3333CC"/>
                </a:solidFill>
              </a:rPr>
              <a:t>wrapper routines</a:t>
            </a:r>
            <a:r>
              <a:rPr lang="en-US" altLang="zh-TW" sz="2800" dirty="0"/>
              <a:t> (routines whose only purpose is to issue a </a:t>
            </a:r>
            <a:r>
              <a:rPr lang="en-US" altLang="zh-TW" sz="2800" b="1" i="1" dirty="0">
                <a:solidFill>
                  <a:srgbClr val="3333CC"/>
                </a:solidFill>
              </a:rPr>
              <a:t>system call</a:t>
            </a:r>
            <a:r>
              <a:rPr lang="en-US" altLang="zh-TW" sz="2800" dirty="0"/>
              <a:t>).</a:t>
            </a:r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en-US" altLang="zh-TW" sz="2800" dirty="0"/>
              <a:t>Usually, each system call has a corresponding wrapper routine, which defines the </a:t>
            </a:r>
            <a:r>
              <a:rPr lang="en-US" altLang="zh-TW" sz="2800" b="1" dirty="0"/>
              <a:t>API</a:t>
            </a:r>
            <a:r>
              <a:rPr lang="en-US" altLang="zh-TW" sz="2800" dirty="0"/>
              <a:t> that application programs should employ. </a:t>
            </a:r>
            <a:endParaRPr lang="zh-TW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1963" y="-35560"/>
            <a:ext cx="8424862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 dirty="0"/>
              <a:t>The Return Value of a Wrapper Routine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61963" y="1141096"/>
            <a:ext cx="8580438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Most wrapper routines return an integer value, whose meaning depends on the corresponding system call. 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 return value of </a:t>
            </a:r>
            <a:r>
              <a:rPr lang="en-US" altLang="zh-TW" sz="2800" b="1" dirty="0">
                <a:solidFill>
                  <a:srgbClr val="990099"/>
                </a:solidFill>
              </a:rPr>
              <a:t>-1</a:t>
            </a:r>
            <a:r>
              <a:rPr lang="en-US" altLang="zh-TW" sz="2800" dirty="0"/>
              <a:t> usually indicates that the</a:t>
            </a:r>
            <a:r>
              <a:rPr lang="en-US" altLang="zh-TW" sz="2800" b="1" i="1" dirty="0"/>
              <a:t> kernel</a:t>
            </a:r>
            <a:r>
              <a:rPr lang="en-US" altLang="zh-TW" sz="2800" dirty="0"/>
              <a:t> was unable to satisfy the process request.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TW" sz="28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 failure in the</a:t>
            </a:r>
            <a:r>
              <a:rPr lang="en-US" altLang="zh-TW" sz="2800" b="1" i="1" dirty="0">
                <a:solidFill>
                  <a:srgbClr val="3333CC"/>
                </a:solidFill>
              </a:rPr>
              <a:t> system call handler</a:t>
            </a:r>
            <a:r>
              <a:rPr lang="en-US" altLang="zh-TW" sz="2800" dirty="0"/>
              <a:t> may be caused by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invalid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a lack of available 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/>
              <a:t>hardware problems, and so on. 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The specific </a:t>
            </a:r>
            <a:r>
              <a:rPr lang="en-US" altLang="zh-TW" sz="2800" b="1" i="1" dirty="0"/>
              <a:t>error code</a:t>
            </a:r>
            <a:r>
              <a:rPr lang="en-US" altLang="zh-TW" sz="2800" dirty="0"/>
              <a:t> is contained in the </a:t>
            </a:r>
            <a:r>
              <a:rPr lang="en-US" altLang="zh-TW" sz="2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errno</a:t>
            </a:r>
            <a:r>
              <a:rPr lang="en-US" altLang="zh-TW" sz="2800" dirty="0"/>
              <a:t> variable, which is defined in the </a:t>
            </a:r>
            <a:r>
              <a:rPr lang="en-US" altLang="zh-TW" sz="2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libc</a:t>
            </a:r>
            <a:r>
              <a:rPr lang="en-US" altLang="zh-TW" sz="2800" dirty="0"/>
              <a:t> library.</a:t>
            </a:r>
            <a:endParaRPr lang="zh-TW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0"/>
            <a:ext cx="8078787" cy="1657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Execution Flow of a System Call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493713" y="1524000"/>
            <a:ext cx="8064500" cy="3767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When a </a:t>
            </a:r>
            <a:r>
              <a:rPr lang="en-US" altLang="zh-TW" sz="2800" b="1" i="1" dirty="0"/>
              <a:t>User Mode process</a:t>
            </a:r>
            <a:r>
              <a:rPr lang="en-US" altLang="zh-TW" sz="2800" dirty="0"/>
              <a:t> invokes a</a:t>
            </a:r>
            <a:r>
              <a:rPr lang="en-US" altLang="zh-TW" sz="2800" b="1" i="1" dirty="0"/>
              <a:t> system call</a:t>
            </a:r>
            <a:r>
              <a:rPr lang="en-US" altLang="zh-TW" sz="2800" dirty="0"/>
              <a:t>, the </a:t>
            </a:r>
            <a:r>
              <a:rPr lang="en-US" altLang="zh-TW" sz="2800" b="1" dirty="0"/>
              <a:t>CPU</a:t>
            </a:r>
            <a:r>
              <a:rPr lang="en-US" altLang="zh-TW" sz="2800" dirty="0"/>
              <a:t> switches to </a:t>
            </a:r>
            <a:r>
              <a:rPr lang="en-US" altLang="zh-TW" sz="2800" b="1" dirty="0"/>
              <a:t>Kernel Mode</a:t>
            </a:r>
            <a:r>
              <a:rPr lang="en-US" altLang="zh-TW" sz="2800" dirty="0"/>
              <a:t> and starts the execution of a</a:t>
            </a:r>
            <a:r>
              <a:rPr lang="en-US" altLang="zh-TW" sz="2800" b="1" i="1" dirty="0"/>
              <a:t> kernel function</a:t>
            </a:r>
            <a:r>
              <a:rPr lang="en-US" altLang="zh-TW" sz="2800" dirty="0"/>
              <a:t>.  </a:t>
            </a:r>
          </a:p>
          <a:p>
            <a:pPr lvl="1" eaLnBrk="1" hangingPunct="1">
              <a:defRPr/>
            </a:pPr>
            <a:endParaRPr lang="en-US" altLang="zh-TW" sz="2800" dirty="0"/>
          </a:p>
          <a:p>
            <a:pPr marL="1588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TW" sz="2800" dirty="0"/>
              <a:t>It is a jump to an assembly language function called the </a:t>
            </a:r>
            <a:r>
              <a:rPr lang="en-US" altLang="zh-TW" sz="2800" b="1" i="1" dirty="0">
                <a:solidFill>
                  <a:srgbClr val="3333CC"/>
                </a:solidFill>
              </a:rPr>
              <a:t>system call handler</a:t>
            </a:r>
            <a:r>
              <a:rPr lang="en-US" altLang="zh-TW" sz="2800" dirty="0"/>
              <a:t>.</a:t>
            </a:r>
          </a:p>
          <a:p>
            <a:pPr marL="1588" lvl="1" indent="0" eaLnBrk="1" hangingPunct="1">
              <a:buFont typeface="Arial" panose="020B0604020202020204" pitchFamily="34" charset="0"/>
              <a:buNone/>
              <a:defRPr/>
            </a:pPr>
            <a:endParaRPr lang="en-US" altLang="zh-TW" sz="2800" dirty="0"/>
          </a:p>
          <a:p>
            <a:pPr marL="1588" lvl="1" indent="0" eaLnBrk="1" hangingPunct="1">
              <a:buFont typeface="Arial" panose="020B0604020202020204" pitchFamily="34" charset="0"/>
              <a:buNone/>
              <a:defRPr/>
            </a:pPr>
            <a:endParaRPr lang="zh-TW" altLang="en-US" sz="2800" dirty="0"/>
          </a:p>
        </p:txBody>
      </p:sp>
      <p:pic>
        <p:nvPicPr>
          <p:cNvPr id="39940" name="Picture 7" descr="http://www.makelinux.net/books/lkd2/graphics/05fig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73525"/>
            <a:ext cx="7202488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49176</TotalTime>
  <Words>900</Words>
  <Application>Microsoft Office PowerPoint</Application>
  <PresentationFormat>On-screen Show (4:3)</PresentationFormat>
  <Paragraphs>127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ＭＳ Ｐゴシック</vt:lpstr>
      <vt:lpstr>新細明體</vt:lpstr>
      <vt:lpstr>Arial</vt:lpstr>
      <vt:lpstr>Calibri</vt:lpstr>
      <vt:lpstr>Calibri Light</vt:lpstr>
      <vt:lpstr>Courier New</vt:lpstr>
      <vt:lpstr>Times</vt:lpstr>
      <vt:lpstr>Times New Roman</vt:lpstr>
      <vt:lpstr>Trebuchet MS</vt:lpstr>
      <vt:lpstr>Wingdings</vt:lpstr>
      <vt:lpstr>1_Office Theme</vt:lpstr>
      <vt:lpstr>6-UNIX System Calls &amp; Start of mini-shell</vt:lpstr>
      <vt:lpstr>System Calls</vt:lpstr>
      <vt:lpstr>System Calls</vt:lpstr>
      <vt:lpstr>System Call Examples</vt:lpstr>
      <vt:lpstr>General Points about System Calls</vt:lpstr>
      <vt:lpstr>What is a wrapper function?</vt:lpstr>
      <vt:lpstr>From a Wrapper Routine to a System Call</vt:lpstr>
      <vt:lpstr>The Return Value of a Wrapper Routine</vt:lpstr>
      <vt:lpstr>Execution Flow of a System Call</vt:lpstr>
      <vt:lpstr>System Call Number</vt:lpstr>
      <vt:lpstr>The Return Value of a System Call</vt:lpstr>
      <vt:lpstr>Operations Performed by a System Call Handler</vt:lpstr>
      <vt:lpstr>Tracing System Calls – strace command (See Appendix A in LPI, page 1401)</vt:lpstr>
      <vt:lpstr>PowerPoint Presentation</vt:lpstr>
      <vt:lpstr>PowerPoint Presentation</vt:lpstr>
      <vt:lpstr>6-UNIX System Calls &amp; Start of mini-shell  The End</vt:lpstr>
    </vt:vector>
  </TitlesOfParts>
  <Company>CETS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doan nguyen;Biel, Ruthann</dc:creator>
  <cp:lastModifiedBy>Ruthann Biel</cp:lastModifiedBy>
  <cp:revision>533</cp:revision>
  <dcterms:created xsi:type="dcterms:W3CDTF">2002-03-04T21:55:41Z</dcterms:created>
  <dcterms:modified xsi:type="dcterms:W3CDTF">2018-09-28T17:47:50Z</dcterms:modified>
</cp:coreProperties>
</file>