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089" r:id="rId1"/>
  </p:sldMasterIdLst>
  <p:notesMasterIdLst>
    <p:notesMasterId r:id="rId50"/>
  </p:notesMasterIdLst>
  <p:handoutMasterIdLst>
    <p:handoutMasterId r:id="rId51"/>
  </p:handoutMasterIdLst>
  <p:sldIdLst>
    <p:sldId id="333" r:id="rId2"/>
    <p:sldId id="346" r:id="rId3"/>
    <p:sldId id="339" r:id="rId4"/>
    <p:sldId id="340" r:id="rId5"/>
    <p:sldId id="259" r:id="rId6"/>
    <p:sldId id="338" r:id="rId7"/>
    <p:sldId id="341" r:id="rId8"/>
    <p:sldId id="262" r:id="rId9"/>
    <p:sldId id="306" r:id="rId10"/>
    <p:sldId id="263" r:id="rId11"/>
    <p:sldId id="264" r:id="rId12"/>
    <p:sldId id="265" r:id="rId13"/>
    <p:sldId id="266" r:id="rId14"/>
    <p:sldId id="267" r:id="rId15"/>
    <p:sldId id="343" r:id="rId16"/>
    <p:sldId id="269" r:id="rId17"/>
    <p:sldId id="344" r:id="rId18"/>
    <p:sldId id="345" r:id="rId19"/>
    <p:sldId id="271" r:id="rId20"/>
    <p:sldId id="272" r:id="rId21"/>
    <p:sldId id="347" r:id="rId22"/>
    <p:sldId id="273" r:id="rId23"/>
    <p:sldId id="274" r:id="rId24"/>
    <p:sldId id="275" r:id="rId25"/>
    <p:sldId id="348" r:id="rId26"/>
    <p:sldId id="349" r:id="rId27"/>
    <p:sldId id="350" r:id="rId28"/>
    <p:sldId id="351" r:id="rId29"/>
    <p:sldId id="276" r:id="rId30"/>
    <p:sldId id="322" r:id="rId31"/>
    <p:sldId id="277" r:id="rId32"/>
    <p:sldId id="278" r:id="rId33"/>
    <p:sldId id="280" r:id="rId34"/>
    <p:sldId id="281" r:id="rId35"/>
    <p:sldId id="282" r:id="rId36"/>
    <p:sldId id="283" r:id="rId37"/>
    <p:sldId id="323" r:id="rId38"/>
    <p:sldId id="285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328" r:id="rId48"/>
    <p:sldId id="352" r:id="rId4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00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87792" autoAdjust="0"/>
  </p:normalViewPr>
  <p:slideViewPr>
    <p:cSldViewPr>
      <p:cViewPr varScale="1">
        <p:scale>
          <a:sx n="75" d="100"/>
          <a:sy n="75" d="100"/>
        </p:scale>
        <p:origin x="1469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rebuchet MS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rebuchet MS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rebuchet MS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fld id="{C4FEF2CD-8C2D-4B07-954F-21A206354B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1098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rebuchet MS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rebuchet MS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rebuchet MS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fld id="{DDB5F9C3-A8B4-4C12-B95E-0093FBE83B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64621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fld id="{6CA811CE-01C3-400C-B48D-84B4FAD4691D}" type="slidenum">
              <a:rPr lang="en-US" altLang="en-US" sz="1200" smtClean="0">
                <a:latin typeface="Trebuchet MS" panose="020B0603020202020204" pitchFamily="34" charset="0"/>
              </a:rPr>
              <a:pPr/>
              <a:t>2</a:t>
            </a:fld>
            <a:endParaRPr lang="en-US" altLang="en-US" sz="1200">
              <a:latin typeface="Trebuchet MS" panose="020B0603020202020204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2313"/>
            <a:ext cx="4800600" cy="3600450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45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fld id="{152EE263-CF3D-41FA-A35D-61DEF87ADB02}" type="slidenum">
              <a:rPr lang="en-US" altLang="en-US" sz="1200" smtClean="0">
                <a:latin typeface="Trebuchet MS" panose="020B0603020202020204" pitchFamily="34" charset="0"/>
              </a:rPr>
              <a:pPr/>
              <a:t>13</a:t>
            </a:fld>
            <a:endParaRPr lang="en-US" altLang="en-US" sz="120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176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fld id="{593E4C8A-9DBE-4E7F-A577-61CDCF8E1794}" type="slidenum">
              <a:rPr lang="en-US" altLang="en-US" sz="1200" smtClean="0">
                <a:latin typeface="Trebuchet MS" panose="020B0603020202020204" pitchFamily="34" charset="0"/>
              </a:rPr>
              <a:pPr/>
              <a:t>14</a:t>
            </a:fld>
            <a:endParaRPr lang="en-US" altLang="en-US" sz="1200">
              <a:latin typeface="Trebuchet MS" panose="020B0603020202020204" pitchFamily="34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2313"/>
            <a:ext cx="4800600" cy="3600450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9858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offset can be negative. also, you can seek past the end. if you then write, file will be extended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fld id="{B11ACB13-9493-4C35-94EE-4C70C7649FE4}" type="slidenum">
              <a:rPr lang="en-US" altLang="en-US" sz="1200" smtClean="0">
                <a:latin typeface="Trebuchet MS" panose="020B0603020202020204" pitchFamily="34" charset="0"/>
              </a:rPr>
              <a:pPr/>
              <a:t>16</a:t>
            </a:fld>
            <a:endParaRPr lang="en-US" altLang="en-US" sz="120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5298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Diagram</a:t>
            </a:r>
            <a:r>
              <a:rPr lang="en-US" baseline="0" dirty="0"/>
              <a:t> on page 82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B5F9C3-A8B4-4C12-B95E-0093FBE83B27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38435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fld id="{7B16F3B8-3744-4651-93F2-B593F55E3221}" type="slidenum">
              <a:rPr lang="en-US" altLang="en-US" sz="1200" smtClean="0">
                <a:latin typeface="Trebuchet MS" panose="020B0603020202020204" pitchFamily="34" charset="0"/>
              </a:rPr>
              <a:pPr/>
              <a:t>22</a:t>
            </a:fld>
            <a:endParaRPr lang="en-US" altLang="en-US" sz="1200">
              <a:latin typeface="Trebuchet MS" panose="020B0603020202020204" pitchFamily="34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2313"/>
            <a:ext cx="4800600" cy="3600450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8384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fld id="{642A0814-5961-4712-9D0D-5F455539A148}" type="slidenum">
              <a:rPr lang="en-US" altLang="en-US" sz="1200" smtClean="0">
                <a:latin typeface="Trebuchet MS" panose="020B0603020202020204" pitchFamily="34" charset="0"/>
              </a:rPr>
              <a:pPr/>
              <a:t>23</a:t>
            </a:fld>
            <a:endParaRPr lang="en-US" altLang="en-US" sz="1200">
              <a:latin typeface="Trebuchet MS" panose="020B0603020202020204" pitchFamily="34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2313"/>
            <a:ext cx="4800600" cy="360045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2991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fld id="{C668535A-443F-4A2E-956E-9BED8996FDE9}" type="slidenum">
              <a:rPr lang="en-US" altLang="en-US" sz="1200" smtClean="0">
                <a:latin typeface="Trebuchet MS" panose="020B0603020202020204" pitchFamily="34" charset="0"/>
              </a:rPr>
              <a:pPr/>
              <a:t>24</a:t>
            </a:fld>
            <a:endParaRPr lang="en-US" altLang="en-US" sz="120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2704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Csc60/</a:t>
            </a:r>
            <a:r>
              <a:rPr lang="en-US" dirty="0" err="1"/>
              <a:t>ClassExamples</a:t>
            </a:r>
            <a:r>
              <a:rPr lang="en-US" dirty="0"/>
              <a:t>/</a:t>
            </a:r>
            <a:r>
              <a:rPr lang="en-US" dirty="0" err="1"/>
              <a:t>TestCopy</a:t>
            </a:r>
            <a:r>
              <a:rPr lang="en-US" dirty="0"/>
              <a:t>/</a:t>
            </a:r>
            <a:r>
              <a:rPr lang="en-US" dirty="0" err="1"/>
              <a:t>mycopy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B5F9C3-A8B4-4C12-B95E-0093FBE83B27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84004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Csc60/</a:t>
            </a:r>
            <a:r>
              <a:rPr lang="en-US" dirty="0" err="1"/>
              <a:t>ClassExamples</a:t>
            </a:r>
            <a:r>
              <a:rPr lang="en-US" dirty="0"/>
              <a:t>/</a:t>
            </a:r>
            <a:r>
              <a:rPr lang="en-US" dirty="0" err="1"/>
              <a:t>TestCopy</a:t>
            </a:r>
            <a:r>
              <a:rPr lang="en-US" dirty="0"/>
              <a:t>/</a:t>
            </a:r>
            <a:r>
              <a:rPr lang="en-US" dirty="0" err="1"/>
              <a:t>mycopy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B5F9C3-A8B4-4C12-B95E-0093FBE83B27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68860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Csc60/</a:t>
            </a:r>
            <a:r>
              <a:rPr lang="en-US" dirty="0" err="1"/>
              <a:t>ClassExamples</a:t>
            </a:r>
            <a:r>
              <a:rPr lang="en-US" dirty="0"/>
              <a:t>/</a:t>
            </a:r>
            <a:r>
              <a:rPr lang="en-US" dirty="0" err="1"/>
              <a:t>TestCopy</a:t>
            </a:r>
            <a:r>
              <a:rPr lang="en-US" dirty="0"/>
              <a:t>/</a:t>
            </a:r>
            <a:r>
              <a:rPr lang="en-US" dirty="0" err="1"/>
              <a:t>mycopy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DB5F9C3-A8B4-4C12-B95E-0093FBE83B27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2465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fld id="{3E1140D8-0FB9-40FA-B5E4-152D62FFCDA5}" type="slidenum">
              <a:rPr lang="en-US" altLang="en-US" sz="1200" smtClean="0">
                <a:latin typeface="Trebuchet MS" panose="020B0603020202020204" pitchFamily="34" charset="0"/>
              </a:rPr>
              <a:pPr/>
              <a:t>5</a:t>
            </a:fld>
            <a:endParaRPr lang="en-US" altLang="en-US" sz="1200">
              <a:latin typeface="Trebuchet MS" panose="020B0603020202020204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2313"/>
            <a:ext cx="4800600" cy="360045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5333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csc60/Cl</a:t>
            </a:r>
          </a:p>
          <a:p>
            <a:r>
              <a:rPr lang="en-US" dirty="0" err="1"/>
              <a:t>ClassExamples</a:t>
            </a:r>
            <a:r>
              <a:rPr lang="en-US" dirty="0"/>
              <a:t>/</a:t>
            </a:r>
            <a:r>
              <a:rPr lang="en-US" dirty="0" err="1"/>
              <a:t>TestCopy</a:t>
            </a:r>
            <a:r>
              <a:rPr lang="en-US" dirty="0"/>
              <a:t>/</a:t>
            </a:r>
            <a:r>
              <a:rPr lang="en-US" dirty="0" err="1"/>
              <a:t>mycopy</a:t>
            </a:r>
            <a:endParaRPr lang="en-US" dirty="0"/>
          </a:p>
          <a:p>
            <a:r>
              <a:rPr lang="en-US" dirty="0"/>
              <a:t>&gt; </a:t>
            </a:r>
            <a:r>
              <a:rPr lang="en-US" dirty="0" err="1"/>
              <a:t>mycopy</a:t>
            </a:r>
            <a:r>
              <a:rPr lang="en-US" dirty="0"/>
              <a:t> test.dat my.dat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DB5F9C3-A8B4-4C12-B95E-0093FBE83B27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84977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fld id="{0DC43A0D-0B0D-4F80-AEA3-793CEE3DDC69}" type="slidenum">
              <a:rPr lang="en-US" altLang="en-US" sz="1200" smtClean="0">
                <a:latin typeface="Trebuchet MS" panose="020B0603020202020204" pitchFamily="34" charset="0"/>
              </a:rPr>
              <a:pPr/>
              <a:t>33</a:t>
            </a:fld>
            <a:endParaRPr lang="en-US" altLang="en-US" sz="1200">
              <a:latin typeface="Trebuchet MS" panose="020B0603020202020204" pitchFamily="34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2313"/>
            <a:ext cx="4800600" cy="3600450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7600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fld id="{35E749DC-061F-422A-95EB-267C66B0AF97}" type="slidenum">
              <a:rPr lang="en-US" altLang="en-US" sz="1200" smtClean="0">
                <a:latin typeface="Trebuchet MS" panose="020B0603020202020204" pitchFamily="34" charset="0"/>
              </a:rPr>
              <a:pPr/>
              <a:t>35</a:t>
            </a:fld>
            <a:endParaRPr lang="en-US" altLang="en-US" sz="1200">
              <a:latin typeface="Trebuchet MS" panose="020B0603020202020204" pitchFamily="34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2313"/>
            <a:ext cx="4800600" cy="3600450"/>
          </a:xfrm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</a:rPr>
              <a:t>Note: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Linux has no v-node. Instead, a generic </a:t>
            </a:r>
            <a:r>
              <a:rPr lang="en-US" altLang="en-US" dirty="0" err="1">
                <a:latin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</a:rPr>
              <a:t>-node structure is used. Although the implementations differ, the v-node is conceptually the same as a generic </a:t>
            </a:r>
            <a:r>
              <a:rPr lang="en-US" altLang="en-US" dirty="0" err="1">
                <a:latin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</a:rPr>
              <a:t>-node.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Both point to an </a:t>
            </a:r>
            <a:r>
              <a:rPr lang="en-US" altLang="en-US" dirty="0" err="1">
                <a:latin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</a:rPr>
              <a:t>-node structure speciﬁc to the ﬁle system.</a:t>
            </a:r>
          </a:p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8785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</a:rPr>
              <a:t>Inode Structure: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</a:rPr>
              <a:t>Type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</a:rPr>
              <a:t>Access rights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</a:rPr>
              <a:t>Owners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</a:rPr>
              <a:t>Timestamps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</a:rPr>
              <a:t>Size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</a:rPr>
              <a:t>Pointers to data blocks</a:t>
            </a:r>
          </a:p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fld id="{F467CF74-1629-4D5B-8B1D-D82AEEE52F6F}" type="slidenum">
              <a:rPr lang="en-US" altLang="en-US" sz="1200" smtClean="0">
                <a:latin typeface="Trebuchet MS" panose="020B0603020202020204" pitchFamily="34" charset="0"/>
              </a:rPr>
              <a:pPr/>
              <a:t>36</a:t>
            </a:fld>
            <a:endParaRPr lang="en-US" altLang="en-US" sz="120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2836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fld id="{7D6D6E46-1BB9-4C6A-A606-BB150448E0B6}" type="slidenum">
              <a:rPr lang="en-US" altLang="en-US" sz="1200" smtClean="0">
                <a:latin typeface="Trebuchet MS" panose="020B0603020202020204" pitchFamily="34" charset="0"/>
              </a:rPr>
              <a:pPr/>
              <a:t>40</a:t>
            </a:fld>
            <a:endParaRPr lang="en-US" altLang="en-US" sz="120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058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fld id="{89C084C6-87BF-4D0C-BF6B-6B9DBDDAC533}" type="slidenum">
              <a:rPr lang="en-US" altLang="en-US" sz="1200" smtClean="0">
                <a:latin typeface="Trebuchet MS" panose="020B0603020202020204" pitchFamily="34" charset="0"/>
              </a:rPr>
              <a:pPr/>
              <a:t>41</a:t>
            </a:fld>
            <a:endParaRPr lang="en-US" altLang="en-US" sz="1200">
              <a:latin typeface="Trebuchet MS" panose="020B0603020202020204" pitchFamily="34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1924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fld id="{527F42BF-A352-418D-8B29-7F765649EBFF}" type="slidenum">
              <a:rPr lang="en-US" altLang="en-US" sz="1200" smtClean="0">
                <a:latin typeface="Trebuchet MS" panose="020B0603020202020204" pitchFamily="34" charset="0"/>
              </a:rPr>
              <a:pPr/>
              <a:t>42</a:t>
            </a:fld>
            <a:endParaRPr lang="en-US" altLang="en-US" sz="120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5092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fld id="{7434C5CE-5E4A-4776-8C81-DEB74B3A0D61}" type="slidenum">
              <a:rPr lang="en-US" altLang="en-US" sz="1200" smtClean="0">
                <a:latin typeface="Trebuchet MS" panose="020B0603020202020204" pitchFamily="34" charset="0"/>
              </a:rPr>
              <a:pPr/>
              <a:t>43</a:t>
            </a:fld>
            <a:endParaRPr lang="en-US" altLang="en-US" sz="120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2566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fld id="{CB416D21-05AF-4599-83F7-68E16043CFE7}" type="slidenum">
              <a:rPr lang="en-US" altLang="en-US" sz="1200" smtClean="0">
                <a:latin typeface="Trebuchet MS" panose="020B0603020202020204" pitchFamily="34" charset="0"/>
              </a:rPr>
              <a:pPr/>
              <a:t>44</a:t>
            </a:fld>
            <a:endParaRPr lang="en-US" altLang="en-US" sz="1200">
              <a:latin typeface="Trebuchet MS" panose="020B0603020202020204" pitchFamily="34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2313"/>
            <a:ext cx="4800600" cy="3600450"/>
          </a:xfrm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0661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fld id="{2452A783-58EA-4136-9CF2-13A6D819C937}" type="slidenum">
              <a:rPr lang="en-US" altLang="en-US" sz="1200" smtClean="0">
                <a:latin typeface="Trebuchet MS" panose="020B0603020202020204" pitchFamily="34" charset="0"/>
              </a:rPr>
              <a:pPr/>
              <a:t>46</a:t>
            </a:fld>
            <a:endParaRPr lang="en-US" altLang="en-US" sz="1200">
              <a:latin typeface="Trebuchet MS" panose="020B0603020202020204" pitchFamily="34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2313"/>
            <a:ext cx="4800600" cy="3600450"/>
          </a:xfr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204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fld id="{A911400E-B53A-4181-B0F0-87A64B05E89A}" type="slidenum">
              <a:rPr lang="en-US" altLang="en-US" sz="1200" smtClean="0">
                <a:latin typeface="Trebuchet MS" panose="020B0603020202020204" pitchFamily="34" charset="0"/>
              </a:rPr>
              <a:pPr/>
              <a:t>6</a:t>
            </a:fld>
            <a:endParaRPr lang="en-US" altLang="en-US" sz="1200">
              <a:latin typeface="Trebuchet MS" panose="020B0603020202020204" pitchFamily="3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2313"/>
            <a:ext cx="4800600" cy="360045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2539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FontTx/>
              <a:buAutoNum type="arabicPeriod"/>
            </a:pPr>
            <a:r>
              <a:rPr lang="en-US" altLang="en-US" dirty="0">
                <a:latin typeface="Times New Roman" panose="02020603050405020304" pitchFamily="18" charset="0"/>
              </a:rPr>
              <a:t>Process A (PA): fd1 &amp; fd20 share same file description (entry 23).  This is due to dup/dup2 or </a:t>
            </a:r>
            <a:r>
              <a:rPr lang="en-US" altLang="en-US" dirty="0" err="1">
                <a:latin typeface="Times New Roman" panose="02020603050405020304" pitchFamily="18" charset="0"/>
              </a:rPr>
              <a:t>fcntl</a:t>
            </a:r>
            <a:r>
              <a:rPr lang="en-US" altLang="en-US" dirty="0">
                <a:latin typeface="Times New Roman" panose="02020603050405020304" pitchFamily="18" charset="0"/>
              </a:rPr>
              <a:t> calls.</a:t>
            </a:r>
          </a:p>
          <a:p>
            <a:pPr marL="228600" indent="-228600">
              <a:buFontTx/>
              <a:buAutoNum type="arabicPeriod"/>
            </a:pPr>
            <a:endParaRPr lang="en-US" altLang="en-US" dirty="0">
              <a:latin typeface="Times New Roman" panose="02020603050405020304" pitchFamily="18" charset="0"/>
            </a:endParaRPr>
          </a:p>
          <a:p>
            <a:pPr marL="228600" indent="-228600">
              <a:buFontTx/>
              <a:buAutoNum type="arabicPeriod"/>
            </a:pPr>
            <a:r>
              <a:rPr lang="en-US" altLang="en-US" dirty="0">
                <a:latin typeface="Times New Roman" panose="02020603050405020304" pitchFamily="18" charset="0"/>
              </a:rPr>
              <a:t>Process A (PA) &amp; Process B:  fd2 (PA) and fd3 (PB) share the same file description (entry 73). This is due to a fork. </a:t>
            </a:r>
          </a:p>
          <a:p>
            <a:pPr marL="228600" indent="-228600">
              <a:buFontTx/>
              <a:buAutoNum type="arabicPeriod"/>
            </a:pPr>
            <a:endParaRPr lang="en-US" altLang="en-US" dirty="0">
              <a:latin typeface="Times New Roman" panose="02020603050405020304" pitchFamily="18" charset="0"/>
            </a:endParaRPr>
          </a:p>
          <a:p>
            <a:pPr marL="228600" indent="-228600">
              <a:buFontTx/>
              <a:buAutoNum type="arabicPeriod"/>
            </a:pPr>
            <a:r>
              <a:rPr lang="en-US" altLang="en-US" dirty="0">
                <a:latin typeface="Times New Roman" panose="02020603050405020304" pitchFamily="18" charset="0"/>
              </a:rPr>
              <a:t>Process A &amp; Process B: fd0 (PA) and fd3 share the same </a:t>
            </a:r>
            <a:r>
              <a:rPr lang="en-US" altLang="en-US" dirty="0" err="1">
                <a:latin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</a:rPr>
              <a:t>-node (1976). This is due that the two processes independently call open with the same filename.</a:t>
            </a: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fld id="{A474EDC2-ADEA-45DD-A4F5-F74AE7E510EE}" type="slidenum">
              <a:rPr lang="en-US" altLang="en-US" sz="1200" smtClean="0">
                <a:solidFill>
                  <a:srgbClr val="000000"/>
                </a:solidFill>
                <a:latin typeface="Trebuchet MS" panose="020B0603020202020204" pitchFamily="34" charset="0"/>
              </a:rPr>
              <a:pPr/>
              <a:t>47</a:t>
            </a:fld>
            <a:endParaRPr lang="en-US" altLang="en-US" sz="120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581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fld id="{A911400E-B53A-4181-B0F0-87A64B05E89A}" type="slidenum">
              <a:rPr lang="en-US" altLang="en-US" sz="1200" smtClean="0">
                <a:latin typeface="Trebuchet MS" panose="020B0603020202020204" pitchFamily="34" charset="0"/>
              </a:rPr>
              <a:pPr/>
              <a:t>7</a:t>
            </a:fld>
            <a:endParaRPr lang="en-US" altLang="en-US" sz="1200">
              <a:latin typeface="Trebuchet MS" panose="020B0603020202020204" pitchFamily="3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2313"/>
            <a:ext cx="4800600" cy="360045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253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fld id="{3856E39C-0698-47BD-BEF0-A91B226603C1}" type="slidenum">
              <a:rPr lang="en-US" altLang="en-US" sz="1200" smtClean="0">
                <a:latin typeface="Trebuchet MS" panose="020B0603020202020204" pitchFamily="34" charset="0"/>
              </a:rPr>
              <a:pPr/>
              <a:t>8</a:t>
            </a:fld>
            <a:endParaRPr lang="en-US" altLang="en-US" sz="1200">
              <a:latin typeface="Trebuchet MS" panose="020B0603020202020204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625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35150" y="946150"/>
            <a:ext cx="4324350" cy="3243263"/>
          </a:xfrm>
          <a:solidFill>
            <a:srgbClr val="FFFFFF"/>
          </a:solidFill>
          <a:ln/>
        </p:spPr>
      </p:sp>
      <p:sp>
        <p:nvSpPr>
          <p:cNvPr id="604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19200" y="4503738"/>
            <a:ext cx="5562600" cy="35988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317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fld id="{C96815C9-5692-47B5-887A-A03AD612F4D3}" type="slidenum">
              <a:rPr lang="en-US" altLang="en-US" sz="1200" smtClean="0">
                <a:latin typeface="Trebuchet MS" panose="020B0603020202020204" pitchFamily="34" charset="0"/>
              </a:rPr>
              <a:pPr/>
              <a:t>10</a:t>
            </a:fld>
            <a:endParaRPr lang="en-US" altLang="en-US" sz="1200">
              <a:latin typeface="Trebuchet MS" panose="020B0603020202020204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2313"/>
            <a:ext cx="4800600" cy="360045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39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fld id="{3EEE223E-6DE9-4128-82AD-8AC57FC12EDE}" type="slidenum">
              <a:rPr lang="en-US" altLang="en-US" sz="1200" smtClean="0">
                <a:latin typeface="Trebuchet MS" panose="020B0603020202020204" pitchFamily="34" charset="0"/>
              </a:rPr>
              <a:pPr/>
              <a:t>11</a:t>
            </a:fld>
            <a:endParaRPr lang="en-US" altLang="en-US" sz="1200">
              <a:latin typeface="Trebuchet MS" panose="020B0603020202020204" pitchFamily="34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2313"/>
            <a:ext cx="4800600" cy="3600450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 </a:t>
            </a:r>
          </a:p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05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fld id="{6BE9C98F-01D5-4F9D-9591-2ED9324AFC32}" type="slidenum">
              <a:rPr lang="en-US" altLang="en-US" sz="1200" smtClean="0">
                <a:latin typeface="Trebuchet MS" panose="020B0603020202020204" pitchFamily="34" charset="0"/>
              </a:rPr>
              <a:pPr/>
              <a:t>12</a:t>
            </a:fld>
            <a:endParaRPr lang="en-US" altLang="en-US" sz="1200">
              <a:latin typeface="Trebuchet MS" panose="020B0603020202020204" pitchFamily="3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2313"/>
            <a:ext cx="4800600" cy="3600450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452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SC25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4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9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65" indent="0" algn="ctr">
              <a:buNone/>
              <a:defRPr sz="1499"/>
            </a:lvl2pPr>
            <a:lvl3pPr marL="685729" indent="0" algn="ctr">
              <a:buNone/>
              <a:defRPr sz="1350"/>
            </a:lvl3pPr>
            <a:lvl4pPr marL="1028593" indent="0" algn="ctr">
              <a:buNone/>
              <a:defRPr sz="1200"/>
            </a:lvl4pPr>
            <a:lvl5pPr marL="1371458" indent="0" algn="ctr">
              <a:buNone/>
              <a:defRPr sz="1200"/>
            </a:lvl5pPr>
            <a:lvl6pPr marL="1714322" indent="0" algn="ctr">
              <a:buNone/>
              <a:defRPr sz="1200"/>
            </a:lvl6pPr>
            <a:lvl7pPr marL="2057187" indent="0" algn="ctr">
              <a:buNone/>
              <a:defRPr sz="1200"/>
            </a:lvl7pPr>
            <a:lvl8pPr marL="2400051" indent="0" algn="ctr">
              <a:buNone/>
              <a:defRPr sz="1200"/>
            </a:lvl8pPr>
            <a:lvl9pPr marL="2742915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fld id="{B3CAFF67-6B97-4A19-9413-6CC77AD5CA6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60099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7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865" indent="0">
              <a:buNone/>
              <a:defRPr sz="2100"/>
            </a:lvl2pPr>
            <a:lvl3pPr marL="685729" indent="0">
              <a:buNone/>
              <a:defRPr sz="1800"/>
            </a:lvl3pPr>
            <a:lvl4pPr marL="1028593" indent="0">
              <a:buNone/>
              <a:defRPr sz="1499"/>
            </a:lvl4pPr>
            <a:lvl5pPr marL="1371458" indent="0">
              <a:buNone/>
              <a:defRPr sz="1499"/>
            </a:lvl5pPr>
            <a:lvl6pPr marL="1714322" indent="0">
              <a:buNone/>
              <a:defRPr sz="1499"/>
            </a:lvl6pPr>
            <a:lvl7pPr marL="2057187" indent="0">
              <a:buNone/>
              <a:defRPr sz="1499"/>
            </a:lvl7pPr>
            <a:lvl8pPr marL="2400051" indent="0">
              <a:buNone/>
              <a:defRPr sz="1499"/>
            </a:lvl8pPr>
            <a:lvl9pPr marL="2742915" indent="0">
              <a:buNone/>
              <a:defRPr sz="1499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65" indent="0">
              <a:buNone/>
              <a:defRPr sz="1050"/>
            </a:lvl2pPr>
            <a:lvl3pPr marL="685729" indent="0">
              <a:buNone/>
              <a:defRPr sz="900"/>
            </a:lvl3pPr>
            <a:lvl4pPr marL="1028593" indent="0">
              <a:buNone/>
              <a:defRPr sz="750"/>
            </a:lvl4pPr>
            <a:lvl5pPr marL="1371458" indent="0">
              <a:buNone/>
              <a:defRPr sz="750"/>
            </a:lvl5pPr>
            <a:lvl6pPr marL="1714322" indent="0">
              <a:buNone/>
              <a:defRPr sz="750"/>
            </a:lvl6pPr>
            <a:lvl7pPr marL="2057187" indent="0">
              <a:buNone/>
              <a:defRPr sz="750"/>
            </a:lvl7pPr>
            <a:lvl8pPr marL="2400051" indent="0">
              <a:buNone/>
              <a:defRPr sz="750"/>
            </a:lvl8pPr>
            <a:lvl9pPr marL="2742915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59A0F273-5BE3-4B4F-9458-2CD09E8483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9580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9EE20897-C9B4-42DE-B53C-43D58C4583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1011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EEEA8D0C-029C-4445-8585-69DC4BBB43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190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134A3DDB-F478-4630-9C1E-A97BEAF523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7878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-152399" y="95250"/>
            <a:ext cx="9144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0">
                <a:schemeClr val="bg1"/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lIns="0" rIns="0" anchor="ctr">
            <a:normAutofit/>
          </a:bodyPr>
          <a:lstStyle/>
          <a:p>
            <a:pPr>
              <a:buFont typeface="Wingdings" pitchFamily="2" charset="2"/>
              <a:buNone/>
              <a:defRPr/>
            </a:pPr>
            <a:endParaRPr lang="en-US" sz="200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7214"/>
            <a:ext cx="8229600" cy="2173287"/>
          </a:xfrm>
        </p:spPr>
        <p:txBody>
          <a:bodyPr lIns="0" tIns="0" rIns="0" bIns="0"/>
          <a:lstStyle>
            <a:lvl1pPr>
              <a:defRPr sz="2799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229101"/>
            <a:ext cx="8229600" cy="2171700"/>
          </a:xfrm>
        </p:spPr>
        <p:txBody>
          <a:bodyPr lIns="0" tIns="0" rIns="0" bIns="0"/>
          <a:lstStyle>
            <a:lvl1pPr>
              <a:defRPr sz="2799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114301"/>
            <a:ext cx="8229600" cy="1371600"/>
          </a:xfrm>
          <a:noFill/>
        </p:spPr>
        <p:txBody>
          <a:bodyPr lIns="0" tIns="0" rIns="0" bIns="0">
            <a:normAutofit/>
          </a:bodyPr>
          <a:lstStyle>
            <a:lvl1pPr>
              <a:defRPr sz="3999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400800"/>
            <a:ext cx="18288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>
                <a:solidFill>
                  <a:srgbClr val="00563C"/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2400300" y="6400800"/>
            <a:ext cx="43434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>
                <a:solidFill>
                  <a:srgbClr val="00563C"/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858001" y="6400800"/>
            <a:ext cx="18288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>
                <a:solidFill>
                  <a:srgbClr val="00563C"/>
                </a:solidFill>
                <a:cs typeface="+mn-cs"/>
              </a:defRPr>
            </a:lvl1pPr>
          </a:lstStyle>
          <a:p>
            <a:pPr>
              <a:defRPr/>
            </a:pPr>
            <a:fld id="{D6BF93EB-1C27-4463-AB87-A2C24DEC71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14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381000"/>
            <a:ext cx="82042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28775"/>
            <a:ext cx="4013200" cy="4695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628775"/>
            <a:ext cx="4013200" cy="4695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95288" y="6453188"/>
            <a:ext cx="1150937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81800" y="64008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09164F-9937-4630-8D08-F5333440C96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25588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98">
                <a:cs typeface="+mn-cs"/>
              </a:defRPr>
            </a:lvl1pPr>
          </a:lstStyle>
          <a:p>
            <a:pPr>
              <a:defRPr/>
            </a:pPr>
            <a:fld id="{834F86E5-40C1-4933-B112-558E868C15C8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27040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999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70">
                <a:cs typeface="+mn-cs"/>
              </a:defRPr>
            </a:lvl1pPr>
          </a:lstStyle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2683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4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65" indent="0">
              <a:buNone/>
              <a:defRPr sz="1499">
                <a:solidFill>
                  <a:schemeClr val="tx1">
                    <a:tint val="75000"/>
                  </a:schemeClr>
                </a:solidFill>
              </a:defRPr>
            </a:lvl2pPr>
            <a:lvl3pPr marL="685729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59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45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32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18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05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9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36F6E454-C63B-4691-B3A5-9A6B261691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8299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9658BE90-D830-4FBF-BCEC-228CA5AC5B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7927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65" indent="0">
              <a:buNone/>
              <a:defRPr sz="1499" b="1"/>
            </a:lvl2pPr>
            <a:lvl3pPr marL="685729" indent="0">
              <a:buNone/>
              <a:defRPr sz="1350" b="1"/>
            </a:lvl3pPr>
            <a:lvl4pPr marL="1028593" indent="0">
              <a:buNone/>
              <a:defRPr sz="1200" b="1"/>
            </a:lvl4pPr>
            <a:lvl5pPr marL="1371458" indent="0">
              <a:buNone/>
              <a:defRPr sz="1200" b="1"/>
            </a:lvl5pPr>
            <a:lvl6pPr marL="1714322" indent="0">
              <a:buNone/>
              <a:defRPr sz="1200" b="1"/>
            </a:lvl6pPr>
            <a:lvl7pPr marL="2057187" indent="0">
              <a:buNone/>
              <a:defRPr sz="1200" b="1"/>
            </a:lvl7pPr>
            <a:lvl8pPr marL="2400051" indent="0">
              <a:buNone/>
              <a:defRPr sz="1200" b="1"/>
            </a:lvl8pPr>
            <a:lvl9pPr marL="274291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65" indent="0">
              <a:buNone/>
              <a:defRPr sz="1499" b="1"/>
            </a:lvl2pPr>
            <a:lvl3pPr marL="685729" indent="0">
              <a:buNone/>
              <a:defRPr sz="1350" b="1"/>
            </a:lvl3pPr>
            <a:lvl4pPr marL="1028593" indent="0">
              <a:buNone/>
              <a:defRPr sz="1200" b="1"/>
            </a:lvl4pPr>
            <a:lvl5pPr marL="1371458" indent="0">
              <a:buNone/>
              <a:defRPr sz="1200" b="1"/>
            </a:lvl5pPr>
            <a:lvl6pPr marL="1714322" indent="0">
              <a:buNone/>
              <a:defRPr sz="1200" b="1"/>
            </a:lvl6pPr>
            <a:lvl7pPr marL="2057187" indent="0">
              <a:buNone/>
              <a:defRPr sz="1200" b="1"/>
            </a:lvl7pPr>
            <a:lvl8pPr marL="2400051" indent="0">
              <a:buNone/>
              <a:defRPr sz="1200" b="1"/>
            </a:lvl8pPr>
            <a:lvl9pPr marL="274291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BB29C562-280F-45F8-B1E5-89B86F4A88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0483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4E858C5C-53ED-4E76-BFB8-7C2C4C9AED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886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fld id="{8E304357-45BF-4BDC-AA5B-BA45F78139F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970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7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499"/>
            </a:lvl4pPr>
            <a:lvl5pPr>
              <a:defRPr sz="1499"/>
            </a:lvl5pPr>
            <a:lvl6pPr>
              <a:defRPr sz="1499"/>
            </a:lvl6pPr>
            <a:lvl7pPr>
              <a:defRPr sz="1499"/>
            </a:lvl7pPr>
            <a:lvl8pPr>
              <a:defRPr sz="1499"/>
            </a:lvl8pPr>
            <a:lvl9pPr>
              <a:defRPr sz="14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65" indent="0">
              <a:buNone/>
              <a:defRPr sz="1050"/>
            </a:lvl2pPr>
            <a:lvl3pPr marL="685729" indent="0">
              <a:buNone/>
              <a:defRPr sz="900"/>
            </a:lvl3pPr>
            <a:lvl4pPr marL="1028593" indent="0">
              <a:buNone/>
              <a:defRPr sz="750"/>
            </a:lvl4pPr>
            <a:lvl5pPr marL="1371458" indent="0">
              <a:buNone/>
              <a:defRPr sz="750"/>
            </a:lvl5pPr>
            <a:lvl6pPr marL="1714322" indent="0">
              <a:buNone/>
              <a:defRPr sz="750"/>
            </a:lvl6pPr>
            <a:lvl7pPr marL="2057187" indent="0">
              <a:buNone/>
              <a:defRPr sz="750"/>
            </a:lvl7pPr>
            <a:lvl8pPr marL="2400051" indent="0">
              <a:buNone/>
              <a:defRPr sz="750"/>
            </a:lvl8pPr>
            <a:lvl9pPr marL="2742915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D503428C-B9A7-4ADD-9702-9CFC7396CB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9981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>
                <a:solidFill>
                  <a:prstClr val="black">
                    <a:tint val="75000"/>
                  </a:prstClr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>
              <a:latin typeface="Arial" panose="020B0604020202020204" pitchFamily="34" charset="0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prstClr val="black">
                    <a:tint val="75000"/>
                  </a:prstClr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>
              <a:latin typeface="Arial" panose="020B0604020202020204" pitchFamily="34" charset="0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>
                <a:solidFill>
                  <a:prstClr val="black">
                    <a:tint val="75000"/>
                  </a:prstClr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B70C4D5-146F-401C-81D1-003BEB09F3F7}" type="slidenum">
              <a:rPr lang="en-US" altLang="en-US" smtClean="0">
                <a:latin typeface="Arial" panose="020B0604020202020204" pitchFamily="34" charset="0"/>
                <a:ea typeface="+mn-ea"/>
              </a:rPr>
              <a:pPr>
                <a:defRPr/>
              </a:pPr>
              <a:t>‹#›</a:t>
            </a:fld>
            <a:endParaRPr lang="en-US" altLang="en-US" dirty="0">
              <a:latin typeface="Arial" panose="020B0604020202020204" pitchFamily="34" charset="0"/>
              <a:ea typeface="+mn-ea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" y="0"/>
            <a:ext cx="0" cy="685800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381000" y="0"/>
            <a:ext cx="0" cy="685800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572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90" r:id="rId1"/>
    <p:sldLayoutId id="2147485091" r:id="rId2"/>
    <p:sldLayoutId id="2147485092" r:id="rId3"/>
    <p:sldLayoutId id="2147485093" r:id="rId4"/>
    <p:sldLayoutId id="2147485094" r:id="rId5"/>
    <p:sldLayoutId id="2147485095" r:id="rId6"/>
    <p:sldLayoutId id="2147485096" r:id="rId7"/>
    <p:sldLayoutId id="2147485097" r:id="rId8"/>
    <p:sldLayoutId id="2147485098" r:id="rId9"/>
    <p:sldLayoutId id="2147485099" r:id="rId10"/>
    <p:sldLayoutId id="2147485100" r:id="rId11"/>
    <p:sldLayoutId id="2147485101" r:id="rId12"/>
    <p:sldLayoutId id="2147485102" r:id="rId13"/>
    <p:sldLayoutId id="2147485103" r:id="rId14"/>
    <p:sldLayoutId id="2147485104" r:id="rId15"/>
  </p:sldLayoutIdLst>
  <p:hf hdr="0" ftr="0" dt="0"/>
  <p:txStyles>
    <p:titleStyle>
      <a:lvl1pPr algn="l" defTabSz="68572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n-lt"/>
          <a:ea typeface="+mj-ea"/>
          <a:cs typeface="+mj-cs"/>
        </a:defRPr>
      </a:lvl1pPr>
      <a:lvl2pPr algn="l" defTabSz="68572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72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72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72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153" algn="l" defTabSz="685729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305" algn="l" defTabSz="685729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458" algn="l" defTabSz="685729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610" algn="l" defTabSz="685729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32" indent="-171432" algn="l" defTabSz="685729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903" kern="1200">
          <a:solidFill>
            <a:schemeClr val="tx1"/>
          </a:solidFill>
          <a:latin typeface="+mn-lt"/>
          <a:ea typeface="+mn-ea"/>
          <a:cs typeface="+mn-cs"/>
        </a:defRPr>
      </a:lvl1pPr>
      <a:lvl2pPr marL="514297" indent="-171432" algn="l" defTabSz="685729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2pPr>
      <a:lvl3pPr marL="857161" indent="-171432" algn="l" defTabSz="685729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3pPr>
      <a:lvl4pPr marL="1200025" indent="-171432" algn="l" defTabSz="685729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542890" indent="-171432" algn="l" defTabSz="685729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1885755" indent="-171432" algn="l" defTabSz="68572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19" indent="-171432" algn="l" defTabSz="68572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83" indent="-171432" algn="l" defTabSz="68572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348" indent="-171432" algn="l" defTabSz="68572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5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29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3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58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2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87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51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15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wmf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6209" y="2209800"/>
            <a:ext cx="7771584" cy="1469870"/>
          </a:xfrm>
        </p:spPr>
        <p:txBody>
          <a:bodyPr anchor="ctr"/>
          <a:lstStyle/>
          <a:p>
            <a:pPr eaLnBrk="1" hangingPunct="1"/>
            <a:r>
              <a:rPr lang="en-US" altLang="en-US" sz="4399"/>
              <a:t>9-UNIX </a:t>
            </a:r>
            <a:r>
              <a:rPr lang="en-US" altLang="en-US" sz="4399" dirty="0"/>
              <a:t>File I/O Calls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937" y="3886152"/>
            <a:ext cx="6400128" cy="1752416"/>
          </a:xfrm>
        </p:spPr>
        <p:txBody>
          <a:bodyPr/>
          <a:lstStyle/>
          <a:p>
            <a:pPr eaLnBrk="1" hangingPunct="1"/>
            <a:r>
              <a:rPr lang="en-US" sz="3200" dirty="0"/>
              <a:t>Linux Program Interface  </a:t>
            </a:r>
          </a:p>
          <a:p>
            <a:pPr eaLnBrk="1" hangingPunct="1"/>
            <a:r>
              <a:rPr lang="en-US" sz="3200" dirty="0"/>
              <a:t>Chapter 3-4</a:t>
            </a:r>
            <a:endParaRPr lang="en-US" altLang="en-US" sz="3199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EBEED7-5B8E-4417-A4E7-E955EBB90AE8}" type="slidenum">
              <a:rPr lang="en-US" altLang="en-US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9778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078788" cy="1657350"/>
          </a:xfrm>
        </p:spPr>
        <p:txBody>
          <a:bodyPr/>
          <a:lstStyle/>
          <a:p>
            <a:pPr>
              <a:defRPr/>
            </a:pPr>
            <a:r>
              <a:rPr lang="en-US" altLang="en-US" b="1" dirty="0"/>
              <a:t>open</a:t>
            </a:r>
            <a:r>
              <a:rPr lang="en-US" altLang="en-US" dirty="0"/>
              <a:t> call  (5 of 5)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28775"/>
            <a:ext cx="8686800" cy="469582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en-US" sz="2800" dirty="0"/>
              <a:t>Open returns a small integer called a </a:t>
            </a:r>
            <a:r>
              <a:rPr lang="en-US" altLang="en-US" sz="2800" b="1" i="1" dirty="0">
                <a:solidFill>
                  <a:srgbClr val="008000"/>
                </a:solidFill>
              </a:rPr>
              <a:t>file descriptor (</a:t>
            </a:r>
            <a:r>
              <a:rPr lang="en-US" altLang="en-US" sz="2800" b="1" i="1" dirty="0" err="1">
                <a:solidFill>
                  <a:srgbClr val="008000"/>
                </a:solidFill>
              </a:rPr>
              <a:t>fd</a:t>
            </a:r>
            <a:r>
              <a:rPr lang="en-US" altLang="en-US" sz="2800" b="1" i="1" dirty="0">
                <a:solidFill>
                  <a:srgbClr val="008000"/>
                </a:solidFill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800" dirty="0"/>
              <a:t>Application passes this value back to the kernel in subsequent requests to work with a file</a:t>
            </a:r>
            <a:br>
              <a:rPr lang="en-US" altLang="en-US" sz="2800" dirty="0"/>
            </a:br>
            <a:endParaRPr lang="en-US" altLang="en-US" sz="2800" dirty="0"/>
          </a:p>
          <a:p>
            <a:pPr>
              <a:lnSpc>
                <a:spcPct val="90000"/>
              </a:lnSpc>
              <a:defRPr/>
            </a:pPr>
            <a:r>
              <a:rPr lang="en-US" altLang="en-US" sz="2800" dirty="0"/>
              <a:t>Each process created starts with three open files: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400" b="1" dirty="0">
                <a:solidFill>
                  <a:srgbClr val="FF0000"/>
                </a:solidFill>
              </a:rPr>
              <a:t>0: standard input (</a:t>
            </a:r>
            <a:r>
              <a:rPr lang="en-US" altLang="en-US" sz="2400" b="1" dirty="0" err="1">
                <a:solidFill>
                  <a:srgbClr val="FF0000"/>
                </a:solidFill>
              </a:rPr>
              <a:t>stdin</a:t>
            </a:r>
            <a:r>
              <a:rPr lang="en-US" altLang="en-US" sz="2400" b="1" dirty="0">
                <a:solidFill>
                  <a:srgbClr val="FF0000"/>
                </a:solidFill>
              </a:rPr>
              <a:t>)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400" b="1" dirty="0">
                <a:solidFill>
                  <a:srgbClr val="FF0000"/>
                </a:solidFill>
              </a:rPr>
              <a:t>1: standard output (</a:t>
            </a:r>
            <a:r>
              <a:rPr lang="en-US" altLang="en-US" sz="2400" b="1" dirty="0" err="1">
                <a:solidFill>
                  <a:srgbClr val="FF0000"/>
                </a:solidFill>
              </a:rPr>
              <a:t>stdout</a:t>
            </a:r>
            <a:r>
              <a:rPr lang="en-US" altLang="en-US" sz="2400" b="1" dirty="0">
                <a:solidFill>
                  <a:srgbClr val="FF0000"/>
                </a:solidFill>
              </a:rPr>
              <a:t>)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400" b="1" dirty="0">
                <a:solidFill>
                  <a:srgbClr val="FF0000"/>
                </a:solidFill>
              </a:rPr>
              <a:t>2: standard error (</a:t>
            </a:r>
            <a:r>
              <a:rPr lang="en-US" altLang="en-US" sz="2400" b="1" dirty="0" err="1">
                <a:solidFill>
                  <a:srgbClr val="FF0000"/>
                </a:solidFill>
              </a:rPr>
              <a:t>stderr</a:t>
            </a:r>
            <a:r>
              <a:rPr lang="en-US" altLang="en-US" sz="2400" b="1" dirty="0">
                <a:solidFill>
                  <a:srgbClr val="FF0000"/>
                </a:solidFill>
              </a:rPr>
              <a:t>)</a:t>
            </a:r>
          </a:p>
          <a:p>
            <a:pPr lvl="1">
              <a:lnSpc>
                <a:spcPct val="90000"/>
              </a:lnSpc>
              <a:defRPr/>
            </a:pPr>
            <a:endParaRPr lang="en-US" altLang="en-US" sz="2400" dirty="0"/>
          </a:p>
          <a:p>
            <a:pPr marL="1588" lvl="1" indent="0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en-US" altLang="en-US" sz="2400" dirty="0"/>
              <a:t>  &lt;</a:t>
            </a:r>
            <a:r>
              <a:rPr lang="en-US" altLang="en-US" sz="2400" dirty="0" err="1"/>
              <a:t>inistd.h</a:t>
            </a:r>
            <a:r>
              <a:rPr lang="en-US" altLang="en-US" sz="2400" dirty="0"/>
              <a:t>&gt; contains constants</a:t>
            </a:r>
          </a:p>
          <a:p>
            <a:pPr marL="1588" lvl="1" indent="0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br>
              <a:rPr lang="en-US" altLang="en-US" sz="1100" dirty="0"/>
            </a:br>
            <a:r>
              <a:rPr lang="en-US" altLang="en-US" sz="2400" dirty="0"/>
              <a:t>STDIN_FILENO, STDOUT_FILENO, STDERR_FILENO for them</a:t>
            </a:r>
            <a:endParaRPr lang="en-US" altLang="en-US" dirty="0"/>
          </a:p>
          <a:p>
            <a:pPr lvl="1">
              <a:lnSpc>
                <a:spcPct val="90000"/>
              </a:lnSpc>
              <a:defRPr/>
            </a:pPr>
            <a:endParaRPr lang="en-US" alt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06413" y="152400"/>
            <a:ext cx="8078787" cy="914400"/>
          </a:xfrm>
        </p:spPr>
        <p:txBody>
          <a:bodyPr/>
          <a:lstStyle/>
          <a:p>
            <a:pPr>
              <a:defRPr/>
            </a:pPr>
            <a:r>
              <a:rPr lang="en-US" altLang="en-US" b="1" dirty="0"/>
              <a:t>close </a:t>
            </a:r>
            <a:r>
              <a:rPr lang="en-US" altLang="en-US" dirty="0"/>
              <a:t>call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178800" cy="1931987"/>
          </a:xfrm>
        </p:spPr>
        <p:txBody>
          <a:bodyPr/>
          <a:lstStyle/>
          <a:p>
            <a:r>
              <a:rPr lang="en-US" altLang="en-US" sz="2800" dirty="0"/>
              <a:t>Call:    </a:t>
            </a:r>
            <a:r>
              <a:rPr lang="en-US" altLang="en-US" sz="2800" b="1" dirty="0" err="1">
                <a:solidFill>
                  <a:schemeClr val="accent2">
                    <a:lumMod val="50000"/>
                  </a:schemeClr>
                </a:solidFill>
              </a:rPr>
              <a:t>int</a:t>
            </a:r>
            <a:r>
              <a:rPr lang="en-US" altLang="en-US" sz="2800" b="1" dirty="0">
                <a:solidFill>
                  <a:schemeClr val="accent2">
                    <a:lumMod val="50000"/>
                  </a:schemeClr>
                </a:solidFill>
              </a:rPr>
              <a:t> close( </a:t>
            </a:r>
            <a:r>
              <a:rPr lang="en-US" altLang="en-US" sz="2800" b="1" dirty="0" err="1">
                <a:solidFill>
                  <a:schemeClr val="accent2">
                    <a:lumMod val="50000"/>
                  </a:schemeClr>
                </a:solidFill>
              </a:rPr>
              <a:t>int</a:t>
            </a:r>
            <a:r>
              <a:rPr lang="en-US" altLang="en-US" sz="28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en-US" sz="2800" b="1" dirty="0" err="1">
                <a:solidFill>
                  <a:schemeClr val="accent2">
                    <a:lumMod val="50000"/>
                  </a:schemeClr>
                </a:solidFill>
              </a:rPr>
              <a:t>fd</a:t>
            </a:r>
            <a:r>
              <a:rPr lang="en-US" altLang="en-US" sz="2800" b="1" dirty="0">
                <a:solidFill>
                  <a:schemeClr val="accent2">
                    <a:lumMod val="50000"/>
                  </a:schemeClr>
                </a:solidFill>
              </a:rPr>
              <a:t> )</a:t>
            </a:r>
          </a:p>
          <a:p>
            <a:r>
              <a:rPr lang="en-US" altLang="en-US" sz="2800" dirty="0"/>
              <a:t>Closing a file tells the kernel it may free resources associated with managing the file</a:t>
            </a:r>
          </a:p>
          <a:p>
            <a:r>
              <a:rPr lang="en-US" altLang="en-US" sz="2800" dirty="0"/>
              <a:t>close returns 0 if OK, -1 if error</a:t>
            </a:r>
          </a:p>
          <a:p>
            <a:r>
              <a:rPr lang="en-US" altLang="en-US" sz="2800" dirty="0"/>
              <a:t>The Call: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5195245"/>
            <a:ext cx="135485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>
                <a:latin typeface="+mn-lt"/>
              </a:rPr>
              <a:t>Example: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19200" y="3579873"/>
            <a:ext cx="7772400" cy="1569660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unistd.h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fd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);		         Returns 0 on success,                                                                   					           -1 on error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5000" y="5426077"/>
            <a:ext cx="3021532" cy="830997"/>
          </a:xfrm>
          <a:prstGeom prst="rect">
            <a:avLst/>
          </a:prstGeom>
          <a:noFill/>
          <a:ln>
            <a:solidFill>
              <a:schemeClr val="tx1"/>
            </a:solidFill>
            <a:prstDash val="lgDashDot"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(close(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== -1)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errExit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(“close”);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06413" y="11113"/>
            <a:ext cx="8078787" cy="979487"/>
          </a:xfrm>
        </p:spPr>
        <p:txBody>
          <a:bodyPr/>
          <a:lstStyle/>
          <a:p>
            <a:pPr>
              <a:defRPr/>
            </a:pPr>
            <a:r>
              <a:rPr lang="en-US" altLang="en-US" b="1" dirty="0"/>
              <a:t>read</a:t>
            </a:r>
            <a:r>
              <a:rPr lang="en-US" altLang="en-US" dirty="0"/>
              <a:t>  call  (1 of 2)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511493" y="1143000"/>
            <a:ext cx="8178800" cy="5213351"/>
          </a:xfrm>
        </p:spPr>
        <p:txBody>
          <a:bodyPr/>
          <a:lstStyle/>
          <a:p>
            <a:r>
              <a:rPr lang="en-US" altLang="en-US" sz="2400" dirty="0"/>
              <a:t>Call:</a:t>
            </a:r>
            <a:br>
              <a:rPr lang="en-US" altLang="en-US" sz="2400" dirty="0"/>
            </a:br>
            <a:r>
              <a:rPr lang="en-US" altLang="en-US" sz="2400" b="1" dirty="0">
                <a:solidFill>
                  <a:srgbClr val="996633"/>
                </a:solidFill>
              </a:rPr>
              <a:t> </a:t>
            </a:r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r>
              <a:rPr lang="en-US" altLang="en-US" sz="2400" dirty="0"/>
              <a:t>Each open file has a notion of a current position in the stream of bytes </a:t>
            </a:r>
          </a:p>
          <a:p>
            <a:r>
              <a:rPr lang="en-US" altLang="en-US" sz="2400" dirty="0"/>
              <a:t>read() copies at most </a:t>
            </a:r>
            <a:r>
              <a:rPr lang="en-US" altLang="en-US" sz="2400" b="1" dirty="0">
                <a:solidFill>
                  <a:schemeClr val="accent2">
                    <a:lumMod val="50000"/>
                  </a:schemeClr>
                </a:solidFill>
              </a:rPr>
              <a:t>count</a:t>
            </a:r>
            <a:r>
              <a:rPr lang="en-US" altLang="en-US" sz="2400" dirty="0"/>
              <a:t> bytes from the current file position to </a:t>
            </a:r>
            <a:r>
              <a:rPr lang="en-US" altLang="en-US" sz="2400" b="1" dirty="0">
                <a:solidFill>
                  <a:schemeClr val="accent2">
                    <a:lumMod val="50000"/>
                  </a:schemeClr>
                </a:solidFill>
              </a:rPr>
              <a:t>buffer</a:t>
            </a:r>
            <a:r>
              <a:rPr lang="en-US" altLang="en-US" sz="2400" dirty="0"/>
              <a:t> and updates the file position</a:t>
            </a:r>
          </a:p>
          <a:p>
            <a:r>
              <a:rPr lang="en-US" altLang="en-US" sz="2400" dirty="0"/>
              <a:t>read() returns the number of bytes read</a:t>
            </a:r>
          </a:p>
          <a:p>
            <a:pPr lvl="1"/>
            <a:r>
              <a:rPr lang="en-US" altLang="en-US" sz="2400" dirty="0"/>
              <a:t>returns  &lt;0 </a:t>
            </a:r>
            <a:r>
              <a:rPr lang="en-US" altLang="en-US" sz="2400" dirty="0">
                <a:sym typeface="Wingdings" panose="05000000000000000000" pitchFamily="2" charset="2"/>
              </a:rPr>
              <a:t> if error </a:t>
            </a:r>
          </a:p>
          <a:p>
            <a:pPr lvl="1"/>
            <a:r>
              <a:rPr lang="en-US" altLang="en-US" sz="2400" dirty="0">
                <a:sym typeface="Wingdings" panose="05000000000000000000" pitchFamily="2" charset="2"/>
              </a:rPr>
              <a:t>returns    0  if end-of-file (EOF) occurs </a:t>
            </a:r>
          </a:p>
          <a:p>
            <a:r>
              <a:rPr lang="en-US" altLang="en-US" sz="2400" dirty="0">
                <a:sym typeface="Wingdings" panose="05000000000000000000" pitchFamily="2" charset="2"/>
              </a:rPr>
              <a:t>read may return fewer bytes than requested (short reads)</a:t>
            </a:r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00200" y="1128078"/>
            <a:ext cx="7162800" cy="1631216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unistd.h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ssize_t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fd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*buffer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size_t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Returns number of bytes read, 0 on EOF, or -1 on error.  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b="1" dirty="0"/>
              <a:t>read</a:t>
            </a:r>
            <a:r>
              <a:rPr lang="en-US" altLang="en-US" dirty="0"/>
              <a:t> call - example  (2 of 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676400"/>
            <a:ext cx="71736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#define MAX_READ 20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char buffer[MAX_READ];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if(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(STDIN_FILENO, buffer, MAX_READ) == -1)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errExit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(“read”);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printf(“The input data was: %s\n”, buffer);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06413" y="33338"/>
            <a:ext cx="8078787" cy="896937"/>
          </a:xfrm>
        </p:spPr>
        <p:txBody>
          <a:bodyPr/>
          <a:lstStyle/>
          <a:p>
            <a:pPr>
              <a:defRPr/>
            </a:pPr>
            <a:r>
              <a:rPr lang="en-US" altLang="en-US" b="1" dirty="0"/>
              <a:t>write</a:t>
            </a:r>
            <a:r>
              <a:rPr lang="en-US" altLang="en-US" dirty="0"/>
              <a:t>  call  (1 of 2)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456406" y="1295400"/>
            <a:ext cx="8178800" cy="6553200"/>
          </a:xfrm>
        </p:spPr>
        <p:txBody>
          <a:bodyPr/>
          <a:lstStyle/>
          <a:p>
            <a:r>
              <a:rPr lang="en-US" altLang="en-US" dirty="0"/>
              <a:t>Call:</a:t>
            </a:r>
          </a:p>
          <a:p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br>
              <a:rPr lang="en-US" altLang="en-US" dirty="0"/>
            </a:br>
            <a:endParaRPr lang="en-US" altLang="en-US" sz="2000" dirty="0"/>
          </a:p>
          <a:p>
            <a:r>
              <a:rPr lang="en-US" altLang="en-US" sz="2800" dirty="0"/>
              <a:t>write() copies at most </a:t>
            </a:r>
            <a:r>
              <a:rPr lang="en-US" altLang="en-US" sz="2800" b="1" dirty="0">
                <a:solidFill>
                  <a:srgbClr val="996633"/>
                </a:solidFill>
              </a:rPr>
              <a:t>count</a:t>
            </a:r>
            <a:r>
              <a:rPr lang="en-US" altLang="en-US" sz="2800" dirty="0"/>
              <a:t> bytes from </a:t>
            </a:r>
            <a:r>
              <a:rPr lang="en-US" altLang="en-US" sz="2800" b="1" dirty="0">
                <a:solidFill>
                  <a:srgbClr val="996633"/>
                </a:solidFill>
              </a:rPr>
              <a:t>buffer</a:t>
            </a:r>
            <a:r>
              <a:rPr lang="en-US" altLang="en-US" sz="2800" dirty="0"/>
              <a:t> to the file position and updates position</a:t>
            </a:r>
          </a:p>
          <a:p>
            <a:r>
              <a:rPr lang="en-US" altLang="en-US" sz="2800" dirty="0"/>
              <a:t>Returns the number of bytes written</a:t>
            </a:r>
          </a:p>
          <a:p>
            <a:pPr lvl="1"/>
            <a:r>
              <a:rPr lang="en-US" altLang="en-US" sz="2800" dirty="0"/>
              <a:t>returns &lt;0 if  error </a:t>
            </a:r>
          </a:p>
          <a:p>
            <a:r>
              <a:rPr lang="en-US" altLang="en-US" sz="2800" dirty="0"/>
              <a:t>It is possible that fewer bytes were written than requested (short writes) this is not an error, but certainly a challenge to deal with</a:t>
            </a:r>
          </a:p>
          <a:p>
            <a:endParaRPr lang="en-US" altLang="en-US" dirty="0"/>
          </a:p>
          <a:p>
            <a:r>
              <a:rPr lang="en-US" altLang="en-US" dirty="0"/>
              <a:t>Note: </a:t>
            </a:r>
            <a:r>
              <a:rPr lang="en-US" altLang="en-US" dirty="0" err="1"/>
              <a:t>ssize_t</a:t>
            </a:r>
            <a:r>
              <a:rPr lang="en-US" altLang="en-US" dirty="0"/>
              <a:t> denotes size of an object (could be negative) – signed integer</a:t>
            </a:r>
          </a:p>
          <a:p>
            <a:pPr lvl="3"/>
            <a:r>
              <a:rPr lang="en-US" altLang="en-US" dirty="0" err="1"/>
              <a:t>size_t</a:t>
            </a:r>
            <a:r>
              <a:rPr lang="en-US" altLang="en-US" dirty="0"/>
              <a:t> denotes size of an object (positive)</a:t>
            </a:r>
          </a:p>
          <a:p>
            <a:pPr lvl="3"/>
            <a:r>
              <a:rPr lang="en-US" altLang="en-US" dirty="0"/>
              <a:t>See table 3-1 (System Data Type)</a:t>
            </a:r>
          </a:p>
          <a:p>
            <a:pPr lvl="3"/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0" y="1295400"/>
            <a:ext cx="6773264" cy="1785104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unistd.h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ssize_t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write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void *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buffer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size_t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Returns number of bytes written, or -1 on error. 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52400"/>
            <a:ext cx="7886700" cy="1325563"/>
          </a:xfrm>
        </p:spPr>
        <p:txBody>
          <a:bodyPr/>
          <a:lstStyle/>
          <a:p>
            <a:pPr>
              <a:defRPr/>
            </a:pPr>
            <a:r>
              <a:rPr lang="en-US" altLang="en-US" b="1" dirty="0"/>
              <a:t>write </a:t>
            </a:r>
            <a:r>
              <a:rPr lang="en-US" altLang="en-US" dirty="0"/>
              <a:t>Example   (2 of 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858C5C-53ED-4E76-BFB8-7C2C4C9AED51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28650" y="1676400"/>
            <a:ext cx="83058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  <a:cs typeface="Arial" panose="020B0604020202020204" pitchFamily="34" charset="0"/>
              </a:rPr>
              <a:t>/* Transfer data until we encounter end of input or an error */</a:t>
            </a:r>
          </a:p>
          <a:p>
            <a:endParaRPr lang="en-US" dirty="0">
              <a:latin typeface="+mn-lt"/>
              <a:cs typeface="Arial" panose="020B0604020202020204" pitchFamily="34" charset="0"/>
            </a:endParaRPr>
          </a:p>
          <a:p>
            <a:r>
              <a:rPr lang="en-US" sz="2800" dirty="0">
                <a:latin typeface="+mn-lt"/>
                <a:cs typeface="Arial" panose="020B0604020202020204" pitchFamily="34" charset="0"/>
              </a:rPr>
              <a:t>while ((</a:t>
            </a:r>
            <a:r>
              <a:rPr lang="en-US" sz="2800" dirty="0" err="1">
                <a:latin typeface="+mn-lt"/>
                <a:cs typeface="Arial" panose="020B0604020202020204" pitchFamily="34" charset="0"/>
              </a:rPr>
              <a:t>numRead</a:t>
            </a:r>
            <a:r>
              <a:rPr lang="en-US" sz="2800" dirty="0">
                <a:latin typeface="+mn-lt"/>
                <a:cs typeface="Arial" panose="020B0604020202020204" pitchFamily="34" charset="0"/>
              </a:rPr>
              <a:t> = </a:t>
            </a:r>
            <a:r>
              <a:rPr lang="en-US" sz="2800" b="1" dirty="0">
                <a:latin typeface="+mn-lt"/>
                <a:cs typeface="Arial" panose="020B0604020202020204" pitchFamily="34" charset="0"/>
              </a:rPr>
              <a:t>read</a:t>
            </a:r>
            <a:r>
              <a:rPr lang="en-US" sz="2800" dirty="0">
                <a:latin typeface="+mn-lt"/>
                <a:cs typeface="Arial" panose="020B0604020202020204" pitchFamily="34" charset="0"/>
              </a:rPr>
              <a:t>(</a:t>
            </a:r>
            <a:r>
              <a:rPr lang="en-US" sz="2800" dirty="0" err="1">
                <a:latin typeface="+mn-lt"/>
                <a:cs typeface="Arial" panose="020B0604020202020204" pitchFamily="34" charset="0"/>
              </a:rPr>
              <a:t>inputFd</a:t>
            </a:r>
            <a:r>
              <a:rPr lang="en-US" sz="2800" dirty="0">
                <a:latin typeface="+mn-lt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+mn-lt"/>
                <a:cs typeface="Arial" panose="020B0604020202020204" pitchFamily="34" charset="0"/>
              </a:rPr>
              <a:t>buf</a:t>
            </a:r>
            <a:r>
              <a:rPr lang="en-US" sz="2800" dirty="0">
                <a:latin typeface="+mn-lt"/>
                <a:cs typeface="Arial" panose="020B0604020202020204" pitchFamily="34" charset="0"/>
              </a:rPr>
              <a:t>, BUF_SIZE)) &gt; 0)  </a:t>
            </a:r>
          </a:p>
          <a:p>
            <a:r>
              <a:rPr lang="en-US" sz="2800" dirty="0">
                <a:latin typeface="+mn-lt"/>
                <a:cs typeface="Arial" panose="020B0604020202020204" pitchFamily="34" charset="0"/>
              </a:rPr>
              <a:t>       if (</a:t>
            </a:r>
            <a:r>
              <a:rPr lang="en-US" sz="2800" b="1" dirty="0">
                <a:latin typeface="+mn-lt"/>
                <a:cs typeface="Arial" panose="020B0604020202020204" pitchFamily="34" charset="0"/>
              </a:rPr>
              <a:t>write</a:t>
            </a:r>
            <a:r>
              <a:rPr lang="en-US" sz="2800" dirty="0">
                <a:latin typeface="+mn-lt"/>
                <a:cs typeface="Arial" panose="020B0604020202020204" pitchFamily="34" charset="0"/>
              </a:rPr>
              <a:t>(</a:t>
            </a:r>
            <a:r>
              <a:rPr lang="en-US" sz="2800" dirty="0" err="1">
                <a:latin typeface="+mn-lt"/>
                <a:cs typeface="Arial" panose="020B0604020202020204" pitchFamily="34" charset="0"/>
              </a:rPr>
              <a:t>outputFd</a:t>
            </a:r>
            <a:r>
              <a:rPr lang="en-US" sz="2800" dirty="0">
                <a:latin typeface="+mn-lt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+mn-lt"/>
                <a:cs typeface="Arial" panose="020B0604020202020204" pitchFamily="34" charset="0"/>
              </a:rPr>
              <a:t>buf</a:t>
            </a:r>
            <a:r>
              <a:rPr lang="en-US" sz="2800" dirty="0">
                <a:latin typeface="+mn-lt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+mn-lt"/>
                <a:cs typeface="Arial" panose="020B0604020202020204" pitchFamily="34" charset="0"/>
              </a:rPr>
              <a:t>numRead</a:t>
            </a:r>
            <a:r>
              <a:rPr lang="en-US" sz="2800" dirty="0">
                <a:latin typeface="+mn-lt"/>
                <a:cs typeface="Arial" panose="020B0604020202020204" pitchFamily="34" charset="0"/>
              </a:rPr>
              <a:t>) != </a:t>
            </a:r>
            <a:r>
              <a:rPr lang="en-US" sz="2800" dirty="0" err="1">
                <a:latin typeface="+mn-lt"/>
                <a:cs typeface="Arial" panose="020B0604020202020204" pitchFamily="34" charset="0"/>
              </a:rPr>
              <a:t>numRead</a:t>
            </a:r>
            <a:r>
              <a:rPr lang="en-US" sz="2800" dirty="0">
                <a:latin typeface="+mn-lt"/>
                <a:cs typeface="Arial" panose="020B0604020202020204" pitchFamily="34" charset="0"/>
              </a:rPr>
              <a:t>)</a:t>
            </a:r>
          </a:p>
          <a:p>
            <a:r>
              <a:rPr lang="en-US" sz="2800" dirty="0">
                <a:latin typeface="+mn-lt"/>
                <a:cs typeface="Arial" panose="020B0604020202020204" pitchFamily="34" charset="0"/>
              </a:rPr>
              <a:t>             fatal(“couldn’t write whole buffer”);</a:t>
            </a:r>
          </a:p>
          <a:p>
            <a:r>
              <a:rPr lang="en-US" sz="2800" dirty="0">
                <a:latin typeface="+mn-lt"/>
                <a:cs typeface="Arial" panose="020B0604020202020204" pitchFamily="34" charset="0"/>
              </a:rPr>
              <a:t>if (</a:t>
            </a:r>
            <a:r>
              <a:rPr lang="en-US" sz="2800" dirty="0" err="1">
                <a:latin typeface="+mn-lt"/>
                <a:cs typeface="Arial" panose="020B0604020202020204" pitchFamily="34" charset="0"/>
              </a:rPr>
              <a:t>numRead</a:t>
            </a:r>
            <a:r>
              <a:rPr lang="en-US" sz="2800" dirty="0">
                <a:latin typeface="+mn-lt"/>
                <a:cs typeface="Arial" panose="020B0604020202020204" pitchFamily="34" charset="0"/>
              </a:rPr>
              <a:t> == -1)</a:t>
            </a:r>
          </a:p>
          <a:p>
            <a:r>
              <a:rPr lang="en-US" sz="2800" dirty="0">
                <a:latin typeface="+mn-lt"/>
                <a:cs typeface="Arial" panose="020B0604020202020204" pitchFamily="34" charset="0"/>
              </a:rPr>
              <a:t>       </a:t>
            </a:r>
            <a:r>
              <a:rPr lang="en-US" sz="2800" dirty="0" err="1">
                <a:latin typeface="+mn-lt"/>
                <a:cs typeface="Arial" panose="020B0604020202020204" pitchFamily="34" charset="0"/>
              </a:rPr>
              <a:t>errExit</a:t>
            </a:r>
            <a:r>
              <a:rPr lang="en-US" sz="2800" dirty="0">
                <a:latin typeface="+mn-lt"/>
                <a:cs typeface="Arial" panose="020B0604020202020204" pitchFamily="34" charset="0"/>
              </a:rPr>
              <a:t>(“read”);</a:t>
            </a:r>
          </a:p>
        </p:txBody>
      </p:sp>
    </p:spTree>
    <p:extLst>
      <p:ext uri="{BB962C8B-B14F-4D97-AF65-F5344CB8AC3E}">
        <p14:creationId xmlns:p14="http://schemas.microsoft.com/office/powerpoint/2010/main" val="392646671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06413" y="33338"/>
            <a:ext cx="8078787" cy="804862"/>
          </a:xfrm>
        </p:spPr>
        <p:txBody>
          <a:bodyPr/>
          <a:lstStyle/>
          <a:p>
            <a:pPr>
              <a:defRPr/>
            </a:pPr>
            <a:r>
              <a:rPr lang="en-US" altLang="en-US" b="1" dirty="0" err="1"/>
              <a:t>lseek</a:t>
            </a:r>
            <a:r>
              <a:rPr lang="en-US" altLang="en-US" dirty="0"/>
              <a:t> call   (1 of 2)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531813" y="914400"/>
            <a:ext cx="8178800" cy="5943600"/>
          </a:xfrm>
        </p:spPr>
        <p:txBody>
          <a:bodyPr/>
          <a:lstStyle/>
          <a:p>
            <a:r>
              <a:rPr lang="en-US" altLang="en-US" sz="2800" dirty="0"/>
              <a:t>Call</a:t>
            </a:r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900" dirty="0"/>
          </a:p>
          <a:p>
            <a:r>
              <a:rPr lang="en-US" altLang="en-US" sz="2400" dirty="0"/>
              <a:t>Causes the logical position in the file to change</a:t>
            </a:r>
          </a:p>
          <a:p>
            <a:pPr lvl="1"/>
            <a:r>
              <a:rPr lang="en-US" altLang="en-US" sz="2200" dirty="0"/>
              <a:t>i.e. where the next read or write will commence from</a:t>
            </a:r>
          </a:p>
          <a:p>
            <a:pPr lvl="1"/>
            <a:r>
              <a:rPr lang="en-US" altLang="en-US" sz="2200" dirty="0"/>
              <a:t>Also referred to as Changing the File Offset</a:t>
            </a:r>
          </a:p>
          <a:p>
            <a:r>
              <a:rPr lang="en-US" altLang="en-US" sz="2400" i="1" dirty="0"/>
              <a:t>whence </a:t>
            </a:r>
            <a:r>
              <a:rPr lang="en-US" altLang="en-US" sz="2400" dirty="0"/>
              <a:t>determines how position will change: </a:t>
            </a:r>
          </a:p>
          <a:p>
            <a:pPr lvl="1"/>
            <a:r>
              <a:rPr lang="en-US" altLang="en-US" sz="2200" dirty="0"/>
              <a:t>SEEK_SET :  pointer  is  set  to  offset </a:t>
            </a:r>
            <a:r>
              <a:rPr lang="en-US" altLang="en-US" sz="2200" u="sng" dirty="0"/>
              <a:t>bytes</a:t>
            </a:r>
            <a:r>
              <a:rPr lang="en-US" altLang="en-US" sz="2200" dirty="0"/>
              <a:t>.</a:t>
            </a:r>
          </a:p>
          <a:p>
            <a:pPr lvl="1"/>
            <a:r>
              <a:rPr lang="en-US" altLang="en-US" sz="2200" dirty="0"/>
              <a:t>SEEK_CUR:  pointer  is  set  to  its current location plus offset.</a:t>
            </a:r>
          </a:p>
          <a:p>
            <a:pPr lvl="1"/>
            <a:r>
              <a:rPr lang="en-US" altLang="en-US" sz="2200" dirty="0"/>
              <a:t>SEEK_END:  pointer is set to  the  size of the file plus offset.</a:t>
            </a:r>
          </a:p>
          <a:p>
            <a:pPr lvl="1"/>
            <a:endParaRPr lang="en-US" altLang="en-US" sz="1800" dirty="0"/>
          </a:p>
          <a:p>
            <a:r>
              <a:rPr lang="en-US" altLang="en-US" sz="2800" dirty="0"/>
              <a:t>Note: file offset or size – signed integer</a:t>
            </a:r>
          </a:p>
          <a:p>
            <a:pPr lvl="3"/>
            <a:r>
              <a:rPr lang="en-US" altLang="en-US" sz="1800" dirty="0"/>
              <a:t>See table 3-1 (System Data Type)(page 64-65)</a:t>
            </a:r>
          </a:p>
          <a:p>
            <a:pPr lvl="1"/>
            <a:endParaRPr lang="en-US" alt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0" y="863600"/>
            <a:ext cx="6393673" cy="1723549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#include &lt;</a:t>
            </a:r>
            <a:r>
              <a:rPr lang="en-US" dirty="0" err="1">
                <a:latin typeface="+mn-lt"/>
              </a:rPr>
              <a:t>unistd.h</a:t>
            </a:r>
            <a:r>
              <a:rPr lang="en-US" dirty="0">
                <a:latin typeface="+mn-lt"/>
              </a:rPr>
              <a:t>&gt;</a:t>
            </a:r>
          </a:p>
          <a:p>
            <a:endParaRPr lang="en-US" sz="1600" dirty="0">
              <a:latin typeface="+mn-lt"/>
            </a:endParaRPr>
          </a:p>
          <a:p>
            <a:r>
              <a:rPr lang="en-US" dirty="0" err="1">
                <a:latin typeface="+mn-lt"/>
              </a:rPr>
              <a:t>Off_t</a:t>
            </a:r>
            <a:r>
              <a:rPr lang="en-US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lseek</a:t>
            </a:r>
            <a:r>
              <a:rPr lang="en-US" dirty="0">
                <a:latin typeface="+mn-lt"/>
              </a:rPr>
              <a:t>(</a:t>
            </a:r>
            <a:r>
              <a:rPr lang="en-US" dirty="0" err="1">
                <a:latin typeface="+mn-lt"/>
              </a:rPr>
              <a:t>int</a:t>
            </a:r>
            <a:r>
              <a:rPr lang="en-US" dirty="0">
                <a:latin typeface="+mn-lt"/>
              </a:rPr>
              <a:t> </a:t>
            </a:r>
            <a:r>
              <a:rPr lang="en-US" i="1" dirty="0" err="1">
                <a:latin typeface="+mn-lt"/>
              </a:rPr>
              <a:t>fd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off_t</a:t>
            </a:r>
            <a:r>
              <a:rPr lang="en-US" dirty="0">
                <a:latin typeface="+mn-lt"/>
              </a:rPr>
              <a:t> </a:t>
            </a:r>
            <a:r>
              <a:rPr lang="en-US" i="1" dirty="0">
                <a:latin typeface="+mn-lt"/>
              </a:rPr>
              <a:t>offset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int</a:t>
            </a:r>
            <a:r>
              <a:rPr lang="en-US" dirty="0">
                <a:latin typeface="+mn-lt"/>
              </a:rPr>
              <a:t> </a:t>
            </a:r>
            <a:r>
              <a:rPr lang="en-US" i="1" dirty="0">
                <a:latin typeface="+mn-lt"/>
              </a:rPr>
              <a:t>whence</a:t>
            </a:r>
            <a:r>
              <a:rPr lang="en-US" dirty="0">
                <a:latin typeface="+mn-lt"/>
              </a:rPr>
              <a:t>);</a:t>
            </a:r>
          </a:p>
          <a:p>
            <a:endParaRPr lang="en-US" sz="1600" dirty="0">
              <a:latin typeface="+mn-lt"/>
            </a:endParaRPr>
          </a:p>
          <a:p>
            <a:r>
              <a:rPr lang="en-US" dirty="0">
                <a:latin typeface="+mn-lt"/>
              </a:rPr>
              <a:t>Returns new file offset if successful, or -1 on error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1066799"/>
          </a:xfrm>
        </p:spPr>
        <p:txBody>
          <a:bodyPr/>
          <a:lstStyle/>
          <a:p>
            <a:r>
              <a:rPr lang="en-US" b="1" dirty="0" err="1"/>
              <a:t>lseek</a:t>
            </a:r>
            <a:r>
              <a:rPr lang="en-US" dirty="0"/>
              <a:t> call – examples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9200"/>
            <a:ext cx="851535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/>
              <a:t>lseek</a:t>
            </a:r>
            <a:r>
              <a:rPr lang="en-US" sz="2400" dirty="0"/>
              <a:t>(</a:t>
            </a:r>
            <a:r>
              <a:rPr lang="en-US" sz="2400" dirty="0" err="1"/>
              <a:t>fd</a:t>
            </a:r>
            <a:r>
              <a:rPr lang="en-US" sz="2400" dirty="0"/>
              <a:t>, 0, SEEK_SET); /* Start of file */</a:t>
            </a:r>
          </a:p>
          <a:p>
            <a:pPr marL="0" indent="0">
              <a:buNone/>
            </a:pPr>
            <a:r>
              <a:rPr lang="en-US" sz="2400" dirty="0" err="1"/>
              <a:t>lseek</a:t>
            </a:r>
            <a:r>
              <a:rPr lang="en-US" sz="2400" dirty="0"/>
              <a:t>(</a:t>
            </a:r>
            <a:r>
              <a:rPr lang="en-US" sz="2400" dirty="0" err="1"/>
              <a:t>fd</a:t>
            </a:r>
            <a:r>
              <a:rPr lang="en-US" sz="2400" dirty="0"/>
              <a:t>, 0, SEEK_END); /* Next byte after the end of the file */</a:t>
            </a:r>
          </a:p>
          <a:p>
            <a:pPr marL="0" indent="0">
              <a:buNone/>
            </a:pPr>
            <a:r>
              <a:rPr lang="en-US" sz="2400" dirty="0" err="1"/>
              <a:t>lseek</a:t>
            </a:r>
            <a:r>
              <a:rPr lang="en-US" sz="2400" dirty="0"/>
              <a:t>(</a:t>
            </a:r>
            <a:r>
              <a:rPr lang="en-US" sz="2400" dirty="0" err="1"/>
              <a:t>fd</a:t>
            </a:r>
            <a:r>
              <a:rPr lang="en-US" sz="2400" dirty="0"/>
              <a:t>, -1, SEEK_END); /* Last byte of file */</a:t>
            </a:r>
          </a:p>
          <a:p>
            <a:pPr marL="0" indent="0">
              <a:buNone/>
            </a:pPr>
            <a:r>
              <a:rPr lang="en-US" sz="2400" dirty="0" err="1"/>
              <a:t>lseek</a:t>
            </a:r>
            <a:r>
              <a:rPr lang="en-US" sz="2400" dirty="0"/>
              <a:t>(</a:t>
            </a:r>
            <a:r>
              <a:rPr lang="en-US" sz="2400" dirty="0" err="1"/>
              <a:t>fd</a:t>
            </a:r>
            <a:r>
              <a:rPr lang="en-US" sz="2400" dirty="0"/>
              <a:t>, -10, SEEK_CUR); /* Ten bytes prior to current location */</a:t>
            </a:r>
          </a:p>
          <a:p>
            <a:pPr marL="0" indent="0">
              <a:buNone/>
            </a:pPr>
            <a:r>
              <a:rPr lang="en-US" sz="2400" dirty="0" err="1"/>
              <a:t>lseek</a:t>
            </a:r>
            <a:r>
              <a:rPr lang="en-US" sz="2400" dirty="0"/>
              <a:t>(</a:t>
            </a:r>
            <a:r>
              <a:rPr lang="en-US" sz="2400" dirty="0" err="1"/>
              <a:t>fd</a:t>
            </a:r>
            <a:r>
              <a:rPr lang="en-US" sz="2400" dirty="0"/>
              <a:t>, 10000, SEEK_END); /* 10001 bytes past last byte of file */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  <p:pic>
        <p:nvPicPr>
          <p:cNvPr id="5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39" y="3505200"/>
            <a:ext cx="8522854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429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Restrictions on </a:t>
            </a:r>
            <a:r>
              <a:rPr lang="en-US" b="1" i="1" dirty="0" err="1"/>
              <a:t>lseek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cannot be applied to:</a:t>
            </a:r>
          </a:p>
          <a:p>
            <a:pPr lvl="1"/>
            <a:r>
              <a:rPr lang="en-US" dirty="0"/>
              <a:t>pipe - inter-process communication</a:t>
            </a:r>
          </a:p>
          <a:p>
            <a:pPr lvl="1"/>
            <a:r>
              <a:rPr lang="en-US" dirty="0"/>
              <a:t>FIFO -  a list or queue</a:t>
            </a:r>
          </a:p>
          <a:p>
            <a:pPr lvl="1"/>
            <a:r>
              <a:rPr lang="en-US" dirty="0"/>
              <a:t>socket - inter-process communication</a:t>
            </a:r>
          </a:p>
          <a:p>
            <a:pPr lvl="1"/>
            <a:r>
              <a:rPr lang="en-US" dirty="0"/>
              <a:t>terminal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77377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Unix I/O Example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519113" y="1828800"/>
            <a:ext cx="8064500" cy="3767138"/>
          </a:xfrm>
        </p:spPr>
        <p:txBody>
          <a:bodyPr/>
          <a:lstStyle/>
          <a:p>
            <a:r>
              <a:rPr lang="en-US" altLang="en-US" dirty="0"/>
              <a:t>Simple program that copies contents of file named by argument 1 to file named by argument 2 (i.e. the </a:t>
            </a:r>
            <a:r>
              <a:rPr lang="en-US" altLang="en-US" dirty="0" err="1"/>
              <a:t>cp</a:t>
            </a:r>
            <a:r>
              <a:rPr lang="en-US" altLang="en-US" dirty="0"/>
              <a:t> command)</a:t>
            </a:r>
          </a:p>
          <a:p>
            <a:endParaRPr lang="en-US" altLang="en-US" dirty="0"/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996633"/>
                </a:solidFill>
              </a:rPr>
              <a:t> </a:t>
            </a:r>
            <a:r>
              <a:rPr lang="en-US" altLang="en-US" b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</a:rPr>
              <a:t>cs060copy  fname1 fname2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078787" cy="1050925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Unix I/O API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228724"/>
            <a:ext cx="7886700" cy="50196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Some of the most common Unix I/O API functions used by applications are:</a:t>
            </a:r>
          </a:p>
          <a:p>
            <a:pPr lvl="1">
              <a:lnSpc>
                <a:spcPct val="90000"/>
              </a:lnSpc>
            </a:pPr>
            <a:endParaRPr lang="en-US" altLang="en-US" b="1" dirty="0">
              <a:solidFill>
                <a:srgbClr val="996633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b="1" dirty="0">
                <a:solidFill>
                  <a:srgbClr val="996633"/>
                </a:solidFill>
                <a:latin typeface="Courier New" panose="02070309020205020404" pitchFamily="49" charset="0"/>
              </a:rPr>
              <a:t>open()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>
                <a:solidFill>
                  <a:srgbClr val="996633"/>
                </a:solidFill>
                <a:latin typeface="Courier New" panose="02070309020205020404" pitchFamily="49" charset="0"/>
              </a:rPr>
              <a:t>close()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>
                <a:solidFill>
                  <a:srgbClr val="996633"/>
                </a:solidFill>
                <a:latin typeface="Courier New" panose="02070309020205020404" pitchFamily="49" charset="0"/>
              </a:rPr>
              <a:t>read()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>
                <a:solidFill>
                  <a:srgbClr val="996633"/>
                </a:solidFill>
                <a:latin typeface="Courier New" panose="02070309020205020404" pitchFamily="49" charset="0"/>
              </a:rPr>
              <a:t>write()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 err="1">
                <a:solidFill>
                  <a:srgbClr val="996633"/>
                </a:solidFill>
                <a:latin typeface="Courier New" panose="02070309020205020404" pitchFamily="49" charset="0"/>
              </a:rPr>
              <a:t>lseek</a:t>
            </a:r>
            <a:r>
              <a:rPr lang="en-US" altLang="en-US" b="1" dirty="0">
                <a:solidFill>
                  <a:srgbClr val="996633"/>
                </a:solidFill>
                <a:latin typeface="Courier New" panose="02070309020205020404" pitchFamily="49" charset="0"/>
              </a:rPr>
              <a:t>()</a:t>
            </a:r>
          </a:p>
          <a:p>
            <a:pPr lvl="1">
              <a:lnSpc>
                <a:spcPct val="90000"/>
              </a:lnSpc>
            </a:pPr>
            <a:endParaRPr lang="en-US" altLang="en-US" b="1" dirty="0">
              <a:solidFill>
                <a:srgbClr val="996633"/>
              </a:solidFill>
              <a:latin typeface="Courier New" panose="02070309020205020404" pitchFamily="49" charset="0"/>
            </a:endParaRPr>
          </a:p>
          <a:p>
            <a:r>
              <a:rPr lang="en-US" altLang="zh-TW" sz="2400" dirty="0"/>
              <a:t>API = Application Program Interface</a:t>
            </a:r>
          </a:p>
          <a:p>
            <a:r>
              <a:rPr lang="en-US" altLang="zh-TW" sz="2400" dirty="0"/>
              <a:t>More on page 70 of LPI</a:t>
            </a:r>
          </a:p>
          <a:p>
            <a:endParaRPr lang="en-US" altLang="en-US" sz="2400" b="1" dirty="0">
              <a:solidFill>
                <a:srgbClr val="996633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en-US" b="1" dirty="0">
              <a:solidFill>
                <a:schemeClr val="hlink"/>
              </a:solidFill>
              <a:latin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22908463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96900" y="15240"/>
            <a:ext cx="7886700" cy="1325563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Pseudo Code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632460" y="1447800"/>
            <a:ext cx="8064500" cy="3767138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>
                <a:solidFill>
                  <a:schemeClr val="accent1">
                    <a:lumMod val="50000"/>
                  </a:schemeClr>
                </a:solidFill>
              </a:rPr>
              <a:t>open argument 1 for input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>
                <a:solidFill>
                  <a:schemeClr val="accent1">
                    <a:lumMod val="50000"/>
                  </a:schemeClr>
                </a:solidFill>
              </a:rPr>
              <a:t>open argument 2 for output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>
                <a:solidFill>
                  <a:schemeClr val="accent1">
                    <a:lumMod val="50000"/>
                  </a:schemeClr>
                </a:solidFill>
              </a:rPr>
              <a:t>If there is error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>
                <a:solidFill>
                  <a:schemeClr val="accent1">
                    <a:lumMod val="50000"/>
                  </a:schemeClr>
                </a:solidFill>
              </a:rPr>
              <a:t>        exit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>
                <a:solidFill>
                  <a:schemeClr val="accent1">
                    <a:lumMod val="50000"/>
                  </a:schemeClr>
                </a:solidFill>
              </a:rPr>
              <a:t>copy data until we reach end of input or an error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20</a:t>
            </a:fld>
            <a:endParaRPr lang="en-US" altLang="en-US" dirty="0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96900" y="15240"/>
            <a:ext cx="7886700" cy="1325563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From the textbook: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596900" y="1340803"/>
            <a:ext cx="8064500" cy="47244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The following three slides show code from the textbook that implements a “copy” command.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The code uses functions that are </a:t>
            </a:r>
            <a:r>
              <a:rPr lang="en-US" altLang="en-US" sz="2800" b="1" dirty="0"/>
              <a:t>exclusive </a:t>
            </a:r>
            <a:r>
              <a:rPr lang="en-US" altLang="en-US" sz="2800" dirty="0"/>
              <a:t>to the textbook and its environment.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These functions are </a:t>
            </a:r>
            <a:r>
              <a:rPr lang="en-US" altLang="en-US" sz="2800" b="1" dirty="0"/>
              <a:t>not</a:t>
            </a:r>
            <a:r>
              <a:rPr lang="en-US" altLang="en-US" sz="2800" dirty="0"/>
              <a:t> available on </a:t>
            </a:r>
            <a:r>
              <a:rPr lang="en-US" altLang="en-US" sz="2800" dirty="0" err="1"/>
              <a:t>athena</a:t>
            </a:r>
            <a:r>
              <a:rPr lang="en-US" altLang="en-US" sz="2800" dirty="0"/>
              <a:t>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Code that will work on </a:t>
            </a:r>
            <a:r>
              <a:rPr lang="en-US" altLang="en-US" sz="2800" dirty="0" err="1"/>
              <a:t>athena</a:t>
            </a:r>
            <a:r>
              <a:rPr lang="en-US" altLang="en-US" sz="2800" dirty="0"/>
              <a:t> will follow.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21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1281809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697788" cy="103663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/>
              <a:t>Example: Unix </a:t>
            </a:r>
            <a:r>
              <a:rPr lang="en-US" altLang="en-US" b="1" dirty="0"/>
              <a:t>Copy</a:t>
            </a:r>
            <a:r>
              <a:rPr lang="en-US" altLang="en-US" dirty="0"/>
              <a:t> Command (1 of 3)</a:t>
            </a:r>
            <a:br>
              <a:rPr lang="en-US" altLang="en-US" dirty="0"/>
            </a:br>
            <a:r>
              <a:rPr lang="en-US" altLang="en-US" dirty="0"/>
              <a:t>From Textbook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143001"/>
            <a:ext cx="8114506" cy="47244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#include &lt;sys/</a:t>
            </a:r>
            <a:r>
              <a:rPr lang="en-US" altLang="en-US" sz="2000" dirty="0" err="1"/>
              <a:t>stat.h</a:t>
            </a:r>
            <a:r>
              <a:rPr lang="en-US" altLang="en-US" sz="2000" dirty="0"/>
              <a:t>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#include &lt;</a:t>
            </a:r>
            <a:r>
              <a:rPr lang="en-US" altLang="en-US" sz="2000" dirty="0" err="1"/>
              <a:t>fcntl.h</a:t>
            </a:r>
            <a:r>
              <a:rPr lang="en-US" altLang="en-US" sz="2000" dirty="0"/>
              <a:t>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#include "</a:t>
            </a:r>
            <a:r>
              <a:rPr lang="en-US" altLang="en-US" sz="2000" b="1" dirty="0" err="1">
                <a:highlight>
                  <a:srgbClr val="FFFF00"/>
                </a:highlight>
              </a:rPr>
              <a:t>tlpi_hdr.h</a:t>
            </a:r>
            <a:r>
              <a:rPr lang="en-US" altLang="en-US" sz="2000" dirty="0"/>
              <a:t>"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#</a:t>
            </a:r>
            <a:r>
              <a:rPr lang="en-US" altLang="en-US" sz="2000" dirty="0" err="1"/>
              <a:t>ifndef</a:t>
            </a:r>
            <a:r>
              <a:rPr lang="en-US" altLang="en-US" sz="2000" dirty="0"/>
              <a:t> BUF_SIZE        /* Allow "cc -D" to override definition */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#define BUF_SIZE 1024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#</a:t>
            </a:r>
            <a:r>
              <a:rPr lang="en-US" altLang="en-US" sz="2000" dirty="0" err="1"/>
              <a:t>endif</a:t>
            </a:r>
            <a:endParaRPr lang="en-US" altLang="en-US" sz="20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err="1"/>
              <a:t>int</a:t>
            </a:r>
            <a:r>
              <a:rPr lang="en-US" altLang="en-US" sz="2000" dirty="0"/>
              <a:t> </a:t>
            </a:r>
            <a:r>
              <a:rPr lang="en-US" altLang="en-US" sz="2000" b="1" dirty="0"/>
              <a:t>main</a:t>
            </a:r>
            <a:r>
              <a:rPr lang="en-US" altLang="en-US" sz="2000" dirty="0"/>
              <a:t>(</a:t>
            </a:r>
            <a:r>
              <a:rPr lang="en-US" altLang="en-US" sz="2000" dirty="0" err="1"/>
              <a:t>int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argc</a:t>
            </a:r>
            <a:r>
              <a:rPr lang="en-US" altLang="en-US" sz="2000" dirty="0"/>
              <a:t>, char *</a:t>
            </a:r>
            <a:r>
              <a:rPr lang="en-US" altLang="en-US" sz="2000" dirty="0" err="1"/>
              <a:t>argv</a:t>
            </a:r>
            <a:r>
              <a:rPr lang="en-US" altLang="en-US" sz="2000" dirty="0"/>
              <a:t>[])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    </a:t>
            </a:r>
            <a:r>
              <a:rPr lang="en-US" altLang="en-US" sz="2000" dirty="0" err="1"/>
              <a:t>int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inputFd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outputFd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openFlags</a:t>
            </a:r>
            <a:r>
              <a:rPr lang="en-US" altLang="en-US" sz="2000" dirty="0"/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    </a:t>
            </a:r>
            <a:r>
              <a:rPr lang="en-US" altLang="en-US" sz="2000" dirty="0" err="1"/>
              <a:t>mode_t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filePerms</a:t>
            </a:r>
            <a:r>
              <a:rPr lang="en-US" altLang="en-US" sz="2000" dirty="0"/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    </a:t>
            </a:r>
            <a:r>
              <a:rPr lang="en-US" altLang="en-US" sz="2000" dirty="0" err="1"/>
              <a:t>ssize_t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numRead</a:t>
            </a:r>
            <a:r>
              <a:rPr lang="en-US" altLang="en-US" sz="2000" dirty="0"/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    char </a:t>
            </a:r>
            <a:r>
              <a:rPr lang="en-US" altLang="en-US" sz="2000" dirty="0" err="1"/>
              <a:t>buf</a:t>
            </a:r>
            <a:r>
              <a:rPr lang="en-US" altLang="en-US" sz="2000" dirty="0"/>
              <a:t>[BUF_SIZE];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    if (</a:t>
            </a:r>
            <a:r>
              <a:rPr lang="en-US" altLang="en-US" sz="2000" dirty="0" err="1"/>
              <a:t>argc</a:t>
            </a:r>
            <a:r>
              <a:rPr lang="en-US" altLang="en-US" sz="2000" dirty="0"/>
              <a:t> != 3 || </a:t>
            </a:r>
            <a:r>
              <a:rPr lang="en-US" altLang="en-US" sz="2000" dirty="0" err="1"/>
              <a:t>strcmp</a:t>
            </a:r>
            <a:r>
              <a:rPr lang="en-US" altLang="en-US" sz="2000" dirty="0"/>
              <a:t>(</a:t>
            </a:r>
            <a:r>
              <a:rPr lang="en-US" altLang="en-US" sz="2000" dirty="0" err="1"/>
              <a:t>argv</a:t>
            </a:r>
            <a:r>
              <a:rPr lang="en-US" altLang="en-US" sz="2000" dirty="0"/>
              <a:t>[1], "--help") == 0)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        </a:t>
            </a:r>
            <a:r>
              <a:rPr lang="en-US" altLang="en-US" sz="2000" b="1" dirty="0" err="1">
                <a:highlight>
                  <a:srgbClr val="FFFF00"/>
                </a:highlight>
              </a:rPr>
              <a:t>usageErr</a:t>
            </a:r>
            <a:r>
              <a:rPr lang="en-US" altLang="en-US" sz="2000" dirty="0"/>
              <a:t>("%s old-file new-file\n", </a:t>
            </a:r>
            <a:r>
              <a:rPr lang="en-US" altLang="en-US" sz="2000" dirty="0" err="1"/>
              <a:t>argv</a:t>
            </a:r>
            <a:r>
              <a:rPr lang="en-US" altLang="en-US" sz="2000" dirty="0"/>
              <a:t>[0]);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  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22</a:t>
            </a:fld>
            <a:endParaRPr lang="en-US" altLang="en-US" dirty="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76200"/>
            <a:ext cx="8002588" cy="1150937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Example (</a:t>
            </a:r>
            <a:r>
              <a:rPr lang="en-US" altLang="en-US" dirty="0" err="1"/>
              <a:t>cont</a:t>
            </a:r>
            <a:r>
              <a:rPr lang="en-US" altLang="en-US" dirty="0"/>
              <a:t>’) (2 of 3) Textbook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482600" y="1516063"/>
            <a:ext cx="8178800" cy="4840288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  <a:tabLst>
                <a:tab pos="714375" algn="l"/>
                <a:tab pos="1081088" algn="l"/>
                <a:tab pos="1438275" algn="l"/>
                <a:tab pos="1795463" algn="l"/>
                <a:tab pos="2152650" algn="l"/>
                <a:tab pos="2508250" algn="l"/>
              </a:tabLst>
            </a:pPr>
            <a:r>
              <a:rPr lang="en-US" altLang="en-US" sz="2400" dirty="0"/>
              <a:t> /* Open input and output files */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tabLst>
                <a:tab pos="714375" algn="l"/>
                <a:tab pos="1081088" algn="l"/>
                <a:tab pos="1438275" algn="l"/>
                <a:tab pos="1795463" algn="l"/>
                <a:tab pos="2152650" algn="l"/>
                <a:tab pos="2508250" algn="l"/>
              </a:tabLst>
            </a:pPr>
            <a:r>
              <a:rPr lang="en-US" altLang="en-US" sz="2400" dirty="0"/>
              <a:t>    </a:t>
            </a:r>
            <a:r>
              <a:rPr lang="en-US" altLang="en-US" sz="2400" dirty="0" err="1"/>
              <a:t>inputFd</a:t>
            </a:r>
            <a:r>
              <a:rPr lang="en-US" altLang="en-US" sz="2400" dirty="0"/>
              <a:t> = </a:t>
            </a:r>
            <a:r>
              <a:rPr lang="en-US" altLang="en-US" sz="2400" b="1" dirty="0"/>
              <a:t>open</a:t>
            </a:r>
            <a:r>
              <a:rPr lang="en-US" altLang="en-US" sz="2400" dirty="0"/>
              <a:t>(</a:t>
            </a:r>
            <a:r>
              <a:rPr lang="en-US" altLang="en-US" sz="2400" dirty="0" err="1"/>
              <a:t>argv</a:t>
            </a:r>
            <a:r>
              <a:rPr lang="en-US" altLang="en-US" sz="2400" dirty="0"/>
              <a:t>[1], O_RDONLY);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tabLst>
                <a:tab pos="714375" algn="l"/>
                <a:tab pos="1081088" algn="l"/>
                <a:tab pos="1438275" algn="l"/>
                <a:tab pos="1795463" algn="l"/>
                <a:tab pos="2152650" algn="l"/>
                <a:tab pos="2508250" algn="l"/>
              </a:tabLst>
            </a:pPr>
            <a:r>
              <a:rPr lang="en-US" altLang="en-US" sz="2400" dirty="0"/>
              <a:t>    if (</a:t>
            </a:r>
            <a:r>
              <a:rPr lang="en-US" altLang="en-US" sz="2400" dirty="0" err="1"/>
              <a:t>inputFd</a:t>
            </a:r>
            <a:r>
              <a:rPr lang="en-US" altLang="en-US" sz="2400" dirty="0"/>
              <a:t> == -1)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tabLst>
                <a:tab pos="714375" algn="l"/>
                <a:tab pos="1081088" algn="l"/>
                <a:tab pos="1438275" algn="l"/>
                <a:tab pos="1795463" algn="l"/>
                <a:tab pos="2152650" algn="l"/>
                <a:tab pos="2508250" algn="l"/>
              </a:tabLst>
            </a:pPr>
            <a:r>
              <a:rPr lang="en-US" altLang="en-US" sz="2400" dirty="0"/>
              <a:t>        </a:t>
            </a:r>
            <a:r>
              <a:rPr lang="en-US" altLang="en-US" sz="2400" b="1" dirty="0" err="1">
                <a:highlight>
                  <a:srgbClr val="FFFF00"/>
                </a:highlight>
              </a:rPr>
              <a:t>errExit</a:t>
            </a:r>
            <a:r>
              <a:rPr lang="en-US" altLang="en-US" sz="2400" dirty="0"/>
              <a:t>("opening file %s", </a:t>
            </a:r>
            <a:r>
              <a:rPr lang="en-US" altLang="en-US" sz="2400" dirty="0" err="1"/>
              <a:t>argv</a:t>
            </a:r>
            <a:r>
              <a:rPr lang="en-US" altLang="en-US" sz="2400" dirty="0"/>
              <a:t>[1]);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tabLst>
                <a:tab pos="714375" algn="l"/>
                <a:tab pos="1081088" algn="l"/>
                <a:tab pos="1438275" algn="l"/>
                <a:tab pos="1795463" algn="l"/>
                <a:tab pos="2152650" algn="l"/>
                <a:tab pos="2508250" algn="l"/>
              </a:tabLst>
            </a:pPr>
            <a:r>
              <a:rPr lang="en-US" altLang="en-US" sz="900" dirty="0"/>
              <a:t>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tabLst>
                <a:tab pos="714375" algn="l"/>
                <a:tab pos="1081088" algn="l"/>
                <a:tab pos="1438275" algn="l"/>
                <a:tab pos="1795463" algn="l"/>
                <a:tab pos="2152650" algn="l"/>
                <a:tab pos="2508250" algn="l"/>
              </a:tabLst>
            </a:pPr>
            <a:r>
              <a:rPr lang="en-US" altLang="en-US" sz="2400" dirty="0"/>
              <a:t>    </a:t>
            </a:r>
            <a:r>
              <a:rPr lang="en-US" altLang="en-US" sz="2400" dirty="0" err="1"/>
              <a:t>openFlags</a:t>
            </a:r>
            <a:r>
              <a:rPr lang="en-US" altLang="en-US" sz="2400" dirty="0"/>
              <a:t> = O_CREAT | O_WRONLY | O_TRUNC;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tabLst>
                <a:tab pos="714375" algn="l"/>
                <a:tab pos="1081088" algn="l"/>
                <a:tab pos="1438275" algn="l"/>
                <a:tab pos="1795463" algn="l"/>
                <a:tab pos="2152650" algn="l"/>
                <a:tab pos="2508250" algn="l"/>
              </a:tabLst>
            </a:pPr>
            <a:r>
              <a:rPr lang="en-US" altLang="en-US" sz="2400" dirty="0"/>
              <a:t>    </a:t>
            </a:r>
            <a:r>
              <a:rPr lang="en-US" altLang="en-US" sz="2400" dirty="0" err="1"/>
              <a:t>filePerms</a:t>
            </a:r>
            <a:r>
              <a:rPr lang="en-US" altLang="en-US" sz="2400" dirty="0"/>
              <a:t> = S_IRUSR | S_IWUSR | S_IRGRP | S_IWGRP |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tabLst>
                <a:tab pos="714375" algn="l"/>
                <a:tab pos="1081088" algn="l"/>
                <a:tab pos="1438275" algn="l"/>
                <a:tab pos="1795463" algn="l"/>
                <a:tab pos="2152650" algn="l"/>
                <a:tab pos="2508250" algn="l"/>
              </a:tabLst>
            </a:pPr>
            <a:r>
              <a:rPr lang="en-US" altLang="en-US" sz="2400" dirty="0"/>
              <a:t>                S_IROTH | S_IWOTH;      /* </a:t>
            </a:r>
            <a:r>
              <a:rPr lang="en-US" altLang="en-US" sz="2400" dirty="0" err="1"/>
              <a:t>rw-rw-rw</a:t>
            </a:r>
            <a:r>
              <a:rPr lang="en-US" altLang="en-US" sz="2400" dirty="0"/>
              <a:t>- */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tabLst>
                <a:tab pos="714375" algn="l"/>
                <a:tab pos="1081088" algn="l"/>
                <a:tab pos="1438275" algn="l"/>
                <a:tab pos="1795463" algn="l"/>
                <a:tab pos="2152650" algn="l"/>
                <a:tab pos="2508250" algn="l"/>
              </a:tabLst>
            </a:pPr>
            <a:r>
              <a:rPr lang="en-US" altLang="en-US" sz="2400" dirty="0"/>
              <a:t>    </a:t>
            </a:r>
            <a:r>
              <a:rPr lang="en-US" altLang="en-US" sz="2400" dirty="0" err="1"/>
              <a:t>outputFd</a:t>
            </a:r>
            <a:r>
              <a:rPr lang="en-US" altLang="en-US" sz="2400" dirty="0"/>
              <a:t> = </a:t>
            </a:r>
            <a:r>
              <a:rPr lang="en-US" altLang="en-US" sz="2400" b="1" dirty="0"/>
              <a:t>open</a:t>
            </a:r>
            <a:r>
              <a:rPr lang="en-US" altLang="en-US" sz="2400" dirty="0"/>
              <a:t>(</a:t>
            </a:r>
            <a:r>
              <a:rPr lang="en-US" altLang="en-US" sz="2400" dirty="0" err="1"/>
              <a:t>argv</a:t>
            </a:r>
            <a:r>
              <a:rPr lang="en-US" altLang="en-US" sz="2400" dirty="0"/>
              <a:t>[2], </a:t>
            </a:r>
            <a:r>
              <a:rPr lang="en-US" altLang="en-US" sz="2400" dirty="0" err="1"/>
              <a:t>openFlags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filePerms</a:t>
            </a:r>
            <a:r>
              <a:rPr lang="en-US" altLang="en-US" sz="2400" dirty="0"/>
              <a:t>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tabLst>
                <a:tab pos="714375" algn="l"/>
                <a:tab pos="1081088" algn="l"/>
                <a:tab pos="1438275" algn="l"/>
                <a:tab pos="1795463" algn="l"/>
                <a:tab pos="2152650" algn="l"/>
                <a:tab pos="2508250" algn="l"/>
              </a:tabLst>
            </a:pPr>
            <a:r>
              <a:rPr lang="en-US" altLang="en-US" sz="2400" dirty="0"/>
              <a:t>    if (</a:t>
            </a:r>
            <a:r>
              <a:rPr lang="en-US" altLang="en-US" sz="2400" dirty="0" err="1"/>
              <a:t>outputFd</a:t>
            </a:r>
            <a:r>
              <a:rPr lang="en-US" altLang="en-US" sz="2400" dirty="0"/>
              <a:t> == -1)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tabLst>
                <a:tab pos="714375" algn="l"/>
                <a:tab pos="1081088" algn="l"/>
                <a:tab pos="1438275" algn="l"/>
                <a:tab pos="1795463" algn="l"/>
                <a:tab pos="2152650" algn="l"/>
                <a:tab pos="2508250" algn="l"/>
              </a:tabLst>
            </a:pPr>
            <a:r>
              <a:rPr lang="en-US" altLang="en-US" sz="2400" dirty="0"/>
              <a:t>        </a:t>
            </a:r>
            <a:r>
              <a:rPr lang="en-US" altLang="en-US" sz="2400" b="1" dirty="0" err="1">
                <a:highlight>
                  <a:srgbClr val="FFFF00"/>
                </a:highlight>
              </a:rPr>
              <a:t>errExit</a:t>
            </a:r>
            <a:r>
              <a:rPr lang="en-US" altLang="en-US" sz="2400" dirty="0"/>
              <a:t>("opening file %s", </a:t>
            </a:r>
            <a:r>
              <a:rPr lang="en-US" altLang="en-US" sz="2400" dirty="0" err="1"/>
              <a:t>argv</a:t>
            </a:r>
            <a:r>
              <a:rPr lang="en-US" altLang="en-US" sz="2400" dirty="0"/>
              <a:t>[2]);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23</a:t>
            </a:fld>
            <a:endParaRPr lang="en-US" altLang="en-US" dirty="0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36588" y="152401"/>
            <a:ext cx="8078788" cy="1066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/>
              <a:t>Example (</a:t>
            </a:r>
            <a:r>
              <a:rPr lang="en-US" altLang="en-US" dirty="0" err="1"/>
              <a:t>cont</a:t>
            </a:r>
            <a:r>
              <a:rPr lang="en-US" altLang="en-US" dirty="0"/>
              <a:t>’) (3 of 3) Textbook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636588" y="838200"/>
            <a:ext cx="8507412" cy="6705600"/>
          </a:xfrm>
          <a:ln w="9525"/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  <a:tabLst>
                <a:tab pos="714375" algn="l"/>
                <a:tab pos="1081088" algn="l"/>
                <a:tab pos="1438275" algn="l"/>
                <a:tab pos="1795463" algn="l"/>
                <a:tab pos="2152650" algn="l"/>
                <a:tab pos="2508250" algn="l"/>
              </a:tabLst>
            </a:pPr>
            <a:r>
              <a:rPr lang="en-US" altLang="en-US" sz="2400" dirty="0"/>
              <a:t> /* Transfer data until we encounter end of input or an error */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tabLst>
                <a:tab pos="714375" algn="l"/>
                <a:tab pos="1081088" algn="l"/>
                <a:tab pos="1438275" algn="l"/>
                <a:tab pos="1795463" algn="l"/>
                <a:tab pos="2152650" algn="l"/>
                <a:tab pos="2508250" algn="l"/>
              </a:tabLst>
            </a:pPr>
            <a:endParaRPr lang="en-US" altLang="en-US" sz="9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tabLst>
                <a:tab pos="714375" algn="l"/>
                <a:tab pos="1081088" algn="l"/>
                <a:tab pos="1438275" algn="l"/>
                <a:tab pos="1795463" algn="l"/>
                <a:tab pos="2152650" algn="l"/>
                <a:tab pos="2508250" algn="l"/>
              </a:tabLst>
            </a:pPr>
            <a:r>
              <a:rPr lang="en-US" altLang="en-US" sz="2400" dirty="0"/>
              <a:t>    while ((</a:t>
            </a:r>
            <a:r>
              <a:rPr lang="en-US" altLang="en-US" sz="2400" dirty="0" err="1"/>
              <a:t>numRead</a:t>
            </a:r>
            <a:r>
              <a:rPr lang="en-US" altLang="en-US" sz="2400" dirty="0"/>
              <a:t> = </a:t>
            </a:r>
            <a:r>
              <a:rPr lang="en-US" altLang="en-US" sz="2400" b="1" dirty="0"/>
              <a:t>read</a:t>
            </a:r>
            <a:r>
              <a:rPr lang="en-US" altLang="en-US" sz="2400" dirty="0"/>
              <a:t>(</a:t>
            </a:r>
            <a:r>
              <a:rPr lang="en-US" altLang="en-US" sz="2400" dirty="0" err="1"/>
              <a:t>inputFd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buf</a:t>
            </a:r>
            <a:r>
              <a:rPr lang="en-US" altLang="en-US" sz="2400" dirty="0"/>
              <a:t>, BUF_SIZE)) &gt; 0)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tabLst>
                <a:tab pos="714375" algn="l"/>
                <a:tab pos="1081088" algn="l"/>
                <a:tab pos="1438275" algn="l"/>
                <a:tab pos="1795463" algn="l"/>
                <a:tab pos="2152650" algn="l"/>
                <a:tab pos="2508250" algn="l"/>
              </a:tabLst>
            </a:pPr>
            <a:r>
              <a:rPr lang="en-US" altLang="en-US" sz="2400" dirty="0"/>
              <a:t>        if (</a:t>
            </a:r>
            <a:r>
              <a:rPr lang="en-US" altLang="en-US" sz="2400" b="1" dirty="0"/>
              <a:t>write</a:t>
            </a:r>
            <a:r>
              <a:rPr lang="en-US" altLang="en-US" sz="2400" dirty="0"/>
              <a:t>(</a:t>
            </a:r>
            <a:r>
              <a:rPr lang="en-US" altLang="en-US" sz="2400" dirty="0" err="1"/>
              <a:t>outputFd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buf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numRead</a:t>
            </a:r>
            <a:r>
              <a:rPr lang="en-US" altLang="en-US" sz="2400" dirty="0"/>
              <a:t>) != </a:t>
            </a:r>
            <a:r>
              <a:rPr lang="en-US" altLang="en-US" sz="2400" dirty="0" err="1"/>
              <a:t>numRead</a:t>
            </a:r>
            <a:r>
              <a:rPr lang="en-US" altLang="en-US" sz="2400" dirty="0"/>
              <a:t>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tabLst>
                <a:tab pos="714375" algn="l"/>
                <a:tab pos="1081088" algn="l"/>
                <a:tab pos="1438275" algn="l"/>
                <a:tab pos="1795463" algn="l"/>
                <a:tab pos="2152650" algn="l"/>
                <a:tab pos="2508250" algn="l"/>
              </a:tabLst>
            </a:pPr>
            <a:r>
              <a:rPr lang="en-US" altLang="en-US" sz="2400" dirty="0"/>
              <a:t>            </a:t>
            </a:r>
            <a:r>
              <a:rPr lang="en-US" altLang="en-US" sz="2400" b="1" dirty="0">
                <a:highlight>
                  <a:srgbClr val="FFFF00"/>
                </a:highlight>
              </a:rPr>
              <a:t>fatal</a:t>
            </a:r>
            <a:r>
              <a:rPr lang="en-US" altLang="en-US" sz="2400" dirty="0"/>
              <a:t>("couldn't write whole buffer");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tabLst>
                <a:tab pos="714375" algn="l"/>
                <a:tab pos="1081088" algn="l"/>
                <a:tab pos="1438275" algn="l"/>
                <a:tab pos="1795463" algn="l"/>
                <a:tab pos="2152650" algn="l"/>
                <a:tab pos="2508250" algn="l"/>
              </a:tabLst>
            </a:pPr>
            <a:r>
              <a:rPr lang="en-US" altLang="en-US" sz="2400" dirty="0"/>
              <a:t>    if (</a:t>
            </a:r>
            <a:r>
              <a:rPr lang="en-US" altLang="en-US" sz="2400" dirty="0" err="1"/>
              <a:t>numRead</a:t>
            </a:r>
            <a:r>
              <a:rPr lang="en-US" altLang="en-US" sz="2400" dirty="0"/>
              <a:t> == -1)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tabLst>
                <a:tab pos="714375" algn="l"/>
                <a:tab pos="1081088" algn="l"/>
                <a:tab pos="1438275" algn="l"/>
                <a:tab pos="1795463" algn="l"/>
                <a:tab pos="2152650" algn="l"/>
                <a:tab pos="2508250" algn="l"/>
              </a:tabLst>
            </a:pPr>
            <a:r>
              <a:rPr lang="en-US" altLang="en-US" sz="2400" dirty="0"/>
              <a:t>         </a:t>
            </a:r>
            <a:r>
              <a:rPr lang="en-US" altLang="en-US" sz="2400" b="1" dirty="0" err="1">
                <a:highlight>
                  <a:srgbClr val="FFFF00"/>
                </a:highlight>
              </a:rPr>
              <a:t>errExit</a:t>
            </a:r>
            <a:r>
              <a:rPr lang="en-US" altLang="en-US" sz="2400" dirty="0"/>
              <a:t>("read"); 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tabLst>
                <a:tab pos="714375" algn="l"/>
                <a:tab pos="1081088" algn="l"/>
                <a:tab pos="1438275" algn="l"/>
                <a:tab pos="1795463" algn="l"/>
                <a:tab pos="2152650" algn="l"/>
                <a:tab pos="2508250" algn="l"/>
              </a:tabLst>
            </a:pPr>
            <a:endParaRPr lang="en-US" altLang="en-US" sz="9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tabLst>
                <a:tab pos="714375" algn="l"/>
                <a:tab pos="1081088" algn="l"/>
                <a:tab pos="1438275" algn="l"/>
                <a:tab pos="1795463" algn="l"/>
                <a:tab pos="2152650" algn="l"/>
                <a:tab pos="2508250" algn="l"/>
              </a:tabLst>
            </a:pPr>
            <a:r>
              <a:rPr lang="en-US" altLang="en-US" sz="2400" dirty="0"/>
              <a:t>    if (</a:t>
            </a:r>
            <a:r>
              <a:rPr lang="en-US" altLang="en-US" sz="2400" b="1" dirty="0"/>
              <a:t>close</a:t>
            </a:r>
            <a:r>
              <a:rPr lang="en-US" altLang="en-US" sz="2400" dirty="0"/>
              <a:t>(</a:t>
            </a:r>
            <a:r>
              <a:rPr lang="en-US" altLang="en-US" sz="2400" dirty="0" err="1"/>
              <a:t>inputFd</a:t>
            </a:r>
            <a:r>
              <a:rPr lang="en-US" altLang="en-US" sz="2400" dirty="0"/>
              <a:t>) == -1)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tabLst>
                <a:tab pos="714375" algn="l"/>
                <a:tab pos="1081088" algn="l"/>
                <a:tab pos="1438275" algn="l"/>
                <a:tab pos="1795463" algn="l"/>
                <a:tab pos="2152650" algn="l"/>
                <a:tab pos="2508250" algn="l"/>
              </a:tabLst>
            </a:pPr>
            <a:r>
              <a:rPr lang="en-US" altLang="en-US" sz="2400" dirty="0"/>
              <a:t>         </a:t>
            </a:r>
            <a:r>
              <a:rPr lang="en-US" altLang="en-US" sz="2400" b="1" dirty="0" err="1">
                <a:highlight>
                  <a:srgbClr val="FFFF00"/>
                </a:highlight>
              </a:rPr>
              <a:t>errExit</a:t>
            </a:r>
            <a:r>
              <a:rPr lang="en-US" altLang="en-US" sz="2400" dirty="0"/>
              <a:t>("close input");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tabLst>
                <a:tab pos="714375" algn="l"/>
                <a:tab pos="1081088" algn="l"/>
                <a:tab pos="1438275" algn="l"/>
                <a:tab pos="1795463" algn="l"/>
                <a:tab pos="2152650" algn="l"/>
                <a:tab pos="2508250" algn="l"/>
              </a:tabLst>
            </a:pPr>
            <a:r>
              <a:rPr lang="en-US" altLang="en-US" sz="2400" dirty="0"/>
              <a:t>    if (</a:t>
            </a:r>
            <a:r>
              <a:rPr lang="en-US" altLang="en-US" sz="2400" b="1" dirty="0"/>
              <a:t>close</a:t>
            </a:r>
            <a:r>
              <a:rPr lang="en-US" altLang="en-US" sz="2400" dirty="0"/>
              <a:t>(</a:t>
            </a:r>
            <a:r>
              <a:rPr lang="en-US" altLang="en-US" sz="2400" dirty="0" err="1"/>
              <a:t>outputFd</a:t>
            </a:r>
            <a:r>
              <a:rPr lang="en-US" altLang="en-US" sz="2400" dirty="0"/>
              <a:t>) == -1)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tabLst>
                <a:tab pos="714375" algn="l"/>
                <a:tab pos="1081088" algn="l"/>
                <a:tab pos="1438275" algn="l"/>
                <a:tab pos="1795463" algn="l"/>
                <a:tab pos="2152650" algn="l"/>
                <a:tab pos="2508250" algn="l"/>
              </a:tabLst>
            </a:pPr>
            <a:r>
              <a:rPr lang="en-US" altLang="en-US" sz="2400" dirty="0"/>
              <a:t>         </a:t>
            </a:r>
            <a:r>
              <a:rPr lang="en-US" altLang="en-US" sz="2400" b="1" dirty="0" err="1">
                <a:highlight>
                  <a:srgbClr val="FFFF00"/>
                </a:highlight>
              </a:rPr>
              <a:t>errExit</a:t>
            </a:r>
            <a:r>
              <a:rPr lang="en-US" altLang="en-US" sz="2400" dirty="0"/>
              <a:t>("close output");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tabLst>
                <a:tab pos="714375" algn="l"/>
                <a:tab pos="1081088" algn="l"/>
                <a:tab pos="1438275" algn="l"/>
                <a:tab pos="1795463" algn="l"/>
                <a:tab pos="2152650" algn="l"/>
                <a:tab pos="2508250" algn="l"/>
              </a:tabLst>
            </a:pPr>
            <a:endParaRPr lang="en-US" altLang="en-US" sz="9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tabLst>
                <a:tab pos="714375" algn="l"/>
                <a:tab pos="1081088" algn="l"/>
                <a:tab pos="1438275" algn="l"/>
                <a:tab pos="1795463" algn="l"/>
                <a:tab pos="2152650" algn="l"/>
                <a:tab pos="2508250" algn="l"/>
              </a:tabLst>
            </a:pPr>
            <a:r>
              <a:rPr lang="en-US" altLang="en-US" sz="2400" dirty="0"/>
              <a:t>    exit(EXIT_SUCCESS);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tabLst>
                <a:tab pos="714375" algn="l"/>
                <a:tab pos="1081088" algn="l"/>
                <a:tab pos="1438275" algn="l"/>
                <a:tab pos="1795463" algn="l"/>
                <a:tab pos="2152650" algn="l"/>
                <a:tab pos="2508250" algn="l"/>
              </a:tabLst>
            </a:pPr>
            <a:r>
              <a:rPr lang="en-US" altLang="en-US" sz="2400" dirty="0"/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24</a:t>
            </a:fld>
            <a:endParaRPr lang="en-US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81600" y="3948899"/>
            <a:ext cx="3672800" cy="1631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Note: 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errExit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displays error </a:t>
            </a:r>
          </a:p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message including '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errno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' </a:t>
            </a:r>
          </a:p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diagnostic, and terminates the </a:t>
            </a:r>
          </a:p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process by calling _exit().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A5D39-8976-4488-A577-A02B30CF1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255"/>
            <a:ext cx="7886700" cy="1040607"/>
          </a:xfrm>
        </p:spPr>
        <p:txBody>
          <a:bodyPr/>
          <a:lstStyle/>
          <a:p>
            <a:r>
              <a:rPr lang="en-US" dirty="0"/>
              <a:t>Code for </a:t>
            </a:r>
            <a:r>
              <a:rPr lang="en-US" dirty="0" err="1"/>
              <a:t>athena</a:t>
            </a:r>
            <a:r>
              <a:rPr lang="en-US" dirty="0"/>
              <a:t>                        (1 of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5ACB5-2ED0-406E-855D-4DA57DC47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620" y="1058862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/>
              <a:t>#</a:t>
            </a:r>
            <a:r>
              <a:rPr lang="en-US" sz="2400" dirty="0"/>
              <a:t>include &lt;</a:t>
            </a:r>
            <a:r>
              <a:rPr lang="en-US" sz="2400" dirty="0" err="1"/>
              <a:t>fcntl.h</a:t>
            </a:r>
            <a:r>
              <a:rPr lang="en-US" sz="2400" dirty="0"/>
              <a:t>&gt;	  //needed for open</a:t>
            </a:r>
          </a:p>
          <a:p>
            <a:pPr marL="0" indent="0">
              <a:buNone/>
            </a:pPr>
            <a:r>
              <a:rPr lang="en-US" sz="2400" dirty="0"/>
              <a:t>#include &lt;sys/</a:t>
            </a:r>
            <a:r>
              <a:rPr lang="en-US" sz="2400" dirty="0" err="1"/>
              <a:t>stat.h</a:t>
            </a:r>
            <a:r>
              <a:rPr lang="en-US" sz="2400" dirty="0"/>
              <a:t>&gt;    //needed for open</a:t>
            </a:r>
          </a:p>
          <a:p>
            <a:pPr marL="0" indent="0">
              <a:buNone/>
            </a:pPr>
            <a:r>
              <a:rPr lang="en-US" sz="2400" dirty="0"/>
              <a:t>#include &lt;</a:t>
            </a:r>
            <a:r>
              <a:rPr lang="en-US" sz="2400" dirty="0" err="1"/>
              <a:t>unistd.h</a:t>
            </a:r>
            <a:r>
              <a:rPr lang="en-US" sz="2400" dirty="0"/>
              <a:t>&gt;	  //needed for close, read, write</a:t>
            </a:r>
          </a:p>
          <a:p>
            <a:pPr marL="0" indent="0">
              <a:buNone/>
            </a:pPr>
            <a:r>
              <a:rPr lang="en-US" sz="2400" dirty="0"/>
              <a:t>#include 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/>
              <a:t>#include &lt;</a:t>
            </a:r>
            <a:r>
              <a:rPr lang="en-US" sz="2400" dirty="0" err="1"/>
              <a:t>stdlib.h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/>
              <a:t>#</a:t>
            </a:r>
            <a:r>
              <a:rPr lang="en-US" sz="2400" dirty="0" err="1"/>
              <a:t>ifndef</a:t>
            </a:r>
            <a:r>
              <a:rPr lang="en-US" sz="2400" dirty="0"/>
              <a:t> BUF_SIZE        /* Allow "cc -D" to override definition */</a:t>
            </a:r>
          </a:p>
          <a:p>
            <a:pPr marL="0" indent="0">
              <a:buNone/>
            </a:pPr>
            <a:r>
              <a:rPr lang="en-US" sz="2400" dirty="0"/>
              <a:t>#define BUF_SIZE 1024</a:t>
            </a:r>
          </a:p>
          <a:p>
            <a:pPr marL="0" indent="0">
              <a:buNone/>
            </a:pPr>
            <a:r>
              <a:rPr lang="en-US" sz="2400" dirty="0"/>
              <a:t>#endif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CCEC5-C6B9-4CD4-8EFE-4B98C0631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25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35799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A5D39-8976-4488-A577-A02B30CF1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255"/>
            <a:ext cx="7886700" cy="1040607"/>
          </a:xfrm>
        </p:spPr>
        <p:txBody>
          <a:bodyPr/>
          <a:lstStyle/>
          <a:p>
            <a:r>
              <a:rPr lang="en-US" dirty="0"/>
              <a:t>Code for </a:t>
            </a:r>
            <a:r>
              <a:rPr lang="en-US" dirty="0" err="1"/>
              <a:t>athena</a:t>
            </a:r>
            <a:r>
              <a:rPr lang="en-US" dirty="0"/>
              <a:t>                        (2 of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5ACB5-2ED0-406E-855D-4DA57DC47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620" y="1058862"/>
            <a:ext cx="7886700" cy="4732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/>
              <a:t>int</a:t>
            </a:r>
            <a:r>
              <a:rPr lang="en-US" sz="2400" dirty="0"/>
              <a:t> main(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argc</a:t>
            </a:r>
            <a:r>
              <a:rPr lang="en-US" sz="2400" dirty="0"/>
              <a:t>, char *</a:t>
            </a:r>
            <a:r>
              <a:rPr lang="en-US" sz="2400" dirty="0" err="1"/>
              <a:t>argv</a:t>
            </a:r>
            <a:r>
              <a:rPr lang="en-US" sz="2400" dirty="0"/>
              <a:t>[])</a:t>
            </a:r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inputFd</a:t>
            </a:r>
            <a:r>
              <a:rPr lang="en-US" sz="2400" dirty="0"/>
              <a:t>, </a:t>
            </a:r>
            <a:r>
              <a:rPr lang="en-US" sz="2400" dirty="0" err="1"/>
              <a:t>outputFd</a:t>
            </a:r>
            <a:r>
              <a:rPr lang="en-US" sz="2400" dirty="0"/>
              <a:t>, </a:t>
            </a:r>
            <a:r>
              <a:rPr lang="en-US" sz="2400" dirty="0" err="1"/>
              <a:t>openFlags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mode_t</a:t>
            </a:r>
            <a:r>
              <a:rPr lang="en-US" sz="2400" dirty="0"/>
              <a:t> </a:t>
            </a:r>
            <a:r>
              <a:rPr lang="en-US" sz="2400" dirty="0" err="1"/>
              <a:t>filePerms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ssize_t</a:t>
            </a:r>
            <a:r>
              <a:rPr lang="en-US" sz="2400" dirty="0"/>
              <a:t> </a:t>
            </a:r>
            <a:r>
              <a:rPr lang="en-US" sz="2400" dirty="0" err="1"/>
              <a:t>numRead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    char </a:t>
            </a:r>
            <a:r>
              <a:rPr lang="en-US" sz="2400" dirty="0" err="1"/>
              <a:t>buf</a:t>
            </a:r>
            <a:r>
              <a:rPr lang="en-US" sz="2400" dirty="0"/>
              <a:t>[BUF_SIZE];</a:t>
            </a:r>
          </a:p>
          <a:p>
            <a:pPr marL="0" indent="0">
              <a:buNone/>
            </a:pPr>
            <a:r>
              <a:rPr lang="en-US" sz="1050" dirty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2400" dirty="0"/>
              <a:t>if (</a:t>
            </a:r>
            <a:r>
              <a:rPr lang="en-US" sz="2400" dirty="0" err="1"/>
              <a:t>argc</a:t>
            </a:r>
            <a:r>
              <a:rPr lang="en-US" sz="2400" dirty="0"/>
              <a:t> != 3 || </a:t>
            </a:r>
            <a:r>
              <a:rPr lang="en-US" sz="2400" dirty="0" err="1"/>
              <a:t>strcmp</a:t>
            </a:r>
            <a:r>
              <a:rPr lang="en-US" sz="2400" dirty="0"/>
              <a:t>(</a:t>
            </a:r>
            <a:r>
              <a:rPr lang="en-US" sz="2400" dirty="0" err="1"/>
              <a:t>argv</a:t>
            </a:r>
            <a:r>
              <a:rPr lang="en-US" sz="2400" dirty="0"/>
              <a:t>[1], "--help") == 0) {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fprintf</a:t>
            </a:r>
            <a:r>
              <a:rPr lang="en-US" sz="2400" dirty="0"/>
              <a:t>(</a:t>
            </a:r>
            <a:r>
              <a:rPr lang="en-US" sz="2400" dirty="0" err="1"/>
              <a:t>stderr,"%s</a:t>
            </a:r>
            <a:r>
              <a:rPr lang="en-US" sz="2400" dirty="0"/>
              <a:t> old-file new-file\n", </a:t>
            </a:r>
            <a:r>
              <a:rPr lang="en-US" sz="2400" dirty="0" err="1"/>
              <a:t>argv</a:t>
            </a:r>
            <a:r>
              <a:rPr lang="en-US" sz="2400" dirty="0"/>
              <a:t>[0]);</a:t>
            </a:r>
          </a:p>
          <a:p>
            <a:pPr marL="0" indent="0">
              <a:buNone/>
            </a:pPr>
            <a:r>
              <a:rPr lang="en-US" sz="2400" dirty="0"/>
              <a:t>	exit(EXIT_FAILURE);</a:t>
            </a:r>
          </a:p>
          <a:p>
            <a:pPr marL="0" indent="0">
              <a:buNone/>
            </a:pPr>
            <a:r>
              <a:rPr lang="en-US" sz="2400" dirty="0"/>
              <a:t>    }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CCEC5-C6B9-4CD4-8EFE-4B98C0631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26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389760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A5D39-8976-4488-A577-A02B30CF1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255"/>
            <a:ext cx="7886700" cy="1040607"/>
          </a:xfrm>
        </p:spPr>
        <p:txBody>
          <a:bodyPr/>
          <a:lstStyle/>
          <a:p>
            <a:r>
              <a:rPr lang="en-US" dirty="0"/>
              <a:t>Code for </a:t>
            </a:r>
            <a:r>
              <a:rPr lang="en-US" dirty="0" err="1"/>
              <a:t>athena</a:t>
            </a:r>
            <a:r>
              <a:rPr lang="en-US" dirty="0"/>
              <a:t>                        (3 of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5ACB5-2ED0-406E-855D-4DA57DC47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620" y="1058861"/>
            <a:ext cx="7886700" cy="5297489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/* Open input and output files */</a:t>
            </a:r>
          </a:p>
          <a:p>
            <a:pPr marL="0" indent="0">
              <a:buNone/>
            </a:pPr>
            <a:r>
              <a:rPr lang="en-US" sz="900" dirty="0"/>
              <a:t> 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inputFd</a:t>
            </a:r>
            <a:r>
              <a:rPr lang="en-US" sz="2400" dirty="0"/>
              <a:t> = </a:t>
            </a:r>
            <a:r>
              <a:rPr lang="en-US" sz="2400" b="1" dirty="0"/>
              <a:t>open</a:t>
            </a:r>
            <a:r>
              <a:rPr lang="en-US" sz="2400" dirty="0"/>
              <a:t>(</a:t>
            </a:r>
            <a:r>
              <a:rPr lang="en-US" sz="2400" dirty="0" err="1"/>
              <a:t>argv</a:t>
            </a:r>
            <a:r>
              <a:rPr lang="en-US" sz="2400" dirty="0"/>
              <a:t>[1], O_RDONLY);</a:t>
            </a:r>
          </a:p>
          <a:p>
            <a:pPr marL="0" indent="0">
              <a:buNone/>
            </a:pPr>
            <a:r>
              <a:rPr lang="en-US" sz="2400" dirty="0"/>
              <a:t>    if (</a:t>
            </a:r>
            <a:r>
              <a:rPr lang="en-US" sz="2400" dirty="0" err="1"/>
              <a:t>inputFd</a:t>
            </a:r>
            <a:r>
              <a:rPr lang="en-US" sz="2400" dirty="0"/>
              <a:t> == -1) 	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perror</a:t>
            </a:r>
            <a:r>
              <a:rPr lang="en-US" sz="2400" dirty="0"/>
              <a:t>("opening file </a:t>
            </a:r>
            <a:r>
              <a:rPr lang="en-US" sz="2400" dirty="0" err="1"/>
              <a:t>argv</a:t>
            </a:r>
            <a:r>
              <a:rPr lang="en-US" sz="2400" dirty="0"/>
              <a:t>[1]");</a:t>
            </a:r>
          </a:p>
          <a:p>
            <a:pPr marL="0" indent="0">
              <a:buNone/>
            </a:pPr>
            <a:r>
              <a:rPr lang="en-US" sz="800" dirty="0"/>
              <a:t> </a:t>
            </a:r>
          </a:p>
          <a:p>
            <a:pPr marL="0" indent="0">
              <a:buNone/>
            </a:pPr>
            <a:r>
              <a:rPr lang="pt-BR" sz="2400" dirty="0"/>
              <a:t>    openFlags = O_CREAT | O_WRONLY | O_TRUNC;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filePerms</a:t>
            </a:r>
            <a:r>
              <a:rPr lang="en-US" sz="2400" dirty="0"/>
              <a:t> = S_IRUSR | S_IWUSR | S_IRGRP | S_IWGRP |</a:t>
            </a:r>
          </a:p>
          <a:p>
            <a:pPr marL="0" indent="0">
              <a:buNone/>
            </a:pPr>
            <a:r>
              <a:rPr lang="en-US" sz="2400" dirty="0"/>
              <a:t>                S_IROTH | S_IWOTH;      /* </a:t>
            </a:r>
            <a:r>
              <a:rPr lang="en-US" sz="2400" dirty="0" err="1"/>
              <a:t>rw-rw-rw</a:t>
            </a:r>
            <a:r>
              <a:rPr lang="en-US" sz="2400" dirty="0"/>
              <a:t>- */</a:t>
            </a:r>
          </a:p>
          <a:p>
            <a:pPr marL="0" indent="0">
              <a:buNone/>
            </a:pPr>
            <a:r>
              <a:rPr lang="en-US" sz="800" dirty="0"/>
              <a:t>	</a:t>
            </a:r>
            <a:r>
              <a:rPr lang="en-US" sz="2400" dirty="0"/>
              <a:t>			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outputFd</a:t>
            </a:r>
            <a:r>
              <a:rPr lang="en-US" sz="2400" dirty="0"/>
              <a:t> = </a:t>
            </a:r>
            <a:r>
              <a:rPr lang="en-US" sz="2400" b="1" dirty="0"/>
              <a:t>open</a:t>
            </a:r>
            <a:r>
              <a:rPr lang="en-US" sz="2400" dirty="0"/>
              <a:t>(</a:t>
            </a:r>
            <a:r>
              <a:rPr lang="en-US" sz="2400" dirty="0" err="1"/>
              <a:t>argv</a:t>
            </a:r>
            <a:r>
              <a:rPr lang="en-US" sz="2400" dirty="0"/>
              <a:t>[2], </a:t>
            </a:r>
            <a:r>
              <a:rPr lang="en-US" sz="2400" dirty="0" err="1"/>
              <a:t>openFlags</a:t>
            </a:r>
            <a:r>
              <a:rPr lang="en-US" sz="2400" dirty="0"/>
              <a:t>, </a:t>
            </a:r>
            <a:r>
              <a:rPr lang="en-US" sz="2400" dirty="0" err="1"/>
              <a:t>filePerms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/>
              <a:t>    if (</a:t>
            </a:r>
            <a:r>
              <a:rPr lang="en-US" sz="2400" dirty="0" err="1"/>
              <a:t>outputFd</a:t>
            </a:r>
            <a:r>
              <a:rPr lang="en-US" sz="2400" dirty="0"/>
              <a:t> == -1)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perror</a:t>
            </a:r>
            <a:r>
              <a:rPr lang="en-US" sz="2400" dirty="0"/>
              <a:t>("opening file </a:t>
            </a:r>
            <a:r>
              <a:rPr lang="en-US" sz="2400" dirty="0" err="1"/>
              <a:t>argv</a:t>
            </a:r>
            <a:r>
              <a:rPr lang="en-US" sz="2400" dirty="0"/>
              <a:t>[2]");</a:t>
            </a:r>
          </a:p>
          <a:p>
            <a:pPr marL="0" indent="0">
              <a:buNone/>
            </a:pPr>
            <a:r>
              <a:rPr lang="en-US" sz="2400" dirty="0"/>
              <a:t>    		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CCEC5-C6B9-4CD4-8EFE-4B98C0631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7B7589-DB2F-4407-9F21-8206E52DC899}" type="slidenum">
              <a:rPr kumimoji="0" lang="en-US" altLang="en-US" sz="127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" panose="02020603050405020304" pitchFamily="18" charset="0"/>
                <a:ea typeface="MS PGothic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en-US" sz="127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" panose="02020603050405020304" pitchFamily="18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76413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A5D39-8976-4488-A577-A02B30CF1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255"/>
            <a:ext cx="7886700" cy="1040607"/>
          </a:xfrm>
        </p:spPr>
        <p:txBody>
          <a:bodyPr>
            <a:normAutofit/>
          </a:bodyPr>
          <a:lstStyle/>
          <a:p>
            <a:r>
              <a:rPr lang="en-US" sz="3200" dirty="0"/>
              <a:t>Code for </a:t>
            </a:r>
            <a:r>
              <a:rPr lang="en-US" sz="3200" dirty="0" err="1"/>
              <a:t>athena</a:t>
            </a:r>
            <a:r>
              <a:rPr lang="en-US" sz="3200" dirty="0"/>
              <a:t>                        (4 of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5ACB5-2ED0-406E-855D-4DA57DC47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90600"/>
            <a:ext cx="7886700" cy="57308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/* Transfer data until we encounter end of input or an error */</a:t>
            </a:r>
          </a:p>
          <a:p>
            <a:pPr marL="0" indent="0">
              <a:buNone/>
            </a:pPr>
            <a:r>
              <a:rPr lang="en-US" sz="2400" dirty="0"/>
              <a:t>while ((</a:t>
            </a:r>
            <a:r>
              <a:rPr lang="en-US" sz="2400" dirty="0" err="1"/>
              <a:t>numRead</a:t>
            </a:r>
            <a:r>
              <a:rPr lang="en-US" sz="2400" dirty="0"/>
              <a:t> = </a:t>
            </a:r>
            <a:r>
              <a:rPr lang="en-US" sz="2400" b="1" dirty="0"/>
              <a:t>read</a:t>
            </a:r>
            <a:r>
              <a:rPr lang="en-US" sz="2400" dirty="0"/>
              <a:t>(</a:t>
            </a:r>
            <a:r>
              <a:rPr lang="en-US" sz="2400" dirty="0" err="1"/>
              <a:t>inputFd</a:t>
            </a:r>
            <a:r>
              <a:rPr lang="en-US" sz="2400" dirty="0"/>
              <a:t>, </a:t>
            </a:r>
            <a:r>
              <a:rPr lang="en-US" sz="2400" dirty="0" err="1"/>
              <a:t>buf</a:t>
            </a:r>
            <a:r>
              <a:rPr lang="en-US" sz="2400" dirty="0"/>
              <a:t>, BUF_SIZE)) &gt; 0) {</a:t>
            </a:r>
          </a:p>
          <a:p>
            <a:pPr marL="0" indent="0">
              <a:buNone/>
            </a:pPr>
            <a:r>
              <a:rPr lang="en-US" sz="2400" dirty="0"/>
              <a:t>        if (</a:t>
            </a:r>
            <a:r>
              <a:rPr lang="en-US" sz="2400" b="1" dirty="0"/>
              <a:t>write</a:t>
            </a:r>
            <a:r>
              <a:rPr lang="en-US" sz="2400" dirty="0"/>
              <a:t>(</a:t>
            </a:r>
            <a:r>
              <a:rPr lang="en-US" sz="2400" dirty="0" err="1"/>
              <a:t>outputFd</a:t>
            </a:r>
            <a:r>
              <a:rPr lang="en-US" sz="2400" dirty="0"/>
              <a:t>, </a:t>
            </a:r>
            <a:r>
              <a:rPr lang="en-US" sz="2400" dirty="0" err="1"/>
              <a:t>buf</a:t>
            </a:r>
            <a:r>
              <a:rPr lang="en-US" sz="2400" dirty="0"/>
              <a:t>, </a:t>
            </a:r>
            <a:r>
              <a:rPr lang="en-US" sz="2400" dirty="0" err="1"/>
              <a:t>numRead</a:t>
            </a:r>
            <a:r>
              <a:rPr lang="en-US" sz="2400" dirty="0"/>
              <a:t>) != </a:t>
            </a:r>
            <a:r>
              <a:rPr lang="en-US" sz="2400" dirty="0" err="1"/>
              <a:t>numRead</a:t>
            </a:r>
            <a:r>
              <a:rPr lang="en-US" sz="2400" dirty="0"/>
              <a:t>) </a:t>
            </a:r>
          </a:p>
          <a:p>
            <a:pPr marL="0" indent="0">
              <a:buNone/>
            </a:pPr>
            <a:r>
              <a:rPr lang="en-US" sz="2400" dirty="0"/>
              <a:t>	   </a:t>
            </a:r>
            <a:r>
              <a:rPr lang="en-US" sz="2400" dirty="0" err="1"/>
              <a:t>perror</a:t>
            </a:r>
            <a:r>
              <a:rPr lang="en-US" sz="2400" dirty="0"/>
              <a:t>("couldn't write whole buffer");</a:t>
            </a:r>
          </a:p>
          <a:p>
            <a:pPr marL="0" indent="0">
              <a:buNone/>
            </a:pPr>
            <a:r>
              <a:rPr lang="en-US" sz="2400" dirty="0"/>
              <a:t>    }</a:t>
            </a:r>
          </a:p>
          <a:p>
            <a:pPr marL="0" indent="0">
              <a:buNone/>
            </a:pPr>
            <a:r>
              <a:rPr lang="en-US" sz="2400" dirty="0"/>
              <a:t>    if (</a:t>
            </a:r>
            <a:r>
              <a:rPr lang="en-US" sz="2400" dirty="0" err="1"/>
              <a:t>numRead</a:t>
            </a:r>
            <a:r>
              <a:rPr lang="en-US" sz="2400" dirty="0"/>
              <a:t> == -1) 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perror</a:t>
            </a:r>
            <a:r>
              <a:rPr lang="en-US" sz="2400" dirty="0"/>
              <a:t>("read error");   </a:t>
            </a:r>
          </a:p>
          <a:p>
            <a:pPr marL="0" indent="0">
              <a:buNone/>
            </a:pPr>
            <a:r>
              <a:rPr lang="en-US" sz="2400" dirty="0"/>
              <a:t>if (</a:t>
            </a:r>
            <a:r>
              <a:rPr lang="en-US" sz="2400" b="1" dirty="0"/>
              <a:t>close</a:t>
            </a:r>
            <a:r>
              <a:rPr lang="en-US" sz="2400" dirty="0"/>
              <a:t>(</a:t>
            </a:r>
            <a:r>
              <a:rPr lang="en-US" sz="2400" dirty="0" err="1"/>
              <a:t>inputFd</a:t>
            </a:r>
            <a:r>
              <a:rPr lang="en-US" sz="2400" dirty="0"/>
              <a:t>) == -1) 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perror</a:t>
            </a:r>
            <a:r>
              <a:rPr lang="en-US" sz="2400" dirty="0"/>
              <a:t>("close input");</a:t>
            </a:r>
          </a:p>
          <a:p>
            <a:pPr marL="0" indent="0">
              <a:buNone/>
            </a:pPr>
            <a:r>
              <a:rPr lang="en-US" sz="2400" dirty="0"/>
              <a:t>if (</a:t>
            </a:r>
            <a:r>
              <a:rPr lang="en-US" sz="2400" b="1" dirty="0"/>
              <a:t>close</a:t>
            </a:r>
            <a:r>
              <a:rPr lang="en-US" sz="2400" dirty="0"/>
              <a:t>(</a:t>
            </a:r>
            <a:r>
              <a:rPr lang="en-US" sz="2400" dirty="0" err="1"/>
              <a:t>outputFd</a:t>
            </a:r>
            <a:r>
              <a:rPr lang="en-US" sz="2400" dirty="0"/>
              <a:t>) == -1)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perror</a:t>
            </a:r>
            <a:r>
              <a:rPr lang="en-US" sz="2400" dirty="0"/>
              <a:t>("close output");</a:t>
            </a:r>
          </a:p>
          <a:p>
            <a:pPr marL="0" indent="0">
              <a:buNone/>
            </a:pPr>
            <a:r>
              <a:rPr lang="en-US" sz="2400" dirty="0"/>
              <a:t>exit(EXIT_SUCCESS);</a:t>
            </a:r>
          </a:p>
          <a:p>
            <a:pPr marL="0" indent="0">
              <a:buNone/>
            </a:pPr>
            <a:r>
              <a:rPr lang="en-US" sz="2400" dirty="0"/>
              <a:t>}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CCEC5-C6B9-4CD4-8EFE-4B98C0631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7B7589-DB2F-4407-9F21-8206E52DC899}" type="slidenum">
              <a:rPr kumimoji="0" lang="en-US" altLang="en-US" sz="127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" panose="02020603050405020304" pitchFamily="18" charset="0"/>
                <a:ea typeface="MS PGothic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en-US" sz="127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" panose="02020603050405020304" pitchFamily="18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18022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1750"/>
            <a:ext cx="8078788" cy="1036637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Unix I/O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649288" y="1219199"/>
            <a:ext cx="8064500" cy="513715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By making everything appear to be a file, the kernel can provide a single simple interface for performing I/O to a variety of devices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Recall the basic operations are: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/>
              <a:t>Opening and closing files</a:t>
            </a:r>
          </a:p>
          <a:p>
            <a:pPr lvl="2">
              <a:lnSpc>
                <a:spcPct val="90000"/>
              </a:lnSpc>
            </a:pPr>
            <a:r>
              <a:rPr lang="en-US" altLang="en-US" b="1" dirty="0">
                <a:solidFill>
                  <a:schemeClr val="accent2">
                    <a:lumMod val="50000"/>
                  </a:schemeClr>
                </a:solidFill>
              </a:rPr>
              <a:t>open() </a:t>
            </a:r>
            <a:r>
              <a:rPr lang="en-US" altLang="en-US" dirty="0"/>
              <a:t>and </a:t>
            </a:r>
            <a:r>
              <a:rPr lang="en-US" altLang="en-US" b="1" dirty="0">
                <a:solidFill>
                  <a:schemeClr val="accent2">
                    <a:lumMod val="50000"/>
                  </a:schemeClr>
                </a:solidFill>
              </a:rPr>
              <a:t>close()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/>
              <a:t>Changing the current file position</a:t>
            </a:r>
          </a:p>
          <a:p>
            <a:pPr lvl="2">
              <a:lnSpc>
                <a:spcPct val="90000"/>
              </a:lnSpc>
            </a:pPr>
            <a:r>
              <a:rPr lang="en-US" altLang="en-US" b="1" dirty="0" err="1">
                <a:solidFill>
                  <a:schemeClr val="accent2">
                    <a:lumMod val="50000"/>
                  </a:schemeClr>
                </a:solidFill>
              </a:rPr>
              <a:t>lseek</a:t>
            </a:r>
            <a:r>
              <a:rPr lang="en-US" altLang="en-US" b="1" dirty="0">
                <a:solidFill>
                  <a:schemeClr val="accent2">
                    <a:lumMod val="50000"/>
                  </a:schemeClr>
                </a:solidFill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/>
              <a:t>Reading and writing files</a:t>
            </a:r>
          </a:p>
          <a:p>
            <a:pPr lvl="2">
              <a:lnSpc>
                <a:spcPct val="90000"/>
              </a:lnSpc>
            </a:pPr>
            <a:r>
              <a:rPr lang="en-US" altLang="en-US" b="1" dirty="0">
                <a:solidFill>
                  <a:schemeClr val="accent2">
                    <a:lumMod val="50000"/>
                  </a:schemeClr>
                </a:solidFill>
              </a:rPr>
              <a:t>read() </a:t>
            </a:r>
            <a:r>
              <a:rPr lang="en-US" altLang="en-US" dirty="0"/>
              <a:t>and</a:t>
            </a:r>
            <a:r>
              <a:rPr lang="en-US" altLang="en-US" dirty="0">
                <a:solidFill>
                  <a:srgbClr val="996633"/>
                </a:solidFill>
              </a:rPr>
              <a:t> </a:t>
            </a:r>
            <a:r>
              <a:rPr lang="en-US" altLang="en-US" b="1" dirty="0">
                <a:solidFill>
                  <a:schemeClr val="accent2">
                    <a:lumMod val="50000"/>
                  </a:schemeClr>
                </a:solidFill>
              </a:rPr>
              <a:t>write()</a:t>
            </a:r>
          </a:p>
          <a:p>
            <a:pPr lvl="1">
              <a:lnSpc>
                <a:spcPct val="90000"/>
              </a:lnSpc>
            </a:pPr>
            <a:endParaRPr lang="en-US" alt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29</a:t>
            </a:fld>
            <a:endParaRPr lang="en-US" alt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70" y="1"/>
            <a:ext cx="7886700" cy="990600"/>
          </a:xfrm>
        </p:spPr>
        <p:txBody>
          <a:bodyPr/>
          <a:lstStyle/>
          <a:p>
            <a:r>
              <a:rPr lang="en-US" dirty="0"/>
              <a:t>File Descriptor (</a:t>
            </a:r>
            <a:r>
              <a:rPr lang="en-US" dirty="0" err="1"/>
              <a:t>fd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23317"/>
            <a:ext cx="7886700" cy="5227637"/>
          </a:xfrm>
        </p:spPr>
        <p:txBody>
          <a:bodyPr/>
          <a:lstStyle/>
          <a:p>
            <a:r>
              <a:rPr lang="en-US" dirty="0"/>
              <a:t>Usually a small nonnegative number</a:t>
            </a:r>
          </a:p>
          <a:p>
            <a:r>
              <a:rPr lang="en-US" dirty="0"/>
              <a:t>Returned by </a:t>
            </a:r>
            <a:r>
              <a:rPr lang="en-US" b="1" dirty="0"/>
              <a:t>open </a:t>
            </a:r>
            <a:r>
              <a:rPr lang="en-US" dirty="0"/>
              <a:t>and used by the other I/O commands</a:t>
            </a:r>
          </a:p>
          <a:p>
            <a:r>
              <a:rPr lang="en-US" dirty="0"/>
              <a:t>Used by all system calls for performing I/O to open files</a:t>
            </a:r>
          </a:p>
          <a:p>
            <a:r>
              <a:rPr lang="en-US" dirty="0"/>
              <a:t>Some types of files:</a:t>
            </a:r>
          </a:p>
          <a:p>
            <a:pPr lvl="1"/>
            <a:r>
              <a:rPr lang="en-US" dirty="0"/>
              <a:t>Pipes</a:t>
            </a:r>
          </a:p>
          <a:p>
            <a:pPr lvl="1"/>
            <a:r>
              <a:rPr lang="en-US" dirty="0"/>
              <a:t>FIFOs (used in inter-process communication)</a:t>
            </a:r>
          </a:p>
          <a:p>
            <a:pPr lvl="1"/>
            <a:r>
              <a:rPr lang="en-US" dirty="0"/>
              <a:t>Terminals</a:t>
            </a:r>
          </a:p>
          <a:p>
            <a:pPr lvl="1"/>
            <a:r>
              <a:rPr lang="en-US" dirty="0"/>
              <a:t>Devices</a:t>
            </a:r>
          </a:p>
          <a:p>
            <a:pPr lvl="1"/>
            <a:r>
              <a:rPr lang="en-US" dirty="0"/>
              <a:t>Regular files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499066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dirty="0"/>
              <a:t>Important Note: A File is a File is a File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752600"/>
            <a:ext cx="7620000" cy="4724400"/>
          </a:xfrm>
        </p:spPr>
        <p:txBody>
          <a:bodyPr/>
          <a:lstStyle/>
          <a:p>
            <a:pPr eaLnBrk="1" hangingPunct="1"/>
            <a:r>
              <a:rPr lang="en-US" altLang="en-US" sz="2800"/>
              <a:t>Remember, “Everything in Unix is a File”</a:t>
            </a:r>
          </a:p>
          <a:p>
            <a:pPr eaLnBrk="1" hangingPunct="1"/>
            <a:endParaRPr lang="en-US" altLang="en-US" sz="2800"/>
          </a:p>
          <a:p>
            <a:pPr eaLnBrk="1" hangingPunct="1"/>
            <a:r>
              <a:rPr lang="en-US" altLang="en-US" sz="2800"/>
              <a:t>This means that all low-level I/O is done by reading and writing file handles, regardless of what particular peripheral device is being accessed—a tape, a socket, even your terminal, they are all </a:t>
            </a:r>
            <a:r>
              <a:rPr lang="en-US" altLang="en-US" sz="2800" i="1"/>
              <a:t>files.</a:t>
            </a:r>
          </a:p>
          <a:p>
            <a:pPr eaLnBrk="1" hangingPunct="1"/>
            <a:endParaRPr lang="en-US" altLang="en-US" sz="2800" i="1"/>
          </a:p>
          <a:p>
            <a:pPr eaLnBrk="1" hangingPunct="1"/>
            <a:r>
              <a:rPr lang="en-US" altLang="en-US" sz="2800"/>
              <a:t>Low level I/O is performed by making </a:t>
            </a:r>
            <a:r>
              <a:rPr lang="en-US" altLang="en-US" sz="2800" i="1"/>
              <a:t>system calls</a:t>
            </a:r>
            <a:endParaRPr lang="en-US" altLang="en-US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30</a:t>
            </a:fld>
            <a:endParaRPr lang="en-US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45160" y="402432"/>
            <a:ext cx="8204200" cy="6858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Adding Other Devices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45160" y="1160461"/>
            <a:ext cx="8458200" cy="1201737"/>
          </a:xfrm>
        </p:spPr>
        <p:txBody>
          <a:bodyPr/>
          <a:lstStyle/>
          <a:p>
            <a:r>
              <a:rPr lang="en-US" altLang="en-US" sz="2400" dirty="0"/>
              <a:t>Most devices tend to be producers or consumers of streams of data and fit UNIX I/O API model described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graphicFrame>
        <p:nvGraphicFramePr>
          <p:cNvPr id="33796" name="Group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70012805"/>
              </p:ext>
            </p:extLst>
          </p:nvPr>
        </p:nvGraphicFramePr>
        <p:xfrm>
          <a:off x="1981200" y="2362200"/>
          <a:ext cx="5181600" cy="4038598"/>
        </p:xfrm>
        <a:graphic>
          <a:graphicData uri="http://schemas.openxmlformats.org/drawingml/2006/table">
            <a:tbl>
              <a:tblPr/>
              <a:tblGrid>
                <a:gridCol w="2366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4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429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Mouse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producer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958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Joystick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producer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Keyboard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producer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958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Display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Consumer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171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Audio device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consumer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958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Tape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both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8087" name="AutoShape 41"/>
          <p:cNvSpPr>
            <a:spLocks noChangeAspect="1" noChangeArrowheads="1"/>
          </p:cNvSpPr>
          <p:nvPr/>
        </p:nvSpPr>
        <p:spPr bwMode="auto">
          <a:xfrm rot="10800000">
            <a:off x="3680459" y="4525962"/>
            <a:ext cx="438150" cy="217488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88088" name="AutoShape 42"/>
          <p:cNvSpPr>
            <a:spLocks noChangeAspect="1" noChangeArrowheads="1"/>
          </p:cNvSpPr>
          <p:nvPr/>
        </p:nvSpPr>
        <p:spPr bwMode="auto">
          <a:xfrm>
            <a:off x="3706812" y="2446335"/>
            <a:ext cx="438150" cy="217488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3399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88089" name="AutoShape 43"/>
          <p:cNvSpPr>
            <a:spLocks noChangeAspect="1" noChangeArrowheads="1"/>
          </p:cNvSpPr>
          <p:nvPr/>
        </p:nvSpPr>
        <p:spPr bwMode="auto">
          <a:xfrm>
            <a:off x="3715065" y="3206752"/>
            <a:ext cx="438150" cy="217487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3399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88090" name="AutoShape 44"/>
          <p:cNvSpPr>
            <a:spLocks noChangeAspect="1" noChangeArrowheads="1"/>
          </p:cNvSpPr>
          <p:nvPr/>
        </p:nvSpPr>
        <p:spPr bwMode="auto">
          <a:xfrm>
            <a:off x="3706812" y="3866357"/>
            <a:ext cx="438150" cy="217487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3399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88091" name="AutoShape 45"/>
          <p:cNvSpPr>
            <a:spLocks noChangeAspect="1" noChangeArrowheads="1"/>
          </p:cNvSpPr>
          <p:nvPr/>
        </p:nvSpPr>
        <p:spPr bwMode="auto">
          <a:xfrm rot="10800000">
            <a:off x="3670299" y="5185569"/>
            <a:ext cx="438150" cy="217487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88092" name="AutoShape 46"/>
          <p:cNvSpPr>
            <a:spLocks noChangeAspect="1" noChangeArrowheads="1"/>
          </p:cNvSpPr>
          <p:nvPr/>
        </p:nvSpPr>
        <p:spPr bwMode="auto">
          <a:xfrm>
            <a:off x="3706812" y="5867400"/>
            <a:ext cx="438150" cy="174625"/>
          </a:xfrm>
          <a:prstGeom prst="leftRightArrow">
            <a:avLst>
              <a:gd name="adj1" fmla="val 50000"/>
              <a:gd name="adj2" fmla="val 50182"/>
            </a:avLst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09164F-9937-4630-8D08-F5333440C962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New Devices</a:t>
            </a:r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1752600" y="4191000"/>
            <a:ext cx="5638800" cy="609600"/>
          </a:xfrm>
          <a:prstGeom prst="rect">
            <a:avLst/>
          </a:prstGeom>
          <a:solidFill>
            <a:srgbClr val="6699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 b="1">
                <a:latin typeface="Helvetica" panose="020B0604020202020204" pitchFamily="34" charset="0"/>
              </a:rPr>
              <a:t>Disk</a:t>
            </a:r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1752600" y="2819400"/>
            <a:ext cx="5638800" cy="685800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 b="1">
                <a:latin typeface="Helvetica" panose="020B0604020202020204" pitchFamily="34" charset="0"/>
              </a:rPr>
              <a:t>UNIX I/O</a:t>
            </a:r>
            <a:endParaRPr lang="en-US" altLang="en-US" sz="1600">
              <a:latin typeface="Helvetica" panose="020B0604020202020204" pitchFamily="34" charset="0"/>
            </a:endParaRPr>
          </a:p>
        </p:txBody>
      </p:sp>
      <p:sp>
        <p:nvSpPr>
          <p:cNvPr id="89093" name="Rectangle 5"/>
          <p:cNvSpPr>
            <a:spLocks noChangeArrowheads="1"/>
          </p:cNvSpPr>
          <p:nvPr/>
        </p:nvSpPr>
        <p:spPr bwMode="auto">
          <a:xfrm>
            <a:off x="1752600" y="2133600"/>
            <a:ext cx="5638800" cy="685800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 b="1">
                <a:latin typeface="Helvetica" panose="020B0604020202020204" pitchFamily="34" charset="0"/>
              </a:rPr>
              <a:t>Application</a:t>
            </a:r>
            <a:endParaRPr lang="en-US" altLang="en-US" sz="1600">
              <a:latin typeface="Helvetica" panose="020B0604020202020204" pitchFamily="34" charset="0"/>
            </a:endParaRPr>
          </a:p>
        </p:txBody>
      </p:sp>
      <p:sp>
        <p:nvSpPr>
          <p:cNvPr id="89094" name="Rectangle 6"/>
          <p:cNvSpPr>
            <a:spLocks noChangeArrowheads="1"/>
          </p:cNvSpPr>
          <p:nvPr/>
        </p:nvSpPr>
        <p:spPr bwMode="auto">
          <a:xfrm>
            <a:off x="1752600" y="3505200"/>
            <a:ext cx="5638800" cy="685800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 b="1">
                <a:latin typeface="Helvetica" panose="020B0604020202020204" pitchFamily="34" charset="0"/>
              </a:rPr>
              <a:t>File System</a:t>
            </a:r>
            <a:endParaRPr lang="en-US" altLang="en-US" sz="1600">
              <a:latin typeface="Helvetica" panose="020B0604020202020204" pitchFamily="34" charset="0"/>
            </a:endParaRPr>
          </a:p>
        </p:txBody>
      </p:sp>
      <p:sp>
        <p:nvSpPr>
          <p:cNvPr id="89095" name="Rectangle 7"/>
          <p:cNvSpPr>
            <a:spLocks noChangeArrowheads="1"/>
          </p:cNvSpPr>
          <p:nvPr/>
        </p:nvSpPr>
        <p:spPr bwMode="auto">
          <a:xfrm>
            <a:off x="1752600" y="3505200"/>
            <a:ext cx="1828800" cy="685800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 b="1">
                <a:latin typeface="Helvetica" panose="020B0604020202020204" pitchFamily="34" charset="0"/>
              </a:rPr>
              <a:t>File System</a:t>
            </a:r>
            <a:endParaRPr lang="en-US" altLang="en-US" sz="1600">
              <a:latin typeface="Helvetica" panose="020B0604020202020204" pitchFamily="34" charset="0"/>
            </a:endParaRPr>
          </a:p>
        </p:txBody>
      </p:sp>
      <p:sp>
        <p:nvSpPr>
          <p:cNvPr id="89096" name="Rectangle 8"/>
          <p:cNvSpPr>
            <a:spLocks noChangeArrowheads="1"/>
          </p:cNvSpPr>
          <p:nvPr/>
        </p:nvSpPr>
        <p:spPr bwMode="auto">
          <a:xfrm>
            <a:off x="1752600" y="4191000"/>
            <a:ext cx="1828800" cy="609600"/>
          </a:xfrm>
          <a:prstGeom prst="rect">
            <a:avLst/>
          </a:prstGeom>
          <a:solidFill>
            <a:srgbClr val="6699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 b="1">
                <a:latin typeface="Helvetica" panose="020B0604020202020204" pitchFamily="34" charset="0"/>
              </a:rPr>
              <a:t>Disk Drive</a:t>
            </a:r>
          </a:p>
        </p:txBody>
      </p:sp>
      <p:sp>
        <p:nvSpPr>
          <p:cNvPr id="89097" name="Rectangle 9"/>
          <p:cNvSpPr>
            <a:spLocks noChangeArrowheads="1"/>
          </p:cNvSpPr>
          <p:nvPr/>
        </p:nvSpPr>
        <p:spPr bwMode="auto">
          <a:xfrm>
            <a:off x="3581400" y="3505200"/>
            <a:ext cx="1066800" cy="685800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 b="1">
                <a:latin typeface="Helvetica" panose="020B0604020202020204" pitchFamily="34" charset="0"/>
              </a:rPr>
              <a:t>Keyboard</a:t>
            </a:r>
            <a:endParaRPr lang="en-US" altLang="en-US" sz="1600">
              <a:latin typeface="Helvetica" panose="020B0604020202020204" pitchFamily="34" charset="0"/>
            </a:endParaRPr>
          </a:p>
        </p:txBody>
      </p:sp>
      <p:sp>
        <p:nvSpPr>
          <p:cNvPr id="89098" name="Rectangle 10"/>
          <p:cNvSpPr>
            <a:spLocks noChangeArrowheads="1"/>
          </p:cNvSpPr>
          <p:nvPr/>
        </p:nvSpPr>
        <p:spPr bwMode="auto">
          <a:xfrm>
            <a:off x="4648200" y="3505200"/>
            <a:ext cx="914400" cy="685800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 b="1">
                <a:latin typeface="Helvetica" panose="020B0604020202020204" pitchFamily="34" charset="0"/>
              </a:rPr>
              <a:t>Terminal</a:t>
            </a:r>
            <a:endParaRPr lang="en-US" altLang="en-US" sz="1600">
              <a:latin typeface="Helvetica" panose="020B0604020202020204" pitchFamily="34" charset="0"/>
            </a:endParaRPr>
          </a:p>
        </p:txBody>
      </p:sp>
      <p:sp>
        <p:nvSpPr>
          <p:cNvPr id="89099" name="Rectangle 11"/>
          <p:cNvSpPr>
            <a:spLocks noChangeArrowheads="1"/>
          </p:cNvSpPr>
          <p:nvPr/>
        </p:nvSpPr>
        <p:spPr bwMode="auto">
          <a:xfrm>
            <a:off x="5562600" y="3505200"/>
            <a:ext cx="685800" cy="685800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 b="1">
                <a:latin typeface="Helvetica" panose="020B0604020202020204" pitchFamily="34" charset="0"/>
              </a:rPr>
              <a:t>Tape</a:t>
            </a:r>
            <a:endParaRPr lang="en-US" altLang="en-US" sz="1600">
              <a:latin typeface="Helvetica" panose="020B0604020202020204" pitchFamily="34" charset="0"/>
            </a:endParaRPr>
          </a:p>
        </p:txBody>
      </p:sp>
      <p:sp>
        <p:nvSpPr>
          <p:cNvPr id="89100" name="Rectangle 12"/>
          <p:cNvSpPr>
            <a:spLocks noChangeArrowheads="1"/>
          </p:cNvSpPr>
          <p:nvPr/>
        </p:nvSpPr>
        <p:spPr bwMode="auto">
          <a:xfrm>
            <a:off x="6248400" y="3505200"/>
            <a:ext cx="1143000" cy="685800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 b="1">
                <a:latin typeface="Helvetica" panose="020B0604020202020204" pitchFamily="34" charset="0"/>
              </a:rPr>
              <a:t>Audio</a:t>
            </a:r>
            <a:endParaRPr lang="en-US" altLang="en-US" sz="1600">
              <a:latin typeface="Helvetica" panose="020B0604020202020204" pitchFamily="34" charset="0"/>
            </a:endParaRPr>
          </a:p>
        </p:txBody>
      </p:sp>
      <p:pic>
        <p:nvPicPr>
          <p:cNvPr id="89101" name="Picture 13" descr="xttavozb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5257800"/>
            <a:ext cx="1371600" cy="105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6699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102" name="Picture 14" descr="vzna0bbd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953000"/>
            <a:ext cx="8382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103" name="Picture 15" descr="Termina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5867400"/>
            <a:ext cx="609600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104" name="Picture 16" descr="jvfr0ty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5181600"/>
            <a:ext cx="11430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105" name="Picture 17" descr="jvfr0ty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5791200"/>
            <a:ext cx="11430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106" name="Picture 18" descr="jvfr0ty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029200"/>
            <a:ext cx="11430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107" name="Line 19"/>
          <p:cNvSpPr>
            <a:spLocks noChangeShapeType="1"/>
          </p:cNvSpPr>
          <p:nvPr/>
        </p:nvSpPr>
        <p:spPr bwMode="auto">
          <a:xfrm flipV="1">
            <a:off x="2209800" y="4800600"/>
            <a:ext cx="381000" cy="533400"/>
          </a:xfrm>
          <a:prstGeom prst="line">
            <a:avLst/>
          </a:prstGeom>
          <a:noFill/>
          <a:ln w="19050">
            <a:solidFill>
              <a:srgbClr val="006699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89108" name="Line 20"/>
          <p:cNvSpPr>
            <a:spLocks noChangeShapeType="1"/>
          </p:cNvSpPr>
          <p:nvPr/>
        </p:nvSpPr>
        <p:spPr bwMode="auto">
          <a:xfrm flipV="1">
            <a:off x="2590800" y="4800600"/>
            <a:ext cx="0" cy="1219200"/>
          </a:xfrm>
          <a:prstGeom prst="line">
            <a:avLst/>
          </a:prstGeom>
          <a:noFill/>
          <a:ln w="19050">
            <a:solidFill>
              <a:srgbClr val="006699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89109" name="Line 21"/>
          <p:cNvSpPr>
            <a:spLocks noChangeShapeType="1"/>
          </p:cNvSpPr>
          <p:nvPr/>
        </p:nvSpPr>
        <p:spPr bwMode="auto">
          <a:xfrm flipH="1" flipV="1">
            <a:off x="2590800" y="4800600"/>
            <a:ext cx="457200" cy="457200"/>
          </a:xfrm>
          <a:prstGeom prst="line">
            <a:avLst/>
          </a:prstGeom>
          <a:noFill/>
          <a:ln w="19050">
            <a:solidFill>
              <a:srgbClr val="006699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89110" name="Line 22"/>
          <p:cNvSpPr>
            <a:spLocks noChangeShapeType="1"/>
          </p:cNvSpPr>
          <p:nvPr/>
        </p:nvSpPr>
        <p:spPr bwMode="auto">
          <a:xfrm flipV="1">
            <a:off x="4114800" y="4191000"/>
            <a:ext cx="0" cy="838200"/>
          </a:xfrm>
          <a:prstGeom prst="line">
            <a:avLst/>
          </a:prstGeom>
          <a:noFill/>
          <a:ln w="19050">
            <a:solidFill>
              <a:srgbClr val="0066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89111" name="Line 23"/>
          <p:cNvSpPr>
            <a:spLocks noChangeShapeType="1"/>
          </p:cNvSpPr>
          <p:nvPr/>
        </p:nvSpPr>
        <p:spPr bwMode="auto">
          <a:xfrm>
            <a:off x="5029200" y="4191000"/>
            <a:ext cx="0" cy="1600200"/>
          </a:xfrm>
          <a:prstGeom prst="line">
            <a:avLst/>
          </a:prstGeom>
          <a:noFill/>
          <a:ln w="19050">
            <a:solidFill>
              <a:srgbClr val="0066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89112" name="Line 24"/>
          <p:cNvSpPr>
            <a:spLocks noChangeShapeType="1"/>
          </p:cNvSpPr>
          <p:nvPr/>
        </p:nvSpPr>
        <p:spPr bwMode="auto">
          <a:xfrm>
            <a:off x="5867400" y="4191000"/>
            <a:ext cx="228600" cy="990600"/>
          </a:xfrm>
          <a:prstGeom prst="line">
            <a:avLst/>
          </a:prstGeom>
          <a:noFill/>
          <a:ln w="19050">
            <a:solidFill>
              <a:srgbClr val="006699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pic>
        <p:nvPicPr>
          <p:cNvPr id="89113" name="Picture 25" descr="pyleqpr4[1]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5029200"/>
            <a:ext cx="12255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114" name="Line 26"/>
          <p:cNvSpPr>
            <a:spLocks noChangeShapeType="1"/>
          </p:cNvSpPr>
          <p:nvPr/>
        </p:nvSpPr>
        <p:spPr bwMode="auto">
          <a:xfrm>
            <a:off x="6781800" y="4191000"/>
            <a:ext cx="1219200" cy="838200"/>
          </a:xfrm>
          <a:prstGeom prst="line">
            <a:avLst/>
          </a:prstGeom>
          <a:noFill/>
          <a:ln w="19050">
            <a:solidFill>
              <a:srgbClr val="0066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858C5C-53ED-4E76-BFB8-7C2C4C9AED51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File Descriptors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Calls to routines like </a:t>
            </a:r>
            <a:r>
              <a:rPr lang="en-US" altLang="en-US" b="1" i="1" dirty="0">
                <a:solidFill>
                  <a:schemeClr val="accent2">
                    <a:lumMod val="50000"/>
                  </a:schemeClr>
                </a:solidFill>
              </a:rPr>
              <a:t>open()</a:t>
            </a:r>
            <a:r>
              <a:rPr lang="en-US" altLang="en-US" dirty="0"/>
              <a:t>, </a:t>
            </a:r>
            <a:r>
              <a:rPr lang="en-US" altLang="en-US" b="1" i="1" dirty="0">
                <a:solidFill>
                  <a:schemeClr val="accent2">
                    <a:lumMod val="50000"/>
                  </a:schemeClr>
                </a:solidFill>
              </a:rPr>
              <a:t>socket()</a:t>
            </a:r>
            <a:r>
              <a:rPr lang="en-US" altLang="en-US" dirty="0"/>
              <a:t>,</a:t>
            </a:r>
            <a:r>
              <a:rPr lang="en-US" altLang="en-U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en-US" b="1" i="1" dirty="0">
                <a:solidFill>
                  <a:schemeClr val="accent2">
                    <a:lumMod val="50000"/>
                  </a:schemeClr>
                </a:solidFill>
              </a:rPr>
              <a:t>accept()</a:t>
            </a:r>
            <a:r>
              <a:rPr lang="en-US" altLang="en-U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en-US" dirty="0"/>
              <a:t>and </a:t>
            </a:r>
            <a:r>
              <a:rPr lang="en-US" altLang="en-US" b="1" i="1" dirty="0">
                <a:solidFill>
                  <a:schemeClr val="accent2">
                    <a:lumMod val="50000"/>
                  </a:schemeClr>
                </a:solidFill>
              </a:rPr>
              <a:t>pipe()</a:t>
            </a:r>
            <a:r>
              <a:rPr lang="en-US" altLang="en-U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en-US" dirty="0"/>
              <a:t>return file descriptors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A file descriptor is just a small integer 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When this “integer” is passed back to the kernel via calls like</a:t>
            </a:r>
            <a:r>
              <a:rPr lang="en-US" altLang="en-US" dirty="0">
                <a:solidFill>
                  <a:srgbClr val="996633"/>
                </a:solidFill>
              </a:rPr>
              <a:t> </a:t>
            </a:r>
            <a:r>
              <a:rPr lang="en-US" altLang="en-US" b="1" i="1" dirty="0">
                <a:solidFill>
                  <a:schemeClr val="accent2">
                    <a:lumMod val="50000"/>
                  </a:schemeClr>
                </a:solidFill>
              </a:rPr>
              <a:t>read()</a:t>
            </a:r>
            <a:r>
              <a:rPr lang="en-US" altLang="en-U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en-US" dirty="0"/>
              <a:t>or </a:t>
            </a:r>
            <a:r>
              <a:rPr lang="en-US" altLang="en-US" b="1" i="1" dirty="0">
                <a:solidFill>
                  <a:schemeClr val="accent2">
                    <a:lumMod val="50000"/>
                  </a:schemeClr>
                </a:solidFill>
              </a:rPr>
              <a:t>write()</a:t>
            </a:r>
            <a:r>
              <a:rPr lang="en-US" altLang="en-U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en-US" dirty="0"/>
              <a:t>the kernel manipulates the opened “file”  the descriptor corresponds to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33</a:t>
            </a:fld>
            <a:endParaRPr lang="en-US" altLang="en-US" dirty="0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581025" y="228600"/>
            <a:ext cx="8558213" cy="685800"/>
          </a:xfrm>
        </p:spPr>
        <p:txBody>
          <a:bodyPr/>
          <a:lstStyle/>
          <a:p>
            <a:pPr>
              <a:defRPr/>
            </a:pPr>
            <a:r>
              <a:rPr lang="en-US" altLang="en-US" sz="3600" dirty="0"/>
              <a:t>The Kernel’s View of a File Descriptor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581025" y="1243013"/>
            <a:ext cx="3456061" cy="72913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Each process has associated with it a fixed size </a:t>
            </a:r>
            <a:r>
              <a:rPr lang="en-US" altLang="en-US" sz="2400" b="1" dirty="0">
                <a:solidFill>
                  <a:srgbClr val="008000"/>
                </a:solidFill>
              </a:rPr>
              <a:t>file descriptor table</a:t>
            </a:r>
            <a:r>
              <a:rPr lang="en-US" altLang="en-US" sz="2400" dirty="0"/>
              <a:t> </a:t>
            </a:r>
          </a:p>
          <a:p>
            <a:pPr>
              <a:lnSpc>
                <a:spcPct val="90000"/>
              </a:lnSpc>
            </a:pPr>
            <a:endParaRPr lang="en-US" altLang="en-US" sz="16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The file descriptor is just the index into this table!</a:t>
            </a:r>
          </a:p>
          <a:p>
            <a:pPr>
              <a:lnSpc>
                <a:spcPct val="90000"/>
              </a:lnSpc>
            </a:pPr>
            <a:endParaRPr lang="en-US" altLang="en-US" sz="16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Each active entry in the table identifies an entry in a shared system wide </a:t>
            </a:r>
            <a:r>
              <a:rPr lang="en-US" altLang="en-US" sz="2400" b="1" dirty="0">
                <a:solidFill>
                  <a:srgbClr val="008000"/>
                </a:solidFill>
              </a:rPr>
              <a:t>open file table</a:t>
            </a:r>
          </a:p>
          <a:p>
            <a:pPr>
              <a:lnSpc>
                <a:spcPct val="90000"/>
              </a:lnSpc>
            </a:pPr>
            <a:endParaRPr lang="en-US" altLang="en-US" sz="1600" b="1" dirty="0">
              <a:solidFill>
                <a:srgbClr val="008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/>
              <a:t>Entries are created in the open file table each time </a:t>
            </a:r>
            <a:r>
              <a:rPr lang="en-US" altLang="en-US" sz="2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</a:rPr>
              <a:t>open()</a:t>
            </a:r>
            <a:r>
              <a:rPr lang="en-US" altLang="en-US" sz="2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en-US" sz="2400" dirty="0"/>
              <a:t>succeeds</a:t>
            </a:r>
          </a:p>
        </p:txBody>
      </p:sp>
      <p:sp>
        <p:nvSpPr>
          <p:cNvPr id="92164" name="Rectangle 3"/>
          <p:cNvSpPr txBox="1">
            <a:spLocks noChangeArrowheads="1"/>
          </p:cNvSpPr>
          <p:nvPr/>
        </p:nvSpPr>
        <p:spPr bwMode="auto">
          <a:xfrm>
            <a:off x="4572000" y="2044700"/>
            <a:ext cx="3987800" cy="376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6675" indent="-66675">
              <a:lnSpc>
                <a:spcPct val="85000"/>
              </a:lnSpc>
              <a:spcBef>
                <a:spcPts val="975"/>
              </a:spcBef>
              <a:buFont typeface="Arial" panose="020B0604020202020204" pitchFamily="34" charset="0"/>
              <a:buChar char=" "/>
              <a:defRPr>
                <a:solidFill>
                  <a:srgbClr val="262626"/>
                </a:solidFill>
                <a:latin typeface="Calibri Light" panose="020F0302020204030204" pitchFamily="34" charset="0"/>
              </a:defRPr>
            </a:lvl1pPr>
            <a:lvl2pPr marL="258763" indent="-257175">
              <a:lnSpc>
                <a:spcPct val="85000"/>
              </a:lnSpc>
              <a:spcBef>
                <a:spcPts val="450"/>
              </a:spcBef>
              <a:buFont typeface="Arial" panose="020B0604020202020204" pitchFamily="34" charset="0"/>
              <a:buChar char=" "/>
              <a:defRPr>
                <a:solidFill>
                  <a:srgbClr val="262626"/>
                </a:solidFill>
                <a:latin typeface="Calibri Light" panose="020F0302020204030204" pitchFamily="34" charset="0"/>
              </a:defRPr>
            </a:lvl2pPr>
            <a:lvl3pPr marL="409575" indent="-409575">
              <a:lnSpc>
                <a:spcPct val="85000"/>
              </a:lnSpc>
              <a:spcBef>
                <a:spcPts val="450"/>
              </a:spcBef>
              <a:buFont typeface="Arial" panose="020B0604020202020204" pitchFamily="34" charset="0"/>
              <a:buChar char=" "/>
              <a:defRPr sz="1500" i="1">
                <a:solidFill>
                  <a:srgbClr val="262626"/>
                </a:solidFill>
                <a:latin typeface="Calibri Light" panose="020F0302020204030204" pitchFamily="34" charset="0"/>
              </a:defRPr>
            </a:lvl3pPr>
            <a:lvl4pPr marL="615950" indent="-615950">
              <a:lnSpc>
                <a:spcPct val="85000"/>
              </a:lnSpc>
              <a:spcBef>
                <a:spcPts val="450"/>
              </a:spcBef>
              <a:buFont typeface="Arial" panose="020B0604020202020204" pitchFamily="34" charset="0"/>
              <a:buChar char=" "/>
              <a:defRPr>
                <a:solidFill>
                  <a:srgbClr val="262626"/>
                </a:solidFill>
                <a:latin typeface="Calibri Light" panose="020F0302020204030204" pitchFamily="34" charset="0"/>
              </a:defRPr>
            </a:lvl4pPr>
            <a:lvl5pPr marL="822325" indent="-822325">
              <a:lnSpc>
                <a:spcPct val="85000"/>
              </a:lnSpc>
              <a:spcBef>
                <a:spcPts val="450"/>
              </a:spcBef>
              <a:buFont typeface="Arial" panose="020B0604020202020204" pitchFamily="34" charset="0"/>
              <a:buChar char=" "/>
              <a:defRPr>
                <a:solidFill>
                  <a:srgbClr val="262626"/>
                </a:solidFill>
                <a:latin typeface="Calibri Light" panose="020F0302020204030204" pitchFamily="34" charset="0"/>
              </a:defRPr>
            </a:lvl5pPr>
            <a:lvl6pPr marL="1279525" indent="-822325" eaLnBrk="0" fontAlgn="base" hangingPunct="0">
              <a:lnSpc>
                <a:spcPct val="85000"/>
              </a:lnSpc>
              <a:spcBef>
                <a:spcPts val="450"/>
              </a:spcBef>
              <a:spcAft>
                <a:spcPct val="0"/>
              </a:spcAft>
              <a:buFont typeface="Arial" panose="020B0604020202020204" pitchFamily="34" charset="0"/>
              <a:buChar char=" "/>
              <a:defRPr>
                <a:solidFill>
                  <a:srgbClr val="262626"/>
                </a:solidFill>
                <a:latin typeface="Calibri Light" panose="020F0302020204030204" pitchFamily="34" charset="0"/>
              </a:defRPr>
            </a:lvl6pPr>
            <a:lvl7pPr marL="1736725" indent="-822325" eaLnBrk="0" fontAlgn="base" hangingPunct="0">
              <a:lnSpc>
                <a:spcPct val="85000"/>
              </a:lnSpc>
              <a:spcBef>
                <a:spcPts val="450"/>
              </a:spcBef>
              <a:spcAft>
                <a:spcPct val="0"/>
              </a:spcAft>
              <a:buFont typeface="Arial" panose="020B0604020202020204" pitchFamily="34" charset="0"/>
              <a:buChar char=" "/>
              <a:defRPr>
                <a:solidFill>
                  <a:srgbClr val="262626"/>
                </a:solidFill>
                <a:latin typeface="Calibri Light" panose="020F0302020204030204" pitchFamily="34" charset="0"/>
              </a:defRPr>
            </a:lvl7pPr>
            <a:lvl8pPr marL="2193925" indent="-822325" eaLnBrk="0" fontAlgn="base" hangingPunct="0">
              <a:lnSpc>
                <a:spcPct val="85000"/>
              </a:lnSpc>
              <a:spcBef>
                <a:spcPts val="450"/>
              </a:spcBef>
              <a:spcAft>
                <a:spcPct val="0"/>
              </a:spcAft>
              <a:buFont typeface="Arial" panose="020B0604020202020204" pitchFamily="34" charset="0"/>
              <a:buChar char=" "/>
              <a:defRPr>
                <a:solidFill>
                  <a:srgbClr val="262626"/>
                </a:solidFill>
                <a:latin typeface="Calibri Light" panose="020F0302020204030204" pitchFamily="34" charset="0"/>
              </a:defRPr>
            </a:lvl8pPr>
            <a:lvl9pPr marL="2651125" indent="-822325" eaLnBrk="0" fontAlgn="base" hangingPunct="0">
              <a:lnSpc>
                <a:spcPct val="85000"/>
              </a:lnSpc>
              <a:spcBef>
                <a:spcPts val="450"/>
              </a:spcBef>
              <a:spcAft>
                <a:spcPct val="0"/>
              </a:spcAft>
              <a:buFont typeface="Arial" panose="020B0604020202020204" pitchFamily="34" charset="0"/>
              <a:buChar char=" "/>
              <a:defRPr>
                <a:solidFill>
                  <a:srgbClr val="262626"/>
                </a:solidFill>
                <a:latin typeface="Calibri Light" panose="020F030202020403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sz="1800"/>
          </a:p>
        </p:txBody>
      </p:sp>
      <p:pic>
        <p:nvPicPr>
          <p:cNvPr id="9216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086" y="2133600"/>
            <a:ext cx="5106914" cy="3048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34</a:t>
            </a:fld>
            <a:endParaRPr lang="en-US" altLang="en-US" dirty="0"/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078788" cy="968375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Open File Table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>
          <a:xfrm>
            <a:off x="640080" y="968374"/>
            <a:ext cx="8569325" cy="56610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200" dirty="0"/>
              <a:t>Shared by all processes</a:t>
            </a:r>
          </a:p>
          <a:p>
            <a:pPr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3200" dirty="0"/>
              <a:t>Each entry in the open file table contains: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a pointer to an entry in the </a:t>
            </a:r>
            <a:r>
              <a:rPr lang="en-US" altLang="en-US" sz="2800" b="1" dirty="0" err="1">
                <a:solidFill>
                  <a:srgbClr val="008000"/>
                </a:solidFill>
              </a:rPr>
              <a:t>i</a:t>
            </a:r>
            <a:r>
              <a:rPr lang="en-US" altLang="en-US" sz="2800" b="1" dirty="0">
                <a:solidFill>
                  <a:srgbClr val="008000"/>
                </a:solidFill>
              </a:rPr>
              <a:t>-node table</a:t>
            </a:r>
            <a:r>
              <a:rPr lang="en-US" altLang="en-US" sz="2800" dirty="0"/>
              <a:t> that corresponds to that file current position, and reference count of its usage</a:t>
            </a:r>
          </a:p>
          <a:p>
            <a:pPr lvl="1">
              <a:lnSpc>
                <a:spcPct val="90000"/>
              </a:lnSpc>
            </a:pPr>
            <a:endParaRPr lang="en-US" altLang="en-US" sz="1800" dirty="0"/>
          </a:p>
          <a:p>
            <a:pPr>
              <a:lnSpc>
                <a:spcPct val="90000"/>
              </a:lnSpc>
            </a:pPr>
            <a:r>
              <a:rPr lang="en-US" altLang="en-US" sz="3200" dirty="0"/>
              <a:t>close( ) decrements count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contains the info in the file’s stat structure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may contain pointers to buffers/caches for the file/device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identifies legal operations on a file/device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35</a:t>
            </a:fld>
            <a:endParaRPr lang="en-US" altLang="en-US" dirty="0"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42095"/>
            <a:ext cx="8204200" cy="6858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The Kernel View</a:t>
            </a:r>
          </a:p>
        </p:txBody>
      </p:sp>
      <p:grpSp>
        <p:nvGrpSpPr>
          <p:cNvPr id="95235" name="Group 1"/>
          <p:cNvGrpSpPr>
            <a:grpSpLocks/>
          </p:cNvGrpSpPr>
          <p:nvPr/>
        </p:nvGrpSpPr>
        <p:grpSpPr bwMode="auto">
          <a:xfrm>
            <a:off x="444500" y="1331912"/>
            <a:ext cx="8251825" cy="3163887"/>
            <a:chOff x="444500" y="1331913"/>
            <a:chExt cx="8251825" cy="2832100"/>
          </a:xfrm>
        </p:grpSpPr>
        <p:sp>
          <p:nvSpPr>
            <p:cNvPr id="95236" name="Rectangle 3"/>
            <p:cNvSpPr>
              <a:spLocks noChangeArrowheads="1"/>
            </p:cNvSpPr>
            <p:nvPr/>
          </p:nvSpPr>
          <p:spPr bwMode="auto">
            <a:xfrm>
              <a:off x="1881188" y="2717800"/>
              <a:ext cx="722312" cy="2746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5237" name="Rectangle 4"/>
            <p:cNvSpPr>
              <a:spLocks noChangeArrowheads="1"/>
            </p:cNvSpPr>
            <p:nvPr/>
          </p:nvSpPr>
          <p:spPr bwMode="auto">
            <a:xfrm>
              <a:off x="1881188" y="2992438"/>
              <a:ext cx="722312" cy="2730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5238" name="Rectangle 5"/>
            <p:cNvSpPr>
              <a:spLocks noChangeArrowheads="1"/>
            </p:cNvSpPr>
            <p:nvPr/>
          </p:nvSpPr>
          <p:spPr bwMode="auto">
            <a:xfrm>
              <a:off x="1881188" y="3265488"/>
              <a:ext cx="722312" cy="27463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5239" name="Rectangle 6"/>
            <p:cNvSpPr>
              <a:spLocks noChangeArrowheads="1"/>
            </p:cNvSpPr>
            <p:nvPr/>
          </p:nvSpPr>
          <p:spPr bwMode="auto">
            <a:xfrm>
              <a:off x="1160463" y="2717800"/>
              <a:ext cx="720725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en-US" altLang="en-US" sz="1400">
                  <a:latin typeface="Helvetica" panose="020B0604020202020204" pitchFamily="34" charset="0"/>
                </a:rPr>
                <a:t>fd 0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95240" name="Rectangle 7"/>
            <p:cNvSpPr>
              <a:spLocks noChangeArrowheads="1"/>
            </p:cNvSpPr>
            <p:nvPr/>
          </p:nvSpPr>
          <p:spPr bwMode="auto">
            <a:xfrm>
              <a:off x="1160463" y="2992438"/>
              <a:ext cx="720725" cy="273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en-US" altLang="en-US" sz="1400">
                  <a:latin typeface="Helvetica" panose="020B0604020202020204" pitchFamily="34" charset="0"/>
                </a:rPr>
                <a:t>fd 1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95241" name="Rectangle 8"/>
            <p:cNvSpPr>
              <a:spLocks noChangeArrowheads="1"/>
            </p:cNvSpPr>
            <p:nvPr/>
          </p:nvSpPr>
          <p:spPr bwMode="auto">
            <a:xfrm>
              <a:off x="1160463" y="3265488"/>
              <a:ext cx="72072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en-US" altLang="en-US" sz="1400">
                  <a:latin typeface="Helvetica" panose="020B0604020202020204" pitchFamily="34" charset="0"/>
                </a:rPr>
                <a:t>fd 2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95242" name="Rectangle 9"/>
            <p:cNvSpPr>
              <a:spLocks noChangeArrowheads="1"/>
            </p:cNvSpPr>
            <p:nvPr/>
          </p:nvSpPr>
          <p:spPr bwMode="auto">
            <a:xfrm>
              <a:off x="1160463" y="3540125"/>
              <a:ext cx="720725" cy="273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en-US" altLang="en-US" sz="1400">
                  <a:latin typeface="Helvetica" panose="020B0604020202020204" pitchFamily="34" charset="0"/>
                </a:rPr>
                <a:t>fd 3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95243" name="Rectangle 10"/>
            <p:cNvSpPr>
              <a:spLocks noChangeArrowheads="1"/>
            </p:cNvSpPr>
            <p:nvPr/>
          </p:nvSpPr>
          <p:spPr bwMode="auto">
            <a:xfrm>
              <a:off x="1160463" y="3813175"/>
              <a:ext cx="720725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en-US" altLang="en-US" sz="1400">
                  <a:latin typeface="Helvetica" panose="020B0604020202020204" pitchFamily="34" charset="0"/>
                </a:rPr>
                <a:t>fd 4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95244" name="Text Box 11"/>
            <p:cNvSpPr txBox="1">
              <a:spLocks noChangeArrowheads="1"/>
            </p:cNvSpPr>
            <p:nvPr/>
          </p:nvSpPr>
          <p:spPr bwMode="auto">
            <a:xfrm>
              <a:off x="1436688" y="1347788"/>
              <a:ext cx="1606550" cy="923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1600" dirty="0">
                  <a:latin typeface="Helvetica" panose="020B0604020202020204" pitchFamily="34" charset="0"/>
                </a:rPr>
                <a:t>Descriptor table</a:t>
              </a:r>
            </a:p>
            <a:p>
              <a:pPr algn="ctr">
                <a:spcBef>
                  <a:spcPct val="20000"/>
                </a:spcBef>
              </a:pPr>
              <a:r>
                <a:rPr lang="en-US" altLang="en-US" sz="1600" dirty="0">
                  <a:latin typeface="Helvetica" panose="020B0604020202020204" pitchFamily="34" charset="0"/>
                </a:rPr>
                <a:t>(one table </a:t>
              </a:r>
            </a:p>
            <a:p>
              <a:pPr algn="ctr">
                <a:spcBef>
                  <a:spcPct val="20000"/>
                </a:spcBef>
              </a:pPr>
              <a:r>
                <a:rPr lang="en-US" altLang="en-US" sz="1600" dirty="0">
                  <a:latin typeface="Helvetica" panose="020B0604020202020204" pitchFamily="34" charset="0"/>
                </a:rPr>
                <a:t>per process)</a:t>
              </a:r>
              <a:endParaRPr lang="en-US" altLang="en-US" sz="2800" b="1" dirty="0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95245" name="Text Box 12"/>
            <p:cNvSpPr txBox="1">
              <a:spLocks noChangeArrowheads="1"/>
            </p:cNvSpPr>
            <p:nvPr/>
          </p:nvSpPr>
          <p:spPr bwMode="auto">
            <a:xfrm>
              <a:off x="4527550" y="1331913"/>
              <a:ext cx="1550988" cy="923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1600" dirty="0">
                  <a:latin typeface="Helvetica" panose="020B0604020202020204" pitchFamily="34" charset="0"/>
                </a:rPr>
                <a:t>Open file table </a:t>
              </a:r>
            </a:p>
            <a:p>
              <a:pPr algn="ctr">
                <a:spcBef>
                  <a:spcPct val="20000"/>
                </a:spcBef>
              </a:pPr>
              <a:r>
                <a:rPr lang="en-US" altLang="en-US" sz="1600" dirty="0">
                  <a:latin typeface="Helvetica" panose="020B0604020202020204" pitchFamily="34" charset="0"/>
                </a:rPr>
                <a:t>(shared by </a:t>
              </a:r>
            </a:p>
            <a:p>
              <a:pPr algn="ctr">
                <a:spcBef>
                  <a:spcPct val="20000"/>
                </a:spcBef>
              </a:pPr>
              <a:r>
                <a:rPr lang="en-US" altLang="en-US" sz="1600" dirty="0">
                  <a:latin typeface="Helvetica" panose="020B0604020202020204" pitchFamily="34" charset="0"/>
                </a:rPr>
                <a:t>all processes)</a:t>
              </a:r>
              <a:endParaRPr lang="en-US" altLang="en-US" sz="2800" b="1" dirty="0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95246" name="Text Box 13"/>
            <p:cNvSpPr txBox="1">
              <a:spLocks noChangeArrowheads="1"/>
            </p:cNvSpPr>
            <p:nvPr/>
          </p:nvSpPr>
          <p:spPr bwMode="auto">
            <a:xfrm>
              <a:off x="7242175" y="1443038"/>
              <a:ext cx="1436688" cy="825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1600" dirty="0" err="1">
                  <a:latin typeface="Helvetica" panose="020B0604020202020204" pitchFamily="34" charset="0"/>
                </a:rPr>
                <a:t>i</a:t>
              </a:r>
              <a:r>
                <a:rPr lang="en-US" altLang="en-US" sz="1600" dirty="0">
                  <a:latin typeface="Helvetica" panose="020B0604020202020204" pitchFamily="34" charset="0"/>
                </a:rPr>
                <a:t>-node table</a:t>
              </a:r>
            </a:p>
            <a:p>
              <a:pPr algn="ctr"/>
              <a:r>
                <a:rPr lang="en-US" altLang="en-US" sz="1600" dirty="0">
                  <a:latin typeface="Helvetica" panose="020B0604020202020204" pitchFamily="34" charset="0"/>
                </a:rPr>
                <a:t>(shared by </a:t>
              </a:r>
            </a:p>
            <a:p>
              <a:pPr algn="ctr"/>
              <a:r>
                <a:rPr lang="en-US" altLang="en-US" sz="1600" dirty="0">
                  <a:latin typeface="Helvetica" panose="020B0604020202020204" pitchFamily="34" charset="0"/>
                </a:rPr>
                <a:t>all processes)</a:t>
              </a:r>
            </a:p>
          </p:txBody>
        </p:sp>
        <p:sp>
          <p:nvSpPr>
            <p:cNvPr id="95247" name="Rectangle 14"/>
            <p:cNvSpPr>
              <a:spLocks noChangeArrowheads="1"/>
            </p:cNvSpPr>
            <p:nvPr/>
          </p:nvSpPr>
          <p:spPr bwMode="auto">
            <a:xfrm>
              <a:off x="4676775" y="3068638"/>
              <a:ext cx="1263650" cy="365125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1600">
                  <a:latin typeface="Helvetica" panose="020B0604020202020204" pitchFamily="34" charset="0"/>
                </a:rPr>
                <a:t>File pos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95248" name="Rectangle 15"/>
            <p:cNvSpPr>
              <a:spLocks noChangeArrowheads="1"/>
            </p:cNvSpPr>
            <p:nvPr/>
          </p:nvSpPr>
          <p:spPr bwMode="auto">
            <a:xfrm>
              <a:off x="4676775" y="3433763"/>
              <a:ext cx="1263650" cy="365125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1400" b="1">
                  <a:latin typeface="Courier New" panose="02070309020205020404" pitchFamily="49" charset="0"/>
                </a:rPr>
                <a:t>refcnt=1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95249" name="Rectangle 16"/>
            <p:cNvSpPr>
              <a:spLocks noChangeArrowheads="1"/>
            </p:cNvSpPr>
            <p:nvPr/>
          </p:nvSpPr>
          <p:spPr bwMode="auto">
            <a:xfrm>
              <a:off x="4676775" y="3798888"/>
              <a:ext cx="1263650" cy="365125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1600">
                  <a:latin typeface="Helvetica" panose="020B0604020202020204" pitchFamily="34" charset="0"/>
                </a:rPr>
                <a:t>...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95250" name="Rectangle 17"/>
            <p:cNvSpPr>
              <a:spLocks noChangeArrowheads="1"/>
            </p:cNvSpPr>
            <p:nvPr/>
          </p:nvSpPr>
          <p:spPr bwMode="auto">
            <a:xfrm>
              <a:off x="4676775" y="2703513"/>
              <a:ext cx="1263650" cy="365125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95251" name="Text Box 18"/>
            <p:cNvSpPr txBox="1">
              <a:spLocks noChangeArrowheads="1"/>
            </p:cNvSpPr>
            <p:nvPr/>
          </p:nvSpPr>
          <p:spPr bwMode="auto">
            <a:xfrm>
              <a:off x="444500" y="3244850"/>
              <a:ext cx="82232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1400" b="1">
                  <a:latin typeface="Courier New" panose="02070309020205020404" pitchFamily="49" charset="0"/>
                </a:rPr>
                <a:t>stderr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95252" name="Text Box 19"/>
            <p:cNvSpPr txBox="1">
              <a:spLocks noChangeArrowheads="1"/>
            </p:cNvSpPr>
            <p:nvPr/>
          </p:nvSpPr>
          <p:spPr bwMode="auto">
            <a:xfrm>
              <a:off x="444500" y="2971800"/>
              <a:ext cx="822325" cy="306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1400" b="1">
                  <a:latin typeface="Courier New" panose="02070309020205020404" pitchFamily="49" charset="0"/>
                </a:rPr>
                <a:t>stdout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95253" name="Text Box 20"/>
            <p:cNvSpPr txBox="1">
              <a:spLocks noChangeArrowheads="1"/>
            </p:cNvSpPr>
            <p:nvPr/>
          </p:nvSpPr>
          <p:spPr bwMode="auto">
            <a:xfrm>
              <a:off x="560388" y="2697163"/>
              <a:ext cx="715962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1400" b="1">
                  <a:latin typeface="Courier New" panose="02070309020205020404" pitchFamily="49" charset="0"/>
                </a:rPr>
                <a:t>stdin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95254" name="Line 21"/>
            <p:cNvSpPr>
              <a:spLocks noChangeShapeType="1"/>
            </p:cNvSpPr>
            <p:nvPr/>
          </p:nvSpPr>
          <p:spPr bwMode="auto">
            <a:xfrm flipV="1">
              <a:off x="5762625" y="2684463"/>
              <a:ext cx="1655763" cy="184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5" name="Rectangle 22"/>
            <p:cNvSpPr>
              <a:spLocks noChangeArrowheads="1"/>
            </p:cNvSpPr>
            <p:nvPr/>
          </p:nvSpPr>
          <p:spPr bwMode="auto">
            <a:xfrm>
              <a:off x="7432675" y="2668588"/>
              <a:ext cx="1263650" cy="36512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1600">
                  <a:latin typeface="Helvetica" panose="020B0604020202020204" pitchFamily="34" charset="0"/>
                </a:rPr>
                <a:t>File access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95256" name="Rectangle 23"/>
            <p:cNvSpPr>
              <a:spLocks noChangeArrowheads="1"/>
            </p:cNvSpPr>
            <p:nvPr/>
          </p:nvSpPr>
          <p:spPr bwMode="auto">
            <a:xfrm>
              <a:off x="7432675" y="3763963"/>
              <a:ext cx="1263650" cy="36512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1600">
                  <a:latin typeface="Helvetica" panose="020B0604020202020204" pitchFamily="34" charset="0"/>
                </a:rPr>
                <a:t>...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95257" name="Rectangle 24"/>
            <p:cNvSpPr>
              <a:spLocks noChangeArrowheads="1"/>
            </p:cNvSpPr>
            <p:nvPr/>
          </p:nvSpPr>
          <p:spPr bwMode="auto">
            <a:xfrm>
              <a:off x="7432675" y="3033713"/>
              <a:ext cx="1263650" cy="36512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1600">
                  <a:latin typeface="Helvetica" panose="020B0604020202020204" pitchFamily="34" charset="0"/>
                </a:rPr>
                <a:t>File size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95258" name="Rectangle 25"/>
            <p:cNvSpPr>
              <a:spLocks noChangeArrowheads="1"/>
            </p:cNvSpPr>
            <p:nvPr/>
          </p:nvSpPr>
          <p:spPr bwMode="auto">
            <a:xfrm>
              <a:off x="7432675" y="3398838"/>
              <a:ext cx="1263650" cy="36512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1600">
                  <a:latin typeface="Helvetica" panose="020B0604020202020204" pitchFamily="34" charset="0"/>
                </a:rPr>
                <a:t>File type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95259" name="Text Box 26"/>
            <p:cNvSpPr txBox="1">
              <a:spLocks noChangeArrowheads="1"/>
            </p:cNvSpPr>
            <p:nvPr/>
          </p:nvSpPr>
          <p:spPr bwMode="auto">
            <a:xfrm>
              <a:off x="4951413" y="2409825"/>
              <a:ext cx="703262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1600">
                  <a:latin typeface="Helvetica" panose="020B0604020202020204" pitchFamily="34" charset="0"/>
                </a:rPr>
                <a:t>File A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95260" name="Rectangle 28"/>
            <p:cNvSpPr>
              <a:spLocks noChangeArrowheads="1"/>
            </p:cNvSpPr>
            <p:nvPr/>
          </p:nvSpPr>
          <p:spPr bwMode="auto">
            <a:xfrm>
              <a:off x="1881188" y="3535363"/>
              <a:ext cx="722312" cy="27463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5261" name="Rectangle 29"/>
            <p:cNvSpPr>
              <a:spLocks noChangeArrowheads="1"/>
            </p:cNvSpPr>
            <p:nvPr/>
          </p:nvSpPr>
          <p:spPr bwMode="auto">
            <a:xfrm>
              <a:off x="1881188" y="3811588"/>
              <a:ext cx="722312" cy="27463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5262" name="Line 30"/>
            <p:cNvSpPr>
              <a:spLocks noChangeShapeType="1"/>
            </p:cNvSpPr>
            <p:nvPr/>
          </p:nvSpPr>
          <p:spPr bwMode="auto">
            <a:xfrm flipV="1">
              <a:off x="2362200" y="2703513"/>
              <a:ext cx="2314575" cy="9540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858C5C-53ED-4E76-BFB8-7C2C4C9AED51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080"/>
            <a:ext cx="8078788" cy="10477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/>
              <a:t>inode</a:t>
            </a:r>
            <a:r>
              <a:rPr lang="en-US" dirty="0"/>
              <a:t> details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047750"/>
            <a:ext cx="7772400" cy="567372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Every file is associated with a potentially unique </a:t>
            </a:r>
            <a:r>
              <a:rPr lang="en-US" altLang="en-US" sz="2400" dirty="0" err="1"/>
              <a:t>inode</a:t>
            </a:r>
            <a:r>
              <a:rPr lang="en-US" altLang="en-US" sz="2400" dirty="0"/>
              <a:t>.</a:t>
            </a:r>
          </a:p>
          <a:p>
            <a:pPr eaLnBrk="1" hangingPunct="1">
              <a:lnSpc>
                <a:spcPct val="90000"/>
              </a:lnSpc>
            </a:pPr>
            <a:endParaRPr lang="en-US" altLang="en-US" sz="1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The </a:t>
            </a:r>
            <a:r>
              <a:rPr lang="en-US" altLang="en-US" sz="2400" dirty="0" err="1"/>
              <a:t>inode</a:t>
            </a:r>
            <a:r>
              <a:rPr lang="en-US" altLang="en-US" sz="2400" dirty="0"/>
              <a:t> contains information about the file and the </a:t>
            </a:r>
            <a:r>
              <a:rPr lang="en-US" altLang="en-US" sz="2400" dirty="0" err="1"/>
              <a:t>inode</a:t>
            </a:r>
            <a:r>
              <a:rPr lang="en-US" altLang="en-US" sz="2400" dirty="0"/>
              <a:t> itself, like: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File type (regular, link, directory, etc.)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Number of Hard Links to the </a:t>
            </a:r>
            <a:r>
              <a:rPr lang="en-US" altLang="en-US" sz="2000" dirty="0" err="1"/>
              <a:t>inode</a:t>
            </a:r>
            <a:endParaRPr lang="en-US" alt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Associated file byte stream length in bytes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Device ID where the file is located (/dev/hda1)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err="1"/>
              <a:t>Inode</a:t>
            </a:r>
            <a:r>
              <a:rPr lang="en-US" altLang="en-US" sz="2000" dirty="0"/>
              <a:t> number of this file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File owner’s </a:t>
            </a:r>
            <a:r>
              <a:rPr lang="en-US" altLang="en-US" sz="2000" dirty="0" err="1"/>
              <a:t>userid</a:t>
            </a:r>
            <a:r>
              <a:rPr lang="en-US" altLang="en-US" sz="2000" dirty="0"/>
              <a:t> and </a:t>
            </a:r>
            <a:r>
              <a:rPr lang="en-US" altLang="en-US" sz="2000" dirty="0" err="1"/>
              <a:t>groupid</a:t>
            </a:r>
            <a:endParaRPr lang="en-US" alt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err="1"/>
              <a:t>mtime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atime</a:t>
            </a:r>
            <a:r>
              <a:rPr lang="en-US" altLang="en-US" sz="2000" dirty="0"/>
              <a:t>, and </a:t>
            </a:r>
            <a:r>
              <a:rPr lang="en-US" altLang="en-US" sz="2000" dirty="0" err="1"/>
              <a:t>ctime</a:t>
            </a:r>
            <a:r>
              <a:rPr lang="en-US" altLang="en-US" sz="2000" dirty="0"/>
              <a:t>  (modification, access, change)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permissions (</a:t>
            </a:r>
            <a:r>
              <a:rPr lang="en-US" altLang="en-US" sz="2000" dirty="0" err="1"/>
              <a:t>rwx</a:t>
            </a:r>
            <a:r>
              <a:rPr lang="en-US" altLang="en-US" sz="2000" dirty="0"/>
              <a:t>)</a:t>
            </a:r>
          </a:p>
          <a:p>
            <a:pPr eaLnBrk="1" hangingPunct="1">
              <a:lnSpc>
                <a:spcPct val="90000"/>
              </a:lnSpc>
            </a:pPr>
            <a:endParaRPr lang="en-US" altLang="en-US" sz="1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ls -</a:t>
            </a:r>
            <a:r>
              <a:rPr lang="en-US" altLang="en-US" sz="2400" dirty="0" err="1"/>
              <a:t>i</a:t>
            </a:r>
            <a:r>
              <a:rPr lang="en-US" altLang="en-US" sz="2400" dirty="0"/>
              <a:t> (ls -1iF)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The stat command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err="1"/>
              <a:t>inode</a:t>
            </a:r>
            <a:r>
              <a:rPr lang="en-US" altLang="en-US" sz="2400" dirty="0"/>
              <a:t> table part of the file system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37</a:t>
            </a:fld>
            <a:endParaRPr lang="en-US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64210" y="0"/>
            <a:ext cx="7886700" cy="1325563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To the Device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>
          <a:xfrm>
            <a:off x="664210" y="1143000"/>
            <a:ext cx="7886700" cy="557847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Unix I/O uses the open file table and </a:t>
            </a:r>
            <a:r>
              <a:rPr lang="en-US" altLang="en-US" sz="2800" dirty="0" err="1"/>
              <a:t>i</a:t>
            </a:r>
            <a:r>
              <a:rPr lang="en-US" altLang="en-US" sz="2800" dirty="0"/>
              <a:t>-node table to determine the “device” specific code for the standard operations (</a:t>
            </a:r>
            <a:r>
              <a:rPr lang="en-US" altLang="en-US" sz="2800" b="1" dirty="0">
                <a:solidFill>
                  <a:schemeClr val="accent2">
                    <a:lumMod val="50000"/>
                  </a:schemeClr>
                </a:solidFill>
              </a:rPr>
              <a:t>open, close read, write…</a:t>
            </a:r>
            <a:r>
              <a:rPr lang="en-US" altLang="en-US" sz="2800" dirty="0"/>
              <a:t>)</a:t>
            </a:r>
          </a:p>
          <a:p>
            <a:pPr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These routines use buffers identified by the </a:t>
            </a:r>
            <a:r>
              <a:rPr lang="en-US" altLang="en-US" sz="2800" dirty="0" err="1"/>
              <a:t>i</a:t>
            </a:r>
            <a:r>
              <a:rPr lang="en-US" altLang="en-US" sz="2800" dirty="0"/>
              <a:t>-node table</a:t>
            </a:r>
          </a:p>
          <a:p>
            <a:pPr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Buffers are caches of disk blocks</a:t>
            </a:r>
          </a:p>
          <a:p>
            <a:pPr>
              <a:lnSpc>
                <a:spcPct val="90000"/>
              </a:lnSpc>
            </a:pPr>
            <a:endParaRPr lang="en-US" altLang="en-US" sz="1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Changes to buffers result in writes being scheduled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38</a:t>
            </a:fld>
            <a:endParaRPr lang="en-US" altLang="en-US" dirty="0"/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886700" cy="1325563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Sharing Files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477963"/>
            <a:ext cx="7886700" cy="4351338"/>
          </a:xfrm>
        </p:spPr>
        <p:txBody>
          <a:bodyPr/>
          <a:lstStyle/>
          <a:p>
            <a:r>
              <a:rPr lang="en-US" altLang="en-US" sz="2800" dirty="0"/>
              <a:t>At this point we have</a:t>
            </a:r>
          </a:p>
          <a:p>
            <a:pPr lvl="1"/>
            <a:r>
              <a:rPr lang="en-US" altLang="en-US" sz="2400" dirty="0"/>
              <a:t>File descriptors table</a:t>
            </a:r>
          </a:p>
          <a:p>
            <a:pPr lvl="1"/>
            <a:r>
              <a:rPr lang="en-US" altLang="en-US" sz="2400" dirty="0"/>
              <a:t>The open file table</a:t>
            </a:r>
          </a:p>
          <a:p>
            <a:pPr lvl="1"/>
            <a:r>
              <a:rPr lang="en-US" altLang="en-US" sz="2400" dirty="0" err="1"/>
              <a:t>i</a:t>
            </a:r>
            <a:r>
              <a:rPr lang="en-US" altLang="en-US" sz="2400" dirty="0"/>
              <a:t>-nodes table</a:t>
            </a:r>
          </a:p>
          <a:p>
            <a:pPr lvl="1"/>
            <a:endParaRPr lang="en-US" altLang="en-US" sz="2400" dirty="0"/>
          </a:p>
          <a:p>
            <a:r>
              <a:rPr lang="en-US" altLang="en-US" sz="2800" dirty="0"/>
              <a:t>It is relatively easy to explain what happens when file sharing results from:</a:t>
            </a:r>
          </a:p>
          <a:p>
            <a:pPr lvl="1"/>
            <a:r>
              <a:rPr lang="en-US" altLang="en-US" sz="2400" dirty="0"/>
              <a:t>Open’s in the same process</a:t>
            </a:r>
          </a:p>
          <a:p>
            <a:pPr lvl="1"/>
            <a:r>
              <a:rPr lang="en-US" altLang="en-US" sz="2400" dirty="0"/>
              <a:t>Open’s in different processes</a:t>
            </a:r>
          </a:p>
          <a:p>
            <a:pPr lvl="1"/>
            <a:r>
              <a:rPr lang="en-US" altLang="en-US" sz="2400" dirty="0"/>
              <a:t>Fork’s</a:t>
            </a:r>
          </a:p>
          <a:p>
            <a:pPr lvl="1"/>
            <a:endParaRPr lang="en-US" alt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39</a:t>
            </a:fld>
            <a:endParaRPr lang="en-US" altLang="en-US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4782"/>
            <a:ext cx="7886700" cy="1325563"/>
          </a:xfrm>
        </p:spPr>
        <p:txBody>
          <a:bodyPr/>
          <a:lstStyle/>
          <a:p>
            <a:r>
              <a:rPr lang="en-US" dirty="0"/>
              <a:t>Three Standard File Descriptors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730" y="1490345"/>
            <a:ext cx="7886700" cy="1146175"/>
          </a:xfrm>
        </p:spPr>
        <p:txBody>
          <a:bodyPr/>
          <a:lstStyle/>
          <a:p>
            <a:r>
              <a:rPr lang="en-US" dirty="0"/>
              <a:t>These are inherited by a program on opening, </a:t>
            </a:r>
          </a:p>
          <a:p>
            <a:pPr marL="0" indent="0">
              <a:buNone/>
            </a:pPr>
            <a:r>
              <a:rPr lang="en-US" dirty="0"/>
              <a:t>   from the shell’s file descriptors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74381" y="2971800"/>
          <a:ext cx="8349299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23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83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r>
                        <a:rPr lang="en-US" sz="2400" dirty="0"/>
                        <a:t>File </a:t>
                      </a:r>
                    </a:p>
                    <a:p>
                      <a:r>
                        <a:rPr lang="en-US" sz="2400" dirty="0"/>
                        <a:t>Descriptors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Purpose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POSIX name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 dirty="0" err="1"/>
                        <a:t>stdio</a:t>
                      </a:r>
                      <a:r>
                        <a:rPr lang="en-US" sz="2400" dirty="0"/>
                        <a:t> stream *</a:t>
                      </a:r>
                      <a:endParaRPr lang="en-US" sz="2400" i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Standard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STDIN_FILENO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 err="1"/>
                        <a:t>stdin</a:t>
                      </a:r>
                      <a:endParaRPr lang="en-US" sz="2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Standard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STDOUT_FILENO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 err="1"/>
                        <a:t>stdout</a:t>
                      </a:r>
                      <a:endParaRPr lang="en-US" sz="2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Standard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STDERR_FILENO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 err="1"/>
                        <a:t>stderr</a:t>
                      </a:r>
                      <a:endParaRPr lang="en-US" sz="2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74381" y="5894686"/>
            <a:ext cx="8217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Page 70, LPI.				        * Defined in </a:t>
            </a:r>
            <a:r>
              <a:rPr lang="en-US" i="1" dirty="0">
                <a:solidFill>
                  <a:prstClr val="black"/>
                </a:solidFill>
                <a:latin typeface="Calibri" panose="020F0502020204030204"/>
              </a:rPr>
              <a:t>&lt;</a:t>
            </a:r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unistd.h</a:t>
            </a:r>
            <a:r>
              <a:rPr lang="en-US" i="1" dirty="0">
                <a:solidFill>
                  <a:prstClr val="black"/>
                </a:solidFill>
                <a:latin typeface="Calibri" panose="020F0502020204030204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728175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41325" y="19051"/>
            <a:ext cx="8078788" cy="1203324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6699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Actions on </a:t>
            </a:r>
            <a:r>
              <a:rPr lang="en-US" altLang="en-US" b="1" dirty="0">
                <a:latin typeface="Courier New" panose="02070309020205020404" pitchFamily="49" charset="0"/>
              </a:rPr>
              <a:t>open()</a:t>
            </a:r>
          </a:p>
        </p:txBody>
      </p:sp>
      <p:sp>
        <p:nvSpPr>
          <p:cNvPr id="100355" name="Rectangle 3"/>
          <p:cNvSpPr>
            <a:spLocks noChangeArrowheads="1"/>
          </p:cNvSpPr>
          <p:nvPr/>
        </p:nvSpPr>
        <p:spPr bwMode="auto">
          <a:xfrm>
            <a:off x="1881188" y="2717800"/>
            <a:ext cx="722312" cy="274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1881188" y="2992438"/>
            <a:ext cx="722312" cy="2730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0357" name="Rectangle 5"/>
          <p:cNvSpPr>
            <a:spLocks noChangeArrowheads="1"/>
          </p:cNvSpPr>
          <p:nvPr/>
        </p:nvSpPr>
        <p:spPr bwMode="auto">
          <a:xfrm>
            <a:off x="1881188" y="3265488"/>
            <a:ext cx="722312" cy="2746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0358" name="Rectangle 6"/>
          <p:cNvSpPr>
            <a:spLocks noChangeArrowheads="1"/>
          </p:cNvSpPr>
          <p:nvPr/>
        </p:nvSpPr>
        <p:spPr bwMode="auto">
          <a:xfrm>
            <a:off x="1881188" y="3540125"/>
            <a:ext cx="722312" cy="273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0359" name="Rectangle 7"/>
          <p:cNvSpPr>
            <a:spLocks noChangeArrowheads="1"/>
          </p:cNvSpPr>
          <p:nvPr/>
        </p:nvSpPr>
        <p:spPr bwMode="auto">
          <a:xfrm>
            <a:off x="1881188" y="3813175"/>
            <a:ext cx="722312" cy="274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0360" name="Rectangle 8"/>
          <p:cNvSpPr>
            <a:spLocks noChangeArrowheads="1"/>
          </p:cNvSpPr>
          <p:nvPr/>
        </p:nvSpPr>
        <p:spPr bwMode="auto">
          <a:xfrm>
            <a:off x="1160463" y="2717800"/>
            <a:ext cx="7207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en-US" altLang="en-US" sz="1400">
                <a:latin typeface="Helvetica" panose="020B0604020202020204" pitchFamily="34" charset="0"/>
              </a:rPr>
              <a:t>fd 0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0361" name="Rectangle 9"/>
          <p:cNvSpPr>
            <a:spLocks noChangeArrowheads="1"/>
          </p:cNvSpPr>
          <p:nvPr/>
        </p:nvSpPr>
        <p:spPr bwMode="auto">
          <a:xfrm>
            <a:off x="1160463" y="2992438"/>
            <a:ext cx="720725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en-US" altLang="en-US" sz="1400">
                <a:latin typeface="Helvetica" panose="020B0604020202020204" pitchFamily="34" charset="0"/>
              </a:rPr>
              <a:t>fd 1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0362" name="Rectangle 10"/>
          <p:cNvSpPr>
            <a:spLocks noChangeArrowheads="1"/>
          </p:cNvSpPr>
          <p:nvPr/>
        </p:nvSpPr>
        <p:spPr bwMode="auto">
          <a:xfrm>
            <a:off x="1160463" y="3265488"/>
            <a:ext cx="7207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en-US" altLang="en-US" sz="1400">
                <a:latin typeface="Helvetica" panose="020B0604020202020204" pitchFamily="34" charset="0"/>
              </a:rPr>
              <a:t>fd 2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0363" name="Rectangle 11"/>
          <p:cNvSpPr>
            <a:spLocks noChangeArrowheads="1"/>
          </p:cNvSpPr>
          <p:nvPr/>
        </p:nvSpPr>
        <p:spPr bwMode="auto">
          <a:xfrm>
            <a:off x="1160463" y="3540125"/>
            <a:ext cx="720725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en-US" altLang="en-US" sz="1400">
                <a:latin typeface="Helvetica" panose="020B0604020202020204" pitchFamily="34" charset="0"/>
              </a:rPr>
              <a:t>fd 3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0364" name="Rectangle 12"/>
          <p:cNvSpPr>
            <a:spLocks noChangeArrowheads="1"/>
          </p:cNvSpPr>
          <p:nvPr/>
        </p:nvSpPr>
        <p:spPr bwMode="auto">
          <a:xfrm>
            <a:off x="1160463" y="3813175"/>
            <a:ext cx="7207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en-US" altLang="en-US" sz="1400">
                <a:latin typeface="Helvetica" panose="020B0604020202020204" pitchFamily="34" charset="0"/>
              </a:rPr>
              <a:t>fd 4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0365" name="Text Box 13"/>
          <p:cNvSpPr txBox="1">
            <a:spLocks noChangeArrowheads="1"/>
          </p:cNvSpPr>
          <p:nvPr/>
        </p:nvSpPr>
        <p:spPr bwMode="auto">
          <a:xfrm>
            <a:off x="1436688" y="1347788"/>
            <a:ext cx="160655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 dirty="0">
                <a:latin typeface="Helvetica" panose="020B0604020202020204" pitchFamily="34" charset="0"/>
              </a:rPr>
              <a:t>Descriptor table</a:t>
            </a:r>
          </a:p>
          <a:p>
            <a:pPr algn="ctr">
              <a:spcBef>
                <a:spcPct val="20000"/>
              </a:spcBef>
            </a:pPr>
            <a:r>
              <a:rPr lang="en-US" altLang="en-US" sz="1600" dirty="0">
                <a:latin typeface="Helvetica" panose="020B0604020202020204" pitchFamily="34" charset="0"/>
              </a:rPr>
              <a:t>(one table </a:t>
            </a:r>
          </a:p>
          <a:p>
            <a:pPr algn="ctr">
              <a:spcBef>
                <a:spcPct val="20000"/>
              </a:spcBef>
            </a:pPr>
            <a:r>
              <a:rPr lang="en-US" altLang="en-US" sz="1600" dirty="0">
                <a:latin typeface="Helvetica" panose="020B0604020202020204" pitchFamily="34" charset="0"/>
              </a:rPr>
              <a:t>per process)</a:t>
            </a:r>
            <a:endParaRPr lang="en-US" altLang="en-US" sz="2800" b="1" dirty="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0366" name="Text Box 14"/>
          <p:cNvSpPr txBox="1">
            <a:spLocks noChangeArrowheads="1"/>
          </p:cNvSpPr>
          <p:nvPr/>
        </p:nvSpPr>
        <p:spPr bwMode="auto">
          <a:xfrm>
            <a:off x="4432590" y="839292"/>
            <a:ext cx="1564852" cy="1224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 dirty="0">
                <a:latin typeface="Helvetica" panose="020B0604020202020204" pitchFamily="34" charset="0"/>
              </a:rPr>
              <a:t>Open file table </a:t>
            </a:r>
          </a:p>
          <a:p>
            <a:pPr algn="ctr">
              <a:spcBef>
                <a:spcPct val="20000"/>
              </a:spcBef>
            </a:pPr>
            <a:r>
              <a:rPr lang="en-US" altLang="en-US" sz="1600" dirty="0">
                <a:latin typeface="Helvetica" panose="020B0604020202020204" pitchFamily="34" charset="0"/>
              </a:rPr>
              <a:t>(shared by </a:t>
            </a:r>
          </a:p>
          <a:p>
            <a:pPr algn="ctr">
              <a:spcBef>
                <a:spcPct val="20000"/>
              </a:spcBef>
            </a:pPr>
            <a:r>
              <a:rPr lang="en-US" altLang="en-US" sz="1600" dirty="0">
                <a:latin typeface="Helvetica" panose="020B0604020202020204" pitchFamily="34" charset="0"/>
              </a:rPr>
              <a:t>all processes)</a:t>
            </a:r>
          </a:p>
          <a:p>
            <a:pPr algn="ctr">
              <a:spcBef>
                <a:spcPct val="20000"/>
              </a:spcBef>
            </a:pPr>
            <a:r>
              <a:rPr lang="en-US" altLang="en-US" sz="1600" b="1" dirty="0">
                <a:latin typeface="Helvetica" panose="020B0604020202020204" pitchFamily="34" charset="0"/>
              </a:rPr>
              <a:t>TERMINAL</a:t>
            </a:r>
            <a:endParaRPr lang="en-US" altLang="en-US" sz="2800" b="1" dirty="0">
              <a:latin typeface="Courier New" panose="02070309020205020404" pitchFamily="49" charset="0"/>
            </a:endParaRPr>
          </a:p>
        </p:txBody>
      </p:sp>
      <p:sp>
        <p:nvSpPr>
          <p:cNvPr id="100367" name="Text Box 15"/>
          <p:cNvSpPr txBox="1">
            <a:spLocks noChangeArrowheads="1"/>
          </p:cNvSpPr>
          <p:nvPr/>
        </p:nvSpPr>
        <p:spPr bwMode="auto">
          <a:xfrm>
            <a:off x="7353300" y="1624013"/>
            <a:ext cx="1255713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i-node table</a:t>
            </a:r>
          </a:p>
        </p:txBody>
      </p:sp>
      <p:sp>
        <p:nvSpPr>
          <p:cNvPr id="100368" name="Rectangle 16"/>
          <p:cNvSpPr>
            <a:spLocks noChangeArrowheads="1"/>
          </p:cNvSpPr>
          <p:nvPr/>
        </p:nvSpPr>
        <p:spPr bwMode="auto">
          <a:xfrm>
            <a:off x="4676775" y="3068638"/>
            <a:ext cx="1263650" cy="3651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File pos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0369" name="Rectangle 17"/>
          <p:cNvSpPr>
            <a:spLocks noChangeArrowheads="1"/>
          </p:cNvSpPr>
          <p:nvPr/>
        </p:nvSpPr>
        <p:spPr bwMode="auto">
          <a:xfrm>
            <a:off x="4676775" y="3433763"/>
            <a:ext cx="1263650" cy="3651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400" b="1">
                <a:latin typeface="Courier New" panose="02070309020205020404" pitchFamily="49" charset="0"/>
              </a:rPr>
              <a:t>refcnt=1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0370" name="Rectangle 18"/>
          <p:cNvSpPr>
            <a:spLocks noChangeArrowheads="1"/>
          </p:cNvSpPr>
          <p:nvPr/>
        </p:nvSpPr>
        <p:spPr bwMode="auto">
          <a:xfrm>
            <a:off x="4676775" y="3798888"/>
            <a:ext cx="1263650" cy="3651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...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0371" name="Line 19"/>
          <p:cNvSpPr>
            <a:spLocks noChangeShapeType="1"/>
          </p:cNvSpPr>
          <p:nvPr/>
        </p:nvSpPr>
        <p:spPr bwMode="auto">
          <a:xfrm flipV="1">
            <a:off x="2352675" y="2703513"/>
            <a:ext cx="2324100" cy="422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4" name="Line 20"/>
          <p:cNvSpPr>
            <a:spLocks noChangeShapeType="1"/>
          </p:cNvSpPr>
          <p:nvPr/>
        </p:nvSpPr>
        <p:spPr bwMode="auto">
          <a:xfrm flipV="1">
            <a:off x="5668963" y="4586288"/>
            <a:ext cx="1733550" cy="307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73" name="Rectangle 21"/>
          <p:cNvSpPr>
            <a:spLocks noChangeArrowheads="1"/>
          </p:cNvSpPr>
          <p:nvPr/>
        </p:nvSpPr>
        <p:spPr bwMode="auto">
          <a:xfrm>
            <a:off x="4676775" y="2703513"/>
            <a:ext cx="1263650" cy="3651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52246" name="Rectangle 22"/>
          <p:cNvSpPr>
            <a:spLocks noChangeArrowheads="1"/>
          </p:cNvSpPr>
          <p:nvPr/>
        </p:nvSpPr>
        <p:spPr bwMode="auto">
          <a:xfrm>
            <a:off x="4676775" y="5076825"/>
            <a:ext cx="1263650" cy="365125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File pos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52247" name="Rectangle 23"/>
          <p:cNvSpPr>
            <a:spLocks noChangeArrowheads="1"/>
          </p:cNvSpPr>
          <p:nvPr/>
        </p:nvSpPr>
        <p:spPr bwMode="auto">
          <a:xfrm>
            <a:off x="4676775" y="5441950"/>
            <a:ext cx="1263650" cy="365125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400" b="1">
                <a:latin typeface="Courier New" panose="02070309020205020404" pitchFamily="49" charset="0"/>
              </a:rPr>
              <a:t>refcnt=1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52248" name="Rectangle 24"/>
          <p:cNvSpPr>
            <a:spLocks noChangeArrowheads="1"/>
          </p:cNvSpPr>
          <p:nvPr/>
        </p:nvSpPr>
        <p:spPr bwMode="auto">
          <a:xfrm>
            <a:off x="4676775" y="5807075"/>
            <a:ext cx="1263650" cy="365125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...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52249" name="Rectangle 25"/>
          <p:cNvSpPr>
            <a:spLocks noChangeArrowheads="1"/>
          </p:cNvSpPr>
          <p:nvPr/>
        </p:nvSpPr>
        <p:spPr bwMode="auto">
          <a:xfrm>
            <a:off x="4676775" y="4711700"/>
            <a:ext cx="1263650" cy="365125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0378" name="Text Box 26"/>
          <p:cNvSpPr txBox="1">
            <a:spLocks noChangeArrowheads="1"/>
          </p:cNvSpPr>
          <p:nvPr/>
        </p:nvSpPr>
        <p:spPr bwMode="auto">
          <a:xfrm>
            <a:off x="444500" y="3244850"/>
            <a:ext cx="822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400" b="1">
                <a:latin typeface="Courier New" panose="02070309020205020404" pitchFamily="49" charset="0"/>
              </a:rPr>
              <a:t>stderr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0379" name="Text Box 27"/>
          <p:cNvSpPr txBox="1">
            <a:spLocks noChangeArrowheads="1"/>
          </p:cNvSpPr>
          <p:nvPr/>
        </p:nvSpPr>
        <p:spPr bwMode="auto">
          <a:xfrm>
            <a:off x="444500" y="2971800"/>
            <a:ext cx="822325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400" b="1">
                <a:latin typeface="Courier New" panose="02070309020205020404" pitchFamily="49" charset="0"/>
              </a:rPr>
              <a:t>stdout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0380" name="Text Box 28"/>
          <p:cNvSpPr txBox="1">
            <a:spLocks noChangeArrowheads="1"/>
          </p:cNvSpPr>
          <p:nvPr/>
        </p:nvSpPr>
        <p:spPr bwMode="auto">
          <a:xfrm>
            <a:off x="560388" y="2697163"/>
            <a:ext cx="7159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400" b="1">
                <a:latin typeface="Courier New" panose="02070309020205020404" pitchFamily="49" charset="0"/>
              </a:rPr>
              <a:t>stdin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0381" name="Line 29"/>
          <p:cNvSpPr>
            <a:spLocks noChangeShapeType="1"/>
          </p:cNvSpPr>
          <p:nvPr/>
        </p:nvSpPr>
        <p:spPr bwMode="auto">
          <a:xfrm flipV="1">
            <a:off x="5762625" y="2684463"/>
            <a:ext cx="1655763" cy="184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82" name="Rectangle 30"/>
          <p:cNvSpPr>
            <a:spLocks noChangeArrowheads="1"/>
          </p:cNvSpPr>
          <p:nvPr/>
        </p:nvSpPr>
        <p:spPr bwMode="auto">
          <a:xfrm>
            <a:off x="7432675" y="2668588"/>
            <a:ext cx="1263650" cy="365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File access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0383" name="Rectangle 31"/>
          <p:cNvSpPr>
            <a:spLocks noChangeArrowheads="1"/>
          </p:cNvSpPr>
          <p:nvPr/>
        </p:nvSpPr>
        <p:spPr bwMode="auto">
          <a:xfrm>
            <a:off x="7432675" y="3763963"/>
            <a:ext cx="1263650" cy="365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...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0384" name="Rectangle 32"/>
          <p:cNvSpPr>
            <a:spLocks noChangeArrowheads="1"/>
          </p:cNvSpPr>
          <p:nvPr/>
        </p:nvSpPr>
        <p:spPr bwMode="auto">
          <a:xfrm>
            <a:off x="7432675" y="3033713"/>
            <a:ext cx="1263650" cy="365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File size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0385" name="Rectangle 33"/>
          <p:cNvSpPr>
            <a:spLocks noChangeArrowheads="1"/>
          </p:cNvSpPr>
          <p:nvPr/>
        </p:nvSpPr>
        <p:spPr bwMode="auto">
          <a:xfrm>
            <a:off x="7432675" y="3398838"/>
            <a:ext cx="1263650" cy="365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File type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0386" name="Rectangle 34"/>
          <p:cNvSpPr>
            <a:spLocks noChangeArrowheads="1"/>
          </p:cNvSpPr>
          <p:nvPr/>
        </p:nvSpPr>
        <p:spPr bwMode="auto">
          <a:xfrm>
            <a:off x="7432675" y="4586288"/>
            <a:ext cx="1263650" cy="365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File access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0387" name="Rectangle 35"/>
          <p:cNvSpPr>
            <a:spLocks noChangeArrowheads="1"/>
          </p:cNvSpPr>
          <p:nvPr/>
        </p:nvSpPr>
        <p:spPr bwMode="auto">
          <a:xfrm>
            <a:off x="7432675" y="5681663"/>
            <a:ext cx="1263650" cy="365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...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0388" name="Rectangle 36"/>
          <p:cNvSpPr>
            <a:spLocks noChangeArrowheads="1"/>
          </p:cNvSpPr>
          <p:nvPr/>
        </p:nvSpPr>
        <p:spPr bwMode="auto">
          <a:xfrm>
            <a:off x="7432675" y="4951413"/>
            <a:ext cx="1263650" cy="365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File size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0389" name="Rectangle 37"/>
          <p:cNvSpPr>
            <a:spLocks noChangeArrowheads="1"/>
          </p:cNvSpPr>
          <p:nvPr/>
        </p:nvSpPr>
        <p:spPr bwMode="auto">
          <a:xfrm>
            <a:off x="7432675" y="5316538"/>
            <a:ext cx="1263650" cy="365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File type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0390" name="Text Box 38"/>
          <p:cNvSpPr txBox="1">
            <a:spLocks noChangeArrowheads="1"/>
          </p:cNvSpPr>
          <p:nvPr/>
        </p:nvSpPr>
        <p:spPr bwMode="auto">
          <a:xfrm>
            <a:off x="4951413" y="2409825"/>
            <a:ext cx="7032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File A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52263" name="Text Box 39"/>
          <p:cNvSpPr txBox="1">
            <a:spLocks noChangeArrowheads="1"/>
          </p:cNvSpPr>
          <p:nvPr/>
        </p:nvSpPr>
        <p:spPr bwMode="auto">
          <a:xfrm>
            <a:off x="4951413" y="4437063"/>
            <a:ext cx="7032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File B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0392" name="Text Box 40"/>
          <p:cNvSpPr txBox="1">
            <a:spLocks noChangeArrowheads="1"/>
          </p:cNvSpPr>
          <p:nvPr/>
        </p:nvSpPr>
        <p:spPr bwMode="auto">
          <a:xfrm>
            <a:off x="441325" y="4973638"/>
            <a:ext cx="3587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8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</a:rPr>
              <a:t>fd</a:t>
            </a:r>
            <a:r>
              <a:rPr lang="en-US" altLang="en-US" sz="28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</a:rPr>
              <a:t> = open(</a:t>
            </a:r>
            <a:r>
              <a:rPr lang="en-US" altLang="en-US" sz="28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8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</a:rPr>
              <a:t>B</a:t>
            </a:r>
            <a:r>
              <a:rPr lang="en-US" altLang="en-US" sz="28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en-US" altLang="en-US" sz="28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</a:rPr>
              <a:t>…)</a:t>
            </a:r>
          </a:p>
        </p:txBody>
      </p:sp>
      <p:sp>
        <p:nvSpPr>
          <p:cNvPr id="52265" name="Rectangle 41"/>
          <p:cNvSpPr>
            <a:spLocks noChangeArrowheads="1"/>
          </p:cNvSpPr>
          <p:nvPr/>
        </p:nvSpPr>
        <p:spPr bwMode="auto">
          <a:xfrm>
            <a:off x="1881188" y="3810000"/>
            <a:ext cx="722312" cy="274638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2266" name="Line 42"/>
          <p:cNvSpPr>
            <a:spLocks noChangeShapeType="1"/>
          </p:cNvSpPr>
          <p:nvPr/>
        </p:nvSpPr>
        <p:spPr bwMode="auto">
          <a:xfrm>
            <a:off x="2413000" y="3932238"/>
            <a:ext cx="2284413" cy="836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95" name="Text Box 43"/>
          <p:cNvSpPr txBox="1">
            <a:spLocks noChangeArrowheads="1"/>
          </p:cNvSpPr>
          <p:nvPr/>
        </p:nvSpPr>
        <p:spPr bwMode="auto">
          <a:xfrm>
            <a:off x="441325" y="6276975"/>
            <a:ext cx="65690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Lucida Sans" panose="020B0602030504020204" pitchFamily="34" charset="0"/>
              </a:rPr>
              <a:t>Adapted from: </a:t>
            </a:r>
            <a:r>
              <a:rPr lang="en-US" altLang="en-US" sz="1600" i="1">
                <a:latin typeface="Lucida Sans" panose="020B0602030504020204" pitchFamily="34" charset="0"/>
              </a:rPr>
              <a:t>Computer Systems: A Programmer’s Perspective</a:t>
            </a:r>
            <a:endParaRPr lang="en-US" altLang="en-US" sz="2800" b="1">
              <a:latin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858C5C-53ED-4E76-BFB8-7C2C4C9AED51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2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2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2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2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2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2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2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2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44" grpId="0" animBg="1"/>
      <p:bldP spid="52246" grpId="0" animBg="1"/>
      <p:bldP spid="52247" grpId="0" animBg="1"/>
      <p:bldP spid="52248" grpId="0" animBg="1"/>
      <p:bldP spid="52249" grpId="0" animBg="1"/>
      <p:bldP spid="52263" grpId="0"/>
      <p:bldP spid="52265" grpId="0" animBg="1"/>
      <p:bldP spid="5226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Same File Different Process</a:t>
            </a:r>
          </a:p>
        </p:txBody>
      </p:sp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1436688" y="1347788"/>
            <a:ext cx="160655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Descriptor table</a:t>
            </a:r>
          </a:p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(one table </a:t>
            </a:r>
          </a:p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per process)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4527550" y="1331913"/>
            <a:ext cx="1550988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Open file table </a:t>
            </a:r>
          </a:p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(shared by </a:t>
            </a:r>
          </a:p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all processes)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2405" name="Text Box 5"/>
          <p:cNvSpPr txBox="1">
            <a:spLocks noChangeArrowheads="1"/>
          </p:cNvSpPr>
          <p:nvPr/>
        </p:nvSpPr>
        <p:spPr bwMode="auto">
          <a:xfrm>
            <a:off x="7353300" y="1365250"/>
            <a:ext cx="1255713" cy="85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i-node table</a:t>
            </a:r>
          </a:p>
          <a:p>
            <a:pPr algn="ctr">
              <a:spcBef>
                <a:spcPct val="20000"/>
              </a:spcBef>
            </a:pP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2406" name="Rectangle 6"/>
          <p:cNvSpPr>
            <a:spLocks noChangeArrowheads="1"/>
          </p:cNvSpPr>
          <p:nvPr/>
        </p:nvSpPr>
        <p:spPr bwMode="auto">
          <a:xfrm>
            <a:off x="4676775" y="3068638"/>
            <a:ext cx="1263650" cy="3651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File pos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2407" name="Rectangle 7"/>
          <p:cNvSpPr>
            <a:spLocks noChangeArrowheads="1"/>
          </p:cNvSpPr>
          <p:nvPr/>
        </p:nvSpPr>
        <p:spPr bwMode="auto">
          <a:xfrm>
            <a:off x="4676775" y="3433763"/>
            <a:ext cx="1263650" cy="3651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400" b="1">
                <a:latin typeface="Courier New" panose="02070309020205020404" pitchFamily="49" charset="0"/>
              </a:rPr>
              <a:t>refcnt=1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2408" name="Rectangle 8"/>
          <p:cNvSpPr>
            <a:spLocks noChangeArrowheads="1"/>
          </p:cNvSpPr>
          <p:nvPr/>
        </p:nvSpPr>
        <p:spPr bwMode="auto">
          <a:xfrm>
            <a:off x="4676775" y="3798888"/>
            <a:ext cx="1263650" cy="3651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...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2409" name="Rectangle 9"/>
          <p:cNvSpPr>
            <a:spLocks noChangeArrowheads="1"/>
          </p:cNvSpPr>
          <p:nvPr/>
        </p:nvSpPr>
        <p:spPr bwMode="auto">
          <a:xfrm>
            <a:off x="4676775" y="2703513"/>
            <a:ext cx="1263650" cy="3651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53258" name="Rectangle 10"/>
          <p:cNvSpPr>
            <a:spLocks noChangeArrowheads="1"/>
          </p:cNvSpPr>
          <p:nvPr/>
        </p:nvSpPr>
        <p:spPr bwMode="auto">
          <a:xfrm>
            <a:off x="4676775" y="5076825"/>
            <a:ext cx="1263650" cy="365125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File pos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53259" name="Rectangle 11"/>
          <p:cNvSpPr>
            <a:spLocks noChangeArrowheads="1"/>
          </p:cNvSpPr>
          <p:nvPr/>
        </p:nvSpPr>
        <p:spPr bwMode="auto">
          <a:xfrm>
            <a:off x="4676775" y="5441950"/>
            <a:ext cx="1263650" cy="365125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400" b="1">
                <a:latin typeface="Courier New" panose="02070309020205020404" pitchFamily="49" charset="0"/>
              </a:rPr>
              <a:t>refcnt=1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53260" name="Rectangle 12"/>
          <p:cNvSpPr>
            <a:spLocks noChangeArrowheads="1"/>
          </p:cNvSpPr>
          <p:nvPr/>
        </p:nvSpPr>
        <p:spPr bwMode="auto">
          <a:xfrm>
            <a:off x="4676775" y="5807075"/>
            <a:ext cx="1263650" cy="365125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...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53261" name="Rectangle 13"/>
          <p:cNvSpPr>
            <a:spLocks noChangeArrowheads="1"/>
          </p:cNvSpPr>
          <p:nvPr/>
        </p:nvSpPr>
        <p:spPr bwMode="auto">
          <a:xfrm>
            <a:off x="4676775" y="4711700"/>
            <a:ext cx="1263650" cy="365125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102414" name="Group 14"/>
          <p:cNvGrpSpPr>
            <a:grpSpLocks/>
          </p:cNvGrpSpPr>
          <p:nvPr/>
        </p:nvGrpSpPr>
        <p:grpSpPr bwMode="auto">
          <a:xfrm>
            <a:off x="544513" y="2281238"/>
            <a:ext cx="2159000" cy="1390650"/>
            <a:chOff x="295" y="1437"/>
            <a:chExt cx="1360" cy="876"/>
          </a:xfrm>
        </p:grpSpPr>
        <p:sp>
          <p:nvSpPr>
            <p:cNvPr id="102442" name="Rectangle 15"/>
            <p:cNvSpPr>
              <a:spLocks noChangeArrowheads="1"/>
            </p:cNvSpPr>
            <p:nvPr/>
          </p:nvSpPr>
          <p:spPr bwMode="auto">
            <a:xfrm>
              <a:off x="1200" y="1450"/>
              <a:ext cx="455" cy="1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2443" name="Rectangle 16"/>
            <p:cNvSpPr>
              <a:spLocks noChangeArrowheads="1"/>
            </p:cNvSpPr>
            <p:nvPr/>
          </p:nvSpPr>
          <p:spPr bwMode="auto">
            <a:xfrm>
              <a:off x="1200" y="1623"/>
              <a:ext cx="455" cy="17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2444" name="Rectangle 17"/>
            <p:cNvSpPr>
              <a:spLocks noChangeArrowheads="1"/>
            </p:cNvSpPr>
            <p:nvPr/>
          </p:nvSpPr>
          <p:spPr bwMode="auto">
            <a:xfrm>
              <a:off x="1200" y="1795"/>
              <a:ext cx="455" cy="1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2445" name="Rectangle 18"/>
            <p:cNvSpPr>
              <a:spLocks noChangeArrowheads="1"/>
            </p:cNvSpPr>
            <p:nvPr/>
          </p:nvSpPr>
          <p:spPr bwMode="auto">
            <a:xfrm>
              <a:off x="1200" y="1968"/>
              <a:ext cx="455" cy="1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2446" name="Rectangle 19"/>
            <p:cNvSpPr>
              <a:spLocks noChangeArrowheads="1"/>
            </p:cNvSpPr>
            <p:nvPr/>
          </p:nvSpPr>
          <p:spPr bwMode="auto">
            <a:xfrm>
              <a:off x="1200" y="2140"/>
              <a:ext cx="455" cy="1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2447" name="Rectangle 20"/>
            <p:cNvSpPr>
              <a:spLocks noChangeArrowheads="1"/>
            </p:cNvSpPr>
            <p:nvPr/>
          </p:nvSpPr>
          <p:spPr bwMode="auto">
            <a:xfrm>
              <a:off x="746" y="1450"/>
              <a:ext cx="45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en-US" altLang="en-US" sz="1400">
                  <a:latin typeface="Helvetica" panose="020B0604020202020204" pitchFamily="34" charset="0"/>
                </a:rPr>
                <a:t>fd 0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2448" name="Rectangle 21"/>
            <p:cNvSpPr>
              <a:spLocks noChangeArrowheads="1"/>
            </p:cNvSpPr>
            <p:nvPr/>
          </p:nvSpPr>
          <p:spPr bwMode="auto">
            <a:xfrm>
              <a:off x="746" y="1623"/>
              <a:ext cx="454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en-US" altLang="en-US" sz="1400">
                  <a:latin typeface="Helvetica" panose="020B0604020202020204" pitchFamily="34" charset="0"/>
                </a:rPr>
                <a:t>fd 1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2449" name="Rectangle 22"/>
            <p:cNvSpPr>
              <a:spLocks noChangeArrowheads="1"/>
            </p:cNvSpPr>
            <p:nvPr/>
          </p:nvSpPr>
          <p:spPr bwMode="auto">
            <a:xfrm>
              <a:off x="746" y="1795"/>
              <a:ext cx="45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en-US" altLang="en-US" sz="1400">
                  <a:latin typeface="Helvetica" panose="020B0604020202020204" pitchFamily="34" charset="0"/>
                </a:rPr>
                <a:t>fd 2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2450" name="Rectangle 23"/>
            <p:cNvSpPr>
              <a:spLocks noChangeArrowheads="1"/>
            </p:cNvSpPr>
            <p:nvPr/>
          </p:nvSpPr>
          <p:spPr bwMode="auto">
            <a:xfrm>
              <a:off x="746" y="1968"/>
              <a:ext cx="454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en-US" altLang="en-US" sz="1400">
                  <a:latin typeface="Helvetica" panose="020B0604020202020204" pitchFamily="34" charset="0"/>
                </a:rPr>
                <a:t>fd 3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2451" name="Rectangle 24"/>
            <p:cNvSpPr>
              <a:spLocks noChangeArrowheads="1"/>
            </p:cNvSpPr>
            <p:nvPr/>
          </p:nvSpPr>
          <p:spPr bwMode="auto">
            <a:xfrm>
              <a:off x="746" y="2140"/>
              <a:ext cx="45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en-US" altLang="en-US" sz="1400">
                  <a:latin typeface="Helvetica" panose="020B0604020202020204" pitchFamily="34" charset="0"/>
                </a:rPr>
                <a:t>fd 4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2452" name="Text Box 25"/>
            <p:cNvSpPr txBox="1">
              <a:spLocks noChangeArrowheads="1"/>
            </p:cNvSpPr>
            <p:nvPr/>
          </p:nvSpPr>
          <p:spPr bwMode="auto">
            <a:xfrm>
              <a:off x="295" y="1782"/>
              <a:ext cx="51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1400" b="1">
                  <a:latin typeface="Courier New" panose="02070309020205020404" pitchFamily="49" charset="0"/>
                </a:rPr>
                <a:t>stderr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2453" name="Text Box 26"/>
            <p:cNvSpPr txBox="1">
              <a:spLocks noChangeArrowheads="1"/>
            </p:cNvSpPr>
            <p:nvPr/>
          </p:nvSpPr>
          <p:spPr bwMode="auto">
            <a:xfrm>
              <a:off x="295" y="1610"/>
              <a:ext cx="518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1400" b="1">
                  <a:latin typeface="Courier New" panose="02070309020205020404" pitchFamily="49" charset="0"/>
                </a:rPr>
                <a:t>stdout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2454" name="Text Box 27"/>
            <p:cNvSpPr txBox="1">
              <a:spLocks noChangeArrowheads="1"/>
            </p:cNvSpPr>
            <p:nvPr/>
          </p:nvSpPr>
          <p:spPr bwMode="auto">
            <a:xfrm>
              <a:off x="368" y="1437"/>
              <a:ext cx="45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1400" b="1">
                  <a:latin typeface="Courier New" panose="02070309020205020404" pitchFamily="49" charset="0"/>
                </a:rPr>
                <a:t>stdin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102415" name="Line 28"/>
          <p:cNvSpPr>
            <a:spLocks noChangeShapeType="1"/>
          </p:cNvSpPr>
          <p:nvPr/>
        </p:nvSpPr>
        <p:spPr bwMode="auto">
          <a:xfrm flipV="1">
            <a:off x="5762625" y="2684463"/>
            <a:ext cx="1655763" cy="184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16" name="Rectangle 29"/>
          <p:cNvSpPr>
            <a:spLocks noChangeArrowheads="1"/>
          </p:cNvSpPr>
          <p:nvPr/>
        </p:nvSpPr>
        <p:spPr bwMode="auto">
          <a:xfrm>
            <a:off x="7432675" y="2668588"/>
            <a:ext cx="1263650" cy="365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File access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2417" name="Rectangle 30"/>
          <p:cNvSpPr>
            <a:spLocks noChangeArrowheads="1"/>
          </p:cNvSpPr>
          <p:nvPr/>
        </p:nvSpPr>
        <p:spPr bwMode="auto">
          <a:xfrm>
            <a:off x="7432675" y="3763963"/>
            <a:ext cx="1263650" cy="365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...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2418" name="Rectangle 31"/>
          <p:cNvSpPr>
            <a:spLocks noChangeArrowheads="1"/>
          </p:cNvSpPr>
          <p:nvPr/>
        </p:nvSpPr>
        <p:spPr bwMode="auto">
          <a:xfrm>
            <a:off x="7432675" y="3033713"/>
            <a:ext cx="1263650" cy="365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File size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2419" name="Rectangle 32"/>
          <p:cNvSpPr>
            <a:spLocks noChangeArrowheads="1"/>
          </p:cNvSpPr>
          <p:nvPr/>
        </p:nvSpPr>
        <p:spPr bwMode="auto">
          <a:xfrm>
            <a:off x="7432675" y="3398838"/>
            <a:ext cx="1263650" cy="365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File type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2420" name="Text Box 33"/>
          <p:cNvSpPr txBox="1">
            <a:spLocks noChangeArrowheads="1"/>
          </p:cNvSpPr>
          <p:nvPr/>
        </p:nvSpPr>
        <p:spPr bwMode="auto">
          <a:xfrm>
            <a:off x="4951413" y="2409825"/>
            <a:ext cx="7032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File A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2421" name="Text Box 34"/>
          <p:cNvSpPr txBox="1">
            <a:spLocks noChangeArrowheads="1"/>
          </p:cNvSpPr>
          <p:nvPr/>
        </p:nvSpPr>
        <p:spPr bwMode="auto">
          <a:xfrm>
            <a:off x="4951413" y="4437063"/>
            <a:ext cx="7032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File A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2422" name="Text Box 35"/>
          <p:cNvSpPr txBox="1">
            <a:spLocks noChangeArrowheads="1"/>
          </p:cNvSpPr>
          <p:nvPr/>
        </p:nvSpPr>
        <p:spPr bwMode="auto">
          <a:xfrm>
            <a:off x="457200" y="5791200"/>
            <a:ext cx="3587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8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</a:rPr>
              <a:t>fd</a:t>
            </a:r>
            <a:r>
              <a:rPr lang="en-US" altLang="en-US" sz="28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</a:rPr>
              <a:t> = open(</a:t>
            </a:r>
            <a:r>
              <a:rPr lang="en-US" altLang="en-US" sz="28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8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</a:rPr>
              <a:t>A",…)</a:t>
            </a:r>
          </a:p>
        </p:txBody>
      </p:sp>
      <p:grpSp>
        <p:nvGrpSpPr>
          <p:cNvPr id="102423" name="Group 36"/>
          <p:cNvGrpSpPr>
            <a:grpSpLocks/>
          </p:cNvGrpSpPr>
          <p:nvPr/>
        </p:nvGrpSpPr>
        <p:grpSpPr bwMode="auto">
          <a:xfrm>
            <a:off x="544513" y="4186238"/>
            <a:ext cx="2159000" cy="1390650"/>
            <a:chOff x="343" y="2637"/>
            <a:chExt cx="1360" cy="876"/>
          </a:xfrm>
        </p:grpSpPr>
        <p:sp>
          <p:nvSpPr>
            <p:cNvPr id="102429" name="Rectangle 37"/>
            <p:cNvSpPr>
              <a:spLocks noChangeArrowheads="1"/>
            </p:cNvSpPr>
            <p:nvPr/>
          </p:nvSpPr>
          <p:spPr bwMode="auto">
            <a:xfrm>
              <a:off x="1248" y="2650"/>
              <a:ext cx="455" cy="1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2430" name="Rectangle 38"/>
            <p:cNvSpPr>
              <a:spLocks noChangeArrowheads="1"/>
            </p:cNvSpPr>
            <p:nvPr/>
          </p:nvSpPr>
          <p:spPr bwMode="auto">
            <a:xfrm>
              <a:off x="1248" y="2823"/>
              <a:ext cx="455" cy="1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2431" name="Rectangle 39"/>
            <p:cNvSpPr>
              <a:spLocks noChangeArrowheads="1"/>
            </p:cNvSpPr>
            <p:nvPr/>
          </p:nvSpPr>
          <p:spPr bwMode="auto">
            <a:xfrm>
              <a:off x="1248" y="2995"/>
              <a:ext cx="455" cy="1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2432" name="Rectangle 40"/>
            <p:cNvSpPr>
              <a:spLocks noChangeArrowheads="1"/>
            </p:cNvSpPr>
            <p:nvPr/>
          </p:nvSpPr>
          <p:spPr bwMode="auto">
            <a:xfrm>
              <a:off x="1248" y="3168"/>
              <a:ext cx="455" cy="1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2433" name="Rectangle 41"/>
            <p:cNvSpPr>
              <a:spLocks noChangeArrowheads="1"/>
            </p:cNvSpPr>
            <p:nvPr/>
          </p:nvSpPr>
          <p:spPr bwMode="auto">
            <a:xfrm>
              <a:off x="1248" y="3340"/>
              <a:ext cx="455" cy="1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2434" name="Rectangle 42"/>
            <p:cNvSpPr>
              <a:spLocks noChangeArrowheads="1"/>
            </p:cNvSpPr>
            <p:nvPr/>
          </p:nvSpPr>
          <p:spPr bwMode="auto">
            <a:xfrm>
              <a:off x="794" y="2650"/>
              <a:ext cx="45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en-US" altLang="en-US" sz="1400">
                  <a:latin typeface="Helvetica" panose="020B0604020202020204" pitchFamily="34" charset="0"/>
                </a:rPr>
                <a:t>fd 0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2435" name="Rectangle 43"/>
            <p:cNvSpPr>
              <a:spLocks noChangeArrowheads="1"/>
            </p:cNvSpPr>
            <p:nvPr/>
          </p:nvSpPr>
          <p:spPr bwMode="auto">
            <a:xfrm>
              <a:off x="794" y="2823"/>
              <a:ext cx="454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en-US" altLang="en-US" sz="1400">
                  <a:latin typeface="Helvetica" panose="020B0604020202020204" pitchFamily="34" charset="0"/>
                </a:rPr>
                <a:t>fd 1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2436" name="Rectangle 44"/>
            <p:cNvSpPr>
              <a:spLocks noChangeArrowheads="1"/>
            </p:cNvSpPr>
            <p:nvPr/>
          </p:nvSpPr>
          <p:spPr bwMode="auto">
            <a:xfrm>
              <a:off x="794" y="2995"/>
              <a:ext cx="45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en-US" altLang="en-US" sz="1400">
                  <a:latin typeface="Helvetica" panose="020B0604020202020204" pitchFamily="34" charset="0"/>
                </a:rPr>
                <a:t>fd 2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2437" name="Rectangle 45"/>
            <p:cNvSpPr>
              <a:spLocks noChangeArrowheads="1"/>
            </p:cNvSpPr>
            <p:nvPr/>
          </p:nvSpPr>
          <p:spPr bwMode="auto">
            <a:xfrm>
              <a:off x="794" y="3168"/>
              <a:ext cx="454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en-US" altLang="en-US" sz="1400">
                  <a:latin typeface="Helvetica" panose="020B0604020202020204" pitchFamily="34" charset="0"/>
                </a:rPr>
                <a:t>fd 3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2438" name="Rectangle 46"/>
            <p:cNvSpPr>
              <a:spLocks noChangeArrowheads="1"/>
            </p:cNvSpPr>
            <p:nvPr/>
          </p:nvSpPr>
          <p:spPr bwMode="auto">
            <a:xfrm>
              <a:off x="794" y="3340"/>
              <a:ext cx="45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en-US" altLang="en-US" sz="1400">
                  <a:latin typeface="Helvetica" panose="020B0604020202020204" pitchFamily="34" charset="0"/>
                </a:rPr>
                <a:t>fd 4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2439" name="Text Box 47"/>
            <p:cNvSpPr txBox="1">
              <a:spLocks noChangeArrowheads="1"/>
            </p:cNvSpPr>
            <p:nvPr/>
          </p:nvSpPr>
          <p:spPr bwMode="auto">
            <a:xfrm>
              <a:off x="343" y="2982"/>
              <a:ext cx="51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1400" b="1">
                  <a:latin typeface="Courier New" panose="02070309020205020404" pitchFamily="49" charset="0"/>
                </a:rPr>
                <a:t>stderr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2440" name="Text Box 48"/>
            <p:cNvSpPr txBox="1">
              <a:spLocks noChangeArrowheads="1"/>
            </p:cNvSpPr>
            <p:nvPr/>
          </p:nvSpPr>
          <p:spPr bwMode="auto">
            <a:xfrm>
              <a:off x="343" y="2810"/>
              <a:ext cx="518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1400" b="1">
                  <a:latin typeface="Courier New" panose="02070309020205020404" pitchFamily="49" charset="0"/>
                </a:rPr>
                <a:t>stdout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2441" name="Text Box 49"/>
            <p:cNvSpPr txBox="1">
              <a:spLocks noChangeArrowheads="1"/>
            </p:cNvSpPr>
            <p:nvPr/>
          </p:nvSpPr>
          <p:spPr bwMode="auto">
            <a:xfrm>
              <a:off x="416" y="2637"/>
              <a:ext cx="45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1400" b="1">
                  <a:latin typeface="Courier New" panose="02070309020205020404" pitchFamily="49" charset="0"/>
                </a:rPr>
                <a:t>stdin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102424" name="Line 50"/>
          <p:cNvSpPr>
            <a:spLocks noChangeShapeType="1"/>
          </p:cNvSpPr>
          <p:nvPr/>
        </p:nvSpPr>
        <p:spPr bwMode="auto">
          <a:xfrm flipV="1">
            <a:off x="2286000" y="2701925"/>
            <a:ext cx="2390775" cy="41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99" name="Line 51"/>
          <p:cNvSpPr>
            <a:spLocks noChangeShapeType="1"/>
          </p:cNvSpPr>
          <p:nvPr/>
        </p:nvSpPr>
        <p:spPr bwMode="auto">
          <a:xfrm flipV="1">
            <a:off x="5562600" y="2667000"/>
            <a:ext cx="18288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3300" name="Rectangle 52"/>
          <p:cNvSpPr>
            <a:spLocks noChangeArrowheads="1"/>
          </p:cNvSpPr>
          <p:nvPr/>
        </p:nvSpPr>
        <p:spPr bwMode="auto">
          <a:xfrm>
            <a:off x="1981200" y="5029200"/>
            <a:ext cx="722313" cy="274638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3301" name="Line 53"/>
          <p:cNvSpPr>
            <a:spLocks noChangeShapeType="1"/>
          </p:cNvSpPr>
          <p:nvPr/>
        </p:nvSpPr>
        <p:spPr bwMode="auto">
          <a:xfrm flipV="1">
            <a:off x="2390775" y="4724400"/>
            <a:ext cx="2286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428" name="Text Box 54"/>
          <p:cNvSpPr txBox="1">
            <a:spLocks noChangeArrowheads="1"/>
          </p:cNvSpPr>
          <p:nvPr/>
        </p:nvSpPr>
        <p:spPr bwMode="auto">
          <a:xfrm>
            <a:off x="838200" y="6375400"/>
            <a:ext cx="73152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Lucida Sans" panose="020B0602030504020204" pitchFamily="34" charset="0"/>
              </a:rPr>
              <a:t>Adapted from: </a:t>
            </a:r>
            <a:r>
              <a:rPr lang="en-US" altLang="en-US" sz="1600" i="1">
                <a:latin typeface="Lucida Sans" panose="020B0602030504020204" pitchFamily="34" charset="0"/>
              </a:rPr>
              <a:t>Computer Systems: A Programmer’s Perspective</a:t>
            </a:r>
            <a:endParaRPr lang="en-US" altLang="en-US" sz="2800" b="1">
              <a:latin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858C5C-53ED-4E76-BFB8-7C2C4C9AED51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3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3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3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3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3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8" grpId="0" animBg="1"/>
      <p:bldP spid="53259" grpId="0" animBg="1"/>
      <p:bldP spid="53260" grpId="0" animBg="1"/>
      <p:bldP spid="53261" grpId="0" animBg="1"/>
      <p:bldP spid="53299" grpId="0" animBg="1"/>
      <p:bldP spid="53300" grpId="0" animBg="1"/>
      <p:bldP spid="5330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Same File Same Process</a:t>
            </a: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1436688" y="1347788"/>
            <a:ext cx="160655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Descriptor table</a:t>
            </a:r>
          </a:p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(one table </a:t>
            </a:r>
          </a:p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per process)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4527550" y="1331913"/>
            <a:ext cx="1550988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Open file table </a:t>
            </a:r>
          </a:p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(shared by </a:t>
            </a:r>
          </a:p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all processes)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4453" name="Text Box 5"/>
          <p:cNvSpPr txBox="1">
            <a:spLocks noChangeArrowheads="1"/>
          </p:cNvSpPr>
          <p:nvPr/>
        </p:nvSpPr>
        <p:spPr bwMode="auto">
          <a:xfrm>
            <a:off x="7353300" y="1622425"/>
            <a:ext cx="1255713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i-node table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4676775" y="3068638"/>
            <a:ext cx="1263650" cy="3651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File pos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4455" name="Rectangle 7"/>
          <p:cNvSpPr>
            <a:spLocks noChangeArrowheads="1"/>
          </p:cNvSpPr>
          <p:nvPr/>
        </p:nvSpPr>
        <p:spPr bwMode="auto">
          <a:xfrm>
            <a:off x="4676775" y="3433763"/>
            <a:ext cx="1263650" cy="3651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400" b="1">
                <a:latin typeface="Courier New" panose="02070309020205020404" pitchFamily="49" charset="0"/>
              </a:rPr>
              <a:t>refcnt=1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4456" name="Rectangle 8"/>
          <p:cNvSpPr>
            <a:spLocks noChangeArrowheads="1"/>
          </p:cNvSpPr>
          <p:nvPr/>
        </p:nvSpPr>
        <p:spPr bwMode="auto">
          <a:xfrm>
            <a:off x="4676775" y="3798888"/>
            <a:ext cx="1263650" cy="3651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...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4457" name="Rectangle 9"/>
          <p:cNvSpPr>
            <a:spLocks noChangeArrowheads="1"/>
          </p:cNvSpPr>
          <p:nvPr/>
        </p:nvSpPr>
        <p:spPr bwMode="auto">
          <a:xfrm>
            <a:off x="4676775" y="2703513"/>
            <a:ext cx="1263650" cy="3651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4676775" y="5076825"/>
            <a:ext cx="1263650" cy="365125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File pos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54283" name="Rectangle 11"/>
          <p:cNvSpPr>
            <a:spLocks noChangeArrowheads="1"/>
          </p:cNvSpPr>
          <p:nvPr/>
        </p:nvSpPr>
        <p:spPr bwMode="auto">
          <a:xfrm>
            <a:off x="4676775" y="5441950"/>
            <a:ext cx="1263650" cy="365125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400" b="1">
                <a:latin typeface="Courier New" panose="02070309020205020404" pitchFamily="49" charset="0"/>
              </a:rPr>
              <a:t>refcnt=1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54284" name="Rectangle 12"/>
          <p:cNvSpPr>
            <a:spLocks noChangeArrowheads="1"/>
          </p:cNvSpPr>
          <p:nvPr/>
        </p:nvSpPr>
        <p:spPr bwMode="auto">
          <a:xfrm>
            <a:off x="4676775" y="5807075"/>
            <a:ext cx="1263650" cy="365125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...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54285" name="Rectangle 13"/>
          <p:cNvSpPr>
            <a:spLocks noChangeArrowheads="1"/>
          </p:cNvSpPr>
          <p:nvPr/>
        </p:nvSpPr>
        <p:spPr bwMode="auto">
          <a:xfrm>
            <a:off x="4676775" y="4711700"/>
            <a:ext cx="1263650" cy="365125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104462" name="Group 14"/>
          <p:cNvGrpSpPr>
            <a:grpSpLocks/>
          </p:cNvGrpSpPr>
          <p:nvPr/>
        </p:nvGrpSpPr>
        <p:grpSpPr bwMode="auto">
          <a:xfrm>
            <a:off x="544513" y="2281238"/>
            <a:ext cx="2159000" cy="1390650"/>
            <a:chOff x="295" y="1437"/>
            <a:chExt cx="1360" cy="876"/>
          </a:xfrm>
        </p:grpSpPr>
        <p:sp>
          <p:nvSpPr>
            <p:cNvPr id="104476" name="Rectangle 15"/>
            <p:cNvSpPr>
              <a:spLocks noChangeArrowheads="1"/>
            </p:cNvSpPr>
            <p:nvPr/>
          </p:nvSpPr>
          <p:spPr bwMode="auto">
            <a:xfrm>
              <a:off x="1200" y="1450"/>
              <a:ext cx="455" cy="1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477" name="Rectangle 16"/>
            <p:cNvSpPr>
              <a:spLocks noChangeArrowheads="1"/>
            </p:cNvSpPr>
            <p:nvPr/>
          </p:nvSpPr>
          <p:spPr bwMode="auto">
            <a:xfrm>
              <a:off x="1200" y="1623"/>
              <a:ext cx="455" cy="17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478" name="Rectangle 17"/>
            <p:cNvSpPr>
              <a:spLocks noChangeArrowheads="1"/>
            </p:cNvSpPr>
            <p:nvPr/>
          </p:nvSpPr>
          <p:spPr bwMode="auto">
            <a:xfrm>
              <a:off x="1200" y="1795"/>
              <a:ext cx="455" cy="1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479" name="Rectangle 18"/>
            <p:cNvSpPr>
              <a:spLocks noChangeArrowheads="1"/>
            </p:cNvSpPr>
            <p:nvPr/>
          </p:nvSpPr>
          <p:spPr bwMode="auto">
            <a:xfrm>
              <a:off x="1200" y="1968"/>
              <a:ext cx="455" cy="1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480" name="Rectangle 19"/>
            <p:cNvSpPr>
              <a:spLocks noChangeArrowheads="1"/>
            </p:cNvSpPr>
            <p:nvPr/>
          </p:nvSpPr>
          <p:spPr bwMode="auto">
            <a:xfrm>
              <a:off x="1200" y="2140"/>
              <a:ext cx="455" cy="1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481" name="Rectangle 20"/>
            <p:cNvSpPr>
              <a:spLocks noChangeArrowheads="1"/>
            </p:cNvSpPr>
            <p:nvPr/>
          </p:nvSpPr>
          <p:spPr bwMode="auto">
            <a:xfrm>
              <a:off x="746" y="1450"/>
              <a:ext cx="45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en-US" altLang="en-US" sz="1400">
                  <a:latin typeface="Helvetica" panose="020B0604020202020204" pitchFamily="34" charset="0"/>
                </a:rPr>
                <a:t>fd 0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4482" name="Rectangle 21"/>
            <p:cNvSpPr>
              <a:spLocks noChangeArrowheads="1"/>
            </p:cNvSpPr>
            <p:nvPr/>
          </p:nvSpPr>
          <p:spPr bwMode="auto">
            <a:xfrm>
              <a:off x="746" y="1623"/>
              <a:ext cx="454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en-US" altLang="en-US" sz="1400">
                  <a:latin typeface="Helvetica" panose="020B0604020202020204" pitchFamily="34" charset="0"/>
                </a:rPr>
                <a:t>fd 1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4483" name="Rectangle 22"/>
            <p:cNvSpPr>
              <a:spLocks noChangeArrowheads="1"/>
            </p:cNvSpPr>
            <p:nvPr/>
          </p:nvSpPr>
          <p:spPr bwMode="auto">
            <a:xfrm>
              <a:off x="746" y="1795"/>
              <a:ext cx="45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en-US" altLang="en-US" sz="1400">
                  <a:latin typeface="Helvetica" panose="020B0604020202020204" pitchFamily="34" charset="0"/>
                </a:rPr>
                <a:t>fd 2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4484" name="Rectangle 23"/>
            <p:cNvSpPr>
              <a:spLocks noChangeArrowheads="1"/>
            </p:cNvSpPr>
            <p:nvPr/>
          </p:nvSpPr>
          <p:spPr bwMode="auto">
            <a:xfrm>
              <a:off x="746" y="1968"/>
              <a:ext cx="454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en-US" altLang="en-US" sz="1400">
                  <a:latin typeface="Helvetica" panose="020B0604020202020204" pitchFamily="34" charset="0"/>
                </a:rPr>
                <a:t>fd 3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4485" name="Rectangle 24"/>
            <p:cNvSpPr>
              <a:spLocks noChangeArrowheads="1"/>
            </p:cNvSpPr>
            <p:nvPr/>
          </p:nvSpPr>
          <p:spPr bwMode="auto">
            <a:xfrm>
              <a:off x="746" y="2140"/>
              <a:ext cx="45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en-US" altLang="en-US" sz="1400">
                  <a:latin typeface="Helvetica" panose="020B0604020202020204" pitchFamily="34" charset="0"/>
                </a:rPr>
                <a:t>fd 4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4486" name="Text Box 25"/>
            <p:cNvSpPr txBox="1">
              <a:spLocks noChangeArrowheads="1"/>
            </p:cNvSpPr>
            <p:nvPr/>
          </p:nvSpPr>
          <p:spPr bwMode="auto">
            <a:xfrm>
              <a:off x="295" y="1782"/>
              <a:ext cx="51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1400" b="1">
                  <a:latin typeface="Courier New" panose="02070309020205020404" pitchFamily="49" charset="0"/>
                </a:rPr>
                <a:t>stderr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4487" name="Text Box 26"/>
            <p:cNvSpPr txBox="1">
              <a:spLocks noChangeArrowheads="1"/>
            </p:cNvSpPr>
            <p:nvPr/>
          </p:nvSpPr>
          <p:spPr bwMode="auto">
            <a:xfrm>
              <a:off x="295" y="1610"/>
              <a:ext cx="518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1400" b="1">
                  <a:latin typeface="Courier New" panose="02070309020205020404" pitchFamily="49" charset="0"/>
                </a:rPr>
                <a:t>stdout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4488" name="Text Box 27"/>
            <p:cNvSpPr txBox="1">
              <a:spLocks noChangeArrowheads="1"/>
            </p:cNvSpPr>
            <p:nvPr/>
          </p:nvSpPr>
          <p:spPr bwMode="auto">
            <a:xfrm>
              <a:off x="368" y="1437"/>
              <a:ext cx="45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1400" b="1">
                  <a:latin typeface="Courier New" panose="02070309020205020404" pitchFamily="49" charset="0"/>
                </a:rPr>
                <a:t>stdin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104463" name="Line 28"/>
          <p:cNvSpPr>
            <a:spLocks noChangeShapeType="1"/>
          </p:cNvSpPr>
          <p:nvPr/>
        </p:nvSpPr>
        <p:spPr bwMode="auto">
          <a:xfrm flipV="1">
            <a:off x="5762625" y="2684463"/>
            <a:ext cx="1655763" cy="184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64" name="Rectangle 29"/>
          <p:cNvSpPr>
            <a:spLocks noChangeArrowheads="1"/>
          </p:cNvSpPr>
          <p:nvPr/>
        </p:nvSpPr>
        <p:spPr bwMode="auto">
          <a:xfrm>
            <a:off x="7432675" y="2668588"/>
            <a:ext cx="1263650" cy="365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File access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4465" name="Rectangle 30"/>
          <p:cNvSpPr>
            <a:spLocks noChangeArrowheads="1"/>
          </p:cNvSpPr>
          <p:nvPr/>
        </p:nvSpPr>
        <p:spPr bwMode="auto">
          <a:xfrm>
            <a:off x="7432675" y="3763963"/>
            <a:ext cx="1263650" cy="365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...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4466" name="Rectangle 31"/>
          <p:cNvSpPr>
            <a:spLocks noChangeArrowheads="1"/>
          </p:cNvSpPr>
          <p:nvPr/>
        </p:nvSpPr>
        <p:spPr bwMode="auto">
          <a:xfrm>
            <a:off x="7432675" y="3033713"/>
            <a:ext cx="1263650" cy="365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File size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4467" name="Rectangle 32"/>
          <p:cNvSpPr>
            <a:spLocks noChangeArrowheads="1"/>
          </p:cNvSpPr>
          <p:nvPr/>
        </p:nvSpPr>
        <p:spPr bwMode="auto">
          <a:xfrm>
            <a:off x="7432675" y="3398838"/>
            <a:ext cx="1263650" cy="365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File type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4468" name="Text Box 33"/>
          <p:cNvSpPr txBox="1">
            <a:spLocks noChangeArrowheads="1"/>
          </p:cNvSpPr>
          <p:nvPr/>
        </p:nvSpPr>
        <p:spPr bwMode="auto">
          <a:xfrm>
            <a:off x="4951413" y="2409825"/>
            <a:ext cx="7032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File A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54306" name="Text Box 34"/>
          <p:cNvSpPr txBox="1">
            <a:spLocks noChangeArrowheads="1"/>
          </p:cNvSpPr>
          <p:nvPr/>
        </p:nvSpPr>
        <p:spPr bwMode="auto">
          <a:xfrm>
            <a:off x="4951413" y="4437063"/>
            <a:ext cx="7032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File A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4470" name="Text Box 35"/>
          <p:cNvSpPr txBox="1">
            <a:spLocks noChangeArrowheads="1"/>
          </p:cNvSpPr>
          <p:nvPr/>
        </p:nvSpPr>
        <p:spPr bwMode="auto">
          <a:xfrm>
            <a:off x="533400" y="5257800"/>
            <a:ext cx="3800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8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</a:rPr>
              <a:t>fd</a:t>
            </a:r>
            <a:r>
              <a:rPr lang="en-US" altLang="en-US" sz="28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</a:rPr>
              <a:t> = open(</a:t>
            </a:r>
            <a:r>
              <a:rPr lang="en-US" altLang="en-US" sz="28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8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</a:rPr>
              <a:t>A",…);</a:t>
            </a:r>
          </a:p>
        </p:txBody>
      </p:sp>
      <p:sp>
        <p:nvSpPr>
          <p:cNvPr id="104471" name="Line 36"/>
          <p:cNvSpPr>
            <a:spLocks noChangeShapeType="1"/>
          </p:cNvSpPr>
          <p:nvPr/>
        </p:nvSpPr>
        <p:spPr bwMode="auto">
          <a:xfrm flipV="1">
            <a:off x="2286000" y="2701925"/>
            <a:ext cx="2390775" cy="41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09" name="Line 37"/>
          <p:cNvSpPr>
            <a:spLocks noChangeShapeType="1"/>
          </p:cNvSpPr>
          <p:nvPr/>
        </p:nvSpPr>
        <p:spPr bwMode="auto">
          <a:xfrm flipV="1">
            <a:off x="5562600" y="2667000"/>
            <a:ext cx="18288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4310" name="Rectangle 38"/>
          <p:cNvSpPr>
            <a:spLocks noChangeArrowheads="1"/>
          </p:cNvSpPr>
          <p:nvPr/>
        </p:nvSpPr>
        <p:spPr bwMode="auto">
          <a:xfrm>
            <a:off x="1981200" y="3124200"/>
            <a:ext cx="722313" cy="274638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4311" name="Line 39"/>
          <p:cNvSpPr>
            <a:spLocks noChangeShapeType="1"/>
          </p:cNvSpPr>
          <p:nvPr/>
        </p:nvSpPr>
        <p:spPr bwMode="auto">
          <a:xfrm>
            <a:off x="2362200" y="3276600"/>
            <a:ext cx="2314575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475" name="Text Box 40"/>
          <p:cNvSpPr txBox="1">
            <a:spLocks noChangeArrowheads="1"/>
          </p:cNvSpPr>
          <p:nvPr/>
        </p:nvSpPr>
        <p:spPr bwMode="auto">
          <a:xfrm>
            <a:off x="1366838" y="6276975"/>
            <a:ext cx="6710362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Lucida Sans" panose="020B0602030504020204" pitchFamily="34" charset="0"/>
              </a:rPr>
              <a:t>Adapted from: </a:t>
            </a:r>
            <a:r>
              <a:rPr lang="en-US" altLang="en-US" sz="1600" i="1">
                <a:latin typeface="Lucida Sans" panose="020B0602030504020204" pitchFamily="34" charset="0"/>
              </a:rPr>
              <a:t>Computer Systems: A Programmer’s Perspective</a:t>
            </a:r>
            <a:endParaRPr lang="en-US" altLang="en-US" sz="2800" b="1">
              <a:latin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858C5C-53ED-4E76-BFB8-7C2C4C9AED51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4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4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4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4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43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43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2" grpId="0" animBg="1"/>
      <p:bldP spid="54283" grpId="0" animBg="1"/>
      <p:bldP spid="54284" grpId="0" animBg="1"/>
      <p:bldP spid="54285" grpId="0" animBg="1"/>
      <p:bldP spid="54306" grpId="0"/>
      <p:bldP spid="54309" grpId="0" animBg="1"/>
      <p:bldP spid="54310" grpId="0" animBg="1"/>
      <p:bldP spid="5431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2700"/>
            <a:ext cx="7773988" cy="1092201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Close()</a:t>
            </a:r>
          </a:p>
        </p:txBody>
      </p:sp>
      <p:sp>
        <p:nvSpPr>
          <p:cNvPr id="106499" name="Rectangle 3"/>
          <p:cNvSpPr>
            <a:spLocks noChangeArrowheads="1"/>
          </p:cNvSpPr>
          <p:nvPr/>
        </p:nvSpPr>
        <p:spPr bwMode="auto">
          <a:xfrm>
            <a:off x="1881188" y="2717800"/>
            <a:ext cx="722312" cy="274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1881188" y="2992438"/>
            <a:ext cx="722312" cy="2730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6501" name="Rectangle 5"/>
          <p:cNvSpPr>
            <a:spLocks noChangeArrowheads="1"/>
          </p:cNvSpPr>
          <p:nvPr/>
        </p:nvSpPr>
        <p:spPr bwMode="auto">
          <a:xfrm>
            <a:off x="1881188" y="3265488"/>
            <a:ext cx="722312" cy="2746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6502" name="Rectangle 6"/>
          <p:cNvSpPr>
            <a:spLocks noChangeArrowheads="1"/>
          </p:cNvSpPr>
          <p:nvPr/>
        </p:nvSpPr>
        <p:spPr bwMode="auto">
          <a:xfrm>
            <a:off x="1881188" y="3540125"/>
            <a:ext cx="722312" cy="273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6503" name="Rectangle 7"/>
          <p:cNvSpPr>
            <a:spLocks noChangeArrowheads="1"/>
          </p:cNvSpPr>
          <p:nvPr/>
        </p:nvSpPr>
        <p:spPr bwMode="auto">
          <a:xfrm>
            <a:off x="1881188" y="3813175"/>
            <a:ext cx="722312" cy="274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200">
                <a:solidFill>
                  <a:schemeClr val="accent2"/>
                </a:solidFill>
                <a:latin typeface="Helvetica" panose="020B0604020202020204" pitchFamily="34" charset="0"/>
              </a:rPr>
              <a:t>Empty</a:t>
            </a:r>
          </a:p>
        </p:txBody>
      </p:sp>
      <p:sp>
        <p:nvSpPr>
          <p:cNvPr id="106504" name="Rectangle 8"/>
          <p:cNvSpPr>
            <a:spLocks noChangeArrowheads="1"/>
          </p:cNvSpPr>
          <p:nvPr/>
        </p:nvSpPr>
        <p:spPr bwMode="auto">
          <a:xfrm>
            <a:off x="1160463" y="2717800"/>
            <a:ext cx="7207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en-US" altLang="en-US" sz="1400">
                <a:latin typeface="Helvetica" panose="020B0604020202020204" pitchFamily="34" charset="0"/>
              </a:rPr>
              <a:t>fd 0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6505" name="Rectangle 9"/>
          <p:cNvSpPr>
            <a:spLocks noChangeArrowheads="1"/>
          </p:cNvSpPr>
          <p:nvPr/>
        </p:nvSpPr>
        <p:spPr bwMode="auto">
          <a:xfrm>
            <a:off x="1160463" y="2992438"/>
            <a:ext cx="720725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en-US" altLang="en-US" sz="1400">
                <a:latin typeface="Helvetica" panose="020B0604020202020204" pitchFamily="34" charset="0"/>
              </a:rPr>
              <a:t>fd 1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6506" name="Rectangle 10"/>
          <p:cNvSpPr>
            <a:spLocks noChangeArrowheads="1"/>
          </p:cNvSpPr>
          <p:nvPr/>
        </p:nvSpPr>
        <p:spPr bwMode="auto">
          <a:xfrm>
            <a:off x="1160463" y="3265488"/>
            <a:ext cx="7207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en-US" altLang="en-US" sz="1400">
                <a:latin typeface="Helvetica" panose="020B0604020202020204" pitchFamily="34" charset="0"/>
              </a:rPr>
              <a:t>fd 2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6507" name="Rectangle 11"/>
          <p:cNvSpPr>
            <a:spLocks noChangeArrowheads="1"/>
          </p:cNvSpPr>
          <p:nvPr/>
        </p:nvSpPr>
        <p:spPr bwMode="auto">
          <a:xfrm>
            <a:off x="1160463" y="3540125"/>
            <a:ext cx="720725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en-US" altLang="en-US" sz="1400">
                <a:latin typeface="Helvetica" panose="020B0604020202020204" pitchFamily="34" charset="0"/>
              </a:rPr>
              <a:t>fd 3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6508" name="Rectangle 12"/>
          <p:cNvSpPr>
            <a:spLocks noChangeArrowheads="1"/>
          </p:cNvSpPr>
          <p:nvPr/>
        </p:nvSpPr>
        <p:spPr bwMode="auto">
          <a:xfrm>
            <a:off x="1160463" y="3813175"/>
            <a:ext cx="7207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en-US" altLang="en-US" sz="1400">
                <a:latin typeface="Helvetica" panose="020B0604020202020204" pitchFamily="34" charset="0"/>
              </a:rPr>
              <a:t>fd 4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6509" name="Text Box 13"/>
          <p:cNvSpPr txBox="1">
            <a:spLocks noChangeArrowheads="1"/>
          </p:cNvSpPr>
          <p:nvPr/>
        </p:nvSpPr>
        <p:spPr bwMode="auto">
          <a:xfrm>
            <a:off x="1436688" y="1347788"/>
            <a:ext cx="160655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Descriptor table</a:t>
            </a:r>
          </a:p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(one table </a:t>
            </a:r>
          </a:p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per process)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6510" name="Text Box 14"/>
          <p:cNvSpPr txBox="1">
            <a:spLocks noChangeArrowheads="1"/>
          </p:cNvSpPr>
          <p:nvPr/>
        </p:nvSpPr>
        <p:spPr bwMode="auto">
          <a:xfrm>
            <a:off x="4527550" y="1331913"/>
            <a:ext cx="1550988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Open file table </a:t>
            </a:r>
          </a:p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(shared by </a:t>
            </a:r>
          </a:p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all processes)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6511" name="Text Box 15"/>
          <p:cNvSpPr txBox="1">
            <a:spLocks noChangeArrowheads="1"/>
          </p:cNvSpPr>
          <p:nvPr/>
        </p:nvSpPr>
        <p:spPr bwMode="auto">
          <a:xfrm>
            <a:off x="7262813" y="1331913"/>
            <a:ext cx="1436687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i-node table</a:t>
            </a:r>
          </a:p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(shared by </a:t>
            </a:r>
          </a:p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all processes)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6512" name="Rectangle 16"/>
          <p:cNvSpPr>
            <a:spLocks noChangeArrowheads="1"/>
          </p:cNvSpPr>
          <p:nvPr/>
        </p:nvSpPr>
        <p:spPr bwMode="auto">
          <a:xfrm>
            <a:off x="4676775" y="3068638"/>
            <a:ext cx="1263650" cy="3651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File pos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6513" name="Rectangle 17"/>
          <p:cNvSpPr>
            <a:spLocks noChangeArrowheads="1"/>
          </p:cNvSpPr>
          <p:nvPr/>
        </p:nvSpPr>
        <p:spPr bwMode="auto">
          <a:xfrm>
            <a:off x="4676775" y="3433763"/>
            <a:ext cx="1263650" cy="3651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400" b="1">
                <a:latin typeface="Courier New" panose="02070309020205020404" pitchFamily="49" charset="0"/>
              </a:rPr>
              <a:t>refcnt=1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6514" name="Rectangle 18"/>
          <p:cNvSpPr>
            <a:spLocks noChangeArrowheads="1"/>
          </p:cNvSpPr>
          <p:nvPr/>
        </p:nvSpPr>
        <p:spPr bwMode="auto">
          <a:xfrm>
            <a:off x="4676775" y="3798888"/>
            <a:ext cx="1263650" cy="3651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...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6515" name="Line 19"/>
          <p:cNvSpPr>
            <a:spLocks noChangeShapeType="1"/>
          </p:cNvSpPr>
          <p:nvPr/>
        </p:nvSpPr>
        <p:spPr bwMode="auto">
          <a:xfrm flipV="1">
            <a:off x="2352675" y="2703513"/>
            <a:ext cx="2324100" cy="422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6" name="Line 20"/>
          <p:cNvSpPr>
            <a:spLocks noChangeShapeType="1"/>
          </p:cNvSpPr>
          <p:nvPr/>
        </p:nvSpPr>
        <p:spPr bwMode="auto">
          <a:xfrm flipV="1">
            <a:off x="5668963" y="4586288"/>
            <a:ext cx="1733550" cy="307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17" name="Rectangle 21"/>
          <p:cNvSpPr>
            <a:spLocks noChangeArrowheads="1"/>
          </p:cNvSpPr>
          <p:nvPr/>
        </p:nvSpPr>
        <p:spPr bwMode="auto">
          <a:xfrm>
            <a:off x="4676775" y="2703513"/>
            <a:ext cx="1263650" cy="3651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55318" name="Rectangle 22"/>
          <p:cNvSpPr>
            <a:spLocks noChangeArrowheads="1"/>
          </p:cNvSpPr>
          <p:nvPr/>
        </p:nvSpPr>
        <p:spPr bwMode="auto">
          <a:xfrm>
            <a:off x="4676775" y="5076825"/>
            <a:ext cx="1263650" cy="365125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File pos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55319" name="Rectangle 23"/>
          <p:cNvSpPr>
            <a:spLocks noChangeArrowheads="1"/>
          </p:cNvSpPr>
          <p:nvPr/>
        </p:nvSpPr>
        <p:spPr bwMode="auto">
          <a:xfrm>
            <a:off x="4676775" y="5441950"/>
            <a:ext cx="1263650" cy="365125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400" b="1">
                <a:latin typeface="Courier New" panose="02070309020205020404" pitchFamily="49" charset="0"/>
              </a:rPr>
              <a:t>refcnt=1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55320" name="Rectangle 24"/>
          <p:cNvSpPr>
            <a:spLocks noChangeArrowheads="1"/>
          </p:cNvSpPr>
          <p:nvPr/>
        </p:nvSpPr>
        <p:spPr bwMode="auto">
          <a:xfrm>
            <a:off x="4676775" y="5807075"/>
            <a:ext cx="1263650" cy="365125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...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55321" name="Rectangle 25"/>
          <p:cNvSpPr>
            <a:spLocks noChangeArrowheads="1"/>
          </p:cNvSpPr>
          <p:nvPr/>
        </p:nvSpPr>
        <p:spPr bwMode="auto">
          <a:xfrm>
            <a:off x="4676775" y="4711700"/>
            <a:ext cx="1263650" cy="365125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6522" name="Text Box 26"/>
          <p:cNvSpPr txBox="1">
            <a:spLocks noChangeArrowheads="1"/>
          </p:cNvSpPr>
          <p:nvPr/>
        </p:nvSpPr>
        <p:spPr bwMode="auto">
          <a:xfrm>
            <a:off x="444500" y="3244850"/>
            <a:ext cx="822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400" b="1">
                <a:latin typeface="Courier New" panose="02070309020205020404" pitchFamily="49" charset="0"/>
              </a:rPr>
              <a:t>stderr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6523" name="Text Box 27"/>
          <p:cNvSpPr txBox="1">
            <a:spLocks noChangeArrowheads="1"/>
          </p:cNvSpPr>
          <p:nvPr/>
        </p:nvSpPr>
        <p:spPr bwMode="auto">
          <a:xfrm>
            <a:off x="444500" y="2971800"/>
            <a:ext cx="822325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400" b="1">
                <a:latin typeface="Courier New" panose="02070309020205020404" pitchFamily="49" charset="0"/>
              </a:rPr>
              <a:t>stdout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6524" name="Text Box 28"/>
          <p:cNvSpPr txBox="1">
            <a:spLocks noChangeArrowheads="1"/>
          </p:cNvSpPr>
          <p:nvPr/>
        </p:nvSpPr>
        <p:spPr bwMode="auto">
          <a:xfrm>
            <a:off x="560388" y="2697163"/>
            <a:ext cx="7159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400" b="1">
                <a:latin typeface="Courier New" panose="02070309020205020404" pitchFamily="49" charset="0"/>
              </a:rPr>
              <a:t>stdin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6525" name="Line 29"/>
          <p:cNvSpPr>
            <a:spLocks noChangeShapeType="1"/>
          </p:cNvSpPr>
          <p:nvPr/>
        </p:nvSpPr>
        <p:spPr bwMode="auto">
          <a:xfrm flipV="1">
            <a:off x="5762625" y="2684463"/>
            <a:ext cx="1655763" cy="184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26" name="Rectangle 30"/>
          <p:cNvSpPr>
            <a:spLocks noChangeArrowheads="1"/>
          </p:cNvSpPr>
          <p:nvPr/>
        </p:nvSpPr>
        <p:spPr bwMode="auto">
          <a:xfrm>
            <a:off x="7432675" y="2668588"/>
            <a:ext cx="1263650" cy="365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File access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6527" name="Rectangle 31"/>
          <p:cNvSpPr>
            <a:spLocks noChangeArrowheads="1"/>
          </p:cNvSpPr>
          <p:nvPr/>
        </p:nvSpPr>
        <p:spPr bwMode="auto">
          <a:xfrm>
            <a:off x="7432675" y="3763963"/>
            <a:ext cx="1263650" cy="365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...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6528" name="Rectangle 32"/>
          <p:cNvSpPr>
            <a:spLocks noChangeArrowheads="1"/>
          </p:cNvSpPr>
          <p:nvPr/>
        </p:nvSpPr>
        <p:spPr bwMode="auto">
          <a:xfrm>
            <a:off x="7432675" y="3033713"/>
            <a:ext cx="1263650" cy="365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File size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6529" name="Rectangle 33"/>
          <p:cNvSpPr>
            <a:spLocks noChangeArrowheads="1"/>
          </p:cNvSpPr>
          <p:nvPr/>
        </p:nvSpPr>
        <p:spPr bwMode="auto">
          <a:xfrm>
            <a:off x="7432675" y="3398838"/>
            <a:ext cx="1263650" cy="365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File type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6530" name="Rectangle 34"/>
          <p:cNvSpPr>
            <a:spLocks noChangeArrowheads="1"/>
          </p:cNvSpPr>
          <p:nvPr/>
        </p:nvSpPr>
        <p:spPr bwMode="auto">
          <a:xfrm>
            <a:off x="7432675" y="4586288"/>
            <a:ext cx="1263650" cy="365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File access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6531" name="Rectangle 35"/>
          <p:cNvSpPr>
            <a:spLocks noChangeArrowheads="1"/>
          </p:cNvSpPr>
          <p:nvPr/>
        </p:nvSpPr>
        <p:spPr bwMode="auto">
          <a:xfrm>
            <a:off x="7432675" y="5681663"/>
            <a:ext cx="1263650" cy="365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...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6532" name="Rectangle 36"/>
          <p:cNvSpPr>
            <a:spLocks noChangeArrowheads="1"/>
          </p:cNvSpPr>
          <p:nvPr/>
        </p:nvSpPr>
        <p:spPr bwMode="auto">
          <a:xfrm>
            <a:off x="7432675" y="4951413"/>
            <a:ext cx="1263650" cy="365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File size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6533" name="Rectangle 37"/>
          <p:cNvSpPr>
            <a:spLocks noChangeArrowheads="1"/>
          </p:cNvSpPr>
          <p:nvPr/>
        </p:nvSpPr>
        <p:spPr bwMode="auto">
          <a:xfrm>
            <a:off x="7432675" y="5316538"/>
            <a:ext cx="1263650" cy="365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File type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6534" name="Text Box 38"/>
          <p:cNvSpPr txBox="1">
            <a:spLocks noChangeArrowheads="1"/>
          </p:cNvSpPr>
          <p:nvPr/>
        </p:nvSpPr>
        <p:spPr bwMode="auto">
          <a:xfrm>
            <a:off x="4951413" y="2409825"/>
            <a:ext cx="7032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File A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55335" name="Text Box 39"/>
          <p:cNvSpPr txBox="1">
            <a:spLocks noChangeArrowheads="1"/>
          </p:cNvSpPr>
          <p:nvPr/>
        </p:nvSpPr>
        <p:spPr bwMode="auto">
          <a:xfrm>
            <a:off x="4951413" y="4437063"/>
            <a:ext cx="7032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File B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6536" name="Text Box 40"/>
          <p:cNvSpPr txBox="1">
            <a:spLocks noChangeArrowheads="1"/>
          </p:cNvSpPr>
          <p:nvPr/>
        </p:nvSpPr>
        <p:spPr bwMode="auto">
          <a:xfrm>
            <a:off x="441325" y="4973638"/>
            <a:ext cx="2098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8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</a:rPr>
              <a:t>close(4);</a:t>
            </a:r>
          </a:p>
        </p:txBody>
      </p:sp>
      <p:sp>
        <p:nvSpPr>
          <p:cNvPr id="55337" name="Rectangle 41"/>
          <p:cNvSpPr>
            <a:spLocks noChangeArrowheads="1"/>
          </p:cNvSpPr>
          <p:nvPr/>
        </p:nvSpPr>
        <p:spPr bwMode="auto">
          <a:xfrm>
            <a:off x="1881188" y="3814763"/>
            <a:ext cx="722312" cy="274637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5338" name="Line 42"/>
          <p:cNvSpPr>
            <a:spLocks noChangeShapeType="1"/>
          </p:cNvSpPr>
          <p:nvPr/>
        </p:nvSpPr>
        <p:spPr bwMode="auto">
          <a:xfrm>
            <a:off x="2438400" y="3962400"/>
            <a:ext cx="2284413" cy="836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39" name="Rectangle 43"/>
          <p:cNvSpPr>
            <a:spLocks noChangeArrowheads="1"/>
          </p:cNvSpPr>
          <p:nvPr/>
        </p:nvSpPr>
        <p:spPr bwMode="auto">
          <a:xfrm>
            <a:off x="4676775" y="5438775"/>
            <a:ext cx="1263650" cy="365125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400" b="1">
                <a:latin typeface="Courier New" panose="02070309020205020404" pitchFamily="49" charset="0"/>
              </a:rPr>
              <a:t>refcnt=0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858C5C-53ED-4E76-BFB8-7C2C4C9AED51}" type="slidenum">
              <a:rPr lang="en-US" altLang="en-US" smtClean="0"/>
              <a:pPr>
                <a:defRPr/>
              </a:pPr>
              <a:t>43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553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5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553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5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5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53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53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53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53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53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5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16" grpId="0" animBg="1"/>
      <p:bldP spid="55318" grpId="0" animBg="1"/>
      <p:bldP spid="55319" grpId="0" animBg="1"/>
      <p:bldP spid="55320" grpId="0" animBg="1"/>
      <p:bldP spid="55321" grpId="0" animBg="1"/>
      <p:bldP spid="55335" grpId="0"/>
      <p:bldP spid="55337" grpId="0" animBg="1"/>
      <p:bldP spid="55338" grpId="0" animBg="1"/>
      <p:bldP spid="55339" grpId="0" animBg="1"/>
      <p:bldP spid="55339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1905000" y="4267200"/>
            <a:ext cx="722313" cy="273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title"/>
          </p:nvPr>
        </p:nvSpPr>
        <p:spPr>
          <a:xfrm>
            <a:off x="532606" y="-6192"/>
            <a:ext cx="8078787" cy="1001555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I/O Redirection</a:t>
            </a:r>
          </a:p>
        </p:txBody>
      </p:sp>
      <p:sp>
        <p:nvSpPr>
          <p:cNvPr id="108548" name="Rectangle 4"/>
          <p:cNvSpPr>
            <a:spLocks noGrp="1" noChangeArrowheads="1"/>
          </p:cNvSpPr>
          <p:nvPr>
            <p:ph idx="1"/>
          </p:nvPr>
        </p:nvSpPr>
        <p:spPr>
          <a:xfrm>
            <a:off x="584200" y="1166019"/>
            <a:ext cx="8064500" cy="3767138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</a:rPr>
              <a:t>COMOX(114): ls &gt; /</a:t>
            </a:r>
            <a:r>
              <a:rPr lang="en-US" altLang="en-US" sz="24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</a:rPr>
              <a:t>tmp</a:t>
            </a:r>
            <a:r>
              <a:rPr lang="en-US" altLang="en-US" sz="2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</a:rPr>
              <a:t>/out</a:t>
            </a:r>
          </a:p>
          <a:p>
            <a:r>
              <a:rPr lang="en-US" altLang="en-US" sz="2000" dirty="0"/>
              <a:t>The above causes standard output (file descriptor 1) to be set to /</a:t>
            </a:r>
            <a:r>
              <a:rPr lang="en-US" altLang="en-US" sz="2000" dirty="0" err="1"/>
              <a:t>tmp</a:t>
            </a:r>
            <a:r>
              <a:rPr lang="en-US" altLang="en-US" sz="2000" dirty="0"/>
              <a:t>/out</a:t>
            </a:r>
          </a:p>
        </p:txBody>
      </p:sp>
      <p:sp>
        <p:nvSpPr>
          <p:cNvPr id="108549" name="Rectangle 5"/>
          <p:cNvSpPr>
            <a:spLocks noChangeArrowheads="1"/>
          </p:cNvSpPr>
          <p:nvPr/>
        </p:nvSpPr>
        <p:spPr bwMode="auto">
          <a:xfrm>
            <a:off x="1905000" y="3992563"/>
            <a:ext cx="722313" cy="2746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1905000" y="4267200"/>
            <a:ext cx="722313" cy="2730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8551" name="Rectangle 7"/>
          <p:cNvSpPr>
            <a:spLocks noChangeArrowheads="1"/>
          </p:cNvSpPr>
          <p:nvPr/>
        </p:nvSpPr>
        <p:spPr bwMode="auto">
          <a:xfrm>
            <a:off x="1905000" y="4540250"/>
            <a:ext cx="722313" cy="274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8552" name="Rectangle 8"/>
          <p:cNvSpPr>
            <a:spLocks noChangeArrowheads="1"/>
          </p:cNvSpPr>
          <p:nvPr/>
        </p:nvSpPr>
        <p:spPr bwMode="auto">
          <a:xfrm>
            <a:off x="1905000" y="4814888"/>
            <a:ext cx="722313" cy="273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8553" name="Rectangle 9"/>
          <p:cNvSpPr>
            <a:spLocks noChangeArrowheads="1"/>
          </p:cNvSpPr>
          <p:nvPr/>
        </p:nvSpPr>
        <p:spPr bwMode="auto">
          <a:xfrm>
            <a:off x="1905000" y="5087938"/>
            <a:ext cx="722313" cy="2746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8554" name="Rectangle 10"/>
          <p:cNvSpPr>
            <a:spLocks noChangeArrowheads="1"/>
          </p:cNvSpPr>
          <p:nvPr/>
        </p:nvSpPr>
        <p:spPr bwMode="auto">
          <a:xfrm>
            <a:off x="1184275" y="3992563"/>
            <a:ext cx="7207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en-US" altLang="en-US" sz="1400">
                <a:latin typeface="Helvetica" panose="020B0604020202020204" pitchFamily="34" charset="0"/>
              </a:rPr>
              <a:t>fd 0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8555" name="Rectangle 11"/>
          <p:cNvSpPr>
            <a:spLocks noChangeArrowheads="1"/>
          </p:cNvSpPr>
          <p:nvPr/>
        </p:nvSpPr>
        <p:spPr bwMode="auto">
          <a:xfrm>
            <a:off x="1184275" y="4267200"/>
            <a:ext cx="720725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en-US" altLang="en-US" sz="1400">
                <a:latin typeface="Helvetica" panose="020B0604020202020204" pitchFamily="34" charset="0"/>
              </a:rPr>
              <a:t>fd 1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8556" name="Rectangle 12"/>
          <p:cNvSpPr>
            <a:spLocks noChangeArrowheads="1"/>
          </p:cNvSpPr>
          <p:nvPr/>
        </p:nvSpPr>
        <p:spPr bwMode="auto">
          <a:xfrm>
            <a:off x="1184275" y="4540250"/>
            <a:ext cx="7207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en-US" altLang="en-US" sz="1400">
                <a:latin typeface="Helvetica" panose="020B0604020202020204" pitchFamily="34" charset="0"/>
              </a:rPr>
              <a:t>fd 2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8557" name="Rectangle 13"/>
          <p:cNvSpPr>
            <a:spLocks noChangeArrowheads="1"/>
          </p:cNvSpPr>
          <p:nvPr/>
        </p:nvSpPr>
        <p:spPr bwMode="auto">
          <a:xfrm>
            <a:off x="1184275" y="4814888"/>
            <a:ext cx="720725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en-US" altLang="en-US" sz="1400">
                <a:latin typeface="Helvetica" panose="020B0604020202020204" pitchFamily="34" charset="0"/>
              </a:rPr>
              <a:t>fd 3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8558" name="Rectangle 14"/>
          <p:cNvSpPr>
            <a:spLocks noChangeArrowheads="1"/>
          </p:cNvSpPr>
          <p:nvPr/>
        </p:nvSpPr>
        <p:spPr bwMode="auto">
          <a:xfrm>
            <a:off x="1184275" y="5087938"/>
            <a:ext cx="7207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en-US" altLang="en-US" sz="1400">
                <a:latin typeface="Helvetica" panose="020B0604020202020204" pitchFamily="34" charset="0"/>
              </a:rPr>
              <a:t>fd 4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8559" name="Text Box 15"/>
          <p:cNvSpPr txBox="1">
            <a:spLocks noChangeArrowheads="1"/>
          </p:cNvSpPr>
          <p:nvPr/>
        </p:nvSpPr>
        <p:spPr bwMode="auto">
          <a:xfrm>
            <a:off x="1447800" y="3276600"/>
            <a:ext cx="1573213" cy="63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Process file </a:t>
            </a:r>
          </a:p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descriptor table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8560" name="Text Box 16"/>
          <p:cNvSpPr txBox="1">
            <a:spLocks noChangeArrowheads="1"/>
          </p:cNvSpPr>
          <p:nvPr/>
        </p:nvSpPr>
        <p:spPr bwMode="auto">
          <a:xfrm>
            <a:off x="468313" y="4519613"/>
            <a:ext cx="822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400" b="1">
                <a:latin typeface="Courier New" panose="02070309020205020404" pitchFamily="49" charset="0"/>
              </a:rPr>
              <a:t>stderr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8561" name="Text Box 17"/>
          <p:cNvSpPr txBox="1">
            <a:spLocks noChangeArrowheads="1"/>
          </p:cNvSpPr>
          <p:nvPr/>
        </p:nvSpPr>
        <p:spPr bwMode="auto">
          <a:xfrm>
            <a:off x="468313" y="4246563"/>
            <a:ext cx="822325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400" b="1">
                <a:latin typeface="Courier New" panose="02070309020205020404" pitchFamily="49" charset="0"/>
              </a:rPr>
              <a:t>stdout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8562" name="Text Box 18"/>
          <p:cNvSpPr txBox="1">
            <a:spLocks noChangeArrowheads="1"/>
          </p:cNvSpPr>
          <p:nvPr/>
        </p:nvSpPr>
        <p:spPr bwMode="auto">
          <a:xfrm>
            <a:off x="584200" y="3971925"/>
            <a:ext cx="7159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400" b="1">
                <a:latin typeface="Courier New" panose="02070309020205020404" pitchFamily="49" charset="0"/>
              </a:rPr>
              <a:t>stdin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56339" name="Line 19"/>
          <p:cNvSpPr>
            <a:spLocks noChangeShapeType="1"/>
          </p:cNvSpPr>
          <p:nvPr/>
        </p:nvSpPr>
        <p:spPr bwMode="auto">
          <a:xfrm flipV="1">
            <a:off x="2438400" y="3657600"/>
            <a:ext cx="1143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8564" name="Rectangle 20"/>
          <p:cNvSpPr>
            <a:spLocks noChangeArrowheads="1"/>
          </p:cNvSpPr>
          <p:nvPr/>
        </p:nvSpPr>
        <p:spPr bwMode="auto">
          <a:xfrm>
            <a:off x="3581400" y="3478213"/>
            <a:ext cx="1263650" cy="3651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File pos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8565" name="Rectangle 21"/>
          <p:cNvSpPr>
            <a:spLocks noChangeArrowheads="1"/>
          </p:cNvSpPr>
          <p:nvPr/>
        </p:nvSpPr>
        <p:spPr bwMode="auto">
          <a:xfrm>
            <a:off x="3581400" y="3830638"/>
            <a:ext cx="1263650" cy="3651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400" b="1">
                <a:latin typeface="Courier New" panose="02070309020205020404" pitchFamily="49" charset="0"/>
              </a:rPr>
              <a:t>refcnt=4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8566" name="Rectangle 22"/>
          <p:cNvSpPr>
            <a:spLocks noChangeArrowheads="1"/>
          </p:cNvSpPr>
          <p:nvPr/>
        </p:nvSpPr>
        <p:spPr bwMode="auto">
          <a:xfrm>
            <a:off x="3581400" y="3113088"/>
            <a:ext cx="1263650" cy="3651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8567" name="Text Box 23"/>
          <p:cNvSpPr txBox="1">
            <a:spLocks noChangeArrowheads="1"/>
          </p:cNvSpPr>
          <p:nvPr/>
        </p:nvSpPr>
        <p:spPr bwMode="auto">
          <a:xfrm>
            <a:off x="3756025" y="2819400"/>
            <a:ext cx="9064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terminal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108568" name="Group 24"/>
          <p:cNvGrpSpPr>
            <a:grpSpLocks/>
          </p:cNvGrpSpPr>
          <p:nvPr/>
        </p:nvGrpSpPr>
        <p:grpSpPr bwMode="auto">
          <a:xfrm>
            <a:off x="6019800" y="2590800"/>
            <a:ext cx="1263650" cy="1460500"/>
            <a:chOff x="3792" y="2112"/>
            <a:chExt cx="796" cy="920"/>
          </a:xfrm>
        </p:grpSpPr>
        <p:sp>
          <p:nvSpPr>
            <p:cNvPr id="108590" name="Rectangle 25"/>
            <p:cNvSpPr>
              <a:spLocks noChangeArrowheads="1"/>
            </p:cNvSpPr>
            <p:nvPr/>
          </p:nvSpPr>
          <p:spPr bwMode="auto">
            <a:xfrm>
              <a:off x="3792" y="2112"/>
              <a:ext cx="796" cy="2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1600">
                  <a:latin typeface="Helvetica" panose="020B0604020202020204" pitchFamily="34" charset="0"/>
                </a:rPr>
                <a:t>File access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8591" name="Rectangle 26"/>
            <p:cNvSpPr>
              <a:spLocks noChangeArrowheads="1"/>
            </p:cNvSpPr>
            <p:nvPr/>
          </p:nvSpPr>
          <p:spPr bwMode="auto">
            <a:xfrm>
              <a:off x="3792" y="2802"/>
              <a:ext cx="796" cy="2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1600">
                  <a:latin typeface="Helvetica" panose="020B0604020202020204" pitchFamily="34" charset="0"/>
                </a:rPr>
                <a:t>...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8592" name="Rectangle 27"/>
            <p:cNvSpPr>
              <a:spLocks noChangeArrowheads="1"/>
            </p:cNvSpPr>
            <p:nvPr/>
          </p:nvSpPr>
          <p:spPr bwMode="auto">
            <a:xfrm>
              <a:off x="3792" y="2342"/>
              <a:ext cx="796" cy="2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1600">
                  <a:latin typeface="Helvetica" panose="020B0604020202020204" pitchFamily="34" charset="0"/>
                </a:rPr>
                <a:t>File size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8593" name="Rectangle 28"/>
            <p:cNvSpPr>
              <a:spLocks noChangeArrowheads="1"/>
            </p:cNvSpPr>
            <p:nvPr/>
          </p:nvSpPr>
          <p:spPr bwMode="auto">
            <a:xfrm>
              <a:off x="3792" y="2572"/>
              <a:ext cx="796" cy="2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1600">
                  <a:latin typeface="Helvetica" panose="020B0604020202020204" pitchFamily="34" charset="0"/>
                </a:rPr>
                <a:t>File type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</p:grpSp>
      <p:grpSp>
        <p:nvGrpSpPr>
          <p:cNvPr id="108569" name="Group 29"/>
          <p:cNvGrpSpPr>
            <a:grpSpLocks/>
          </p:cNvGrpSpPr>
          <p:nvPr/>
        </p:nvGrpSpPr>
        <p:grpSpPr bwMode="auto">
          <a:xfrm>
            <a:off x="6096000" y="4648200"/>
            <a:ext cx="1263650" cy="1460500"/>
            <a:chOff x="3792" y="3120"/>
            <a:chExt cx="796" cy="920"/>
          </a:xfrm>
        </p:grpSpPr>
        <p:sp>
          <p:nvSpPr>
            <p:cNvPr id="108586" name="Rectangle 30"/>
            <p:cNvSpPr>
              <a:spLocks noChangeArrowheads="1"/>
            </p:cNvSpPr>
            <p:nvPr/>
          </p:nvSpPr>
          <p:spPr bwMode="auto">
            <a:xfrm>
              <a:off x="3792" y="3120"/>
              <a:ext cx="796" cy="2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1600">
                  <a:latin typeface="Helvetica" panose="020B0604020202020204" pitchFamily="34" charset="0"/>
                </a:rPr>
                <a:t>File access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8587" name="Rectangle 31"/>
            <p:cNvSpPr>
              <a:spLocks noChangeArrowheads="1"/>
            </p:cNvSpPr>
            <p:nvPr/>
          </p:nvSpPr>
          <p:spPr bwMode="auto">
            <a:xfrm>
              <a:off x="3792" y="3810"/>
              <a:ext cx="796" cy="2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1600">
                  <a:latin typeface="Helvetica" panose="020B0604020202020204" pitchFamily="34" charset="0"/>
                </a:rPr>
                <a:t>...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8588" name="Rectangle 32"/>
            <p:cNvSpPr>
              <a:spLocks noChangeArrowheads="1"/>
            </p:cNvSpPr>
            <p:nvPr/>
          </p:nvSpPr>
          <p:spPr bwMode="auto">
            <a:xfrm>
              <a:off x="3792" y="3350"/>
              <a:ext cx="796" cy="2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1600">
                  <a:latin typeface="Helvetica" panose="020B0604020202020204" pitchFamily="34" charset="0"/>
                </a:rPr>
                <a:t>File size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8589" name="Rectangle 33"/>
            <p:cNvSpPr>
              <a:spLocks noChangeArrowheads="1"/>
            </p:cNvSpPr>
            <p:nvPr/>
          </p:nvSpPr>
          <p:spPr bwMode="auto">
            <a:xfrm>
              <a:off x="3792" y="3580"/>
              <a:ext cx="796" cy="2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1600">
                  <a:latin typeface="Helvetica" panose="020B0604020202020204" pitchFamily="34" charset="0"/>
                </a:rPr>
                <a:t>File type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108570" name="Line 34"/>
          <p:cNvSpPr>
            <a:spLocks noChangeShapeType="1"/>
          </p:cNvSpPr>
          <p:nvPr/>
        </p:nvSpPr>
        <p:spPr bwMode="auto">
          <a:xfrm flipV="1">
            <a:off x="4572000" y="2743200"/>
            <a:ext cx="1447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56355" name="Group 35"/>
          <p:cNvGrpSpPr>
            <a:grpSpLocks/>
          </p:cNvGrpSpPr>
          <p:nvPr/>
        </p:nvGrpSpPr>
        <p:grpSpPr bwMode="auto">
          <a:xfrm>
            <a:off x="3581400" y="4800600"/>
            <a:ext cx="1263650" cy="1754188"/>
            <a:chOff x="2352" y="3089"/>
            <a:chExt cx="796" cy="1105"/>
          </a:xfrm>
        </p:grpSpPr>
        <p:sp>
          <p:nvSpPr>
            <p:cNvPr id="108581" name="Rectangle 36"/>
            <p:cNvSpPr>
              <a:spLocks noChangeArrowheads="1"/>
            </p:cNvSpPr>
            <p:nvPr/>
          </p:nvSpPr>
          <p:spPr bwMode="auto">
            <a:xfrm>
              <a:off x="2352" y="3504"/>
              <a:ext cx="796" cy="230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1600">
                  <a:latin typeface="Helvetica" panose="020B0604020202020204" pitchFamily="34" charset="0"/>
                </a:rPr>
                <a:t>File pos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8582" name="Rectangle 37"/>
            <p:cNvSpPr>
              <a:spLocks noChangeArrowheads="1"/>
            </p:cNvSpPr>
            <p:nvPr/>
          </p:nvSpPr>
          <p:spPr bwMode="auto">
            <a:xfrm>
              <a:off x="2352" y="3734"/>
              <a:ext cx="796" cy="230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1400" b="1">
                  <a:latin typeface="Courier New" panose="02070309020205020404" pitchFamily="49" charset="0"/>
                </a:rPr>
                <a:t>refcnt=1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8583" name="Rectangle 38"/>
            <p:cNvSpPr>
              <a:spLocks noChangeArrowheads="1"/>
            </p:cNvSpPr>
            <p:nvPr/>
          </p:nvSpPr>
          <p:spPr bwMode="auto">
            <a:xfrm>
              <a:off x="2352" y="3964"/>
              <a:ext cx="796" cy="230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1600">
                  <a:latin typeface="Helvetica" panose="020B0604020202020204" pitchFamily="34" charset="0"/>
                </a:rPr>
                <a:t>...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8584" name="Rectangle 39"/>
            <p:cNvSpPr>
              <a:spLocks noChangeArrowheads="1"/>
            </p:cNvSpPr>
            <p:nvPr/>
          </p:nvSpPr>
          <p:spPr bwMode="auto">
            <a:xfrm>
              <a:off x="2352" y="3274"/>
              <a:ext cx="796" cy="230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8585" name="Text Box 40"/>
            <p:cNvSpPr txBox="1">
              <a:spLocks noChangeArrowheads="1"/>
            </p:cNvSpPr>
            <p:nvPr/>
          </p:nvSpPr>
          <p:spPr bwMode="auto">
            <a:xfrm>
              <a:off x="2458" y="3089"/>
              <a:ext cx="5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1600">
                  <a:latin typeface="Helvetica" panose="020B0604020202020204" pitchFamily="34" charset="0"/>
                </a:rPr>
                <a:t>/tmp/out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56361" name="Rectangle 41"/>
          <p:cNvSpPr>
            <a:spLocks noChangeArrowheads="1"/>
          </p:cNvSpPr>
          <p:nvPr/>
        </p:nvSpPr>
        <p:spPr bwMode="auto">
          <a:xfrm>
            <a:off x="1905000" y="4267200"/>
            <a:ext cx="722313" cy="273050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6362" name="Line 42"/>
          <p:cNvSpPr>
            <a:spLocks noChangeShapeType="1"/>
          </p:cNvSpPr>
          <p:nvPr/>
        </p:nvSpPr>
        <p:spPr bwMode="auto">
          <a:xfrm flipV="1">
            <a:off x="4419600" y="4648200"/>
            <a:ext cx="1676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363" name="Line 43"/>
          <p:cNvSpPr>
            <a:spLocks noChangeShapeType="1"/>
          </p:cNvSpPr>
          <p:nvPr/>
        </p:nvSpPr>
        <p:spPr bwMode="auto">
          <a:xfrm>
            <a:off x="2438400" y="4419600"/>
            <a:ext cx="1143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 useBgFill="1">
        <p:nvSpPr>
          <p:cNvPr id="56364" name="Rectangle 44"/>
          <p:cNvSpPr>
            <a:spLocks noChangeArrowheads="1"/>
          </p:cNvSpPr>
          <p:nvPr/>
        </p:nvSpPr>
        <p:spPr bwMode="auto">
          <a:xfrm>
            <a:off x="3581400" y="3810000"/>
            <a:ext cx="1263650" cy="365125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56365" name="Rectangle 45"/>
          <p:cNvSpPr>
            <a:spLocks noChangeArrowheads="1"/>
          </p:cNvSpPr>
          <p:nvPr/>
        </p:nvSpPr>
        <p:spPr bwMode="auto">
          <a:xfrm>
            <a:off x="3581400" y="3816350"/>
            <a:ext cx="1263650" cy="3619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400" b="1">
                <a:latin typeface="Courier New" panose="02070309020205020404" pitchFamily="49" charset="0"/>
              </a:rPr>
              <a:t>refcnt=3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8577" name="Rectangle 46"/>
          <p:cNvSpPr>
            <a:spLocks noChangeArrowheads="1"/>
          </p:cNvSpPr>
          <p:nvPr/>
        </p:nvSpPr>
        <p:spPr bwMode="auto">
          <a:xfrm>
            <a:off x="3581400" y="4171950"/>
            <a:ext cx="1263650" cy="3651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...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8578" name="Text Box 47"/>
          <p:cNvSpPr txBox="1">
            <a:spLocks noChangeArrowheads="1"/>
          </p:cNvSpPr>
          <p:nvPr/>
        </p:nvSpPr>
        <p:spPr bwMode="auto">
          <a:xfrm>
            <a:off x="457200" y="5899151"/>
            <a:ext cx="2895600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200" dirty="0">
                <a:latin typeface="Lucida Sans" panose="020B0602030504020204" pitchFamily="34" charset="0"/>
              </a:rPr>
              <a:t>Adapted from: </a:t>
            </a:r>
            <a:r>
              <a:rPr lang="en-US" altLang="en-US" sz="1200" i="1" dirty="0">
                <a:latin typeface="Lucida Sans" panose="020B0602030504020204" pitchFamily="34" charset="0"/>
              </a:rPr>
              <a:t>Computer Systems: </a:t>
            </a:r>
          </a:p>
          <a:p>
            <a:pPr algn="ctr">
              <a:spcBef>
                <a:spcPct val="20000"/>
              </a:spcBef>
            </a:pPr>
            <a:r>
              <a:rPr lang="en-US" altLang="en-US" sz="1200" i="1" dirty="0">
                <a:latin typeface="Lucida Sans" panose="020B0602030504020204" pitchFamily="34" charset="0"/>
              </a:rPr>
              <a:t>A Programmer’s Perspective</a:t>
            </a:r>
            <a:endParaRPr lang="en-US" altLang="en-US" sz="2000" b="1" dirty="0">
              <a:latin typeface="Courier New" panose="02070309020205020404" pitchFamily="49" charset="0"/>
            </a:endParaRPr>
          </a:p>
        </p:txBody>
      </p:sp>
      <p:sp>
        <p:nvSpPr>
          <p:cNvPr id="108579" name="Text Box 14"/>
          <p:cNvSpPr txBox="1">
            <a:spLocks noChangeArrowheads="1"/>
          </p:cNvSpPr>
          <p:nvPr/>
        </p:nvSpPr>
        <p:spPr bwMode="auto">
          <a:xfrm>
            <a:off x="3468688" y="2244725"/>
            <a:ext cx="156368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Open file table </a:t>
            </a:r>
          </a:p>
        </p:txBody>
      </p:sp>
      <p:sp>
        <p:nvSpPr>
          <p:cNvPr id="108580" name="Text Box 15"/>
          <p:cNvSpPr txBox="1">
            <a:spLocks noChangeArrowheads="1"/>
          </p:cNvSpPr>
          <p:nvPr/>
        </p:nvSpPr>
        <p:spPr bwMode="auto">
          <a:xfrm>
            <a:off x="6024563" y="2063750"/>
            <a:ext cx="125412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i-node table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44</a:t>
            </a:fld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6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6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6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6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6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6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6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6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6" grpId="0" animBg="1"/>
      <p:bldP spid="56339" grpId="0" animBg="1"/>
      <p:bldP spid="56361" grpId="0" animBg="1"/>
      <p:bldP spid="56362" grpId="0" animBg="1"/>
      <p:bldP spid="56363" grpId="0" animBg="1"/>
      <p:bldP spid="56364" grpId="0" animBg="1"/>
      <p:bldP spid="5636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18490" y="107949"/>
            <a:ext cx="7886700" cy="1325563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dup2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85888"/>
            <a:ext cx="8331200" cy="4232275"/>
          </a:xfrm>
        </p:spPr>
        <p:txBody>
          <a:bodyPr/>
          <a:lstStyle/>
          <a:p>
            <a:r>
              <a:rPr lang="en-US" altLang="en-US" sz="2400" dirty="0"/>
              <a:t>The Unix system call dup2, which has the form:</a:t>
            </a:r>
          </a:p>
          <a:p>
            <a:pPr marL="0" indent="0">
              <a:buNone/>
            </a:pPr>
            <a:r>
              <a:rPr lang="en-US" altLang="en-US" sz="2400" dirty="0"/>
              <a:t> 	</a:t>
            </a:r>
            <a:r>
              <a:rPr lang="en-US" altLang="en-US" sz="2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</a:rPr>
              <a:t>dup2(</a:t>
            </a:r>
            <a:r>
              <a:rPr lang="en-US" altLang="en-US" sz="24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</a:rPr>
              <a:t>fd</a:t>
            </a:r>
            <a:r>
              <a:rPr lang="en-US" altLang="en-US" sz="2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24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</a:rPr>
              <a:t>newfd</a:t>
            </a:r>
            <a:r>
              <a:rPr lang="en-US" altLang="en-US" sz="2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</a:rPr>
              <a:t>) </a:t>
            </a:r>
            <a:br>
              <a:rPr lang="en-US" altLang="en-US" sz="2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</a:rPr>
            </a:br>
            <a:r>
              <a:rPr lang="en-US" altLang="en-US" sz="2400" dirty="0">
                <a:latin typeface="Lucida Console" panose="020B0609040504020204" pitchFamily="49" charset="0"/>
              </a:rPr>
              <a:t>copies </a:t>
            </a:r>
            <a:r>
              <a:rPr lang="en-US" altLang="en-US" sz="2400" dirty="0" err="1">
                <a:latin typeface="Lucida Console" panose="020B0609040504020204" pitchFamily="49" charset="0"/>
              </a:rPr>
              <a:t>fd</a:t>
            </a:r>
            <a:r>
              <a:rPr lang="en-US" altLang="en-US" sz="2400" dirty="0">
                <a:latin typeface="Lucida Console" panose="020B0609040504020204" pitchFamily="49" charset="0"/>
              </a:rPr>
              <a:t> to </a:t>
            </a:r>
            <a:r>
              <a:rPr lang="en-US" altLang="en-US" sz="2400" dirty="0" err="1">
                <a:latin typeface="Lucida Console" panose="020B0609040504020204" pitchFamily="49" charset="0"/>
              </a:rPr>
              <a:t>newfd</a:t>
            </a:r>
            <a:r>
              <a:rPr lang="en-US" altLang="en-US" sz="2400" dirty="0">
                <a:latin typeface="Lucida Console" panose="020B0609040504020204" pitchFamily="49" charset="0"/>
              </a:rPr>
              <a:t> in the descriptor table.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 b="1" dirty="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110596" name="Group 4"/>
          <p:cNvGrpSpPr>
            <a:grpSpLocks/>
          </p:cNvGrpSpPr>
          <p:nvPr/>
        </p:nvGrpSpPr>
        <p:grpSpPr bwMode="auto">
          <a:xfrm>
            <a:off x="381000" y="3352800"/>
            <a:ext cx="1981200" cy="2286000"/>
            <a:chOff x="432" y="2112"/>
            <a:chExt cx="1248" cy="1440"/>
          </a:xfrm>
        </p:grpSpPr>
        <p:sp>
          <p:nvSpPr>
            <p:cNvPr id="110612" name="Rectangle 5"/>
            <p:cNvSpPr>
              <a:spLocks noChangeArrowheads="1"/>
            </p:cNvSpPr>
            <p:nvPr/>
          </p:nvSpPr>
          <p:spPr bwMode="auto">
            <a:xfrm>
              <a:off x="912" y="2112"/>
              <a:ext cx="768" cy="288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0613" name="Rectangle 6"/>
            <p:cNvSpPr>
              <a:spLocks noChangeArrowheads="1"/>
            </p:cNvSpPr>
            <p:nvPr/>
          </p:nvSpPr>
          <p:spPr bwMode="auto">
            <a:xfrm>
              <a:off x="912" y="2400"/>
              <a:ext cx="768" cy="288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2800">
                  <a:latin typeface="Helvetica" panose="020B0604020202020204" pitchFamily="34" charset="0"/>
                </a:rPr>
                <a:t>a</a:t>
              </a:r>
            </a:p>
          </p:txBody>
        </p:sp>
        <p:sp>
          <p:nvSpPr>
            <p:cNvPr id="110614" name="Rectangle 7"/>
            <p:cNvSpPr>
              <a:spLocks noChangeArrowheads="1"/>
            </p:cNvSpPr>
            <p:nvPr/>
          </p:nvSpPr>
          <p:spPr bwMode="auto">
            <a:xfrm>
              <a:off x="912" y="2688"/>
              <a:ext cx="768" cy="288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0615" name="Rectangle 8"/>
            <p:cNvSpPr>
              <a:spLocks noChangeArrowheads="1"/>
            </p:cNvSpPr>
            <p:nvPr/>
          </p:nvSpPr>
          <p:spPr bwMode="auto">
            <a:xfrm>
              <a:off x="912" y="2976"/>
              <a:ext cx="768" cy="288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0616" name="Rectangle 9"/>
            <p:cNvSpPr>
              <a:spLocks noChangeArrowheads="1"/>
            </p:cNvSpPr>
            <p:nvPr/>
          </p:nvSpPr>
          <p:spPr bwMode="auto">
            <a:xfrm>
              <a:off x="912" y="3264"/>
              <a:ext cx="768" cy="288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2800">
                  <a:latin typeface="Helvetica" panose="020B0604020202020204" pitchFamily="34" charset="0"/>
                </a:rPr>
                <a:t>b</a:t>
              </a:r>
            </a:p>
          </p:txBody>
        </p:sp>
        <p:sp>
          <p:nvSpPr>
            <p:cNvPr id="110617" name="Text Box 10"/>
            <p:cNvSpPr txBox="1">
              <a:spLocks noChangeArrowheads="1"/>
            </p:cNvSpPr>
            <p:nvPr/>
          </p:nvSpPr>
          <p:spPr bwMode="auto">
            <a:xfrm>
              <a:off x="432" y="2160"/>
              <a:ext cx="4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800" b="1" dirty="0" err="1">
                  <a:solidFill>
                    <a:srgbClr val="996633"/>
                  </a:solidFill>
                  <a:latin typeface="Courier New" panose="02070309020205020404" pitchFamily="49" charset="0"/>
                </a:rPr>
                <a:t>fd</a:t>
              </a:r>
              <a:r>
                <a:rPr lang="en-US" altLang="en-US" sz="1800" b="1" dirty="0">
                  <a:solidFill>
                    <a:srgbClr val="996633"/>
                  </a:solidFill>
                  <a:latin typeface="Courier New" panose="02070309020205020404" pitchFamily="49" charset="0"/>
                </a:rPr>
                <a:t> 0</a:t>
              </a:r>
            </a:p>
          </p:txBody>
        </p:sp>
        <p:sp>
          <p:nvSpPr>
            <p:cNvPr id="110618" name="Text Box 11"/>
            <p:cNvSpPr txBox="1">
              <a:spLocks noChangeArrowheads="1"/>
            </p:cNvSpPr>
            <p:nvPr/>
          </p:nvSpPr>
          <p:spPr bwMode="auto">
            <a:xfrm>
              <a:off x="432" y="2448"/>
              <a:ext cx="4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800" b="1" dirty="0" err="1">
                  <a:solidFill>
                    <a:srgbClr val="996633"/>
                  </a:solidFill>
                  <a:latin typeface="Courier New" panose="02070309020205020404" pitchFamily="49" charset="0"/>
                </a:rPr>
                <a:t>fd</a:t>
              </a:r>
              <a:r>
                <a:rPr lang="en-US" altLang="en-US" sz="1800" b="1" dirty="0">
                  <a:solidFill>
                    <a:srgbClr val="996633"/>
                  </a:solidFill>
                  <a:latin typeface="Courier New" panose="02070309020205020404" pitchFamily="49" charset="0"/>
                </a:rPr>
                <a:t> 1</a:t>
              </a:r>
            </a:p>
          </p:txBody>
        </p:sp>
        <p:sp>
          <p:nvSpPr>
            <p:cNvPr id="110619" name="Text Box 12"/>
            <p:cNvSpPr txBox="1">
              <a:spLocks noChangeArrowheads="1"/>
            </p:cNvSpPr>
            <p:nvPr/>
          </p:nvSpPr>
          <p:spPr bwMode="auto">
            <a:xfrm>
              <a:off x="432" y="2736"/>
              <a:ext cx="4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800" b="1" dirty="0" err="1">
                  <a:solidFill>
                    <a:srgbClr val="996633"/>
                  </a:solidFill>
                  <a:latin typeface="Courier New" panose="02070309020205020404" pitchFamily="49" charset="0"/>
                </a:rPr>
                <a:t>fd</a:t>
              </a:r>
              <a:r>
                <a:rPr lang="en-US" altLang="en-US" sz="1800" b="1" dirty="0">
                  <a:solidFill>
                    <a:srgbClr val="996633"/>
                  </a:solidFill>
                  <a:latin typeface="Courier New" panose="02070309020205020404" pitchFamily="49" charset="0"/>
                </a:rPr>
                <a:t> 2</a:t>
              </a:r>
            </a:p>
          </p:txBody>
        </p:sp>
        <p:sp>
          <p:nvSpPr>
            <p:cNvPr id="110620" name="Text Box 13"/>
            <p:cNvSpPr txBox="1">
              <a:spLocks noChangeArrowheads="1"/>
            </p:cNvSpPr>
            <p:nvPr/>
          </p:nvSpPr>
          <p:spPr bwMode="auto">
            <a:xfrm>
              <a:off x="432" y="3024"/>
              <a:ext cx="4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800" b="1" dirty="0" err="1">
                  <a:solidFill>
                    <a:srgbClr val="996633"/>
                  </a:solidFill>
                  <a:latin typeface="Courier New" panose="02070309020205020404" pitchFamily="49" charset="0"/>
                </a:rPr>
                <a:t>fd</a:t>
              </a:r>
              <a:r>
                <a:rPr lang="en-US" altLang="en-US" sz="1800" b="1" dirty="0">
                  <a:solidFill>
                    <a:srgbClr val="996633"/>
                  </a:solidFill>
                  <a:latin typeface="Courier New" panose="02070309020205020404" pitchFamily="49" charset="0"/>
                </a:rPr>
                <a:t> 3</a:t>
              </a:r>
            </a:p>
          </p:txBody>
        </p:sp>
        <p:sp>
          <p:nvSpPr>
            <p:cNvPr id="110621" name="Text Box 14"/>
            <p:cNvSpPr txBox="1">
              <a:spLocks noChangeArrowheads="1"/>
            </p:cNvSpPr>
            <p:nvPr/>
          </p:nvSpPr>
          <p:spPr bwMode="auto">
            <a:xfrm>
              <a:off x="432" y="3306"/>
              <a:ext cx="4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800" b="1" dirty="0" err="1">
                  <a:solidFill>
                    <a:srgbClr val="996633"/>
                  </a:solidFill>
                  <a:latin typeface="Courier New" panose="02070309020205020404" pitchFamily="49" charset="0"/>
                </a:rPr>
                <a:t>fd</a:t>
              </a:r>
              <a:r>
                <a:rPr lang="en-US" altLang="en-US" sz="1800" b="1" dirty="0">
                  <a:solidFill>
                    <a:srgbClr val="996633"/>
                  </a:solidFill>
                  <a:latin typeface="Courier New" panose="02070309020205020404" pitchFamily="49" charset="0"/>
                </a:rPr>
                <a:t> 4</a:t>
              </a:r>
            </a:p>
          </p:txBody>
        </p:sp>
      </p:grpSp>
      <p:grpSp>
        <p:nvGrpSpPr>
          <p:cNvPr id="58383" name="Group 15"/>
          <p:cNvGrpSpPr>
            <a:grpSpLocks/>
          </p:cNvGrpSpPr>
          <p:nvPr/>
        </p:nvGrpSpPr>
        <p:grpSpPr bwMode="auto">
          <a:xfrm>
            <a:off x="6324600" y="3352800"/>
            <a:ext cx="1981200" cy="2286000"/>
            <a:chOff x="3504" y="2112"/>
            <a:chExt cx="1248" cy="1440"/>
          </a:xfrm>
        </p:grpSpPr>
        <p:sp>
          <p:nvSpPr>
            <p:cNvPr id="110601" name="Rectangle 16"/>
            <p:cNvSpPr>
              <a:spLocks noChangeArrowheads="1"/>
            </p:cNvSpPr>
            <p:nvPr/>
          </p:nvSpPr>
          <p:spPr bwMode="auto">
            <a:xfrm>
              <a:off x="3984" y="3264"/>
              <a:ext cx="768" cy="288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2800">
                  <a:latin typeface="Helvetica" panose="020B0604020202020204" pitchFamily="34" charset="0"/>
                </a:rPr>
                <a:t>b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grpSp>
          <p:nvGrpSpPr>
            <p:cNvPr id="110602" name="Group 17"/>
            <p:cNvGrpSpPr>
              <a:grpSpLocks/>
            </p:cNvGrpSpPr>
            <p:nvPr/>
          </p:nvGrpSpPr>
          <p:grpSpPr bwMode="auto">
            <a:xfrm>
              <a:off x="3504" y="2112"/>
              <a:ext cx="1248" cy="1427"/>
              <a:chOff x="3504" y="2112"/>
              <a:chExt cx="1248" cy="1427"/>
            </a:xfrm>
          </p:grpSpPr>
          <p:sp>
            <p:nvSpPr>
              <p:cNvPr id="110603" name="Rectangle 18"/>
              <p:cNvSpPr>
                <a:spLocks noChangeArrowheads="1"/>
              </p:cNvSpPr>
              <p:nvPr/>
            </p:nvSpPr>
            <p:spPr bwMode="auto">
              <a:xfrm>
                <a:off x="3984" y="2112"/>
                <a:ext cx="768" cy="288"/>
              </a:xfrm>
              <a:prstGeom prst="rect">
                <a:avLst/>
              </a:prstGeom>
              <a:solidFill>
                <a:srgbClr val="CCFF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0604" name="Rectangle 19"/>
              <p:cNvSpPr>
                <a:spLocks noChangeArrowheads="1"/>
              </p:cNvSpPr>
              <p:nvPr/>
            </p:nvSpPr>
            <p:spPr bwMode="auto">
              <a:xfrm>
                <a:off x="3984" y="2400"/>
                <a:ext cx="768" cy="288"/>
              </a:xfrm>
              <a:prstGeom prst="rect">
                <a:avLst/>
              </a:prstGeom>
              <a:solidFill>
                <a:srgbClr val="CCFF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marL="342900" indent="-3429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9pPr>
              </a:lstStyle>
              <a:p>
                <a:pPr algn="ctr">
                  <a:spcBef>
                    <a:spcPct val="20000"/>
                  </a:spcBef>
                </a:pPr>
                <a:r>
                  <a:rPr lang="en-US" altLang="en-US" sz="2800">
                    <a:latin typeface="Helvetica" panose="020B0604020202020204" pitchFamily="34" charset="0"/>
                  </a:rPr>
                  <a:t>b</a:t>
                </a:r>
                <a:endParaRPr lang="en-US" altLang="en-US" sz="2800" b="1">
                  <a:solidFill>
                    <a:schemeClr val="accent2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110605" name="Rectangle 20"/>
              <p:cNvSpPr>
                <a:spLocks noChangeArrowheads="1"/>
              </p:cNvSpPr>
              <p:nvPr/>
            </p:nvSpPr>
            <p:spPr bwMode="auto">
              <a:xfrm>
                <a:off x="3984" y="2688"/>
                <a:ext cx="768" cy="288"/>
              </a:xfrm>
              <a:prstGeom prst="rect">
                <a:avLst/>
              </a:prstGeom>
              <a:solidFill>
                <a:srgbClr val="CCFF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0606" name="Rectangle 21"/>
              <p:cNvSpPr>
                <a:spLocks noChangeArrowheads="1"/>
              </p:cNvSpPr>
              <p:nvPr/>
            </p:nvSpPr>
            <p:spPr bwMode="auto">
              <a:xfrm>
                <a:off x="3984" y="2976"/>
                <a:ext cx="768" cy="288"/>
              </a:xfrm>
              <a:prstGeom prst="rect">
                <a:avLst/>
              </a:prstGeom>
              <a:solidFill>
                <a:srgbClr val="CCFF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0607" name="Text Box 22"/>
              <p:cNvSpPr txBox="1">
                <a:spLocks noChangeArrowheads="1"/>
              </p:cNvSpPr>
              <p:nvPr/>
            </p:nvSpPr>
            <p:spPr bwMode="auto">
              <a:xfrm>
                <a:off x="3504" y="2160"/>
                <a:ext cx="46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lang="en-US" altLang="en-US" sz="1800" b="1" dirty="0" err="1">
                    <a:solidFill>
                      <a:srgbClr val="996633"/>
                    </a:solidFill>
                    <a:latin typeface="Courier New" panose="02070309020205020404" pitchFamily="49" charset="0"/>
                  </a:rPr>
                  <a:t>fd</a:t>
                </a:r>
                <a:r>
                  <a:rPr lang="en-US" altLang="en-US" sz="1800" b="1" dirty="0">
                    <a:solidFill>
                      <a:srgbClr val="996633"/>
                    </a:solidFill>
                    <a:latin typeface="Courier New" panose="02070309020205020404" pitchFamily="49" charset="0"/>
                  </a:rPr>
                  <a:t> 0</a:t>
                </a:r>
                <a:endParaRPr lang="en-US" altLang="en-US" sz="3200" b="1" dirty="0">
                  <a:solidFill>
                    <a:srgbClr val="996633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110608" name="Text Box 23"/>
              <p:cNvSpPr txBox="1">
                <a:spLocks noChangeArrowheads="1"/>
              </p:cNvSpPr>
              <p:nvPr/>
            </p:nvSpPr>
            <p:spPr bwMode="auto">
              <a:xfrm>
                <a:off x="3504" y="2448"/>
                <a:ext cx="46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lang="en-US" altLang="en-US" sz="1800" b="1" dirty="0" err="1">
                    <a:solidFill>
                      <a:srgbClr val="996633"/>
                    </a:solidFill>
                    <a:latin typeface="Courier New" panose="02070309020205020404" pitchFamily="49" charset="0"/>
                  </a:rPr>
                  <a:t>fd</a:t>
                </a:r>
                <a:r>
                  <a:rPr lang="en-US" altLang="en-US" sz="1800" b="1" dirty="0">
                    <a:solidFill>
                      <a:srgbClr val="996633"/>
                    </a:solidFill>
                    <a:latin typeface="Courier New" panose="02070309020205020404" pitchFamily="49" charset="0"/>
                  </a:rPr>
                  <a:t> 1</a:t>
                </a:r>
                <a:endParaRPr lang="en-US" altLang="en-US" sz="3200" b="1" dirty="0">
                  <a:solidFill>
                    <a:srgbClr val="996633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110609" name="Text Box 24"/>
              <p:cNvSpPr txBox="1">
                <a:spLocks noChangeArrowheads="1"/>
              </p:cNvSpPr>
              <p:nvPr/>
            </p:nvSpPr>
            <p:spPr bwMode="auto">
              <a:xfrm>
                <a:off x="3504" y="2736"/>
                <a:ext cx="46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lang="en-US" altLang="en-US" sz="1800" b="1" dirty="0" err="1">
                    <a:solidFill>
                      <a:srgbClr val="996633"/>
                    </a:solidFill>
                    <a:latin typeface="Courier New" panose="02070309020205020404" pitchFamily="49" charset="0"/>
                  </a:rPr>
                  <a:t>fd</a:t>
                </a:r>
                <a:r>
                  <a:rPr lang="en-US" altLang="en-US" sz="1800" b="1" dirty="0">
                    <a:solidFill>
                      <a:srgbClr val="996633"/>
                    </a:solidFill>
                    <a:latin typeface="Courier New" panose="02070309020205020404" pitchFamily="49" charset="0"/>
                  </a:rPr>
                  <a:t> 2</a:t>
                </a:r>
                <a:endParaRPr lang="en-US" altLang="en-US" sz="3200" b="1" dirty="0">
                  <a:solidFill>
                    <a:srgbClr val="996633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110610" name="Text Box 25"/>
              <p:cNvSpPr txBox="1">
                <a:spLocks noChangeArrowheads="1"/>
              </p:cNvSpPr>
              <p:nvPr/>
            </p:nvSpPr>
            <p:spPr bwMode="auto">
              <a:xfrm>
                <a:off x="3504" y="3024"/>
                <a:ext cx="46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lang="en-US" altLang="en-US" sz="1800" b="1" dirty="0" err="1">
                    <a:solidFill>
                      <a:srgbClr val="996633"/>
                    </a:solidFill>
                    <a:latin typeface="Courier New" panose="02070309020205020404" pitchFamily="49" charset="0"/>
                  </a:rPr>
                  <a:t>fd</a:t>
                </a:r>
                <a:r>
                  <a:rPr lang="en-US" altLang="en-US" sz="1800" b="1" dirty="0">
                    <a:solidFill>
                      <a:srgbClr val="996633"/>
                    </a:solidFill>
                    <a:latin typeface="Courier New" panose="02070309020205020404" pitchFamily="49" charset="0"/>
                  </a:rPr>
                  <a:t> 3</a:t>
                </a:r>
                <a:endParaRPr lang="en-US" altLang="en-US" sz="3200" b="1" dirty="0">
                  <a:solidFill>
                    <a:srgbClr val="996633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110611" name="Text Box 26"/>
              <p:cNvSpPr txBox="1">
                <a:spLocks noChangeArrowheads="1"/>
              </p:cNvSpPr>
              <p:nvPr/>
            </p:nvSpPr>
            <p:spPr bwMode="auto">
              <a:xfrm>
                <a:off x="3504" y="3306"/>
                <a:ext cx="46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lang="en-US" altLang="en-US" sz="1800" b="1" dirty="0" err="1">
                    <a:solidFill>
                      <a:srgbClr val="996633"/>
                    </a:solidFill>
                    <a:latin typeface="Courier New" panose="02070309020205020404" pitchFamily="49" charset="0"/>
                  </a:rPr>
                  <a:t>fd</a:t>
                </a:r>
                <a:r>
                  <a:rPr lang="en-US" altLang="en-US" sz="1800" b="1" dirty="0">
                    <a:solidFill>
                      <a:srgbClr val="996633"/>
                    </a:solidFill>
                    <a:latin typeface="Courier New" panose="02070309020205020404" pitchFamily="49" charset="0"/>
                  </a:rPr>
                  <a:t> 4</a:t>
                </a:r>
                <a:endParaRPr lang="en-US" altLang="en-US" sz="3200" b="1" dirty="0">
                  <a:solidFill>
                    <a:srgbClr val="996633"/>
                  </a:solidFill>
                  <a:latin typeface="Courier New" panose="02070309020205020404" pitchFamily="49" charset="0"/>
                </a:endParaRPr>
              </a:p>
            </p:txBody>
          </p:sp>
        </p:grpSp>
      </p:grpSp>
      <p:sp>
        <p:nvSpPr>
          <p:cNvPr id="58395" name="AutoShape 27"/>
          <p:cNvSpPr>
            <a:spLocks noChangeArrowheads="1"/>
          </p:cNvSpPr>
          <p:nvPr/>
        </p:nvSpPr>
        <p:spPr bwMode="auto">
          <a:xfrm>
            <a:off x="3048000" y="4267200"/>
            <a:ext cx="2895600" cy="381000"/>
          </a:xfrm>
          <a:prstGeom prst="rightArrow">
            <a:avLst>
              <a:gd name="adj1" fmla="val 50000"/>
              <a:gd name="adj2" fmla="val 190000"/>
            </a:avLst>
          </a:prstGeom>
          <a:solidFill>
            <a:srgbClr val="99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8396" name="Text Box 28"/>
          <p:cNvSpPr txBox="1">
            <a:spLocks noChangeArrowheads="1"/>
          </p:cNvSpPr>
          <p:nvPr/>
        </p:nvSpPr>
        <p:spPr bwMode="auto">
          <a:xfrm>
            <a:off x="3200400" y="3581400"/>
            <a:ext cx="2098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8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</a:rPr>
              <a:t>dup2(4,1)</a:t>
            </a:r>
          </a:p>
        </p:txBody>
      </p:sp>
      <p:sp>
        <p:nvSpPr>
          <p:cNvPr id="110600" name="Text Box 29"/>
          <p:cNvSpPr txBox="1">
            <a:spLocks noChangeArrowheads="1"/>
          </p:cNvSpPr>
          <p:nvPr/>
        </p:nvSpPr>
        <p:spPr bwMode="auto">
          <a:xfrm>
            <a:off x="914400" y="6276975"/>
            <a:ext cx="7162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Lucida Sans" panose="020B0602030504020204" pitchFamily="34" charset="0"/>
              </a:rPr>
              <a:t>Adapted from: </a:t>
            </a:r>
            <a:r>
              <a:rPr lang="en-US" altLang="en-US" sz="1600" i="1">
                <a:latin typeface="Lucida Sans" panose="020B0602030504020204" pitchFamily="34" charset="0"/>
              </a:rPr>
              <a:t>Computer Systems: A Programmer’s Perspective</a:t>
            </a:r>
            <a:endParaRPr lang="en-US" altLang="en-US" sz="2800" b="1">
              <a:latin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45</a:t>
            </a:fld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8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8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83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8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95" grpId="0" animBg="1"/>
      <p:bldP spid="5839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19063"/>
            <a:ext cx="7697788" cy="1076325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dup2 example</a:t>
            </a:r>
          </a:p>
        </p:txBody>
      </p:sp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914400" y="2590800"/>
            <a:ext cx="1573213" cy="63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Process file </a:t>
            </a:r>
          </a:p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descriptor table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3951288" y="2714625"/>
            <a:ext cx="1263650" cy="3651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File pos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3949700" y="3073400"/>
            <a:ext cx="1263650" cy="3651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3951288" y="2349500"/>
            <a:ext cx="1263650" cy="3651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59399" name="Text Box 7"/>
          <p:cNvSpPr txBox="1">
            <a:spLocks noChangeArrowheads="1"/>
          </p:cNvSpPr>
          <p:nvPr/>
        </p:nvSpPr>
        <p:spPr bwMode="auto">
          <a:xfrm>
            <a:off x="4125913" y="2055813"/>
            <a:ext cx="9064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terminal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111624" name="Group 8"/>
          <p:cNvGrpSpPr>
            <a:grpSpLocks/>
          </p:cNvGrpSpPr>
          <p:nvPr/>
        </p:nvGrpSpPr>
        <p:grpSpPr bwMode="auto">
          <a:xfrm>
            <a:off x="6389688" y="1827213"/>
            <a:ext cx="1263650" cy="1460500"/>
            <a:chOff x="3792" y="2112"/>
            <a:chExt cx="796" cy="920"/>
          </a:xfrm>
        </p:grpSpPr>
        <p:sp>
          <p:nvSpPr>
            <p:cNvPr id="111661" name="Rectangle 9"/>
            <p:cNvSpPr>
              <a:spLocks noChangeArrowheads="1"/>
            </p:cNvSpPr>
            <p:nvPr/>
          </p:nvSpPr>
          <p:spPr bwMode="auto">
            <a:xfrm>
              <a:off x="3792" y="2112"/>
              <a:ext cx="796" cy="2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1600">
                  <a:latin typeface="Helvetica" panose="020B0604020202020204" pitchFamily="34" charset="0"/>
                </a:rPr>
                <a:t>File access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11662" name="Rectangle 10"/>
            <p:cNvSpPr>
              <a:spLocks noChangeArrowheads="1"/>
            </p:cNvSpPr>
            <p:nvPr/>
          </p:nvSpPr>
          <p:spPr bwMode="auto">
            <a:xfrm>
              <a:off x="3792" y="2802"/>
              <a:ext cx="796" cy="2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1600">
                  <a:latin typeface="Helvetica" panose="020B0604020202020204" pitchFamily="34" charset="0"/>
                </a:rPr>
                <a:t>...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11663" name="Rectangle 11"/>
            <p:cNvSpPr>
              <a:spLocks noChangeArrowheads="1"/>
            </p:cNvSpPr>
            <p:nvPr/>
          </p:nvSpPr>
          <p:spPr bwMode="auto">
            <a:xfrm>
              <a:off x="3792" y="2342"/>
              <a:ext cx="796" cy="2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1600">
                  <a:latin typeface="Helvetica" panose="020B0604020202020204" pitchFamily="34" charset="0"/>
                </a:rPr>
                <a:t>File size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11664" name="Rectangle 12"/>
            <p:cNvSpPr>
              <a:spLocks noChangeArrowheads="1"/>
            </p:cNvSpPr>
            <p:nvPr/>
          </p:nvSpPr>
          <p:spPr bwMode="auto">
            <a:xfrm>
              <a:off x="3792" y="2572"/>
              <a:ext cx="796" cy="2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1600">
                  <a:latin typeface="Helvetica" panose="020B0604020202020204" pitchFamily="34" charset="0"/>
                </a:rPr>
                <a:t>File type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</p:grpSp>
      <p:grpSp>
        <p:nvGrpSpPr>
          <p:cNvPr id="59405" name="Group 13"/>
          <p:cNvGrpSpPr>
            <a:grpSpLocks/>
          </p:cNvGrpSpPr>
          <p:nvPr/>
        </p:nvGrpSpPr>
        <p:grpSpPr bwMode="auto">
          <a:xfrm>
            <a:off x="6465888" y="3884613"/>
            <a:ext cx="1263650" cy="1460500"/>
            <a:chOff x="3792" y="3120"/>
            <a:chExt cx="796" cy="920"/>
          </a:xfrm>
        </p:grpSpPr>
        <p:sp>
          <p:nvSpPr>
            <p:cNvPr id="111657" name="Rectangle 14"/>
            <p:cNvSpPr>
              <a:spLocks noChangeArrowheads="1"/>
            </p:cNvSpPr>
            <p:nvPr/>
          </p:nvSpPr>
          <p:spPr bwMode="auto">
            <a:xfrm>
              <a:off x="3792" y="3120"/>
              <a:ext cx="796" cy="2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1600">
                  <a:latin typeface="Helvetica" panose="020B0604020202020204" pitchFamily="34" charset="0"/>
                </a:rPr>
                <a:t>File access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11658" name="Rectangle 15"/>
            <p:cNvSpPr>
              <a:spLocks noChangeArrowheads="1"/>
            </p:cNvSpPr>
            <p:nvPr/>
          </p:nvSpPr>
          <p:spPr bwMode="auto">
            <a:xfrm>
              <a:off x="3792" y="3810"/>
              <a:ext cx="796" cy="2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1600">
                  <a:latin typeface="Helvetica" panose="020B0604020202020204" pitchFamily="34" charset="0"/>
                </a:rPr>
                <a:t>...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11659" name="Rectangle 16"/>
            <p:cNvSpPr>
              <a:spLocks noChangeArrowheads="1"/>
            </p:cNvSpPr>
            <p:nvPr/>
          </p:nvSpPr>
          <p:spPr bwMode="auto">
            <a:xfrm>
              <a:off x="3792" y="3350"/>
              <a:ext cx="796" cy="2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1600">
                  <a:latin typeface="Helvetica" panose="020B0604020202020204" pitchFamily="34" charset="0"/>
                </a:rPr>
                <a:t>File size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11660" name="Rectangle 17"/>
            <p:cNvSpPr>
              <a:spLocks noChangeArrowheads="1"/>
            </p:cNvSpPr>
            <p:nvPr/>
          </p:nvSpPr>
          <p:spPr bwMode="auto">
            <a:xfrm>
              <a:off x="3792" y="3580"/>
              <a:ext cx="796" cy="2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1600">
                  <a:latin typeface="Helvetica" panose="020B0604020202020204" pitchFamily="34" charset="0"/>
                </a:rPr>
                <a:t>File type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59410" name="Line 18"/>
          <p:cNvSpPr>
            <a:spLocks noChangeShapeType="1"/>
          </p:cNvSpPr>
          <p:nvPr/>
        </p:nvSpPr>
        <p:spPr bwMode="auto">
          <a:xfrm flipV="1">
            <a:off x="4941888" y="1979613"/>
            <a:ext cx="1447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59411" name="Group 19"/>
          <p:cNvGrpSpPr>
            <a:grpSpLocks/>
          </p:cNvGrpSpPr>
          <p:nvPr/>
        </p:nvGrpSpPr>
        <p:grpSpPr bwMode="auto">
          <a:xfrm>
            <a:off x="3951288" y="4037013"/>
            <a:ext cx="1263650" cy="1754187"/>
            <a:chOff x="2352" y="3089"/>
            <a:chExt cx="796" cy="1105"/>
          </a:xfrm>
        </p:grpSpPr>
        <p:sp>
          <p:nvSpPr>
            <p:cNvPr id="111652" name="Rectangle 20"/>
            <p:cNvSpPr>
              <a:spLocks noChangeArrowheads="1"/>
            </p:cNvSpPr>
            <p:nvPr/>
          </p:nvSpPr>
          <p:spPr bwMode="auto">
            <a:xfrm>
              <a:off x="2352" y="3504"/>
              <a:ext cx="796" cy="230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1600">
                  <a:latin typeface="Helvetica" panose="020B0604020202020204" pitchFamily="34" charset="0"/>
                </a:rPr>
                <a:t>File pos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11653" name="Rectangle 21"/>
            <p:cNvSpPr>
              <a:spLocks noChangeArrowheads="1"/>
            </p:cNvSpPr>
            <p:nvPr/>
          </p:nvSpPr>
          <p:spPr bwMode="auto">
            <a:xfrm>
              <a:off x="2352" y="3734"/>
              <a:ext cx="796" cy="230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11654" name="Rectangle 22"/>
            <p:cNvSpPr>
              <a:spLocks noChangeArrowheads="1"/>
            </p:cNvSpPr>
            <p:nvPr/>
          </p:nvSpPr>
          <p:spPr bwMode="auto">
            <a:xfrm>
              <a:off x="2352" y="3964"/>
              <a:ext cx="796" cy="230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1600">
                  <a:latin typeface="Helvetica" panose="020B0604020202020204" pitchFamily="34" charset="0"/>
                </a:rPr>
                <a:t>...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11655" name="Rectangle 23"/>
            <p:cNvSpPr>
              <a:spLocks noChangeArrowheads="1"/>
            </p:cNvSpPr>
            <p:nvPr/>
          </p:nvSpPr>
          <p:spPr bwMode="auto">
            <a:xfrm>
              <a:off x="2352" y="3274"/>
              <a:ext cx="796" cy="230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11656" name="Text Box 24"/>
            <p:cNvSpPr txBox="1">
              <a:spLocks noChangeArrowheads="1"/>
            </p:cNvSpPr>
            <p:nvPr/>
          </p:nvSpPr>
          <p:spPr bwMode="auto">
            <a:xfrm>
              <a:off x="2458" y="3089"/>
              <a:ext cx="5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1600">
                  <a:latin typeface="Helvetica" panose="020B0604020202020204" pitchFamily="34" charset="0"/>
                </a:rPr>
                <a:t>/tmp/out</a:t>
              </a:r>
              <a:endPara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59417" name="Line 25"/>
          <p:cNvSpPr>
            <a:spLocks noChangeShapeType="1"/>
          </p:cNvSpPr>
          <p:nvPr/>
        </p:nvSpPr>
        <p:spPr bwMode="auto">
          <a:xfrm flipV="1">
            <a:off x="4789488" y="3884613"/>
            <a:ext cx="1676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9418" name="Rectangle 26"/>
          <p:cNvSpPr>
            <a:spLocks noChangeArrowheads="1"/>
          </p:cNvSpPr>
          <p:nvPr/>
        </p:nvSpPr>
        <p:spPr bwMode="auto">
          <a:xfrm>
            <a:off x="3949700" y="3435350"/>
            <a:ext cx="1263650" cy="3651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...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59419" name="Text Box 27"/>
          <p:cNvSpPr txBox="1">
            <a:spLocks noChangeArrowheads="1"/>
          </p:cNvSpPr>
          <p:nvPr/>
        </p:nvSpPr>
        <p:spPr bwMode="auto">
          <a:xfrm>
            <a:off x="468312" y="1329532"/>
            <a:ext cx="3241675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</a:rPr>
              <a:t>open(</a:t>
            </a:r>
            <a:r>
              <a:rPr lang="en-US" alt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</a:rPr>
              <a:t>/</a:t>
            </a:r>
            <a:r>
              <a:rPr lang="en-US" alt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</a:rPr>
              <a:t>tmp</a:t>
            </a:r>
            <a:r>
              <a:rPr lang="en-US" alt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</a:rPr>
              <a:t>/out</a:t>
            </a:r>
            <a:r>
              <a:rPr lang="en-US" alt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</a:rPr>
              <a:t>,…);</a:t>
            </a:r>
          </a:p>
          <a:p>
            <a:pPr>
              <a:spcBef>
                <a:spcPct val="20000"/>
              </a:spcBef>
            </a:pPr>
            <a:r>
              <a:rPr lang="en-US" alt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</a:rPr>
              <a:t>dup2(4,1);</a:t>
            </a:r>
          </a:p>
          <a:p>
            <a:pPr>
              <a:spcBef>
                <a:spcPct val="20000"/>
              </a:spcBef>
            </a:pPr>
            <a:r>
              <a:rPr lang="en-US" alt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</a:rPr>
              <a:t>close(4);</a:t>
            </a:r>
          </a:p>
        </p:txBody>
      </p:sp>
      <p:sp>
        <p:nvSpPr>
          <p:cNvPr id="59420" name="Text Box 28"/>
          <p:cNvSpPr txBox="1">
            <a:spLocks noChangeArrowheads="1"/>
          </p:cNvSpPr>
          <p:nvPr/>
        </p:nvSpPr>
        <p:spPr bwMode="auto">
          <a:xfrm>
            <a:off x="4038600" y="3124200"/>
            <a:ext cx="10318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400" b="1">
                <a:latin typeface="Courier New" panose="02070309020205020404" pitchFamily="49" charset="0"/>
              </a:rPr>
              <a:t>refcnt=1</a:t>
            </a:r>
          </a:p>
        </p:txBody>
      </p:sp>
      <p:sp>
        <p:nvSpPr>
          <p:cNvPr id="59421" name="Text Box 29"/>
          <p:cNvSpPr txBox="1">
            <a:spLocks noChangeArrowheads="1"/>
          </p:cNvSpPr>
          <p:nvPr/>
        </p:nvSpPr>
        <p:spPr bwMode="auto">
          <a:xfrm>
            <a:off x="4038600" y="5105400"/>
            <a:ext cx="10318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400" b="1">
                <a:latin typeface="Courier New" panose="02070309020205020404" pitchFamily="49" charset="0"/>
              </a:rPr>
              <a:t>refcnt=1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11633" name="Rectangle 30"/>
          <p:cNvSpPr>
            <a:spLocks noChangeArrowheads="1"/>
          </p:cNvSpPr>
          <p:nvPr/>
        </p:nvSpPr>
        <p:spPr bwMode="auto">
          <a:xfrm>
            <a:off x="1143000" y="3352800"/>
            <a:ext cx="1219200" cy="457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11634" name="Rectangle 31"/>
          <p:cNvSpPr>
            <a:spLocks noChangeArrowheads="1"/>
          </p:cNvSpPr>
          <p:nvPr/>
        </p:nvSpPr>
        <p:spPr bwMode="auto">
          <a:xfrm>
            <a:off x="1143000" y="3810000"/>
            <a:ext cx="1219200" cy="457200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11635" name="Rectangle 32"/>
          <p:cNvSpPr>
            <a:spLocks noChangeArrowheads="1"/>
          </p:cNvSpPr>
          <p:nvPr/>
        </p:nvSpPr>
        <p:spPr bwMode="auto">
          <a:xfrm>
            <a:off x="1143000" y="4267200"/>
            <a:ext cx="1219200" cy="457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11636" name="Rectangle 33"/>
          <p:cNvSpPr>
            <a:spLocks noChangeArrowheads="1"/>
          </p:cNvSpPr>
          <p:nvPr/>
        </p:nvSpPr>
        <p:spPr bwMode="auto">
          <a:xfrm>
            <a:off x="1143000" y="4724400"/>
            <a:ext cx="1219200" cy="457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11637" name="Rectangle 34"/>
          <p:cNvSpPr>
            <a:spLocks noChangeArrowheads="1"/>
          </p:cNvSpPr>
          <p:nvPr/>
        </p:nvSpPr>
        <p:spPr bwMode="auto">
          <a:xfrm>
            <a:off x="1143000" y="5181600"/>
            <a:ext cx="1219200" cy="457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11638" name="Text Box 35"/>
          <p:cNvSpPr txBox="1">
            <a:spLocks noChangeArrowheads="1"/>
          </p:cNvSpPr>
          <p:nvPr/>
        </p:nvSpPr>
        <p:spPr bwMode="auto">
          <a:xfrm>
            <a:off x="381000" y="3429000"/>
            <a:ext cx="7360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800" b="1" dirty="0" err="1">
                <a:solidFill>
                  <a:srgbClr val="996633"/>
                </a:solidFill>
                <a:latin typeface="Courier New" panose="02070309020205020404" pitchFamily="49" charset="0"/>
              </a:rPr>
              <a:t>fd</a:t>
            </a:r>
            <a:r>
              <a:rPr lang="en-US" altLang="en-US" sz="1800" b="1" dirty="0">
                <a:solidFill>
                  <a:srgbClr val="996633"/>
                </a:solidFill>
                <a:latin typeface="Courier New" panose="02070309020205020404" pitchFamily="49" charset="0"/>
              </a:rPr>
              <a:t> 0</a:t>
            </a:r>
            <a:endParaRPr lang="en-US" altLang="en-US" sz="3200" b="1" dirty="0">
              <a:solidFill>
                <a:srgbClr val="996633"/>
              </a:solidFill>
              <a:latin typeface="Courier New" panose="02070309020205020404" pitchFamily="49" charset="0"/>
            </a:endParaRPr>
          </a:p>
        </p:txBody>
      </p:sp>
      <p:sp>
        <p:nvSpPr>
          <p:cNvPr id="111639" name="Text Box 36"/>
          <p:cNvSpPr txBox="1">
            <a:spLocks noChangeArrowheads="1"/>
          </p:cNvSpPr>
          <p:nvPr/>
        </p:nvSpPr>
        <p:spPr bwMode="auto">
          <a:xfrm>
            <a:off x="381000" y="3886200"/>
            <a:ext cx="7360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800" b="1" dirty="0" err="1">
                <a:solidFill>
                  <a:srgbClr val="996633"/>
                </a:solidFill>
                <a:latin typeface="Courier New" panose="02070309020205020404" pitchFamily="49" charset="0"/>
              </a:rPr>
              <a:t>fd</a:t>
            </a:r>
            <a:r>
              <a:rPr lang="en-US" altLang="en-US" sz="1800" b="1" dirty="0">
                <a:solidFill>
                  <a:srgbClr val="996633"/>
                </a:solidFill>
                <a:latin typeface="Courier New" panose="02070309020205020404" pitchFamily="49" charset="0"/>
              </a:rPr>
              <a:t> 1</a:t>
            </a:r>
            <a:endParaRPr lang="en-US" altLang="en-US" sz="3200" b="1" dirty="0">
              <a:solidFill>
                <a:srgbClr val="996633"/>
              </a:solidFill>
              <a:latin typeface="Courier New" panose="02070309020205020404" pitchFamily="49" charset="0"/>
            </a:endParaRPr>
          </a:p>
        </p:txBody>
      </p:sp>
      <p:sp>
        <p:nvSpPr>
          <p:cNvPr id="111640" name="Text Box 37"/>
          <p:cNvSpPr txBox="1">
            <a:spLocks noChangeArrowheads="1"/>
          </p:cNvSpPr>
          <p:nvPr/>
        </p:nvSpPr>
        <p:spPr bwMode="auto">
          <a:xfrm>
            <a:off x="381000" y="4343400"/>
            <a:ext cx="7360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800" b="1" dirty="0" err="1">
                <a:solidFill>
                  <a:srgbClr val="996633"/>
                </a:solidFill>
                <a:latin typeface="Courier New" panose="02070309020205020404" pitchFamily="49" charset="0"/>
              </a:rPr>
              <a:t>fd</a:t>
            </a:r>
            <a:r>
              <a:rPr lang="en-US" altLang="en-US" sz="1800" b="1" dirty="0">
                <a:solidFill>
                  <a:srgbClr val="996633"/>
                </a:solidFill>
                <a:latin typeface="Courier New" panose="02070309020205020404" pitchFamily="49" charset="0"/>
              </a:rPr>
              <a:t> 2</a:t>
            </a:r>
            <a:endParaRPr lang="en-US" altLang="en-US" sz="3200" b="1" dirty="0">
              <a:solidFill>
                <a:srgbClr val="996633"/>
              </a:solidFill>
              <a:latin typeface="Courier New" panose="02070309020205020404" pitchFamily="49" charset="0"/>
            </a:endParaRPr>
          </a:p>
        </p:txBody>
      </p:sp>
      <p:sp>
        <p:nvSpPr>
          <p:cNvPr id="111641" name="Text Box 38"/>
          <p:cNvSpPr txBox="1">
            <a:spLocks noChangeArrowheads="1"/>
          </p:cNvSpPr>
          <p:nvPr/>
        </p:nvSpPr>
        <p:spPr bwMode="auto">
          <a:xfrm>
            <a:off x="381000" y="4800600"/>
            <a:ext cx="7360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800" b="1" dirty="0" err="1">
                <a:solidFill>
                  <a:srgbClr val="996633"/>
                </a:solidFill>
                <a:latin typeface="Courier New" panose="02070309020205020404" pitchFamily="49" charset="0"/>
              </a:rPr>
              <a:t>fd</a:t>
            </a:r>
            <a:r>
              <a:rPr lang="en-US" altLang="en-US" sz="1800" b="1" dirty="0">
                <a:solidFill>
                  <a:srgbClr val="996633"/>
                </a:solidFill>
                <a:latin typeface="Courier New" panose="02070309020205020404" pitchFamily="49" charset="0"/>
              </a:rPr>
              <a:t> 3</a:t>
            </a:r>
            <a:endParaRPr lang="en-US" altLang="en-US" sz="3200" b="1" dirty="0">
              <a:solidFill>
                <a:srgbClr val="996633"/>
              </a:solidFill>
              <a:latin typeface="Courier New" panose="02070309020205020404" pitchFamily="49" charset="0"/>
            </a:endParaRPr>
          </a:p>
        </p:txBody>
      </p:sp>
      <p:sp>
        <p:nvSpPr>
          <p:cNvPr id="111642" name="Text Box 39"/>
          <p:cNvSpPr txBox="1">
            <a:spLocks noChangeArrowheads="1"/>
          </p:cNvSpPr>
          <p:nvPr/>
        </p:nvSpPr>
        <p:spPr bwMode="auto">
          <a:xfrm>
            <a:off x="381000" y="5248275"/>
            <a:ext cx="7360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800" b="1" dirty="0" err="1">
                <a:solidFill>
                  <a:srgbClr val="996633"/>
                </a:solidFill>
                <a:latin typeface="Courier New" panose="02070309020205020404" pitchFamily="49" charset="0"/>
              </a:rPr>
              <a:t>fd</a:t>
            </a:r>
            <a:r>
              <a:rPr lang="en-US" altLang="en-US" sz="1800" b="1" dirty="0">
                <a:solidFill>
                  <a:srgbClr val="996633"/>
                </a:solidFill>
                <a:latin typeface="Courier New" panose="02070309020205020404" pitchFamily="49" charset="0"/>
              </a:rPr>
              <a:t> 4</a:t>
            </a:r>
            <a:endParaRPr lang="en-US" altLang="en-US" sz="3200" b="1" dirty="0">
              <a:solidFill>
                <a:srgbClr val="996633"/>
              </a:solidFill>
              <a:latin typeface="Courier New" panose="02070309020205020404" pitchFamily="49" charset="0"/>
            </a:endParaRPr>
          </a:p>
        </p:txBody>
      </p:sp>
      <p:sp>
        <p:nvSpPr>
          <p:cNvPr id="59432" name="Rectangle 40"/>
          <p:cNvSpPr>
            <a:spLocks noChangeArrowheads="1"/>
          </p:cNvSpPr>
          <p:nvPr/>
        </p:nvSpPr>
        <p:spPr bwMode="auto">
          <a:xfrm>
            <a:off x="1143000" y="5181600"/>
            <a:ext cx="1219200" cy="457200"/>
          </a:xfrm>
          <a:prstGeom prst="rect">
            <a:avLst/>
          </a:prstGeom>
          <a:solidFill>
            <a:srgbClr val="FFCC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59433" name="Line 41"/>
          <p:cNvSpPr>
            <a:spLocks noChangeShapeType="1"/>
          </p:cNvSpPr>
          <p:nvPr/>
        </p:nvSpPr>
        <p:spPr bwMode="auto">
          <a:xfrm flipV="1">
            <a:off x="1981200" y="4494213"/>
            <a:ext cx="1970088" cy="992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9434" name="Line 42"/>
          <p:cNvSpPr>
            <a:spLocks noChangeShapeType="1"/>
          </p:cNvSpPr>
          <p:nvPr/>
        </p:nvSpPr>
        <p:spPr bwMode="auto">
          <a:xfrm flipV="1">
            <a:off x="2057400" y="2894013"/>
            <a:ext cx="1893888" cy="1144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9435" name="Rectangle 43"/>
          <p:cNvSpPr>
            <a:spLocks noChangeArrowheads="1"/>
          </p:cNvSpPr>
          <p:nvPr/>
        </p:nvSpPr>
        <p:spPr bwMode="auto">
          <a:xfrm>
            <a:off x="1143000" y="3810000"/>
            <a:ext cx="1219200" cy="457200"/>
          </a:xfrm>
          <a:prstGeom prst="rect">
            <a:avLst/>
          </a:prstGeom>
          <a:solidFill>
            <a:srgbClr val="FFCC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59436" name="Line 44"/>
          <p:cNvSpPr>
            <a:spLocks noChangeShapeType="1"/>
          </p:cNvSpPr>
          <p:nvPr/>
        </p:nvSpPr>
        <p:spPr bwMode="auto">
          <a:xfrm>
            <a:off x="1905000" y="40386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59437" name="Text Box 45"/>
          <p:cNvSpPr txBox="1">
            <a:spLocks noChangeArrowheads="1"/>
          </p:cNvSpPr>
          <p:nvPr/>
        </p:nvSpPr>
        <p:spPr bwMode="auto">
          <a:xfrm>
            <a:off x="4038600" y="3124200"/>
            <a:ext cx="10318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400" b="1">
                <a:latin typeface="Courier New" panose="02070309020205020404" pitchFamily="49" charset="0"/>
              </a:rPr>
              <a:t>refcnt=0</a:t>
            </a:r>
          </a:p>
        </p:txBody>
      </p:sp>
      <p:sp>
        <p:nvSpPr>
          <p:cNvPr id="59438" name="Text Box 46"/>
          <p:cNvSpPr txBox="1">
            <a:spLocks noChangeArrowheads="1"/>
          </p:cNvSpPr>
          <p:nvPr/>
        </p:nvSpPr>
        <p:spPr bwMode="auto">
          <a:xfrm>
            <a:off x="4038600" y="5105400"/>
            <a:ext cx="10318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400" b="1">
                <a:latin typeface="Courier New" panose="02070309020205020404" pitchFamily="49" charset="0"/>
              </a:rPr>
              <a:t>refcnt=2</a:t>
            </a:r>
            <a:endParaRPr lang="en-US" altLang="en-US" sz="28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11650" name="Text Box 15"/>
          <p:cNvSpPr txBox="1">
            <a:spLocks noChangeArrowheads="1"/>
          </p:cNvSpPr>
          <p:nvPr/>
        </p:nvSpPr>
        <p:spPr bwMode="auto">
          <a:xfrm>
            <a:off x="6378575" y="1306513"/>
            <a:ext cx="1255713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latin typeface="Helvetica" panose="020B0604020202020204" pitchFamily="34" charset="0"/>
              </a:rPr>
              <a:t>i-node table</a:t>
            </a:r>
          </a:p>
        </p:txBody>
      </p:sp>
      <p:sp>
        <p:nvSpPr>
          <p:cNvPr id="111651" name="Text Box 14"/>
          <p:cNvSpPr txBox="1">
            <a:spLocks noChangeArrowheads="1"/>
          </p:cNvSpPr>
          <p:nvPr/>
        </p:nvSpPr>
        <p:spPr bwMode="auto">
          <a:xfrm>
            <a:off x="3797300" y="1647825"/>
            <a:ext cx="1563688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 dirty="0">
                <a:latin typeface="Helvetica" panose="020B0604020202020204" pitchFamily="34" charset="0"/>
              </a:rPr>
              <a:t>Open file table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858C5C-53ED-4E76-BFB8-7C2C4C9AED51}" type="slidenum">
              <a:rPr lang="en-US" altLang="en-US" smtClean="0"/>
              <a:pPr>
                <a:defRPr/>
              </a:pPr>
              <a:t>46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94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94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9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9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9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9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9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9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9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94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94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9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9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9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94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94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9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9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9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9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9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9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9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000"/>
                                        <p:tgtEl>
                                          <p:spTgt spid="594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59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2000"/>
                                        <p:tgtEl>
                                          <p:spTgt spid="594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5" presetID="9" presetClass="emph" presetSubtype="0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6" dur="indefinite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7" dur="indefinite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9" dur="indefinite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0" dur="indefinite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2" dur="indefinite"/>
                                        <p:tgtEl>
                                          <p:spTgt spid="594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3" dur="indefinite"/>
                                        <p:tgtEl>
                                          <p:spTgt spid="59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5" dur="indefinite"/>
                                        <p:tgtEl>
                                          <p:spTgt spid="594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6" dur="indefinite"/>
                                        <p:tgtEl>
                                          <p:spTgt spid="5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2" dur="indefinite"/>
                                        <p:tgtEl>
                                          <p:spTgt spid="594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3" dur="indefinite"/>
                                        <p:tgtEl>
                                          <p:spTgt spid="59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5" dur="indefinite"/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6" dur="indefinite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8" dur="indefinite"/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9" dur="indefinite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2000"/>
                                        <p:tgtEl>
                                          <p:spTgt spid="594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000"/>
                                        <p:tgtEl>
                                          <p:spTgt spid="59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2000"/>
                                        <p:tgtEl>
                                          <p:spTgt spid="594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2000"/>
                                        <p:tgtEl>
                                          <p:spTgt spid="594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 animBg="1"/>
      <p:bldP spid="59397" grpId="0" animBg="1"/>
      <p:bldP spid="59398" grpId="0" animBg="1"/>
      <p:bldP spid="59399" grpId="0"/>
      <p:bldP spid="59410" grpId="0" animBg="1"/>
      <p:bldP spid="59417" grpId="0" animBg="1"/>
      <p:bldP spid="59418" grpId="0" animBg="1"/>
      <p:bldP spid="59420" grpId="0"/>
      <p:bldP spid="59421" grpId="0"/>
      <p:bldP spid="59421" grpId="1"/>
      <p:bldP spid="59421" grpId="2"/>
      <p:bldP spid="59432" grpId="0" animBg="1"/>
      <p:bldP spid="59432" grpId="1" animBg="1"/>
      <p:bldP spid="59433" grpId="0" animBg="1"/>
      <p:bldP spid="59433" grpId="1" animBg="1"/>
      <p:bldP spid="59434" grpId="0" animBg="1"/>
      <p:bldP spid="59435" grpId="0" animBg="1"/>
      <p:bldP spid="59436" grpId="0" animBg="1"/>
      <p:bldP spid="59437" grpId="0"/>
      <p:bldP spid="59437" grpId="1"/>
      <p:bldP spid="59438" grpId="0"/>
      <p:bldP spid="59438" grpId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2" y="0"/>
            <a:ext cx="8078788" cy="719138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Sharing </a:t>
            </a:r>
            <a:r>
              <a:rPr lang="en-US" altLang="en-US" sz="3600" dirty="0"/>
              <a:t>Files</a:t>
            </a:r>
            <a:endParaRPr lang="en-US" altLang="en-US" dirty="0"/>
          </a:p>
        </p:txBody>
      </p:sp>
      <p:pic>
        <p:nvPicPr>
          <p:cNvPr id="113667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20788" y="685800"/>
            <a:ext cx="6704012" cy="4938223"/>
          </a:xfrm>
        </p:spPr>
      </p:pic>
      <p:sp>
        <p:nvSpPr>
          <p:cNvPr id="113668" name="TextBox 1"/>
          <p:cNvSpPr txBox="1">
            <a:spLocks noChangeArrowheads="1"/>
          </p:cNvSpPr>
          <p:nvPr/>
        </p:nvSpPr>
        <p:spPr bwMode="auto">
          <a:xfrm>
            <a:off x="258763" y="5688013"/>
            <a:ext cx="8924925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</a:rPr>
              <a:t>Process A (PA): fd1 &amp; fd20 share same file description (entry 23).  This is due to dup/dup2 or fcntl calls.</a:t>
            </a:r>
          </a:p>
          <a:p>
            <a:r>
              <a:rPr lang="en-US" altLang="en-US" sz="1400">
                <a:solidFill>
                  <a:srgbClr val="000000"/>
                </a:solidFill>
              </a:rPr>
              <a:t>Process A (PA) &amp; Process B (PB):  fd2 (PA) and fd3 (PB) share the same file description (entry 73). This is due to a fork. </a:t>
            </a:r>
          </a:p>
          <a:p>
            <a:r>
              <a:rPr lang="en-US" altLang="en-US" sz="1400">
                <a:solidFill>
                  <a:srgbClr val="000000"/>
                </a:solidFill>
              </a:rPr>
              <a:t>Process A (PA) &amp; Process B (PB): fd0 (PA) and fd3 share the same i-node (1976). This is due that the two processes</a:t>
            </a:r>
          </a:p>
          <a:p>
            <a:r>
              <a:rPr lang="en-US" altLang="en-US" sz="1400">
                <a:solidFill>
                  <a:srgbClr val="000000"/>
                </a:solidFill>
              </a:rPr>
              <a:t> independently call open with the same filename.</a:t>
            </a:r>
          </a:p>
          <a:p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47</a:t>
            </a:fld>
            <a:endParaRPr lang="en-US" altLang="en-US" dirty="0"/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6209" y="2209800"/>
            <a:ext cx="7771584" cy="1469870"/>
          </a:xfrm>
        </p:spPr>
        <p:txBody>
          <a:bodyPr anchor="ctr"/>
          <a:lstStyle/>
          <a:p>
            <a:pPr eaLnBrk="1" hangingPunct="1"/>
            <a:r>
              <a:rPr lang="en-US" altLang="en-US" sz="4399" dirty="0"/>
              <a:t>9-UNIX File I/O Calls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937" y="3886152"/>
            <a:ext cx="6400128" cy="1752416"/>
          </a:xfrm>
        </p:spPr>
        <p:txBody>
          <a:bodyPr/>
          <a:lstStyle/>
          <a:p>
            <a:pPr eaLnBrk="1" hangingPunct="1"/>
            <a:r>
              <a:rPr lang="en-US" sz="3200" dirty="0"/>
              <a:t>Linux Program Interface  </a:t>
            </a:r>
          </a:p>
          <a:p>
            <a:pPr eaLnBrk="1" hangingPunct="1"/>
            <a:r>
              <a:rPr lang="en-US" sz="3200" dirty="0"/>
              <a:t>Chapter 3-4</a:t>
            </a:r>
            <a:endParaRPr lang="en-US" altLang="en-US" sz="3199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EBEED7-5B8E-4417-A4E7-E955EBB90AE8}" type="slidenum">
              <a:rPr lang="en-US" altLang="en-US"/>
              <a:pPr>
                <a:defRPr/>
              </a:pPr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1135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The Role of Unix File </a:t>
            </a:r>
            <a:r>
              <a:rPr lang="en-US" altLang="en-US" dirty="0" err="1"/>
              <a:t>Input/Output</a:t>
            </a:r>
            <a:endParaRPr lang="en-US" altLang="en-US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41438"/>
            <a:ext cx="6130925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I/O : the process that copies data between memory and external devices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Applications work at the byte level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File system works at the block level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Unix I/O converts the byte level access to block level operations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</p:txBody>
      </p:sp>
      <p:sp>
        <p:nvSpPr>
          <p:cNvPr id="51204" name="Rectangle 5"/>
          <p:cNvSpPr>
            <a:spLocks noChangeArrowheads="1"/>
          </p:cNvSpPr>
          <p:nvPr/>
        </p:nvSpPr>
        <p:spPr bwMode="auto">
          <a:xfrm>
            <a:off x="6858000" y="1905000"/>
            <a:ext cx="1600200" cy="762000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2000" b="1" dirty="0">
                <a:latin typeface="Helvetica" panose="020B0604020202020204" pitchFamily="34" charset="0"/>
              </a:rPr>
              <a:t>Application</a:t>
            </a:r>
          </a:p>
        </p:txBody>
      </p:sp>
      <p:sp>
        <p:nvSpPr>
          <p:cNvPr id="51205" name="Rectangle 6"/>
          <p:cNvSpPr>
            <a:spLocks noChangeArrowheads="1"/>
          </p:cNvSpPr>
          <p:nvPr/>
        </p:nvSpPr>
        <p:spPr bwMode="auto">
          <a:xfrm>
            <a:off x="6858000" y="2667000"/>
            <a:ext cx="1600200" cy="762000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2000" b="1">
                <a:latin typeface="Helvetica" panose="020B0604020202020204" pitchFamily="34" charset="0"/>
              </a:rPr>
              <a:t>Unix I/O</a:t>
            </a:r>
          </a:p>
        </p:txBody>
      </p:sp>
      <p:sp>
        <p:nvSpPr>
          <p:cNvPr id="51206" name="Rectangle 7"/>
          <p:cNvSpPr>
            <a:spLocks noChangeArrowheads="1"/>
          </p:cNvSpPr>
          <p:nvPr/>
        </p:nvSpPr>
        <p:spPr bwMode="auto">
          <a:xfrm>
            <a:off x="6858000" y="3429000"/>
            <a:ext cx="1600200" cy="76200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2000" b="1">
                <a:latin typeface="Helvetica" panose="020B0604020202020204" pitchFamily="34" charset="0"/>
              </a:rPr>
              <a:t>File System</a:t>
            </a:r>
          </a:p>
        </p:txBody>
      </p:sp>
      <p:sp>
        <p:nvSpPr>
          <p:cNvPr id="51207" name="Rectangle 8"/>
          <p:cNvSpPr>
            <a:spLocks noChangeArrowheads="1"/>
          </p:cNvSpPr>
          <p:nvPr/>
        </p:nvSpPr>
        <p:spPr bwMode="auto">
          <a:xfrm>
            <a:off x="6858000" y="4191000"/>
            <a:ext cx="1600200" cy="762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2000" b="1">
                <a:latin typeface="Helvetica" panose="020B0604020202020204" pitchFamily="34" charset="0"/>
              </a:rPr>
              <a:t>Disk Drive</a:t>
            </a:r>
          </a:p>
        </p:txBody>
      </p:sp>
      <p:sp>
        <p:nvSpPr>
          <p:cNvPr id="51208" name="Text Box 9"/>
          <p:cNvSpPr txBox="1">
            <a:spLocks noChangeArrowheads="1"/>
          </p:cNvSpPr>
          <p:nvPr/>
        </p:nvSpPr>
        <p:spPr bwMode="auto">
          <a:xfrm>
            <a:off x="6986588" y="5183188"/>
            <a:ext cx="1236662" cy="63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>
                <a:solidFill>
                  <a:schemeClr val="hlink"/>
                </a:solidFill>
                <a:latin typeface="Helvetica" panose="020B0604020202020204" pitchFamily="34" charset="0"/>
              </a:rPr>
              <a:t>File System</a:t>
            </a:r>
          </a:p>
          <a:p>
            <a:pPr algn="ctr">
              <a:spcBef>
                <a:spcPct val="20000"/>
              </a:spcBef>
            </a:pPr>
            <a:r>
              <a:rPr lang="en-US" altLang="en-US" sz="1600">
                <a:solidFill>
                  <a:schemeClr val="hlink"/>
                </a:solidFill>
                <a:latin typeface="Helvetica" panose="020B0604020202020204" pitchFamily="34" charset="0"/>
              </a:rPr>
              <a:t>Layering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09164F-9937-4630-8D08-F5333440C962}" type="slidenum">
              <a:rPr lang="en-US" altLang="en-US" sz="1400" smtClean="0"/>
              <a:pPr>
                <a:defRPr/>
              </a:pPr>
              <a:t>5</a:t>
            </a:fld>
            <a:endParaRPr lang="en-US" altLang="en-US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9688"/>
            <a:ext cx="8078788" cy="954088"/>
          </a:xfrm>
        </p:spPr>
        <p:txBody>
          <a:bodyPr/>
          <a:lstStyle/>
          <a:p>
            <a:pPr>
              <a:defRPr/>
            </a:pPr>
            <a:r>
              <a:rPr lang="en-US" altLang="en-US" b="1" dirty="0"/>
              <a:t>open </a:t>
            </a:r>
            <a:r>
              <a:rPr lang="en-US" altLang="en-US" dirty="0"/>
              <a:t>call  (1 of 5)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353425" cy="3886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Opening a file informs the kernel that an application wants to access a file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Allows the kernel to set aside resources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Returns file descriptor on success,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or -1 on error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 lvl="1" eaLnBrk="1" hangingPunct="1">
              <a:buSzPct val="75000"/>
              <a:buFontTx/>
              <a:buNone/>
            </a:pPr>
            <a:endParaRPr lang="en-US" altLang="en-US" dirty="0"/>
          </a:p>
          <a:p>
            <a:pPr lvl="1" eaLnBrk="1" hangingPunct="1">
              <a:buSzPct val="75000"/>
              <a:buFontTx/>
              <a:buNone/>
            </a:pPr>
            <a:br>
              <a:rPr lang="en-US" altLang="en-US" dirty="0"/>
            </a:b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5976655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9688"/>
            <a:ext cx="8307388" cy="954088"/>
          </a:xfrm>
        </p:spPr>
        <p:txBody>
          <a:bodyPr/>
          <a:lstStyle/>
          <a:p>
            <a:pPr>
              <a:defRPr/>
            </a:pPr>
            <a:r>
              <a:rPr lang="en-US" altLang="en-US" b="1" dirty="0"/>
              <a:t>open </a:t>
            </a:r>
            <a:r>
              <a:rPr lang="en-US" altLang="en-US" dirty="0"/>
              <a:t>call  (2 of 5)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26739" y="1030607"/>
            <a:ext cx="8638223" cy="1751033"/>
          </a:xfrm>
        </p:spPr>
        <p:txBody>
          <a:bodyPr/>
          <a:lstStyle/>
          <a:p>
            <a:pPr lvl="1" eaLnBrk="1" hangingPunct="1">
              <a:buSzPct val="75000"/>
              <a:buFontTx/>
              <a:buNone/>
            </a:pPr>
            <a:r>
              <a:rPr lang="en-US" altLang="en-US" dirty="0"/>
              <a:t>Call: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381000" y="2679772"/>
            <a:ext cx="12879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b="1" dirty="0">
                <a:solidFill>
                  <a:srgbClr val="262626"/>
                </a:solidFill>
                <a:latin typeface="Calibri Light" panose="020F0302020204030204"/>
                <a:ea typeface="+mn-ea"/>
              </a:rPr>
              <a:t>Example:</a:t>
            </a:r>
            <a:endParaRPr lang="en-US" sz="3200" b="1" dirty="0"/>
          </a:p>
        </p:txBody>
      </p:sp>
      <p:sp>
        <p:nvSpPr>
          <p:cNvPr id="55303" name="TextBox 2"/>
          <p:cNvSpPr txBox="1">
            <a:spLocks noChangeArrowheads="1"/>
          </p:cNvSpPr>
          <p:nvPr/>
        </p:nvSpPr>
        <p:spPr bwMode="auto">
          <a:xfrm>
            <a:off x="710882" y="5668785"/>
            <a:ext cx="78247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r>
              <a:rPr lang="en-US" altLang="en-US" sz="2000" dirty="0">
                <a:latin typeface="+mn-lt"/>
              </a:rPr>
              <a:t>Note: a </a:t>
            </a:r>
            <a:r>
              <a:rPr lang="en-US" altLang="en-US" sz="2000" dirty="0" err="1">
                <a:latin typeface="+mn-lt"/>
              </a:rPr>
              <a:t>const</a:t>
            </a:r>
            <a:r>
              <a:rPr lang="en-US" altLang="en-US" sz="2000" dirty="0">
                <a:latin typeface="+mn-lt"/>
              </a:rPr>
              <a:t> char *pathname means that the program can't change the data that pathname points to through the pathname pointer!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47800" y="1030607"/>
            <a:ext cx="7469188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#include &lt;sys/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stat.h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fcntl.h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char *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pathname,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flags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… /*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mode_t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mode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*/);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36904" y="2679772"/>
            <a:ext cx="6819431" cy="2554545"/>
          </a:xfrm>
          <a:prstGeom prst="rect">
            <a:avLst/>
          </a:prstGeom>
          <a:noFill/>
          <a:ln>
            <a:solidFill>
              <a:schemeClr val="tx1"/>
            </a:solidFill>
            <a:prstDash val="lgDash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/* Open new or existing file for reading and writing, truncating </a:t>
            </a:r>
          </a:p>
          <a:p>
            <a:r>
              <a:rPr lang="en-US" sz="2000" dirty="0">
                <a:latin typeface="+mn-lt"/>
              </a:rPr>
              <a:t>     to zero bytes; file permissions </a:t>
            </a:r>
            <a:r>
              <a:rPr lang="en-US" sz="2000" dirty="0" err="1">
                <a:latin typeface="+mn-lt"/>
              </a:rPr>
              <a:t>read+write</a:t>
            </a:r>
            <a:r>
              <a:rPr lang="en-US" sz="2000" dirty="0">
                <a:latin typeface="+mn-lt"/>
              </a:rPr>
              <a:t> for owner, nothing </a:t>
            </a:r>
          </a:p>
          <a:p>
            <a:r>
              <a:rPr lang="en-US" sz="2000" dirty="0">
                <a:latin typeface="+mn-lt"/>
              </a:rPr>
              <a:t>     for all others */ </a:t>
            </a:r>
          </a:p>
          <a:p>
            <a:endParaRPr lang="en-US" sz="2000" dirty="0">
              <a:latin typeface="+mn-lt"/>
            </a:endParaRP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(“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myfile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”, O_RDWR | O_CREAT |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O_TRUNC,  S_IRUSR | S_IWUSR);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== -1)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errExit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(“open”);</a:t>
            </a:r>
          </a:p>
        </p:txBody>
      </p:sp>
    </p:spTree>
    <p:extLst>
      <p:ext uri="{BB962C8B-B14F-4D97-AF65-F5344CB8AC3E}">
        <p14:creationId xmlns:p14="http://schemas.microsoft.com/office/powerpoint/2010/main" val="3678732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078787" cy="1219200"/>
          </a:xfrm>
        </p:spPr>
        <p:txBody>
          <a:bodyPr/>
          <a:lstStyle/>
          <a:p>
            <a:pPr>
              <a:defRPr/>
            </a:pPr>
            <a:r>
              <a:rPr lang="en-US" altLang="en-US" sz="3600" b="1" dirty="0"/>
              <a:t>open</a:t>
            </a:r>
            <a:r>
              <a:rPr lang="en-US" altLang="en-US" sz="3600" dirty="0"/>
              <a:t> call  (3 of 5)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756920" y="1447800"/>
            <a:ext cx="8064500" cy="4038600"/>
          </a:xfrm>
        </p:spPr>
        <p:txBody>
          <a:bodyPr/>
          <a:lstStyle/>
          <a:p>
            <a:r>
              <a:rPr lang="en-US" altLang="en-US" sz="2400" dirty="0"/>
              <a:t>Flags indicating access type:</a:t>
            </a:r>
          </a:p>
          <a:p>
            <a:pPr lvl="1"/>
            <a:r>
              <a:rPr lang="en-US" altLang="en-US" sz="2400" dirty="0"/>
              <a:t>O_RDONLY : read only</a:t>
            </a:r>
          </a:p>
          <a:p>
            <a:pPr lvl="1"/>
            <a:r>
              <a:rPr lang="en-US" altLang="en-US" sz="2400" dirty="0"/>
              <a:t>O_WRONLY : write only</a:t>
            </a:r>
          </a:p>
          <a:p>
            <a:pPr lvl="1"/>
            <a:r>
              <a:rPr lang="en-US" altLang="en-US" sz="2400" dirty="0"/>
              <a:t>O_RDWR: read/write</a:t>
            </a:r>
          </a:p>
          <a:p>
            <a:pPr lvl="1"/>
            <a:r>
              <a:rPr lang="en-US" altLang="en-US" sz="2400" dirty="0"/>
              <a:t>O_CREAT: create the file if doesn’t exist</a:t>
            </a:r>
          </a:p>
          <a:p>
            <a:pPr lvl="1"/>
            <a:r>
              <a:rPr lang="en-US" altLang="en-US" sz="2400" dirty="0"/>
              <a:t>O_APPEND: write at end</a:t>
            </a:r>
          </a:p>
          <a:p>
            <a:pPr lvl="1"/>
            <a:r>
              <a:rPr lang="en-US" altLang="en-US" sz="2400" dirty="0"/>
              <a:t>O_TRUNC:  Truncate exist file to zero length</a:t>
            </a:r>
          </a:p>
          <a:p>
            <a:pPr lvl="1"/>
            <a:r>
              <a:rPr lang="en-US" altLang="en-US" sz="2400" dirty="0"/>
              <a:t>etc.</a:t>
            </a:r>
          </a:p>
          <a:p>
            <a:r>
              <a:rPr lang="en-US" altLang="en-US" sz="2400" dirty="0"/>
              <a:t>Can also bitwise – inclusive – or  them</a:t>
            </a:r>
          </a:p>
          <a:p>
            <a:pPr lvl="1"/>
            <a:r>
              <a:rPr lang="en-US" altLang="en-US" sz="2400" dirty="0"/>
              <a:t>i.e.   O_WRONLY   |   O_APPEND</a:t>
            </a:r>
          </a:p>
          <a:p>
            <a:pPr lvl="1"/>
            <a:endParaRPr lang="en-US" altLang="en-US" sz="2400" dirty="0"/>
          </a:p>
          <a:p>
            <a:pPr lvl="1"/>
            <a:r>
              <a:rPr lang="en-US" altLang="en-US" sz="2400" b="1" dirty="0"/>
              <a:t>See: Table 4-3 (in LPI, page 74)</a:t>
            </a:r>
          </a:p>
          <a:p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671513" y="569913"/>
            <a:ext cx="8324850" cy="1144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1434" tIns="40819" rIns="91434" bIns="45717" anchor="ctr"/>
          <a:lstStyle/>
          <a:p>
            <a:pPr eaLnBrk="1" hangingPunct="1">
              <a:buSzPct val="100000"/>
              <a:tabLst>
                <a:tab pos="0" algn="l"/>
                <a:tab pos="829452" algn="l"/>
                <a:tab pos="1658904" algn="l"/>
                <a:tab pos="2488357" algn="l"/>
                <a:tab pos="3317809" algn="l"/>
                <a:tab pos="4147261" algn="l"/>
                <a:tab pos="4976713" algn="l"/>
                <a:tab pos="5806166" algn="l"/>
                <a:tab pos="6635618" algn="l"/>
                <a:tab pos="7465070" algn="l"/>
                <a:tab pos="8294522" algn="l"/>
                <a:tab pos="9123975" algn="l"/>
              </a:tabLst>
              <a:defRPr/>
            </a:pPr>
            <a:endParaRPr lang="en-US" sz="3628" dirty="0">
              <a:solidFill>
                <a:srgbClr val="57231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ill Sans MT" pitchFamily="32" charset="0"/>
              <a:ea typeface="+mn-e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9438" y="152401"/>
            <a:ext cx="8507412" cy="1143000"/>
          </a:xfrm>
        </p:spPr>
        <p:txBody>
          <a:bodyPr/>
          <a:lstStyle/>
          <a:p>
            <a:pPr>
              <a:buFont typeface="Times New Roman" pitchFamily="16" charset="0"/>
              <a:buNone/>
              <a:defRPr/>
            </a:pPr>
            <a:r>
              <a:rPr lang="en-US" altLang="en-US" sz="3600" b="1" dirty="0"/>
              <a:t>open </a:t>
            </a:r>
            <a:r>
              <a:rPr lang="en-US" altLang="en-US" sz="3600" dirty="0"/>
              <a:t>call  (4 of 5)</a:t>
            </a:r>
            <a:endParaRPr lang="en-US" sz="3991" dirty="0"/>
          </a:p>
        </p:txBody>
      </p:sp>
      <p:sp>
        <p:nvSpPr>
          <p:cNvPr id="16388" name="Content Placeholder 3"/>
          <p:cNvSpPr>
            <a:spLocks noGrp="1"/>
          </p:cNvSpPr>
          <p:nvPr>
            <p:ph idx="1"/>
          </p:nvPr>
        </p:nvSpPr>
        <p:spPr>
          <a:xfrm>
            <a:off x="579438" y="1432084"/>
            <a:ext cx="7816850" cy="5237163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Different mode values (file permissions)</a:t>
            </a:r>
            <a:endParaRPr lang="en-US" altLang="en-US" sz="2800" b="1" dirty="0"/>
          </a:p>
          <a:p>
            <a:pPr>
              <a:defRPr/>
            </a:pPr>
            <a:endParaRPr lang="en-US" altLang="en-US" sz="2800" dirty="0"/>
          </a:p>
          <a:p>
            <a:pPr>
              <a:defRPr/>
            </a:pPr>
            <a:r>
              <a:rPr lang="en-US" altLang="en-US" sz="2800" dirty="0"/>
              <a:t>S_IRUSR: </a:t>
            </a:r>
            <a:r>
              <a:rPr lang="en-US" sz="2800" dirty="0"/>
              <a:t>read permission, owner</a:t>
            </a:r>
            <a:endParaRPr lang="en-US" altLang="en-US" sz="2800" dirty="0"/>
          </a:p>
          <a:p>
            <a:pPr>
              <a:defRPr/>
            </a:pPr>
            <a:r>
              <a:rPr lang="en-US" altLang="en-US" sz="2800" dirty="0"/>
              <a:t>S_IWUSR: </a:t>
            </a:r>
            <a:r>
              <a:rPr lang="en-US" sz="2800" dirty="0"/>
              <a:t>write permission, owner</a:t>
            </a:r>
            <a:endParaRPr lang="en-US" altLang="en-US" sz="2800" dirty="0"/>
          </a:p>
          <a:p>
            <a:pPr>
              <a:defRPr/>
            </a:pPr>
            <a:r>
              <a:rPr lang="en-US" altLang="en-US" sz="2800" dirty="0"/>
              <a:t>S_IROTH: </a:t>
            </a:r>
            <a:r>
              <a:rPr lang="en-US" sz="2800" dirty="0"/>
              <a:t>read permission, others</a:t>
            </a:r>
            <a:endParaRPr lang="en-US" altLang="en-US" sz="2800" dirty="0"/>
          </a:p>
          <a:p>
            <a:pPr>
              <a:defRPr/>
            </a:pPr>
            <a:r>
              <a:rPr lang="en-US" altLang="en-US" sz="2800" dirty="0"/>
              <a:t>S_IWOTH: </a:t>
            </a:r>
            <a:r>
              <a:rPr lang="en-US" sz="2800" dirty="0"/>
              <a:t>write permission, others</a:t>
            </a:r>
            <a:endParaRPr lang="en-US" altLang="en-US" sz="2800" dirty="0"/>
          </a:p>
          <a:p>
            <a:pPr>
              <a:defRPr/>
            </a:pPr>
            <a:r>
              <a:rPr lang="en-US" altLang="en-US" sz="2800" dirty="0"/>
              <a:t> </a:t>
            </a:r>
            <a:r>
              <a:rPr lang="en-US" altLang="en-US" sz="2800" dirty="0" err="1"/>
              <a:t>etc</a:t>
            </a:r>
            <a:endParaRPr lang="en-US" altLang="en-US" sz="2800" dirty="0"/>
          </a:p>
          <a:p>
            <a:pPr>
              <a:defRPr/>
            </a:pPr>
            <a:endParaRPr lang="en-US" altLang="en-US" sz="2800" dirty="0"/>
          </a:p>
          <a:p>
            <a:pPr marL="0" indent="0">
              <a:buNone/>
              <a:defRPr/>
            </a:pPr>
            <a:r>
              <a:rPr lang="en-US" altLang="en-US" sz="2800" dirty="0"/>
              <a:t>Note: for more information, please do a </a:t>
            </a:r>
          </a:p>
          <a:p>
            <a:pPr marL="0" indent="0">
              <a:buNone/>
              <a:defRPr/>
            </a:pPr>
            <a:r>
              <a:rPr lang="en-US" altLang="en-US" sz="2800" b="1" dirty="0"/>
              <a:t>            man 2 open </a:t>
            </a:r>
            <a:r>
              <a:rPr lang="en-US" altLang="en-US" sz="2800" dirty="0"/>
              <a:t>to get all modes values.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50315</TotalTime>
  <Words>3441</Words>
  <Application>Microsoft Office PowerPoint</Application>
  <PresentationFormat>On-screen Show (4:3)</PresentationFormat>
  <Paragraphs>791</Paragraphs>
  <Slides>48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64" baseType="lpstr">
      <vt:lpstr>MS PGothic</vt:lpstr>
      <vt:lpstr>MS PGothic</vt:lpstr>
      <vt:lpstr>新細明體</vt:lpstr>
      <vt:lpstr>Arial</vt:lpstr>
      <vt:lpstr>Calibri</vt:lpstr>
      <vt:lpstr>Calibri Light</vt:lpstr>
      <vt:lpstr>Courier New</vt:lpstr>
      <vt:lpstr>Gill Sans MT</vt:lpstr>
      <vt:lpstr>Helvetica</vt:lpstr>
      <vt:lpstr>Lucida Console</vt:lpstr>
      <vt:lpstr>Lucida Sans</vt:lpstr>
      <vt:lpstr>Times</vt:lpstr>
      <vt:lpstr>Times New Roman</vt:lpstr>
      <vt:lpstr>Trebuchet MS</vt:lpstr>
      <vt:lpstr>Wingdings</vt:lpstr>
      <vt:lpstr>1_Office Theme</vt:lpstr>
      <vt:lpstr>9-UNIX File I/O Calls</vt:lpstr>
      <vt:lpstr>Unix I/O API</vt:lpstr>
      <vt:lpstr>File Descriptor (fd)</vt:lpstr>
      <vt:lpstr>Three Standard File Descriptors</vt:lpstr>
      <vt:lpstr>The Role of Unix File Input/Output</vt:lpstr>
      <vt:lpstr>open call  (1 of 5)</vt:lpstr>
      <vt:lpstr>open call  (2 of 5)</vt:lpstr>
      <vt:lpstr>open call  (3 of 5)</vt:lpstr>
      <vt:lpstr>open call  (4 of 5)</vt:lpstr>
      <vt:lpstr>open call  (5 of 5)</vt:lpstr>
      <vt:lpstr>close call</vt:lpstr>
      <vt:lpstr>read  call  (1 of 2)</vt:lpstr>
      <vt:lpstr>read call - example  (2 of 2)</vt:lpstr>
      <vt:lpstr>write  call  (1 of 2)</vt:lpstr>
      <vt:lpstr>write Example   (2 of 2)</vt:lpstr>
      <vt:lpstr>lseek call   (1 of 2)</vt:lpstr>
      <vt:lpstr>lseek call – examples (2 of 2)</vt:lpstr>
      <vt:lpstr>Restrictions on lseek</vt:lpstr>
      <vt:lpstr>Unix I/O Example</vt:lpstr>
      <vt:lpstr>Pseudo Code</vt:lpstr>
      <vt:lpstr>From the textbook:</vt:lpstr>
      <vt:lpstr>Example: Unix Copy Command (1 of 3) From Textbook</vt:lpstr>
      <vt:lpstr>Example (cont’) (2 of 3) Textbook</vt:lpstr>
      <vt:lpstr>Example (cont’) (3 of 3) Textbook </vt:lpstr>
      <vt:lpstr>Code for athena                        (1 of 4)</vt:lpstr>
      <vt:lpstr>Code for athena                        (2 of 4)</vt:lpstr>
      <vt:lpstr>Code for athena                        (3 of 4)</vt:lpstr>
      <vt:lpstr>Code for athena                        (4 of 4)</vt:lpstr>
      <vt:lpstr>Unix I/O</vt:lpstr>
      <vt:lpstr>Important Note: A File is a File is a File </vt:lpstr>
      <vt:lpstr>Adding Other Devices</vt:lpstr>
      <vt:lpstr>New Devices</vt:lpstr>
      <vt:lpstr>File Descriptors</vt:lpstr>
      <vt:lpstr>The Kernel’s View of a File Descriptor</vt:lpstr>
      <vt:lpstr>Open File Table</vt:lpstr>
      <vt:lpstr>The Kernel View</vt:lpstr>
      <vt:lpstr>inode details</vt:lpstr>
      <vt:lpstr>To the Device</vt:lpstr>
      <vt:lpstr>Sharing Files</vt:lpstr>
      <vt:lpstr>Actions on open()</vt:lpstr>
      <vt:lpstr>Same File Different Process</vt:lpstr>
      <vt:lpstr>Same File Same Process</vt:lpstr>
      <vt:lpstr>Close()</vt:lpstr>
      <vt:lpstr>I/O Redirection</vt:lpstr>
      <vt:lpstr>dup2</vt:lpstr>
      <vt:lpstr>dup2 example</vt:lpstr>
      <vt:lpstr>Sharing Files</vt:lpstr>
      <vt:lpstr>9-UNIX File I/O Calls</vt:lpstr>
    </vt:vector>
  </TitlesOfParts>
  <Company>CETS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Trees</dc:title>
  <dc:creator>doan nguyen</dc:creator>
  <cp:lastModifiedBy>Ruthann Biel</cp:lastModifiedBy>
  <cp:revision>507</cp:revision>
  <dcterms:created xsi:type="dcterms:W3CDTF">2002-03-04T21:55:41Z</dcterms:created>
  <dcterms:modified xsi:type="dcterms:W3CDTF">2018-10-24T20:23:51Z</dcterms:modified>
</cp:coreProperties>
</file>