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674" r:id="rId2"/>
    <p:sldId id="974" r:id="rId3"/>
    <p:sldId id="976" r:id="rId4"/>
    <p:sldId id="977" r:id="rId5"/>
    <p:sldId id="975" r:id="rId6"/>
    <p:sldId id="960" r:id="rId7"/>
    <p:sldId id="963" r:id="rId8"/>
    <p:sldId id="964" r:id="rId9"/>
    <p:sldId id="973" r:id="rId10"/>
    <p:sldId id="966" r:id="rId11"/>
    <p:sldId id="9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9" autoAdjust="0"/>
    <p:restoredTop sz="94676" autoAdjust="0"/>
  </p:normalViewPr>
  <p:slideViewPr>
    <p:cSldViewPr>
      <p:cViewPr varScale="1">
        <p:scale>
          <a:sx n="68" d="100"/>
          <a:sy n="68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Linear Regression</a:t>
            </a:r>
          </a:p>
          <a:p>
            <a:r>
              <a:rPr lang="en-US" b="1" dirty="0"/>
              <a:t>Logistic Regression </a:t>
            </a:r>
          </a:p>
          <a:p>
            <a:r>
              <a:rPr lang="en-US" b="1" dirty="0"/>
              <a:t>Neutral Networks </a:t>
            </a:r>
          </a:p>
          <a:p>
            <a:r>
              <a:rPr lang="en-US" b="1" dirty="0"/>
              <a:t>A Little Bit of Deep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CSC177           </a:t>
            </a:r>
          </a:p>
          <a:p>
            <a:r>
              <a:rPr lang="en-US" dirty="0"/>
              <a:t>Dr. Victor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8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00400" y="228600"/>
            <a:ext cx="371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The Coefficient of Determination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96200" cy="4876800"/>
          </a:xfrm>
        </p:spPr>
        <p:txBody>
          <a:bodyPr/>
          <a:lstStyle/>
          <a:p>
            <a:r>
              <a:rPr lang="en-US" sz="2400" dirty="0"/>
              <a:t>R-Squared score can be used as a single summary number to measure the quality of linear regression model</a:t>
            </a:r>
            <a:endParaRPr lang="en-US" altLang="en-US" sz="2400" b="1" dirty="0"/>
          </a:p>
          <a:p>
            <a:r>
              <a:rPr lang="en-US" altLang="en-US" sz="2400" dirty="0"/>
              <a:t>The value of 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 can range between 0 and 1. </a:t>
            </a:r>
          </a:p>
          <a:p>
            <a:r>
              <a:rPr lang="en-US" altLang="en-US" sz="2400" b="1" dirty="0"/>
              <a:t>The higher R</a:t>
            </a:r>
            <a:r>
              <a:rPr lang="en-US" altLang="en-US" sz="2400" b="1" baseline="30000" dirty="0"/>
              <a:t>2,</a:t>
            </a:r>
            <a:r>
              <a:rPr lang="en-US" altLang="en-US" sz="2400" b="1" dirty="0"/>
              <a:t>  the more accurate the regression model is.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4953000"/>
            <a:ext cx="5372100" cy="9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784600" y="228600"/>
            <a:ext cx="254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Nonlinear Regression</a:t>
            </a:r>
          </a:p>
        </p:txBody>
      </p:sp>
      <p:sp>
        <p:nvSpPr>
          <p:cNvPr id="15363" name="AutoShape 11"/>
          <p:cNvSpPr>
            <a:spLocks noChangeArrowheads="1"/>
          </p:cNvSpPr>
          <p:nvPr/>
        </p:nvSpPr>
        <p:spPr bwMode="auto">
          <a:xfrm>
            <a:off x="4483100" y="3167062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3366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4" name="Picture 12" descr="exponent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29591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3" descr="exponential_with_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2279650"/>
            <a:ext cx="2971800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1203325" y="4926013"/>
            <a:ext cx="7435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</a:rPr>
              <a:t>Any nonlinear continuous functions can also be fit as regressions, including  </a:t>
            </a:r>
            <a:r>
              <a:rPr lang="en-US" altLang="en-US" sz="2000" b="1" dirty="0"/>
              <a:t>power, Logarithmic, Exponential, and Logistic.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Nonlinear functions can also be fit as regressions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predicting continuous values </a:t>
            </a:r>
            <a:r>
              <a:rPr lang="en-US" dirty="0"/>
              <a:t>is called </a:t>
            </a:r>
            <a:r>
              <a:rPr lang="en-US" dirty="0">
                <a:solidFill>
                  <a:srgbClr val="0070C0"/>
                </a:solidFill>
              </a:rPr>
              <a:t>regression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problem</a:t>
            </a:r>
          </a:p>
          <a:p>
            <a:r>
              <a:rPr lang="en-US" dirty="0"/>
              <a:t>General approach: find a </a:t>
            </a:r>
            <a:r>
              <a:rPr lang="en-US" dirty="0">
                <a:solidFill>
                  <a:srgbClr val="FF0000"/>
                </a:solidFill>
              </a:rPr>
              <a:t>continuous function </a:t>
            </a:r>
            <a:r>
              <a:rPr lang="en-US" dirty="0"/>
              <a:t>that models the continuous points.</a:t>
            </a:r>
          </a:p>
        </p:txBody>
      </p:sp>
    </p:spTree>
    <p:extLst>
      <p:ext uri="{BB962C8B-B14F-4D97-AF65-F5344CB8AC3E}">
        <p14:creationId xmlns:p14="http://schemas.microsoft.com/office/powerpoint/2010/main" val="365766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7025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A simple regression has the coefficient </a:t>
            </a:r>
            <a:r>
              <a:rPr lang="el-GR" altLang="en-US" sz="2400" dirty="0">
                <a:latin typeface="+mj-lt"/>
                <a:cs typeface="Arial" panose="020B0604020202020204" pitchFamily="34" charset="0"/>
              </a:rPr>
              <a:t>β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 and the constant </a:t>
            </a:r>
            <a:r>
              <a:rPr lang="el-GR" altLang="en-US" sz="2400" dirty="0">
                <a:latin typeface="+mj-lt"/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.  The equation is then: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cs typeface="Arial" panose="020B0604020202020204" pitchFamily="34" charset="0"/>
              </a:rPr>
              <a:t>	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y = </a:t>
            </a:r>
            <a:r>
              <a:rPr lang="el-GR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+ </a:t>
            </a:r>
            <a:r>
              <a:rPr lang="el-GR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* x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 dirty="0"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+mj-lt"/>
                <a:cs typeface="Arial" panose="020B0604020202020204" pitchFamily="34" charset="0"/>
              </a:rPr>
              <a:t>where </a:t>
            </a:r>
            <a:r>
              <a:rPr lang="el-GR" altLang="en-US" sz="2400" dirty="0">
                <a:latin typeface="+mj-lt"/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  is   </a:t>
            </a:r>
            <a:r>
              <a:rPr lang="en-US" sz="2400" i="1" dirty="0">
                <a:latin typeface="+mj-lt"/>
                <a:ea typeface="ＭＳ Ｐゴシック" pitchFamily="1" charset="-128"/>
                <a:cs typeface="ＭＳ Ｐゴシック" pitchFamily="1" charset="-128"/>
              </a:rPr>
              <a:t>y</a:t>
            </a:r>
            <a:r>
              <a:rPr lang="en-US" sz="2400" dirty="0">
                <a:latin typeface="+mj-lt"/>
                <a:ea typeface="ＭＳ Ｐゴシック" pitchFamily="1" charset="-128"/>
                <a:cs typeface="ＭＳ Ｐゴシック" pitchFamily="1" charset="-128"/>
              </a:rPr>
              <a:t>-intercept and </a:t>
            </a:r>
            <a:r>
              <a:rPr lang="el-GR" altLang="en-US" sz="2400" dirty="0">
                <a:latin typeface="+mj-lt"/>
                <a:cs typeface="Arial" panose="020B0604020202020204" pitchFamily="34" charset="0"/>
              </a:rPr>
              <a:t>β 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is  </a:t>
            </a:r>
            <a:r>
              <a:rPr lang="en-US" sz="2400" dirty="0">
                <a:latin typeface="+mj-lt"/>
                <a:ea typeface="ＭＳ Ｐゴシック" pitchFamily="1" charset="-128"/>
                <a:cs typeface="ＭＳ Ｐゴシック" pitchFamily="1" charset="-128"/>
              </a:rPr>
              <a:t>slope</a:t>
            </a:r>
            <a:endParaRPr lang="el-GR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with one input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6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05200" y="228600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Multiple Linear Regression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78994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 b="1" dirty="0"/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A multiple regression is in the following form: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 dirty="0"/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	y =  </a:t>
            </a:r>
            <a:r>
              <a:rPr lang="el-GR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 + </a:t>
            </a:r>
            <a:r>
              <a:rPr lang="el-GR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* X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  + </a:t>
            </a:r>
            <a:r>
              <a:rPr lang="el-GR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* X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  + … +  </a:t>
            </a:r>
            <a:r>
              <a:rPr lang="el-GR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* </a:t>
            </a: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en-US" sz="2800" b="1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  <a:endParaRPr lang="en-US" altLang="en-US" sz="2800" b="1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sz="24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+mj-lt"/>
                <a:cs typeface="Arial" panose="020B0604020202020204" pitchFamily="34" charset="0"/>
              </a:rPr>
              <a:t>where k is the number of variables, or parameters</a:t>
            </a:r>
            <a:r>
              <a:rPr lang="en-US" altLang="en-US" sz="2400" b="1" dirty="0">
                <a:latin typeface="+mj-lt"/>
                <a:cs typeface="Arial" panose="020B0604020202020204" pitchFamily="34" charset="0"/>
              </a:rPr>
              <a:t>.</a:t>
            </a:r>
            <a:endParaRPr lang="el-GR" altLang="en-US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more than one input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7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for 2D 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82" y="2362200"/>
            <a:ext cx="4156364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1752600"/>
                <a:ext cx="4267200" cy="47183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dataset of the 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 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 </a:t>
                </a:r>
                <a:r>
                  <a:rPr lang="en-US" dirty="0"/>
                  <a:t>find a </a:t>
                </a:r>
                <a:r>
                  <a:rPr lang="en-US" dirty="0">
                    <a:solidFill>
                      <a:srgbClr val="FF0000"/>
                    </a:solidFill>
                  </a:rPr>
                  <a:t>linear continuous function </a:t>
                </a:r>
                <a:r>
                  <a:rPr lang="en-US" dirty="0"/>
                  <a:t>that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minimizes the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Sum of Squares of Error (SSE)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1752600"/>
                <a:ext cx="4267200" cy="4718304"/>
              </a:xfrm>
              <a:blipFill>
                <a:blip r:embed="rId3"/>
                <a:stretch>
                  <a:fillRect l="-2000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9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4"/>
          <p:cNvSpPr>
            <a:spLocks noChangeShapeType="1"/>
          </p:cNvSpPr>
          <p:nvPr/>
        </p:nvSpPr>
        <p:spPr bwMode="auto">
          <a:xfrm>
            <a:off x="2436814" y="162321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2436814" y="4061618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3275014" y="299481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2894014" y="314721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3427414" y="261381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3808414" y="269001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3503614" y="2312193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3884614" y="253761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2589214" y="4214018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Independent variable (x)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 rot="16200000">
            <a:off x="775495" y="2713037"/>
            <a:ext cx="2625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Dependent variable (y)</a:t>
            </a:r>
          </a:p>
        </p:txBody>
      </p:sp>
      <p:sp>
        <p:nvSpPr>
          <p:cNvPr id="4109" name="Oval 14"/>
          <p:cNvSpPr>
            <a:spLocks noChangeArrowheads="1"/>
          </p:cNvSpPr>
          <p:nvPr/>
        </p:nvSpPr>
        <p:spPr bwMode="auto">
          <a:xfrm>
            <a:off x="4189414" y="252333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0" name="Oval 15"/>
          <p:cNvSpPr>
            <a:spLocks noChangeArrowheads="1"/>
          </p:cNvSpPr>
          <p:nvPr/>
        </p:nvSpPr>
        <p:spPr bwMode="auto">
          <a:xfrm>
            <a:off x="4113214" y="229473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1" name="Oval 17"/>
          <p:cNvSpPr>
            <a:spLocks noChangeArrowheads="1"/>
          </p:cNvSpPr>
          <p:nvPr/>
        </p:nvSpPr>
        <p:spPr bwMode="auto">
          <a:xfrm>
            <a:off x="3275014" y="275193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2" name="Oval 18"/>
          <p:cNvSpPr>
            <a:spLocks noChangeArrowheads="1"/>
          </p:cNvSpPr>
          <p:nvPr/>
        </p:nvSpPr>
        <p:spPr bwMode="auto">
          <a:xfrm>
            <a:off x="2665414" y="320913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3" name="Oval 19"/>
          <p:cNvSpPr>
            <a:spLocks noChangeArrowheads="1"/>
          </p:cNvSpPr>
          <p:nvPr/>
        </p:nvSpPr>
        <p:spPr bwMode="auto">
          <a:xfrm>
            <a:off x="4341814" y="198993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5" name="Line 21"/>
          <p:cNvSpPr>
            <a:spLocks noChangeShapeType="1"/>
          </p:cNvSpPr>
          <p:nvPr/>
        </p:nvSpPr>
        <p:spPr bwMode="auto">
          <a:xfrm flipV="1">
            <a:off x="2436814" y="1913730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Rectangle 22"/>
          <p:cNvSpPr>
            <a:spLocks noChangeArrowheads="1"/>
          </p:cNvSpPr>
          <p:nvPr/>
        </p:nvSpPr>
        <p:spPr bwMode="auto">
          <a:xfrm>
            <a:off x="4987927" y="2088355"/>
            <a:ext cx="2084387" cy="565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y’ = b0 + b1X</a:t>
            </a:r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 flipH="1">
            <a:off x="3567115" y="2316954"/>
            <a:ext cx="140652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Rectangle 24"/>
          <p:cNvSpPr>
            <a:spLocks noChangeArrowheads="1"/>
          </p:cNvSpPr>
          <p:nvPr/>
        </p:nvSpPr>
        <p:spPr bwMode="auto">
          <a:xfrm>
            <a:off x="3508377" y="3393280"/>
            <a:ext cx="2339975" cy="442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/>
              <a:t>b0 (y intercept)</a:t>
            </a:r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H="1">
            <a:off x="2473327" y="3594893"/>
            <a:ext cx="10477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Rectangle 26"/>
          <p:cNvSpPr>
            <a:spLocks noChangeArrowheads="1"/>
          </p:cNvSpPr>
          <p:nvPr/>
        </p:nvSpPr>
        <p:spPr bwMode="auto">
          <a:xfrm>
            <a:off x="6170614" y="2963068"/>
            <a:ext cx="1762125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b1 = slope</a:t>
            </a:r>
          </a:p>
          <a:p>
            <a:pPr algn="ctr" eaLnBrk="1" hangingPunct="1"/>
            <a:r>
              <a:rPr lang="en-US" altLang="en-US" dirty="0"/>
              <a:t>= </a:t>
            </a:r>
            <a:r>
              <a:rPr lang="en-US" altLang="en-US" dirty="0">
                <a:cs typeface="Arial" panose="020B0604020202020204" pitchFamily="34" charset="0"/>
              </a:rPr>
              <a:t>∆y/ </a:t>
            </a:r>
            <a:r>
              <a:rPr lang="en-US" altLang="en-US" dirty="0"/>
              <a:t>∆x</a:t>
            </a:r>
            <a:endParaRPr lang="en-US" altLang="en-US" dirty="0">
              <a:cs typeface="Arial" panose="020B0604020202020204" pitchFamily="34" charset="0"/>
            </a:endParaRPr>
          </a:p>
          <a:p>
            <a:pPr algn="ctr" eaLnBrk="1" hangingPunct="1"/>
            <a:endParaRPr lang="en-US" altLang="en-US" dirty="0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3535364" y="241061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Rectangle 28"/>
          <p:cNvSpPr>
            <a:spLocks noChangeArrowheads="1"/>
          </p:cNvSpPr>
          <p:nvPr/>
        </p:nvSpPr>
        <p:spPr bwMode="auto">
          <a:xfrm>
            <a:off x="3479802" y="2336005"/>
            <a:ext cx="30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en-US"/>
              <a:t>є</a:t>
            </a: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779"/>
            <a:ext cx="8229600" cy="600077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9"/>
          <p:cNvSpPr>
            <a:spLocks noChangeShapeType="1"/>
          </p:cNvSpPr>
          <p:nvPr/>
        </p:nvSpPr>
        <p:spPr bwMode="auto">
          <a:xfrm flipV="1">
            <a:off x="2971801" y="2424112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343400" y="2286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2971801" y="1585912"/>
            <a:ext cx="0" cy="298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971801" y="4572000"/>
            <a:ext cx="40782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810001" y="36433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3429001" y="35671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3962401" y="30337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4343401" y="33385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4038601" y="28813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4419601" y="29575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400426" y="4794645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Independent variable (x)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 rot="16200000">
            <a:off x="1403352" y="3321049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Dependent variable</a:t>
            </a:r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724401" y="31861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648201" y="26527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3810001" y="31099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Oval 16"/>
          <p:cNvSpPr>
            <a:spLocks noChangeArrowheads="1"/>
          </p:cNvSpPr>
          <p:nvPr/>
        </p:nvSpPr>
        <p:spPr bwMode="auto">
          <a:xfrm>
            <a:off x="3200401" y="35671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6" name="Oval 17"/>
          <p:cNvSpPr>
            <a:spLocks noChangeArrowheads="1"/>
          </p:cNvSpPr>
          <p:nvPr/>
        </p:nvSpPr>
        <p:spPr bwMode="auto">
          <a:xfrm>
            <a:off x="4876801" y="23479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674688" y="5535838"/>
            <a:ext cx="7642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Sum of Squares of Error (SSE) </a:t>
            </a:r>
            <a:r>
              <a:rPr lang="en-US" altLang="en-US" sz="2000" b="1" dirty="0"/>
              <a:t>is the sum of all the squared errors.  </a:t>
            </a:r>
          </a:p>
        </p:txBody>
      </p:sp>
      <p:sp>
        <p:nvSpPr>
          <p:cNvPr id="7188" name="Line 27"/>
          <p:cNvSpPr>
            <a:spLocks noChangeShapeType="1"/>
          </p:cNvSpPr>
          <p:nvPr/>
        </p:nvSpPr>
        <p:spPr bwMode="auto">
          <a:xfrm>
            <a:off x="3238501" y="3643312"/>
            <a:ext cx="0" cy="2714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8"/>
          <p:cNvSpPr>
            <a:spLocks noChangeShapeType="1"/>
          </p:cNvSpPr>
          <p:nvPr/>
        </p:nvSpPr>
        <p:spPr bwMode="auto">
          <a:xfrm>
            <a:off x="3467101" y="3643312"/>
            <a:ext cx="0" cy="809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9"/>
          <p:cNvSpPr>
            <a:spLocks noChangeShapeType="1"/>
          </p:cNvSpPr>
          <p:nvPr/>
        </p:nvSpPr>
        <p:spPr bwMode="auto">
          <a:xfrm>
            <a:off x="3835401" y="3467100"/>
            <a:ext cx="0" cy="188912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30"/>
          <p:cNvSpPr>
            <a:spLocks noChangeShapeType="1"/>
          </p:cNvSpPr>
          <p:nvPr/>
        </p:nvSpPr>
        <p:spPr bwMode="auto">
          <a:xfrm>
            <a:off x="3848101" y="3211512"/>
            <a:ext cx="0" cy="23653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31"/>
          <p:cNvSpPr>
            <a:spLocks noChangeShapeType="1"/>
          </p:cNvSpPr>
          <p:nvPr/>
        </p:nvSpPr>
        <p:spPr bwMode="auto">
          <a:xfrm>
            <a:off x="4000501" y="3109912"/>
            <a:ext cx="0" cy="1873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32"/>
          <p:cNvSpPr>
            <a:spLocks noChangeShapeType="1"/>
          </p:cNvSpPr>
          <p:nvPr/>
        </p:nvSpPr>
        <p:spPr bwMode="auto">
          <a:xfrm>
            <a:off x="4089401" y="2970212"/>
            <a:ext cx="0" cy="3079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33"/>
          <p:cNvSpPr>
            <a:spLocks noChangeShapeType="1"/>
          </p:cNvSpPr>
          <p:nvPr/>
        </p:nvSpPr>
        <p:spPr bwMode="auto">
          <a:xfrm>
            <a:off x="4381501" y="3089275"/>
            <a:ext cx="0" cy="249237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34"/>
          <p:cNvSpPr>
            <a:spLocks noChangeShapeType="1"/>
          </p:cNvSpPr>
          <p:nvPr/>
        </p:nvSpPr>
        <p:spPr bwMode="auto">
          <a:xfrm>
            <a:off x="4762501" y="2805112"/>
            <a:ext cx="0" cy="3810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36"/>
          <p:cNvSpPr>
            <a:spLocks noChangeShapeType="1"/>
          </p:cNvSpPr>
          <p:nvPr/>
        </p:nvSpPr>
        <p:spPr bwMode="auto">
          <a:xfrm>
            <a:off x="4914901" y="2449512"/>
            <a:ext cx="0" cy="18891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7"/>
          <p:cNvSpPr>
            <a:spLocks noChangeShapeType="1"/>
          </p:cNvSpPr>
          <p:nvPr/>
        </p:nvSpPr>
        <p:spPr bwMode="auto">
          <a:xfrm>
            <a:off x="4687889" y="2717800"/>
            <a:ext cx="1587" cy="1047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Sum of Squares of Error (SSE)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DEE33D-05E4-4B09-9977-EB1424650C02}"/>
                  </a:ext>
                </a:extLst>
              </p:cNvPr>
              <p:cNvSpPr/>
              <p:nvPr/>
            </p:nvSpPr>
            <p:spPr>
              <a:xfrm>
                <a:off x="5772150" y="1781008"/>
                <a:ext cx="2914646" cy="1041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Sum of squared errors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DEE33D-05E4-4B09-9977-EB1424650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50" y="1781008"/>
                <a:ext cx="2914646" cy="1041567"/>
              </a:xfrm>
              <a:prstGeom prst="rect">
                <a:avLst/>
              </a:prstGeom>
              <a:blipFill>
                <a:blip r:embed="rId2"/>
                <a:stretch>
                  <a:fillRect l="-1883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4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2514599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514599" y="4419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352799" y="33528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971799" y="35052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3505199" y="29718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886199" y="30480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581399" y="28194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3962399" y="28956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666999" y="4572000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Independent variable (x)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 rot="16200000">
            <a:off x="946150" y="3168649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Dependent variable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267199" y="28813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190999" y="26527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352799" y="31099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2743199" y="35671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4419599" y="234791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990600" y="5480843"/>
            <a:ext cx="784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Sum of Squares of Regression (SSR)</a:t>
            </a:r>
            <a:r>
              <a:rPr lang="en-US" altLang="en-US" b="1" dirty="0"/>
              <a:t> is the sum of the squared differences between each prediction and the mean of data.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2514599" y="2271712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2543174" y="3044825"/>
            <a:ext cx="2670175" cy="0"/>
          </a:xfrm>
          <a:prstGeom prst="line">
            <a:avLst/>
          </a:prstGeom>
          <a:noFill/>
          <a:ln w="158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349874" y="2833687"/>
            <a:ext cx="1258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Data mean </a:t>
            </a: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457699" y="2551112"/>
            <a:ext cx="0" cy="4746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229099" y="2741612"/>
            <a:ext cx="0" cy="3063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543299" y="3059112"/>
            <a:ext cx="0" cy="1143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2781299" y="3041650"/>
            <a:ext cx="0" cy="665162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3009899" y="3055937"/>
            <a:ext cx="9525" cy="500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3378199" y="3059112"/>
            <a:ext cx="0" cy="246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4305299" y="2657475"/>
            <a:ext cx="0" cy="3905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3987799" y="2894012"/>
            <a:ext cx="12700" cy="1492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3924299" y="2957512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3619499" y="3059112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Sum of Squares of Regression (SSR)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9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Sum of Squares of Total (SST)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743200"/>
            <a:ext cx="6138976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1828800"/>
            <a:ext cx="3146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SST = SSE + SSR</a:t>
            </a:r>
          </a:p>
        </p:txBody>
      </p:sp>
    </p:spTree>
    <p:extLst>
      <p:ext uri="{BB962C8B-B14F-4D97-AF65-F5344CB8AC3E}">
        <p14:creationId xmlns:p14="http://schemas.microsoft.com/office/powerpoint/2010/main" val="2422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15887</TotalTime>
  <Words>317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Clarity</vt:lpstr>
      <vt:lpstr>DATA MINING LECTURE 6</vt:lpstr>
      <vt:lpstr>Regression Problem</vt:lpstr>
      <vt:lpstr>Linear Regression with one input </vt:lpstr>
      <vt:lpstr>Linear Regression with more than one input </vt:lpstr>
      <vt:lpstr>Linear regression for 2D data</vt:lpstr>
      <vt:lpstr>Linear Regression </vt:lpstr>
      <vt:lpstr>Sum of Squares of Error (SSE)</vt:lpstr>
      <vt:lpstr>Sum of Squares of Regression (SSR)</vt:lpstr>
      <vt:lpstr>Sum of Squares of Total (SST)</vt:lpstr>
      <vt:lpstr>R-Squared score</vt:lpstr>
      <vt:lpstr>Nonlinear functions can also be fit as regressions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 </cp:lastModifiedBy>
  <cp:revision>592</cp:revision>
  <dcterms:created xsi:type="dcterms:W3CDTF">2011-10-17T19:46:53Z</dcterms:created>
  <dcterms:modified xsi:type="dcterms:W3CDTF">2019-06-12T03:32:14Z</dcterms:modified>
</cp:coreProperties>
</file>