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15" r:id="rId2"/>
    <p:sldId id="568" r:id="rId3"/>
    <p:sldId id="598" r:id="rId4"/>
    <p:sldId id="599" r:id="rId5"/>
    <p:sldId id="600" r:id="rId6"/>
    <p:sldId id="601" r:id="rId7"/>
    <p:sldId id="602" r:id="rId8"/>
    <p:sldId id="603" r:id="rId9"/>
    <p:sldId id="606" r:id="rId10"/>
    <p:sldId id="611" r:id="rId11"/>
    <p:sldId id="597" r:id="rId12"/>
    <p:sldId id="569" r:id="rId13"/>
    <p:sldId id="571" r:id="rId14"/>
    <p:sldId id="572" r:id="rId15"/>
    <p:sldId id="604" r:id="rId16"/>
    <p:sldId id="534" r:id="rId17"/>
    <p:sldId id="521" r:id="rId18"/>
    <p:sldId id="607" r:id="rId19"/>
    <p:sldId id="574" r:id="rId20"/>
    <p:sldId id="608" r:id="rId21"/>
    <p:sldId id="609" r:id="rId22"/>
    <p:sldId id="573" r:id="rId23"/>
    <p:sldId id="523" r:id="rId24"/>
    <p:sldId id="576" r:id="rId25"/>
    <p:sldId id="524" r:id="rId26"/>
    <p:sldId id="525" r:id="rId27"/>
    <p:sldId id="526" r:id="rId28"/>
    <p:sldId id="535" r:id="rId29"/>
    <p:sldId id="596" r:id="rId30"/>
    <p:sldId id="610" r:id="rId31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94551" autoAdjust="0"/>
  </p:normalViewPr>
  <p:slideViewPr>
    <p:cSldViewPr>
      <p:cViewPr varScale="1">
        <p:scale>
          <a:sx n="88" d="100"/>
          <a:sy n="88" d="100"/>
        </p:scale>
        <p:origin x="206" y="6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7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07" tIns="47956" rIns="95907" bIns="479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87875" cy="344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709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2" tIns="45357" rIns="90722" bIns="4535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9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06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5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4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4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400" dirty="0" smtClean="0"/>
              <a:t>03/26/2018</a:t>
            </a:r>
            <a:r>
              <a:rPr lang="en-US" sz="1400" dirty="0" smtClean="0">
                <a:latin typeface="Arial" pitchFamily="34" charset="0"/>
              </a:rPr>
              <a:t>		</a:t>
            </a:r>
            <a:r>
              <a:rPr lang="en-US" sz="1400" baseline="0" dirty="0" smtClean="0">
                <a:latin typeface="Arial" pitchFamily="34" charset="0"/>
              </a:rPr>
              <a:t>     </a:t>
            </a:r>
            <a:r>
              <a:rPr lang="en-US" sz="1400" dirty="0" smtClean="0">
                <a:latin typeface="Arial" pitchFamily="34" charset="0"/>
              </a:rPr>
              <a:t>Introduction to Data Mining,</a:t>
            </a:r>
            <a:r>
              <a:rPr lang="en-US" sz="1400" baseline="0" dirty="0" smtClean="0">
                <a:latin typeface="Arial" pitchFamily="34" charset="0"/>
              </a:rPr>
              <a:t> 2</a:t>
            </a:r>
            <a:r>
              <a:rPr lang="en-US" sz="1400" baseline="30000" dirty="0" smtClean="0">
                <a:latin typeface="Arial" pitchFamily="34" charset="0"/>
              </a:rPr>
              <a:t>nd</a:t>
            </a:r>
            <a:r>
              <a:rPr lang="en-US" sz="1400" baseline="0" dirty="0" smtClean="0">
                <a:latin typeface="Arial" pitchFamily="34" charset="0"/>
              </a:rPr>
              <a:t> Edition</a:t>
            </a:r>
            <a:r>
              <a:rPr lang="en-US" sz="1400" dirty="0" smtClean="0">
                <a:latin typeface="Arial" pitchFamily="34" charset="0"/>
              </a:rPr>
              <a:t> </a:t>
            </a:r>
            <a:r>
              <a:rPr lang="en-US" altLang="en-US" sz="1400" dirty="0" smtClean="0"/>
              <a:t> 			              </a:t>
            </a:r>
            <a:fld id="{7084C611-86DA-0C49-84BD-91F3BD06A343}" type="slidenum">
              <a:rPr lang="en-US" altLang="en-US" sz="1400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wmf"/><Relationship Id="rId9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/>
              <a:t>Data Mining</a:t>
            </a:r>
            <a:endParaRPr lang="en-US" altLang="en-US" sz="2800"/>
          </a:p>
        </p:txBody>
      </p:sp>
      <p:sp>
        <p:nvSpPr>
          <p:cNvPr id="4098" name="Rectangle 1027"/>
          <p:cNvSpPr>
            <a:spLocks noChangeArrowheads="1"/>
          </p:cNvSpPr>
          <p:nvPr/>
        </p:nvSpPr>
        <p:spPr bwMode="auto">
          <a:xfrm>
            <a:off x="381000" y="1981200"/>
            <a:ext cx="82296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Model Overfitting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Introduction to Data Mining, 2</a:t>
            </a:r>
            <a:r>
              <a:rPr lang="en-US" altLang="en-US" sz="3200" b="0" baseline="30000"/>
              <a:t>nd</a:t>
            </a:r>
            <a:r>
              <a:rPr lang="en-US" altLang="en-US" sz="3200" b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Tan, Steinbach, Karpatne, Kumar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If training data is under-representative, testing errors increase and training errors decrease on increasing number of nodes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Increasing the size of training data reduces the difference between training and testing errors at a given number of nodes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676400"/>
            <a:ext cx="180001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752600"/>
            <a:ext cx="1863755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6394" y="309523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Decision Tree with 50 nodes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48844" y="3048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Decision Tree with 50 nodes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42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Model Overfitting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Limited Training Size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High Model Complexity</a:t>
            </a:r>
          </a:p>
          <a:p>
            <a:endParaRPr lang="en-US" altLang="en-US" sz="500" dirty="0" smtClean="0"/>
          </a:p>
          <a:p>
            <a:pPr lvl="1"/>
            <a:r>
              <a:rPr lang="en-US" altLang="en-US" sz="2400" dirty="0" smtClean="0"/>
              <a:t>Multiple Comparison Procedure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Effect of Multiple Comparison Procedure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989637" cy="5181600"/>
          </a:xfrm>
        </p:spPr>
        <p:txBody>
          <a:bodyPr/>
          <a:lstStyle/>
          <a:p>
            <a:r>
              <a:rPr lang="en-US" altLang="en-US" sz="2400"/>
              <a:t>Consider the task of predicting whether stock market will rise/fall in the next 10 trading days</a:t>
            </a:r>
          </a:p>
          <a:p>
            <a:pPr lvl="4"/>
            <a:endParaRPr lang="en-US" altLang="en-US" sz="1800">
              <a:latin typeface="Times New Roman" charset="0"/>
            </a:endParaRPr>
          </a:p>
          <a:p>
            <a:r>
              <a:rPr lang="en-US" altLang="en-US" sz="2400"/>
              <a:t>Random guessing:</a:t>
            </a:r>
          </a:p>
          <a:p>
            <a:pPr lvl="1">
              <a:buFont typeface="Arial" charset="0"/>
              <a:buNone/>
            </a:pPr>
            <a:r>
              <a:rPr lang="en-US" altLang="en-US" sz="2400" i="1">
                <a:latin typeface="Times New Roman" charset="0"/>
              </a:rPr>
              <a:t> P</a:t>
            </a:r>
            <a:r>
              <a:rPr lang="en-US" altLang="en-US" sz="2400"/>
              <a:t>(</a:t>
            </a:r>
            <a:r>
              <a:rPr lang="en-US" altLang="en-US" sz="2400" i="1">
                <a:latin typeface="Times New Roman" charset="0"/>
              </a:rPr>
              <a:t>correct</a:t>
            </a:r>
            <a:r>
              <a:rPr lang="en-US" altLang="en-US" sz="2400"/>
              <a:t>) = 0.5</a:t>
            </a:r>
          </a:p>
          <a:p>
            <a:pPr lvl="1">
              <a:buFont typeface="Arial" charset="0"/>
              <a:buNone/>
            </a:pPr>
            <a:endParaRPr lang="en-US" altLang="en-US" sz="2400"/>
          </a:p>
          <a:p>
            <a:r>
              <a:rPr lang="en-US" altLang="en-US" sz="2400"/>
              <a:t>Make 10 random guesses in a row:</a:t>
            </a:r>
          </a:p>
          <a:p>
            <a:pPr lvl="1">
              <a:buFont typeface="Arial" charset="0"/>
              <a:buNone/>
            </a:pPr>
            <a:r>
              <a:rPr lang="en-US" altLang="en-US" sz="2400"/>
              <a:t> 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graphicFrame>
        <p:nvGraphicFramePr>
          <p:cNvPr id="1014829" name="Group 45"/>
          <p:cNvGraphicFramePr>
            <a:graphicFrameLocks noGrp="1"/>
          </p:cNvGraphicFramePr>
          <p:nvPr>
            <p:ph sz="quarter" idx="2"/>
          </p:nvPr>
        </p:nvGraphicFramePr>
        <p:xfrm>
          <a:off x="6781800" y="1295400"/>
          <a:ext cx="2100263" cy="3962400"/>
        </p:xfrm>
        <a:graphic>
          <a:graphicData uri="http://schemas.openxmlformats.org/drawingml/2006/table">
            <a:tbl>
              <a:tblPr/>
              <a:tblGrid>
                <a:gridCol w="1050925"/>
                <a:gridCol w="1049338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825" name="Object 4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4724400"/>
          <a:ext cx="54864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3" imgW="2908300" imgH="647700" progId="Equation.3">
                  <p:embed/>
                </p:oleObj>
              </mc:Choice>
              <mc:Fallback>
                <p:oleObj name="Equation" r:id="rId3" imgW="2908300" imgH="647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54864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/>
              <a:t>Effect of Multiple Comparison Procedure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Approach:</a:t>
            </a:r>
          </a:p>
          <a:p>
            <a:pPr lvl="1"/>
            <a:r>
              <a:rPr lang="en-US" altLang="en-US"/>
              <a:t>Get 50 analysts</a:t>
            </a:r>
          </a:p>
          <a:p>
            <a:pPr lvl="1"/>
            <a:r>
              <a:rPr lang="en-US" altLang="en-US"/>
              <a:t>Each analyst makes 10 random guesses</a:t>
            </a:r>
          </a:p>
          <a:p>
            <a:pPr lvl="1"/>
            <a:r>
              <a:rPr lang="en-US" altLang="en-US"/>
              <a:t>Choose the analyst that makes the most number of correct predictions</a:t>
            </a:r>
          </a:p>
          <a:p>
            <a:pPr lvl="1"/>
            <a:endParaRPr lang="en-US" altLang="en-US"/>
          </a:p>
          <a:p>
            <a:r>
              <a:rPr lang="en-US" altLang="en-US"/>
              <a:t>Probability that at least one analyst makes at least 8 correct predictions</a:t>
            </a:r>
          </a:p>
        </p:txBody>
      </p:sp>
      <p:graphicFrame>
        <p:nvGraphicFramePr>
          <p:cNvPr id="10209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5257800"/>
          <a:ext cx="5943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3" imgW="2768600" imgH="228600" progId="Equation.3">
                  <p:embed/>
                </p:oleObj>
              </mc:Choice>
              <mc:Fallback>
                <p:oleObj name="Equation" r:id="rId3" imgW="276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5943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Effect of Multiple Comparison Procedure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Many algorithms employ the following greedy strategy: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Initial model: 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Alternative model: M’ = M </a:t>
            </a:r>
            <a:r>
              <a:rPr lang="en-US" altLang="en-US" sz="2400">
                <a:sym typeface="Symbol" charset="2"/>
              </a:rPr>
              <a:t></a:t>
            </a:r>
            <a:r>
              <a:rPr lang="en-US" altLang="en-US" sz="2400"/>
              <a:t> </a:t>
            </a:r>
            <a:r>
              <a:rPr lang="en-US" altLang="en-US" sz="2400">
                <a:sym typeface="Symbol" charset="2"/>
              </a:rPr>
              <a:t>,   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where  is a component to be added to the model (e.g., a test condition of a decision tree)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Keep M’ if improvement, </a:t>
            </a:r>
            <a:r>
              <a:rPr lang="en-US" altLang="en-US" sz="2400">
                <a:sym typeface="Symbol" charset="2"/>
              </a:rPr>
              <a:t>(M,M’) &gt; 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Often times, </a:t>
            </a:r>
            <a:r>
              <a:rPr lang="en-US" altLang="en-US" sz="2400">
                <a:sym typeface="Symbol" charset="2"/>
              </a:rPr>
              <a:t> is chosen from a set of alternative components,  = {</a:t>
            </a:r>
            <a:r>
              <a:rPr lang="en-US" altLang="en-US" sz="2400" baseline="-25000">
                <a:sym typeface="Symbol" charset="2"/>
              </a:rPr>
              <a:t>1</a:t>
            </a:r>
            <a:r>
              <a:rPr lang="en-US" altLang="en-US" sz="2400">
                <a:sym typeface="Symbol" charset="2"/>
              </a:rPr>
              <a:t>, </a:t>
            </a:r>
            <a:r>
              <a:rPr lang="en-US" altLang="en-US" sz="2400" baseline="-25000">
                <a:sym typeface="Symbol" charset="2"/>
              </a:rPr>
              <a:t>2</a:t>
            </a:r>
            <a:r>
              <a:rPr lang="en-US" altLang="en-US" sz="2400">
                <a:sym typeface="Symbol" charset="2"/>
              </a:rPr>
              <a:t>, …, </a:t>
            </a:r>
            <a:r>
              <a:rPr lang="en-US" altLang="en-US" sz="2400" baseline="-25000">
                <a:sym typeface="Symbol" charset="2"/>
              </a:rPr>
              <a:t>k</a:t>
            </a:r>
            <a:r>
              <a:rPr lang="en-US" altLang="en-US" sz="2400">
                <a:sym typeface="Symbol" charset="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If many alternatives are available, one may inadvertently add irrelevant components to the model, resulting in model overfitting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Effect of Multiple Comparison - Example</a:t>
            </a:r>
          </a:p>
        </p:txBody>
      </p:sp>
      <p:pic>
        <p:nvPicPr>
          <p:cNvPr id="18434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838200"/>
            <a:ext cx="51006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4648200"/>
            <a:ext cx="35861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Use additional 100 noisy variables generated from a uniform distribution along with X and Y as attributes.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Use 30% of the data for training and 70% of the data for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36938"/>
            <a:ext cx="3970337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830263"/>
            <a:ext cx="39608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029200" y="6138863"/>
            <a:ext cx="3586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Using only X and Y as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Overfitting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Overfitting results in decision trees that are </a:t>
            </a:r>
            <a:r>
              <a:rPr lang="en-US" altLang="en-US" u="sng"/>
              <a:t>more complex</a:t>
            </a:r>
            <a:r>
              <a:rPr lang="en-US" altLang="en-US"/>
              <a:t> than necessary</a:t>
            </a:r>
          </a:p>
          <a:p>
            <a:endParaRPr lang="en-US" altLang="en-US"/>
          </a:p>
          <a:p>
            <a:r>
              <a:rPr lang="en-US" altLang="en-US"/>
              <a:t>Training error does not provide a good estimate of how well the tree will perform on previously unseen records</a:t>
            </a:r>
          </a:p>
          <a:p>
            <a:endParaRPr lang="en-US" altLang="en-US"/>
          </a:p>
          <a:p>
            <a:r>
              <a:rPr lang="en-US" altLang="en-US"/>
              <a:t>Need ways for estimating generalization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Selection</a:t>
            </a:r>
            <a:endParaRPr lang="en-US" alt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Performed during model </a:t>
            </a:r>
            <a:r>
              <a:rPr lang="en-US" altLang="en-US" dirty="0" smtClean="0">
                <a:solidFill>
                  <a:srgbClr val="000000"/>
                </a:solidFill>
              </a:rPr>
              <a:t>building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Purpose is to ensure that model is not overly complex (to avoid </a:t>
            </a:r>
            <a:r>
              <a:rPr lang="en-US" altLang="en-US" dirty="0" err="1">
                <a:solidFill>
                  <a:srgbClr val="000000"/>
                </a:solidFill>
              </a:rPr>
              <a:t>overfitting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0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Need </a:t>
            </a:r>
            <a:r>
              <a:rPr lang="en-US" altLang="en-US" dirty="0">
                <a:solidFill>
                  <a:srgbClr val="000000"/>
                </a:solidFill>
              </a:rPr>
              <a:t>to estimate generalization error</a:t>
            </a:r>
          </a:p>
          <a:p>
            <a:pPr lvl="1"/>
            <a:r>
              <a:rPr lang="en-US" altLang="en-US" dirty="0" smtClean="0"/>
              <a:t>Using Validation Set</a:t>
            </a:r>
            <a:endParaRPr lang="en-US" altLang="en-US" dirty="0">
              <a:latin typeface="Times New Roman" charset="0"/>
            </a:endParaRPr>
          </a:p>
          <a:p>
            <a:pPr lvl="1"/>
            <a:endParaRPr lang="en-US" altLang="en-US" sz="500" dirty="0" smtClean="0"/>
          </a:p>
          <a:p>
            <a:pPr lvl="1"/>
            <a:r>
              <a:rPr lang="en-US" altLang="en-US" dirty="0" smtClean="0"/>
              <a:t>Incorporating </a:t>
            </a:r>
            <a:r>
              <a:rPr lang="en-US" altLang="en-US" dirty="0"/>
              <a:t>Model </a:t>
            </a:r>
            <a:r>
              <a:rPr lang="en-US" altLang="en-US" dirty="0" smtClean="0"/>
              <a:t>Complexity</a:t>
            </a:r>
          </a:p>
          <a:p>
            <a:pPr lvl="1"/>
            <a:endParaRPr lang="en-US" altLang="en-US" sz="500" dirty="0" smtClean="0"/>
          </a:p>
          <a:p>
            <a:pPr lvl="1"/>
            <a:r>
              <a:rPr lang="en-US" altLang="en-US" dirty="0" smtClean="0"/>
              <a:t>Estimating Statistical Bounds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 dirty="0" smtClean="0"/>
              <a:t>Model Selection:</a:t>
            </a:r>
            <a:br>
              <a:rPr lang="en-US" altLang="en-US" sz="2000" dirty="0" smtClean="0"/>
            </a:br>
            <a:r>
              <a:rPr lang="en-US" altLang="en-US" dirty="0" smtClean="0"/>
              <a:t>Using </a:t>
            </a:r>
            <a:r>
              <a:rPr lang="en-US" altLang="en-US" dirty="0"/>
              <a:t>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Divide </a:t>
            </a:r>
            <a:r>
              <a:rPr lang="en-US" altLang="en-US" u="sng"/>
              <a:t>training</a:t>
            </a:r>
            <a:r>
              <a:rPr lang="en-US" altLang="en-US"/>
              <a:t> data into two parts:</a:t>
            </a:r>
          </a:p>
          <a:p>
            <a:pPr lvl="1"/>
            <a:r>
              <a:rPr lang="en-US" altLang="en-US"/>
              <a:t>Training set: </a:t>
            </a:r>
          </a:p>
          <a:p>
            <a:pPr lvl="2"/>
            <a:r>
              <a:rPr lang="en-US" altLang="en-US"/>
              <a:t> use for model building</a:t>
            </a:r>
          </a:p>
          <a:p>
            <a:pPr lvl="1"/>
            <a:r>
              <a:rPr lang="en-US" altLang="en-US"/>
              <a:t>Validation set: </a:t>
            </a:r>
          </a:p>
          <a:p>
            <a:pPr lvl="2"/>
            <a:r>
              <a:rPr lang="en-US" altLang="en-US"/>
              <a:t> use for estimating generalization error</a:t>
            </a:r>
          </a:p>
          <a:p>
            <a:pPr lvl="2"/>
            <a:r>
              <a:rPr lang="en-US" altLang="en-US"/>
              <a:t> Note: validation set is not the same as test set</a:t>
            </a:r>
          </a:p>
          <a:p>
            <a:pPr lvl="2"/>
            <a:endParaRPr lang="en-US" altLang="en-US"/>
          </a:p>
          <a:p>
            <a:r>
              <a:rPr lang="en-US" altLang="en-US"/>
              <a:t>Drawback:</a:t>
            </a:r>
          </a:p>
          <a:p>
            <a:pPr lvl="1"/>
            <a:r>
              <a:rPr lang="en-US" altLang="en-US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</a:rPr>
              <a:t>Model </a:t>
            </a:r>
            <a:r>
              <a:rPr lang="en-US" altLang="en-US" sz="2000" smtClean="0">
                <a:solidFill>
                  <a:srgbClr val="000000"/>
                </a:solidFill>
              </a:rPr>
              <a:t>Selection:</a:t>
            </a:r>
            <a:r>
              <a:rPr lang="en-US" altLang="en-US" sz="2000">
                <a:solidFill>
                  <a:srgbClr val="000000"/>
                </a:solidFill>
              </a:rPr>
              <a:t/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 smtClean="0"/>
              <a:t>Incorporating </a:t>
            </a:r>
            <a:r>
              <a:rPr lang="en-US" altLang="en-US"/>
              <a:t>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 over the more complex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being fitted accidentally by errors in data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Therefore, one should include model complexity when evaluating a </a:t>
            </a:r>
            <a:r>
              <a:rPr lang="en-US" altLang="en-US" sz="2400" dirty="0" smtClean="0"/>
              <a:t>model</a:t>
            </a:r>
          </a:p>
          <a:p>
            <a:pPr marL="457200" lvl="1" indent="0">
              <a:buNone/>
            </a:pPr>
            <a:endParaRPr lang="en-US" altLang="en-US" sz="1200" dirty="0" smtClean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9880" y="5257800"/>
            <a:ext cx="8229600" cy="91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Gen. Error(Model) = Train. Error(Model, Train. Data) </a:t>
            </a:r>
            <a:r>
              <a:rPr lang="en-US" altLang="en-US" sz="2400" b="0" kern="0" dirty="0" smtClean="0">
                <a:solidFill>
                  <a:srgbClr val="FF0000"/>
                </a:solidFill>
                <a:latin typeface="Arial"/>
              </a:rPr>
              <a:t>+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 smtClean="0">
                <a:solidFill>
                  <a:srgbClr val="FF0000"/>
                </a:solidFill>
                <a:latin typeface="Arial"/>
              </a:rPr>
              <a:t>				 	x Complexity(Model</a:t>
            </a: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96" y="5567856"/>
            <a:ext cx="652877" cy="756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Errors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Training errors (apparent errors)</a:t>
            </a:r>
          </a:p>
          <a:p>
            <a:pPr lvl="1"/>
            <a:r>
              <a:rPr lang="en-US" altLang="en-US"/>
              <a:t>Errors committed on the training set</a:t>
            </a:r>
          </a:p>
          <a:p>
            <a:pPr lvl="1"/>
            <a:endParaRPr lang="en-US" altLang="en-US"/>
          </a:p>
          <a:p>
            <a:r>
              <a:rPr lang="en-US" altLang="en-US"/>
              <a:t>Test errors</a:t>
            </a:r>
          </a:p>
          <a:p>
            <a:pPr lvl="1"/>
            <a:r>
              <a:rPr lang="en-US" altLang="en-US"/>
              <a:t>Errors committed on the test set</a:t>
            </a:r>
          </a:p>
          <a:p>
            <a:pPr lvl="1"/>
            <a:endParaRPr lang="en-US" altLang="en-US"/>
          </a:p>
          <a:p>
            <a:r>
              <a:rPr lang="en-US" altLang="en-US"/>
              <a:t>Generalization errors</a:t>
            </a:r>
          </a:p>
          <a:p>
            <a:pPr lvl="1"/>
            <a:r>
              <a:rPr lang="en-US" altLang="en-US"/>
              <a:t>Expected error of a model over random selection of records from same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</a:rPr>
              <a:t>Estimating the Complexity of Decision Trees</a:t>
            </a:r>
            <a:endParaRPr lang="en-US" altLang="en-US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Pessimistic </a:t>
            </a:r>
            <a:r>
              <a:rPr lang="en-US" altLang="en-US" b="1" dirty="0"/>
              <a:t>Error Estimate</a:t>
            </a:r>
            <a:r>
              <a:rPr lang="en-US" altLang="en-US" dirty="0"/>
              <a:t> of decision tree </a:t>
            </a:r>
            <a:r>
              <a:rPr lang="en-US" altLang="en-US" i="1" dirty="0">
                <a:latin typeface="Times New Roman" charset="0"/>
              </a:rPr>
              <a:t>T </a:t>
            </a:r>
            <a:r>
              <a:rPr lang="en-US" altLang="en-US" dirty="0"/>
              <a:t>with k leaf nodes: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 smtClean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400" dirty="0" smtClean="0">
                <a:sym typeface="Symbol" charset="2"/>
              </a:rPr>
              <a:t></a:t>
            </a:r>
            <a:r>
              <a:rPr lang="en-US" altLang="en-US" sz="2400" dirty="0">
                <a:sym typeface="Symbol" charset="2"/>
              </a:rPr>
              <a:t>: </a:t>
            </a:r>
            <a:r>
              <a:rPr lang="en-US" altLang="en-US" sz="2400" dirty="0" smtClean="0">
                <a:sym typeface="Symbol" charset="2"/>
              </a:rPr>
              <a:t>trade-off hyper-parameter (similar to   )</a:t>
            </a:r>
          </a:p>
          <a:p>
            <a:pPr lvl="2"/>
            <a:r>
              <a:rPr lang="en-US" altLang="en-US" sz="2000" dirty="0" smtClean="0">
                <a:sym typeface="Symbol" charset="2"/>
              </a:rPr>
              <a:t>Relative cost of adding a leaf node</a:t>
            </a:r>
          </a:p>
          <a:p>
            <a:pPr lvl="1"/>
            <a:r>
              <a:rPr lang="en-US" altLang="en-US" sz="2400" dirty="0" smtClean="0">
                <a:sym typeface="Symbol" charset="2"/>
              </a:rPr>
              <a:t>k: number of leaf nodes</a:t>
            </a:r>
            <a:endParaRPr lang="en-US" altLang="en-US" sz="2400" dirty="0">
              <a:sym typeface="Symbol" charset="2"/>
            </a:endParaRPr>
          </a:p>
          <a:p>
            <a:pPr lvl="1"/>
            <a:r>
              <a:rPr lang="en-US" altLang="en-US" sz="2400" dirty="0">
                <a:sym typeface="Symbol" charset="2"/>
              </a:rPr>
              <a:t> </a:t>
            </a:r>
            <a:r>
              <a:rPr lang="en-US" altLang="en-US" sz="2400" dirty="0" err="1" smtClean="0">
                <a:sym typeface="Symbol" charset="2"/>
              </a:rPr>
              <a:t>N</a:t>
            </a:r>
            <a:r>
              <a:rPr lang="en-US" altLang="en-US" sz="2400" baseline="-25000" dirty="0" err="1" smtClean="0">
                <a:sym typeface="Symbol" charset="2"/>
              </a:rPr>
              <a:t>train</a:t>
            </a:r>
            <a:r>
              <a:rPr lang="en-US" altLang="en-US" sz="2400" dirty="0" smtClean="0">
                <a:sym typeface="Symbol" charset="2"/>
              </a:rPr>
              <a:t>: </a:t>
            </a:r>
            <a:r>
              <a:rPr lang="en-US" altLang="en-US" sz="2400" dirty="0">
                <a:sym typeface="Symbol" charset="2"/>
              </a:rPr>
              <a:t>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0" y="4114800"/>
            <a:ext cx="46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1958"/>
            <a:ext cx="9220200" cy="533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Estimating the Complexity of </a:t>
            </a:r>
            <a:r>
              <a:rPr lang="en-US" altLang="en-US" sz="2400">
                <a:solidFill>
                  <a:srgbClr val="000000"/>
                </a:solidFill>
              </a:rPr>
              <a:t>Decision </a:t>
            </a:r>
            <a:r>
              <a:rPr lang="en-US" altLang="en-US" sz="2400" smtClean="0">
                <a:solidFill>
                  <a:srgbClr val="000000"/>
                </a:solidFill>
              </a:rPr>
              <a:t>Trees: Example</a:t>
            </a:r>
            <a:endParaRPr lang="en-US" altLang="en-US" sz="2800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457200" y="1219200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7239000" y="1981200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R</a:t>
            </a:r>
            <a:r>
              <a:rPr lang="en-US" altLang="en-US" sz="180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1219200" y="5029200"/>
            <a:ext cx="5257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 smtClean="0"/>
              <a:t>e</a:t>
            </a:r>
            <a:r>
              <a:rPr lang="en-US" altLang="en-US" sz="1800" baseline="-25000" dirty="0" err="1" smtClean="0"/>
              <a:t>gen</a:t>
            </a:r>
            <a:r>
              <a:rPr lang="en-US" altLang="en-US" sz="1800" dirty="0" smtClean="0"/>
              <a:t>(T</a:t>
            </a:r>
            <a:r>
              <a:rPr lang="en-US" altLang="en-US" sz="1800" baseline="-25000" dirty="0" smtClean="0"/>
              <a:t>L</a:t>
            </a:r>
            <a:r>
              <a:rPr lang="en-US" altLang="en-US" sz="1800" dirty="0"/>
              <a:t>) = </a:t>
            </a:r>
            <a:r>
              <a:rPr lang="en-US" altLang="en-US" sz="1800" dirty="0" smtClean="0"/>
              <a:t>4/24 + 1*7/24 </a:t>
            </a:r>
            <a:r>
              <a:rPr lang="en-US" altLang="en-US" sz="1800" dirty="0"/>
              <a:t>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 smtClean="0"/>
              <a:t>e</a:t>
            </a:r>
            <a:r>
              <a:rPr lang="en-US" altLang="en-US" sz="1800" baseline="-25000" dirty="0" err="1" smtClean="0"/>
              <a:t>gen</a:t>
            </a:r>
            <a:r>
              <a:rPr lang="en-US" altLang="en-US" sz="1800" dirty="0" smtClean="0"/>
              <a:t>(T</a:t>
            </a:r>
            <a:r>
              <a:rPr lang="en-US" altLang="en-US" sz="1800" baseline="-25000" dirty="0" smtClean="0"/>
              <a:t>R</a:t>
            </a:r>
            <a:r>
              <a:rPr lang="en-US" altLang="en-US" sz="1800" dirty="0"/>
              <a:t>) = </a:t>
            </a:r>
            <a:r>
              <a:rPr lang="en-US" altLang="en-US" sz="1800" dirty="0" smtClean="0"/>
              <a:t>6/24 + 1*4/24 </a:t>
            </a:r>
            <a:r>
              <a:rPr lang="en-US" altLang="en-US" sz="1800" dirty="0"/>
              <a:t>= 10/24 = 0.417</a:t>
            </a: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Estimating the Complexity of Decision Trees</a:t>
            </a:r>
            <a:endParaRPr lang="en-US" altLang="en-US" sz="2800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Resubstitution</a:t>
            </a:r>
            <a:r>
              <a:rPr lang="en-US" altLang="en-US" dirty="0" smtClean="0"/>
              <a:t> Estimate: </a:t>
            </a:r>
          </a:p>
          <a:p>
            <a:pPr lvl="1"/>
            <a:r>
              <a:rPr lang="en-US" altLang="en-US" sz="2400" dirty="0" smtClean="0"/>
              <a:t>Using </a:t>
            </a:r>
            <a:r>
              <a:rPr lang="en-US" altLang="en-US" sz="2400" dirty="0"/>
              <a:t>training error as an optimistic estimate of generalization </a:t>
            </a:r>
            <a:r>
              <a:rPr lang="en-US" altLang="en-US" sz="2400" dirty="0" smtClean="0"/>
              <a:t>error</a:t>
            </a:r>
          </a:p>
          <a:p>
            <a:pPr lvl="1"/>
            <a:r>
              <a:rPr lang="en-US" altLang="en-US" sz="2400" dirty="0" smtClean="0"/>
              <a:t>Referred to as optimistic error estimate</a:t>
            </a:r>
            <a:endParaRPr lang="en-US" altLang="en-US" dirty="0"/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73442062"/>
              </p:ext>
            </p:extLst>
          </p:nvPr>
        </p:nvGraphicFramePr>
        <p:xfrm>
          <a:off x="685800" y="3139071"/>
          <a:ext cx="5943600" cy="318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39071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7324587" y="3206750"/>
            <a:ext cx="1676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Description Length (MDL)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14750"/>
            <a:ext cx="8229600" cy="253365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Cost(</a:t>
            </a:r>
            <a:r>
              <a:rPr lang="en-US" altLang="en-US" sz="2400" dirty="0" err="1">
                <a:solidFill>
                  <a:srgbClr val="FF0000"/>
                </a:solidFill>
              </a:rPr>
              <a:t>Model,Data</a:t>
            </a:r>
            <a:r>
              <a:rPr lang="en-US" altLang="en-US" sz="2400" dirty="0">
                <a:solidFill>
                  <a:srgbClr val="FF0000"/>
                </a:solidFill>
              </a:rPr>
              <a:t>) = Cost(</a:t>
            </a:r>
            <a:r>
              <a:rPr lang="en-US" altLang="en-US" sz="2400" dirty="0" err="1">
                <a:solidFill>
                  <a:srgbClr val="FF0000"/>
                </a:solidFill>
              </a:rPr>
              <a:t>Data|Model</a:t>
            </a:r>
            <a:r>
              <a:rPr lang="en-US" altLang="en-US" sz="2400" dirty="0">
                <a:solidFill>
                  <a:srgbClr val="FF0000"/>
                </a:solidFill>
              </a:rPr>
              <a:t>) + </a:t>
            </a:r>
            <a:r>
              <a:rPr lang="en-US" altLang="en-US" sz="2400" dirty="0" smtClean="0">
                <a:solidFill>
                  <a:srgbClr val="FF0000"/>
                </a:solidFill>
              </a:rPr>
              <a:t>   x Cost(Model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Cost is the number of bits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</a:t>
            </a:r>
            <a:r>
              <a:rPr lang="en-US" altLang="en-US" sz="2400" dirty="0" err="1"/>
              <a:t>Data|Model</a:t>
            </a:r>
            <a:r>
              <a:rPr lang="en-US" altLang="en-US" sz="2400" dirty="0"/>
              <a:t>) encodes the misclassification errors.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Cost(Model) uses node encoding (number of children) plus splitting condition encoding.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209800" y="1143000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VISIO" r:id="rId3" imgW="6348984" imgH="3473196" progId="Visio.Drawing.6">
                  <p:embed/>
                </p:oleObj>
              </mc:Choice>
              <mc:Fallback>
                <p:oleObj name="VISIO" r:id="rId3" imgW="6348984" imgH="347319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685800" y="12192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Worksheet" r:id="rId5" imgW="1168400" imgH="2057400" progId="Excel.Sheet.8">
                  <p:embed/>
                </p:oleObj>
              </mc:Choice>
              <mc:Fallback>
                <p:oleObj name="Worksheet" r:id="rId5" imgW="1168400" imgH="20574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7239000" y="13716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Worksheet" r:id="rId7" imgW="1168400" imgH="2057400" progId="Excel.Sheet.8">
                  <p:embed/>
                </p:oleObj>
              </mc:Choice>
              <mc:Fallback>
                <p:oleObj name="Worksheet" r:id="rId7" imgW="1168400" imgH="20574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549650"/>
            <a:ext cx="652877" cy="756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Statistical Bounds</a:t>
            </a:r>
          </a:p>
        </p:txBody>
      </p:sp>
      <p:graphicFrame>
        <p:nvGraphicFramePr>
          <p:cNvPr id="28674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600200"/>
          <a:ext cx="16065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Visio" r:id="rId3" imgW="1612900" imgH="2247900" progId="Visio.Drawing.6">
                  <p:embed/>
                </p:oleObj>
              </mc:Choice>
              <mc:Fallback>
                <p:oleObj name="Visio" r:id="rId3" imgW="1612900" imgH="2247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160655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75" name="Text Box 7"/>
          <p:cNvSpPr txBox="1">
            <a:spLocks noChangeArrowheads="1"/>
          </p:cNvSpPr>
          <p:nvPr/>
        </p:nvSpPr>
        <p:spPr bwMode="auto">
          <a:xfrm>
            <a:off x="3048000" y="2387600"/>
            <a:ext cx="57150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Before splitting:   e = 2/7,   e’(7, 2/7, 0.25) = 0.503</a:t>
            </a:r>
            <a:br>
              <a:rPr lang="en-US" altLang="en-US" sz="1800"/>
            </a:b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		e’(T) = 7 </a:t>
            </a:r>
            <a:r>
              <a:rPr lang="en-US" altLang="en-US" sz="1800">
                <a:sym typeface="Symbol" charset="2"/>
              </a:rPr>
              <a:t> 0.503 = 3.521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After splitting:   </a:t>
            </a:r>
            <a:br>
              <a:rPr lang="en-US" altLang="en-US" sz="1800"/>
            </a:b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	e(T</a:t>
            </a:r>
            <a:r>
              <a:rPr lang="en-US" altLang="en-US" sz="1800" baseline="-25000"/>
              <a:t>L</a:t>
            </a:r>
            <a:r>
              <a:rPr lang="en-US" altLang="en-US" sz="1800"/>
              <a:t>) = 1/4,   e’(4, 1/4, 0.25) = 0.537</a:t>
            </a:r>
            <a:br>
              <a:rPr lang="en-US" altLang="en-US" sz="1800"/>
            </a:b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	e(T</a:t>
            </a:r>
            <a:r>
              <a:rPr lang="en-US" altLang="en-US" sz="1800" baseline="-25000"/>
              <a:t>R</a:t>
            </a:r>
            <a:r>
              <a:rPr lang="en-US" altLang="en-US" sz="1800"/>
              <a:t>) = 1/3,   e’(3, 1/3, 0.25) = 0.650</a:t>
            </a:r>
            <a:br>
              <a:rPr lang="en-US" altLang="en-US" sz="1800"/>
            </a:b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	e’(T) = 4 </a:t>
            </a:r>
            <a:r>
              <a:rPr lang="en-US" altLang="en-US" sz="1800">
                <a:sym typeface="Symbol" charset="2"/>
              </a:rPr>
              <a:t> 0.537 + 3  0.650 = 4.098 </a:t>
            </a:r>
            <a:endParaRPr lang="en-US" altLang="en-US" sz="1400">
              <a:sym typeface="Symbol" charset="2"/>
            </a:endParaRPr>
          </a:p>
        </p:txBody>
      </p:sp>
      <p:graphicFrame>
        <p:nvGraphicFramePr>
          <p:cNvPr id="2867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352800" y="1066800"/>
          <a:ext cx="38862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5" imgW="2717800" imgH="838200" progId="Equation.3">
                  <p:embed/>
                </p:oleObj>
              </mc:Choice>
              <mc:Fallback>
                <p:oleObj name="Equation" r:id="rId5" imgW="27178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38862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78" name="Text Box 10"/>
          <p:cNvSpPr txBox="1">
            <a:spLocks noChangeArrowheads="1"/>
          </p:cNvSpPr>
          <p:nvPr/>
        </p:nvSpPr>
        <p:spPr bwMode="auto">
          <a:xfrm>
            <a:off x="2971800" y="586740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2000">
                <a:sym typeface="Symbol" charset="2"/>
              </a:rPr>
              <a:t>Therefore, do not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5" grpId="0" build="p"/>
      <p:bldP spid="103117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Selection for Decision Trees</a:t>
            </a:r>
            <a:endParaRPr lang="en-US" alt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/>
              <a:t>Stop the algorithm before it becomes a fully-grown tree</a:t>
            </a:r>
          </a:p>
          <a:p>
            <a:pPr lvl="1"/>
            <a:r>
              <a:rPr lang="en-US" altLang="en-US" sz="2400"/>
              <a:t>Typical stopping conditions for a node:</a:t>
            </a:r>
          </a:p>
          <a:p>
            <a:pPr lvl="2"/>
            <a:r>
              <a:rPr lang="en-US" altLang="en-US" sz="2000"/>
              <a:t> Stop if all instances belong to the same class</a:t>
            </a:r>
          </a:p>
          <a:p>
            <a:pPr lvl="2"/>
            <a:r>
              <a:rPr lang="en-US" altLang="en-US" sz="2000"/>
              <a:t> Stop if all the attribute values are the same</a:t>
            </a:r>
          </a:p>
          <a:p>
            <a:pPr lvl="1"/>
            <a:r>
              <a:rPr lang="en-US" altLang="en-US" sz="2400"/>
              <a:t>More restrictive conditions:</a:t>
            </a:r>
          </a:p>
          <a:p>
            <a:pPr lvl="2"/>
            <a:r>
              <a:rPr lang="en-US" altLang="en-US" sz="2000"/>
              <a:t> Stop if number of instances is less than some user-specified threshold</a:t>
            </a:r>
          </a:p>
          <a:p>
            <a:pPr lvl="2"/>
            <a:r>
              <a:rPr lang="en-US" altLang="en-US" sz="2000"/>
              <a:t> Stop if class distribution of instances are independent of the available features (e.g., using </a:t>
            </a:r>
            <a:r>
              <a:rPr lang="en-US" altLang="en-US" sz="2000">
                <a:sym typeface="Symbol" charset="2"/>
              </a:rPr>
              <a:t></a:t>
            </a:r>
            <a:r>
              <a:rPr lang="en-US" altLang="en-US" sz="2000" baseline="30000">
                <a:sym typeface="Symbol" charset="2"/>
              </a:rPr>
              <a:t> 2</a:t>
            </a:r>
            <a:r>
              <a:rPr lang="en-US" altLang="en-US" sz="2000">
                <a:sym typeface="Symbol" charset="2"/>
              </a:rPr>
              <a:t> test)</a:t>
            </a:r>
            <a:endParaRPr lang="en-US" altLang="en-US" sz="2000" baseline="30000"/>
          </a:p>
          <a:p>
            <a:pPr lvl="2"/>
            <a:r>
              <a:rPr lang="en-US" altLang="en-US" sz="2000"/>
              <a:t> Stop if expanding the current node does not improve impurity</a:t>
            </a:r>
            <a:br>
              <a:rPr lang="en-US" altLang="en-US" sz="2000"/>
            </a:br>
            <a:r>
              <a:rPr lang="en-US" altLang="en-US" sz="2000"/>
              <a:t>    measures (e.g., Gini or information gain).</a:t>
            </a:r>
          </a:p>
          <a:p>
            <a:pPr lvl="2"/>
            <a:r>
              <a:rPr lang="en-US" altLang="en-US" sz="2000"/>
              <a:t> Stop if estimated generalization error falls below certain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/>
              <a:t>Grow decision tree to its entirety</a:t>
            </a:r>
          </a:p>
          <a:p>
            <a:pPr lvl="1"/>
            <a:r>
              <a:rPr lang="en-US" altLang="en-US"/>
              <a:t>Subtree replacement</a:t>
            </a:r>
          </a:p>
          <a:p>
            <a:pPr lvl="2"/>
            <a:r>
              <a:rPr lang="en-US" altLang="en-US"/>
              <a:t> Trim the nodes of the decision tree in a bottom-up fashion</a:t>
            </a:r>
          </a:p>
          <a:p>
            <a:pPr lvl="2"/>
            <a:r>
              <a:rPr lang="en-US" altLang="en-US"/>
              <a:t> If generalization error improves after trimming, replace sub-tree by a leaf node </a:t>
            </a:r>
          </a:p>
          <a:p>
            <a:pPr lvl="2"/>
            <a:r>
              <a:rPr lang="en-US" altLang="en-US"/>
              <a:t> Class label of leaf node is determined from majority class of instances in the sub-tree</a:t>
            </a:r>
          </a:p>
          <a:p>
            <a:pPr lvl="1"/>
            <a:r>
              <a:rPr lang="en-US" altLang="en-US"/>
              <a:t>Subtree raising</a:t>
            </a:r>
          </a:p>
          <a:p>
            <a:pPr lvl="2"/>
            <a:r>
              <a:rPr lang="en-US" altLang="en-US"/>
              <a:t> Replace subtree with most frequently used 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VISIO" r:id="rId3" imgW="4689544" imgH="2395148" progId="Visio.Drawing.6">
                  <p:embed/>
                </p:oleObj>
              </mc:Choice>
              <mc:Fallback>
                <p:oleObj name="VISIO" r:id="rId3" imgW="4689544" imgH="239514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17838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/>
        </p:nvGraphicFramePr>
        <p:xfrm>
          <a:off x="914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495800" y="1066800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	= (9 + 4 </a:t>
            </a:r>
            <a:r>
              <a:rPr lang="en-US" altLang="en-US" sz="180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/>
        </p:nvGraphicFramePr>
        <p:xfrm>
          <a:off x="1524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/>
        </p:nvGraphicFramePr>
        <p:xfrm>
          <a:off x="19812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/>
        </p:nvGraphicFramePr>
        <p:xfrm>
          <a:off x="38100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/>
        </p:nvGraphicFramePr>
        <p:xfrm>
          <a:off x="56388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106488" y="1016000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Visio" r:id="rId3" imgW="9791700" imgH="7327900" progId="Visio.Drawing.6">
                  <p:embed/>
                </p:oleObj>
              </mc:Choice>
              <mc:Fallback>
                <p:oleObj name="Visio" r:id="rId3" imgW="9791700" imgH="7327900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016000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Evaluation</a:t>
            </a:r>
            <a:endParaRPr lang="en-US" altLang="en-US" dirty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Purpose</a:t>
            </a:r>
            <a:r>
              <a:rPr lang="en-US" altLang="en-US" sz="240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To estimate performance of classifier on previously unseen data (test set)</a:t>
            </a:r>
          </a:p>
          <a:p>
            <a:endParaRPr lang="en-US" altLang="en-US" sz="1000" dirty="0" smtClean="0"/>
          </a:p>
          <a:p>
            <a:r>
              <a:rPr lang="en-US" altLang="en-US" sz="2400" dirty="0" smtClean="0"/>
              <a:t>Holdout</a:t>
            </a:r>
          </a:p>
          <a:p>
            <a:pPr lvl="1"/>
            <a:r>
              <a:rPr lang="en-US" altLang="en-US" sz="2400" dirty="0" smtClean="0"/>
              <a:t>Reserve k% for training and (100-k)% for testing </a:t>
            </a:r>
          </a:p>
          <a:p>
            <a:pPr lvl="1"/>
            <a:r>
              <a:rPr lang="en-US" altLang="en-US" sz="2400" dirty="0" smtClean="0"/>
              <a:t>Random subsampling: repeated holdout</a:t>
            </a:r>
          </a:p>
          <a:p>
            <a:r>
              <a:rPr lang="en-US" altLang="en-US" sz="2400" dirty="0" smtClean="0"/>
              <a:t>Cross validation</a:t>
            </a:r>
          </a:p>
          <a:p>
            <a:pPr lvl="1"/>
            <a:r>
              <a:rPr lang="en-US" altLang="en-US" sz="2400" dirty="0" smtClean="0"/>
              <a:t>Partition data into k disjoint subsets</a:t>
            </a:r>
          </a:p>
          <a:p>
            <a:pPr lvl="1"/>
            <a:r>
              <a:rPr lang="en-US" altLang="en-US" sz="2400" dirty="0" smtClean="0"/>
              <a:t>k-fold: train on k-1 partitions, test on the remaining one</a:t>
            </a:r>
          </a:p>
          <a:p>
            <a:pPr lvl="1"/>
            <a:r>
              <a:rPr lang="en-US" altLang="en-US" sz="2400" dirty="0" smtClean="0"/>
              <a:t>Leave-one-out:   k=n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Data Set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5943600" y="1295400"/>
            <a:ext cx="297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dirty="0" smtClean="0"/>
              <a:t>Two class problem: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 smtClean="0">
                <a:solidFill>
                  <a:srgbClr val="0070C0"/>
                </a:solidFill>
              </a:rPr>
              <a:t>+ : 5200 instances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en-US" sz="1400" dirty="0" smtClean="0">
                <a:solidFill>
                  <a:srgbClr val="0070C0"/>
                </a:solidFill>
              </a:rPr>
              <a:t>5000 instances generated from a Gaussian centered at (10,10)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 smtClean="0">
                <a:solidFill>
                  <a:srgbClr val="0070C0"/>
                </a:solidFill>
              </a:rPr>
              <a:t> 200 noisy instances added</a:t>
            </a:r>
            <a:r>
              <a:rPr lang="en-US" altLang="en-US" sz="1800" dirty="0" smtClean="0"/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 smtClean="0">
                <a:solidFill>
                  <a:srgbClr val="FF0000"/>
                </a:solidFill>
              </a:rPr>
              <a:t>o : 5200 instances 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 smtClean="0">
                <a:solidFill>
                  <a:srgbClr val="FF0000"/>
                </a:solidFill>
              </a:rPr>
              <a:t> Generated from a uniform distribution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 smtClean="0"/>
              <a:t>10 % of the data used for training and 90% of the data used for testing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>
              <a:sym typeface="Symbol" pitchFamily="18" charset="2"/>
            </a:endParaRP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12900"/>
            <a:ext cx="5715000" cy="4140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3-fold cross-validation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Increasing number of nodes in Decision Trees</a:t>
            </a:r>
          </a:p>
        </p:txBody>
      </p:sp>
      <p:pic>
        <p:nvPicPr>
          <p:cNvPr id="819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4 nodes</a:t>
            </a:r>
          </a:p>
        </p:txBody>
      </p:sp>
      <p:pic>
        <p:nvPicPr>
          <p:cNvPr id="921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9221" name="Straight Arrow Connector 2"/>
          <p:cNvCxnSpPr>
            <a:cxnSpLocks noChangeShapeType="1"/>
          </p:cNvCxnSpPr>
          <p:nvPr/>
        </p:nvCxnSpPr>
        <p:spPr bwMode="auto">
          <a:xfrm flipV="1">
            <a:off x="990600" y="509905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5181600" y="5105400"/>
            <a:ext cx="278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44" y="2095500"/>
            <a:ext cx="3640986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57" y="1524000"/>
            <a:ext cx="2345389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50 nodes</a:t>
            </a:r>
          </a:p>
        </p:txBody>
      </p:sp>
      <p:pic>
        <p:nvPicPr>
          <p:cNvPr id="10242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10245" name="Straight Arrow Connector 5"/>
          <p:cNvCxnSpPr>
            <a:cxnSpLocks noChangeShapeType="1"/>
          </p:cNvCxnSpPr>
          <p:nvPr/>
        </p:nvCxnSpPr>
        <p:spPr bwMode="auto">
          <a:xfrm flipV="1">
            <a:off x="3124200" y="5334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5181600" y="5108575"/>
            <a:ext cx="2784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45" y="2057400"/>
            <a:ext cx="372751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3" y="1614351"/>
            <a:ext cx="3045649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Which tree is better?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828800" y="40973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4 nodes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5486400" y="4799013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50 nodes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2286000" y="4462463"/>
            <a:ext cx="274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tree is better ?</a:t>
            </a:r>
          </a:p>
        </p:txBody>
      </p:sp>
      <p:cxnSp>
        <p:nvCxnSpPr>
          <p:cNvPr id="11272" name="Straight Arrow Connector 10"/>
          <p:cNvCxnSpPr>
            <a:cxnSpLocks noChangeShapeType="1"/>
          </p:cNvCxnSpPr>
          <p:nvPr/>
        </p:nvCxnSpPr>
        <p:spPr bwMode="auto">
          <a:xfrm flipV="1">
            <a:off x="1066800" y="4097338"/>
            <a:ext cx="7620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71" y="2513013"/>
            <a:ext cx="3106258" cy="2286000"/>
          </a:xfrm>
          <a:prstGeom prst="rect">
            <a:avLst/>
          </a:prstGeom>
        </p:spPr>
      </p:pic>
      <p:cxnSp>
        <p:nvCxnSpPr>
          <p:cNvPr id="11273" name="Straight Arrow Connector 12"/>
          <p:cNvCxnSpPr>
            <a:cxnSpLocks noChangeShapeType="1"/>
          </p:cNvCxnSpPr>
          <p:nvPr/>
        </p:nvCxnSpPr>
        <p:spPr bwMode="auto">
          <a:xfrm flipV="1">
            <a:off x="3276600" y="4527459"/>
            <a:ext cx="19812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22" y="1840004"/>
            <a:ext cx="303415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304800" y="5029200"/>
            <a:ext cx="8686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Underfitting</a:t>
            </a:r>
            <a:r>
              <a:rPr lang="en-US" altLang="en-US" sz="1800" b="0"/>
              <a:t>: when model is too simple, both training and test errors are large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Overfitting</a:t>
            </a:r>
            <a:r>
              <a:rPr lang="en-US" altLang="en-US" sz="1800" b="0"/>
              <a:t>: when model is too complex, training error is small but test error is large</a:t>
            </a:r>
            <a:endParaRPr lang="en-US" altLang="en-US" sz="1800" b="0">
              <a:sym typeface="Symbol" charset="2"/>
            </a:endParaRPr>
          </a:p>
        </p:txBody>
      </p:sp>
      <p:pic>
        <p:nvPicPr>
          <p:cNvPr id="1229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4350" y="914400"/>
            <a:ext cx="5048250" cy="3657600"/>
          </a:xfrm>
          <a:noFill/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9144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If training data is under-representative, testing errors increase and training errors decrease on increasing number of nodes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Increasing the size of training data reduces the difference between training and testing errors at a given number of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420</TotalTime>
  <Pages>3</Pages>
  <Words>1165</Words>
  <Application>Microsoft Office PowerPoint</Application>
  <PresentationFormat>On-screen Show (4:3)</PresentationFormat>
  <Paragraphs>236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Monotype Sorts</vt:lpstr>
      <vt:lpstr>Symbol</vt:lpstr>
      <vt:lpstr>Tahoma</vt:lpstr>
      <vt:lpstr>Times New Roman</vt:lpstr>
      <vt:lpstr>Wingdings</vt:lpstr>
      <vt:lpstr>LC.BRev.FY97</vt:lpstr>
      <vt:lpstr>Equation</vt:lpstr>
      <vt:lpstr>Visio</vt:lpstr>
      <vt:lpstr>VISIO</vt:lpstr>
      <vt:lpstr>Worksheet</vt:lpstr>
      <vt:lpstr>Data Mining</vt:lpstr>
      <vt:lpstr>Classification Errors</vt:lpstr>
      <vt:lpstr>Example Data Set</vt:lpstr>
      <vt:lpstr>Increasing number of nodes in Decision Trees</vt:lpstr>
      <vt:lpstr>Decision Tree with 4 nodes</vt:lpstr>
      <vt:lpstr>Decision Tree with 50 nodes</vt:lpstr>
      <vt:lpstr>Which tree is better?</vt:lpstr>
      <vt:lpstr>Model Overfitting</vt:lpstr>
      <vt:lpstr>Model Overfitting</vt:lpstr>
      <vt:lpstr>Model Overfitting</vt:lpstr>
      <vt:lpstr>Reasons for Model Overfitting</vt:lpstr>
      <vt:lpstr>Effect of Multiple Comparison Procedure</vt:lpstr>
      <vt:lpstr>Effect of Multiple Comparison Procedure</vt:lpstr>
      <vt:lpstr>Effect of Multiple Comparison Procedure</vt:lpstr>
      <vt:lpstr>Effect of Multiple Comparison - Example</vt:lpstr>
      <vt:lpstr>Notes on Overfitting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Estimating the Complexity of Decision Trees</vt:lpstr>
      <vt:lpstr>Minimum Description Length (MDL)</vt:lpstr>
      <vt:lpstr>Estimating Statistical Bounds</vt:lpstr>
      <vt:lpstr>Model Selection for Decision Trees</vt:lpstr>
      <vt:lpstr>Model Selection for Decision Trees</vt:lpstr>
      <vt:lpstr>Example of Post-Pruning</vt:lpstr>
      <vt:lpstr>Examples of Post-pruning</vt:lpstr>
      <vt:lpstr>Model Evaluation</vt:lpstr>
      <vt:lpstr>Cross-validation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steinbac</cp:lastModifiedBy>
  <cp:revision>21</cp:revision>
  <cp:lastPrinted>2011-09-26T16:50:03Z</cp:lastPrinted>
  <dcterms:created xsi:type="dcterms:W3CDTF">2018-02-06T01:04:33Z</dcterms:created>
  <dcterms:modified xsi:type="dcterms:W3CDTF">2018-03-26T18:36:41Z</dcterms:modified>
</cp:coreProperties>
</file>