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25"/>
  </p:notesMasterIdLst>
  <p:handoutMasterIdLst>
    <p:handoutMasterId r:id="rId26"/>
  </p:handoutMasterIdLst>
  <p:sldIdLst>
    <p:sldId id="667" r:id="rId3"/>
    <p:sldId id="673" r:id="rId4"/>
    <p:sldId id="686" r:id="rId5"/>
    <p:sldId id="582" r:id="rId6"/>
    <p:sldId id="583" r:id="rId7"/>
    <p:sldId id="588" r:id="rId8"/>
    <p:sldId id="589" r:id="rId9"/>
    <p:sldId id="590" r:id="rId10"/>
    <p:sldId id="591" r:id="rId11"/>
    <p:sldId id="592" r:id="rId12"/>
    <p:sldId id="675" r:id="rId13"/>
    <p:sldId id="594" r:id="rId14"/>
    <p:sldId id="676" r:id="rId15"/>
    <p:sldId id="586" r:id="rId16"/>
    <p:sldId id="677" r:id="rId17"/>
    <p:sldId id="595" r:id="rId18"/>
    <p:sldId id="678" r:id="rId19"/>
    <p:sldId id="679" r:id="rId20"/>
    <p:sldId id="681" r:id="rId21"/>
    <p:sldId id="598" r:id="rId22"/>
    <p:sldId id="599" r:id="rId23"/>
    <p:sldId id="682" r:id="rId24"/>
  </p:sldIdLst>
  <p:sldSz cx="9144000" cy="6858000" type="screen4x3"/>
  <p:notesSz cx="6946900" cy="92329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20" autoAdjust="0"/>
    <p:restoredTop sz="95872" autoAdjust="0"/>
  </p:normalViewPr>
  <p:slideViewPr>
    <p:cSldViewPr>
      <p:cViewPr varScale="1">
        <p:scale>
          <a:sx n="70" d="100"/>
          <a:sy n="70" d="100"/>
        </p:scale>
        <p:origin x="644" y="64"/>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104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97463" cy="4151312"/>
          </a:xfrm>
          <a:prstGeom prst="rect">
            <a:avLst/>
          </a:prstGeom>
          <a:noFill/>
          <a:ln w="12700">
            <a:noFill/>
            <a:miter lim="800000"/>
            <a:headEnd/>
            <a:tailEnd/>
          </a:ln>
          <a:effectLst/>
        </p:spPr>
        <p:txBody>
          <a:bodyPr vert="horz" wrap="square" lIns="96066" tIns="48035" rIns="96066" bIns="48035"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07" name="Rectangle 3"/>
          <p:cNvSpPr>
            <a:spLocks noGrp="1" noRot="1" noChangeAspect="1" noChangeArrowheads="1" noTextEdit="1"/>
          </p:cNvSpPr>
          <p:nvPr>
            <p:ph type="sldImg" idx="2"/>
          </p:nvPr>
        </p:nvSpPr>
        <p:spPr bwMode="auto">
          <a:xfrm>
            <a:off x="1176338" y="700088"/>
            <a:ext cx="4597400" cy="3448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75756358"/>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69988" y="695325"/>
            <a:ext cx="4611687" cy="3459163"/>
          </a:xfrm>
          <a:solidFill>
            <a:srgbClr val="FFFFFF"/>
          </a:solidFill>
          <a:ln/>
        </p:spPr>
      </p:sp>
      <p:sp>
        <p:nvSpPr>
          <p:cNvPr id="22531" name="Rectangle 3"/>
          <p:cNvSpPr>
            <a:spLocks noGrp="1" noChangeArrowheads="1"/>
          </p:cNvSpPr>
          <p:nvPr>
            <p:ph type="body" idx="1"/>
          </p:nvPr>
        </p:nvSpPr>
        <p:spPr>
          <a:xfrm>
            <a:off x="925513" y="4386263"/>
            <a:ext cx="5095875" cy="4151312"/>
          </a:xfrm>
          <a:solidFill>
            <a:srgbClr val="FFFFFF"/>
          </a:solidFill>
          <a:ln>
            <a:solidFill>
              <a:srgbClr val="000000"/>
            </a:solidFill>
          </a:ln>
        </p:spPr>
        <p:txBody>
          <a:bodyPr lIns="90865" tIns="45428" rIns="90865" bIns="45428"/>
          <a:lstStyle/>
          <a:p>
            <a:endParaRPr lang="en-US" altLang="en-US"/>
          </a:p>
        </p:txBody>
      </p:sp>
    </p:spTree>
    <p:extLst>
      <p:ext uri="{BB962C8B-B14F-4D97-AF65-F5344CB8AC3E}">
        <p14:creationId xmlns:p14="http://schemas.microsoft.com/office/powerpoint/2010/main" val="188823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Hidden layers represent levels of abstraction. </a:t>
            </a:r>
            <a:r>
              <a:rPr lang="en-US" sz="1200" kern="1200" dirty="0">
                <a:solidFill>
                  <a:schemeClr val="tx1"/>
                </a:solidFill>
                <a:effectLst/>
                <a:latin typeface="Arial" charset="0"/>
                <a:ea typeface="+mn-ea"/>
                <a:cs typeface="+mn-cs"/>
              </a:rPr>
              <a:t>ANN models provide a natural way of representing features at multiple levels of abstraction, where complex features are seen as compositions of simpler features. In many classification problems, modeling such a hierarchy of features turns out to be very useful. For example, in order to detect a human face in an image, we can first identify low-level features such as sharp edges with different gradients and orientations. These features can then be combined to identify facial parts such as eyes, nose, ears, and lips. Finally, an appropriate arrangement of facial parts can be used to correctly identify a human face. ANN models provide a powerful architecture to represent a hierarchical abstraction of features, from </a:t>
            </a:r>
            <a:endParaRPr lang="en-US" dirty="0"/>
          </a:p>
          <a:p>
            <a:r>
              <a:rPr lang="en-US" sz="1200" kern="1200" dirty="0">
                <a:solidFill>
                  <a:schemeClr val="tx1"/>
                </a:solidFill>
                <a:effectLst/>
                <a:latin typeface="Arial" charset="0"/>
                <a:ea typeface="+mn-ea"/>
                <a:cs typeface="+mn-cs"/>
              </a:rPr>
              <a:t>k lower levels of abstraction (e.g., edges) to higher levels (e.g., facial parts). </a:t>
            </a:r>
            <a:endParaRPr lang="en-US" dirty="0"/>
          </a:p>
          <a:p>
            <a:pPr marL="0" marR="0" lvl="0" indent="0" algn="l" defTabSz="963613"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Tree>
    <p:extLst>
      <p:ext uri="{BB962C8B-B14F-4D97-AF65-F5344CB8AC3E}">
        <p14:creationId xmlns:p14="http://schemas.microsoft.com/office/powerpoint/2010/main" val="388581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ANN models provide a natural way of representing features at multiple levels of abstraction, where complex features are seen as compositions of simpler features. In many classification problems, modeling such a hierarchy of features turns out to be very useful. For example, in order to detect a human face in an image, we can first identify low-level features such as sharp edges with different gradients and orientations. These features can then be combined to identify facial parts such as eyes, nose, ears, and lips. Finally, an appropriate arrangement of facial parts can be used to correctly identify a human face. ANN models provide a powerful architecture to represent a hierarchical abstraction of features, from </a:t>
            </a:r>
            <a:endParaRPr lang="en-US" dirty="0"/>
          </a:p>
          <a:p>
            <a:r>
              <a:rPr lang="en-US" sz="1200" kern="1200" dirty="0">
                <a:solidFill>
                  <a:schemeClr val="tx1"/>
                </a:solidFill>
                <a:effectLst/>
                <a:latin typeface="Arial" charset="0"/>
                <a:ea typeface="+mn-ea"/>
                <a:cs typeface="+mn-cs"/>
              </a:rPr>
              <a:t>k lower levels of abstraction (e.g., edges) to higher levels (e.g., facial parts). </a:t>
            </a:r>
            <a:endParaRPr lang="en-US" dirty="0"/>
          </a:p>
          <a:p>
            <a:endParaRPr lang="en-US" dirty="0"/>
          </a:p>
        </p:txBody>
      </p:sp>
    </p:spTree>
    <p:extLst>
      <p:ext uri="{BB962C8B-B14F-4D97-AF65-F5344CB8AC3E}">
        <p14:creationId xmlns:p14="http://schemas.microsoft.com/office/powerpoint/2010/main" val="329733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253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65617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09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96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52400"/>
            <a:ext cx="8280400" cy="533400"/>
          </a:xfrm>
        </p:spPr>
        <p:txBody>
          <a:bodyPr/>
          <a:lstStyle/>
          <a:p>
            <a:r>
              <a:rPr lang="en-US"/>
              <a:t>Click to edit Master title style</a:t>
            </a:r>
          </a:p>
        </p:txBody>
      </p:sp>
      <p:sp>
        <p:nvSpPr>
          <p:cNvPr id="3" name="Content Placeholder 2"/>
          <p:cNvSpPr>
            <a:spLocks noGrp="1"/>
          </p:cNvSpPr>
          <p:nvPr>
            <p:ph sz="quarter" idx="1"/>
          </p:nvPr>
        </p:nvSpPr>
        <p:spPr>
          <a:xfrm>
            <a:off x="41116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1116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500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539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CFE92-89B6-4224-A41F-FE06D407084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1512985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CFE92-89B6-4224-A41F-FE06D407084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3139327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FCFE92-89B6-4224-A41F-FE06D407084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2008489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CFE92-89B6-4224-A41F-FE06D407084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3194842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CFE92-89B6-4224-A41F-FE06D407084B}"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420655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CFE92-89B6-4224-A41F-FE06D407084B}"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334566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303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CFE92-89B6-4224-A41F-FE06D407084B}"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4050443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FCFE92-89B6-4224-A41F-FE06D407084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2224002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FCFE92-89B6-4224-A41F-FE06D407084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1155899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CFE92-89B6-4224-A41F-FE06D407084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1103245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CFE92-89B6-4224-A41F-FE06D407084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293397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2059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863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60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27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744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415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grpSp>
      <p:sp>
        <p:nvSpPr>
          <p:cNvPr id="1029" name="Text Box 10"/>
          <p:cNvSpPr txBox="1">
            <a:spLocks noChangeArrowheads="1"/>
          </p:cNvSpPr>
          <p:nvPr userDrawn="1"/>
        </p:nvSpPr>
        <p:spPr bwMode="auto">
          <a:xfrm>
            <a:off x="457200" y="6400800"/>
            <a:ext cx="853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defRPr/>
            </a:pPr>
            <a:r>
              <a:rPr lang="en-US" baseline="0" dirty="0" smtClean="0"/>
              <a:t>2/22/2021      </a:t>
            </a:r>
            <a:r>
              <a:rPr lang="en-US" dirty="0"/>
              <a:t>Introduction to Data Mining, 2</a:t>
            </a:r>
            <a:r>
              <a:rPr lang="en-US" baseline="30000" dirty="0"/>
              <a:t>nd</a:t>
            </a:r>
            <a:r>
              <a:rPr lang="en-US" dirty="0"/>
              <a:t> Edition 			              </a:t>
            </a:r>
            <a:fld id="{D85E90EB-AD9D-48EC-8D84-2576A3EA70C6}" type="slidenum">
              <a:rPr lang="en-US" smtClean="0"/>
              <a:pPr>
                <a:spcBef>
                  <a:spcPct val="50000"/>
                </a:spcBef>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CFE92-89B6-4224-A41F-FE06D407084B}" type="datetimeFigureOut">
              <a:rPr lang="en-US" smtClean="0"/>
              <a:t>2/22/2021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3D2CB-2D05-44A0-B97E-7C27A7CBE271}" type="slidenum">
              <a:rPr lang="en-US" smtClean="0"/>
              <a:t>‹#›</a:t>
            </a:fld>
            <a:endParaRPr lang="en-US"/>
          </a:p>
        </p:txBody>
      </p:sp>
    </p:spTree>
    <p:extLst>
      <p:ext uri="{BB962C8B-B14F-4D97-AF65-F5344CB8AC3E}">
        <p14:creationId xmlns:p14="http://schemas.microsoft.com/office/powerpoint/2010/main" val="1042173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png"/><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1.png"/><Relationship Id="rId7" Type="http://schemas.openxmlformats.org/officeDocument/2006/relationships/image" Target="../media/image43.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23.emf"/><Relationship Id="rId4" Type="http://schemas.openxmlformats.org/officeDocument/2006/relationships/image" Target="../media/image32.png"/><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5.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a:xfrm>
            <a:off x="228600" y="-152400"/>
            <a:ext cx="8763000" cy="838200"/>
          </a:xfrm>
        </p:spPr>
        <p:txBody>
          <a:bodyPr/>
          <a:lstStyle/>
          <a:p>
            <a:r>
              <a:rPr lang="en-US" altLang="en-US"/>
              <a:t>Data Mining</a:t>
            </a:r>
            <a:endParaRPr lang="en-US" altLang="en-US" sz="2800"/>
          </a:p>
        </p:txBody>
      </p:sp>
      <p:sp>
        <p:nvSpPr>
          <p:cNvPr id="2051" name="Rectangle 1027"/>
          <p:cNvSpPr>
            <a:spLocks noChangeArrowheads="1"/>
          </p:cNvSpPr>
          <p:nvPr/>
        </p:nvSpPr>
        <p:spPr bwMode="auto">
          <a:xfrm>
            <a:off x="381000" y="1341438"/>
            <a:ext cx="8229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20000"/>
              </a:spcBef>
              <a:buClr>
                <a:schemeClr val="folHlink"/>
              </a:buClr>
              <a:buSzPct val="60000"/>
              <a:buFont typeface="Monotype Sorts" pitchFamily="2" charset="2"/>
              <a:buNone/>
            </a:pPr>
            <a:r>
              <a:rPr lang="en-US" altLang="en-US" sz="3200" b="0" dirty="0"/>
              <a:t>Lecture Notes for Chapter 4</a:t>
            </a:r>
          </a:p>
          <a:p>
            <a:pPr algn="ctr" eaLnBrk="1" hangingPunct="1">
              <a:spcBef>
                <a:spcPct val="20000"/>
              </a:spcBef>
              <a:buClr>
                <a:schemeClr val="folHlink"/>
              </a:buClr>
              <a:buSzPct val="60000"/>
              <a:buFont typeface="Monotype Sorts" pitchFamily="2" charset="2"/>
              <a:buNone/>
            </a:pPr>
            <a:r>
              <a:rPr lang="en-US" altLang="en-US" sz="3200" b="0" dirty="0"/>
              <a:t> </a:t>
            </a:r>
            <a:br>
              <a:rPr lang="en-US" altLang="en-US" sz="3200" b="0" dirty="0"/>
            </a:br>
            <a:r>
              <a:rPr lang="en-US" altLang="en-US" sz="3200" b="0" dirty="0"/>
              <a:t>Artificial Neural Networks</a:t>
            </a:r>
            <a:endParaRPr lang="en-US" altLang="en-US" sz="1400" b="0" dirty="0"/>
          </a:p>
          <a:p>
            <a:pPr algn="ctr" eaLnBrk="1" hangingPunct="1">
              <a:spcBef>
                <a:spcPct val="20000"/>
              </a:spcBef>
              <a:buClr>
                <a:schemeClr val="folHlink"/>
              </a:buClr>
              <a:buSzPct val="60000"/>
              <a:buFont typeface="Wingdings" pitchFamily="2" charset="2"/>
              <a:buNone/>
            </a:pPr>
            <a:endParaRPr lang="en-US" altLang="en-US" sz="3200" b="0" dirty="0"/>
          </a:p>
          <a:p>
            <a:pPr algn="ctr" eaLnBrk="1" hangingPunct="1">
              <a:spcBef>
                <a:spcPct val="20000"/>
              </a:spcBef>
              <a:buClr>
                <a:schemeClr val="folHlink"/>
              </a:buClr>
              <a:buSzPct val="60000"/>
              <a:buFont typeface="Wingdings" pitchFamily="2" charset="2"/>
              <a:buNone/>
            </a:pPr>
            <a:r>
              <a:rPr lang="en-US" altLang="en-US" sz="3200" b="0" dirty="0"/>
              <a:t>Introduction to Data Mining , 2</a:t>
            </a:r>
            <a:r>
              <a:rPr lang="en-US" altLang="en-US" sz="3200" b="0" baseline="30000" dirty="0"/>
              <a:t>nd</a:t>
            </a:r>
            <a:r>
              <a:rPr lang="en-US" altLang="en-US" sz="3200" b="0" dirty="0"/>
              <a:t> Edition</a:t>
            </a:r>
          </a:p>
          <a:p>
            <a:pPr algn="ctr" eaLnBrk="1" hangingPunct="1">
              <a:spcBef>
                <a:spcPct val="20000"/>
              </a:spcBef>
              <a:buClr>
                <a:schemeClr val="folHlink"/>
              </a:buClr>
              <a:buSzPct val="60000"/>
              <a:buFont typeface="Wingdings" pitchFamily="2" charset="2"/>
              <a:buNone/>
            </a:pPr>
            <a:r>
              <a:rPr lang="en-US" altLang="en-US" b="0" dirty="0"/>
              <a:t>by</a:t>
            </a:r>
          </a:p>
          <a:p>
            <a:pPr algn="ctr" eaLnBrk="1" hangingPunct="1">
              <a:spcBef>
                <a:spcPct val="20000"/>
              </a:spcBef>
              <a:buClr>
                <a:schemeClr val="folHlink"/>
              </a:buClr>
              <a:buSzPct val="60000"/>
              <a:buFont typeface="Wingdings" pitchFamily="2" charset="2"/>
              <a:buNone/>
            </a:pPr>
            <a:r>
              <a:rPr lang="en-US" altLang="en-US" b="0" dirty="0"/>
              <a:t>Tan, Steinbach, Karpatne, Kumar</a:t>
            </a:r>
          </a:p>
          <a:p>
            <a:pPr>
              <a:spcBef>
                <a:spcPct val="0"/>
              </a:spcBef>
              <a:spcAft>
                <a:spcPct val="0"/>
              </a:spcAft>
              <a:buClrTx/>
              <a:buSzTx/>
              <a:buFontTx/>
              <a:buNone/>
            </a:pPr>
            <a:endParaRPr lang="en-US" altLang="en-US" sz="2000" b="0" dirty="0"/>
          </a:p>
        </p:txBody>
      </p:sp>
    </p:spTree>
    <p:extLst>
      <p:ext uri="{BB962C8B-B14F-4D97-AF65-F5344CB8AC3E}">
        <p14:creationId xmlns:p14="http://schemas.microsoft.com/office/powerpoint/2010/main" val="3438558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Nonlinearly Separable Data</a:t>
            </a:r>
          </a:p>
        </p:txBody>
      </p:sp>
      <p:graphicFrame>
        <p:nvGraphicFramePr>
          <p:cNvPr id="13315" name="Object 2"/>
          <p:cNvGraphicFramePr>
            <a:graphicFrameLocks noGrp="1" noChangeAspect="1"/>
          </p:cNvGraphicFramePr>
          <p:nvPr>
            <p:ph sz="half" idx="1"/>
            <p:extLst>
              <p:ext uri="{D42A27DB-BD31-4B8C-83A1-F6EECF244321}">
                <p14:modId xmlns:p14="http://schemas.microsoft.com/office/powerpoint/2010/main" val="3701530899"/>
              </p:ext>
            </p:extLst>
          </p:nvPr>
        </p:nvGraphicFramePr>
        <p:xfrm>
          <a:off x="685800" y="2508885"/>
          <a:ext cx="7924800" cy="3968115"/>
        </p:xfrm>
        <a:graphic>
          <a:graphicData uri="http://schemas.openxmlformats.org/presentationml/2006/ole">
            <mc:AlternateContent xmlns:mc="http://schemas.openxmlformats.org/markup-compatibility/2006">
              <mc:Choice xmlns:v="urn:schemas-microsoft-com:vml" Requires="v">
                <p:oleObj spid="_x0000_s23671" name="VISIO" r:id="rId3" imgW="9586620" imgH="4684064" progId="Visio.Drawing.6">
                  <p:embed/>
                </p:oleObj>
              </mc:Choice>
              <mc:Fallback>
                <p:oleObj name="VISIO" r:id="rId3" imgW="9586620" imgH="4684064" progId="Visio.Drawing.6">
                  <p:embed/>
                  <p:pic>
                    <p:nvPicPr>
                      <p:cNvPr id="13315" name="Object 2"/>
                      <p:cNvPicPr>
                        <a:picLocks noChangeAspect="1" noChangeArrowheads="1"/>
                      </p:cNvPicPr>
                      <p:nvPr/>
                    </p:nvPicPr>
                    <p:blipFill>
                      <a:blip r:embed="rId4">
                        <a:extLst>
                          <a:ext uri="{28A0092B-C50C-407E-A947-70E740481C1C}">
                            <a14:useLocalDpi xmlns:a14="http://schemas.microsoft.com/office/drawing/2010/main" val="0"/>
                          </a:ext>
                        </a:extLst>
                      </a:blip>
                      <a:srcRect r="3922"/>
                      <a:stretch>
                        <a:fillRect/>
                      </a:stretch>
                    </p:blipFill>
                    <p:spPr bwMode="auto">
                      <a:xfrm>
                        <a:off x="685800" y="2508885"/>
                        <a:ext cx="7924800" cy="3968115"/>
                      </a:xfrm>
                      <a:prstGeom prst="rect">
                        <a:avLst/>
                      </a:prstGeom>
                      <a:noFill/>
                      <a:ln>
                        <a:noFill/>
                      </a:ln>
                      <a:extLst/>
                    </p:spPr>
                  </p:pic>
                </p:oleObj>
              </mc:Fallback>
            </mc:AlternateContent>
          </a:graphicData>
        </a:graphic>
      </p:graphicFrame>
      <p:graphicFrame>
        <p:nvGraphicFramePr>
          <p:cNvPr id="13316" name="Object 3"/>
          <p:cNvGraphicFramePr>
            <a:graphicFrameLocks noGrp="1" noChangeAspect="1"/>
          </p:cNvGraphicFramePr>
          <p:nvPr>
            <p:ph sz="half" idx="2"/>
            <p:extLst>
              <p:ext uri="{D42A27DB-BD31-4B8C-83A1-F6EECF244321}">
                <p14:modId xmlns:p14="http://schemas.microsoft.com/office/powerpoint/2010/main" val="1271841064"/>
              </p:ext>
            </p:extLst>
          </p:nvPr>
        </p:nvGraphicFramePr>
        <p:xfrm>
          <a:off x="685800" y="2565400"/>
          <a:ext cx="2092325" cy="635000"/>
        </p:xfrm>
        <a:graphic>
          <a:graphicData uri="http://schemas.openxmlformats.org/presentationml/2006/ole">
            <mc:AlternateContent xmlns:mc="http://schemas.openxmlformats.org/markup-compatibility/2006">
              <mc:Choice xmlns:v="urn:schemas-microsoft-com:vml" Requires="v">
                <p:oleObj spid="_x0000_s23672" name="Equation" r:id="rId5" imgW="710891" imgH="215806" progId="Equation.3">
                  <p:embed/>
                </p:oleObj>
              </mc:Choice>
              <mc:Fallback>
                <p:oleObj name="Equation" r:id="rId5" imgW="710891" imgH="215806" progId="Equation.3">
                  <p:embed/>
                  <p:pic>
                    <p:nvPicPr>
                      <p:cNvPr id="1331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65400"/>
                        <a:ext cx="20923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5"/>
          <p:cNvSpPr txBox="1">
            <a:spLocks noChangeArrowheads="1"/>
          </p:cNvSpPr>
          <p:nvPr/>
        </p:nvSpPr>
        <p:spPr bwMode="auto">
          <a:xfrm>
            <a:off x="5486400" y="2346325"/>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XOR Data</a:t>
            </a:r>
          </a:p>
        </p:txBody>
      </p:sp>
      <p:sp>
        <p:nvSpPr>
          <p:cNvPr id="2" name="Rectangle 1"/>
          <p:cNvSpPr/>
          <p:nvPr/>
        </p:nvSpPr>
        <p:spPr>
          <a:xfrm>
            <a:off x="533400" y="1143000"/>
            <a:ext cx="8229600" cy="1089529"/>
          </a:xfrm>
          <a:prstGeom prst="rect">
            <a:avLst/>
          </a:prstGeom>
        </p:spPr>
        <p:txBody>
          <a:bodyPr wrap="square">
            <a:spAutoFit/>
          </a:bodyPr>
          <a:lstStyle/>
          <a:p>
            <a:pPr>
              <a:lnSpc>
                <a:spcPct val="90000"/>
              </a:lnSpc>
            </a:pPr>
            <a:r>
              <a:rPr lang="en-US" altLang="en-US" sz="2400" b="0" dirty="0"/>
              <a:t>For nonlinearly separable problems, perceptron learning algorithm will fail because no linear hyperplane can separate the data perfectly </a:t>
            </a:r>
            <a:endParaRPr lang="en-US" altLang="en-US" sz="2400" b="0" dirty="0"/>
          </a:p>
        </p:txBody>
      </p:sp>
    </p:spTree>
    <p:extLst>
      <p:ext uri="{BB962C8B-B14F-4D97-AF65-F5344CB8AC3E}">
        <p14:creationId xmlns:p14="http://schemas.microsoft.com/office/powerpoint/2010/main" val="833684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Multi-layer Neural Network</a:t>
            </a:r>
          </a:p>
        </p:txBody>
      </p:sp>
      <p:graphicFrame>
        <p:nvGraphicFramePr>
          <p:cNvPr id="6148" name="Object 3"/>
          <p:cNvGraphicFramePr>
            <a:graphicFrameLocks noGrp="1" noChangeAspect="1"/>
          </p:cNvGraphicFramePr>
          <p:nvPr>
            <p:ph sz="half" idx="2"/>
            <p:extLst>
              <p:ext uri="{D42A27DB-BD31-4B8C-83A1-F6EECF244321}">
                <p14:modId xmlns:p14="http://schemas.microsoft.com/office/powerpoint/2010/main" val="2172794347"/>
              </p:ext>
            </p:extLst>
          </p:nvPr>
        </p:nvGraphicFramePr>
        <p:xfrm>
          <a:off x="152400" y="1371600"/>
          <a:ext cx="3688729" cy="4462463"/>
        </p:xfrm>
        <a:graphic>
          <a:graphicData uri="http://schemas.openxmlformats.org/presentationml/2006/ole">
            <mc:AlternateContent xmlns:mc="http://schemas.openxmlformats.org/markup-compatibility/2006">
              <mc:Choice xmlns:v="urn:schemas-microsoft-com:vml" Requires="v">
                <p:oleObj spid="_x0000_s24635" name="Visio" r:id="rId4" imgW="5417922" imgH="6555254" progId="Visio.Drawing.6">
                  <p:embed/>
                </p:oleObj>
              </mc:Choice>
              <mc:Fallback>
                <p:oleObj name="Visio" r:id="rId4" imgW="5417922" imgH="6555254" progId="Visio.Drawing.6">
                  <p:embed/>
                  <p:pic>
                    <p:nvPicPr>
                      <p:cNvPr id="614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371600"/>
                        <a:ext cx="3688729" cy="4462463"/>
                      </a:xfrm>
                      <a:prstGeom prst="rect">
                        <a:avLst/>
                      </a:prstGeom>
                      <a:noFill/>
                      <a:ln>
                        <a:noFill/>
                      </a:ln>
                      <a:effectLst/>
                    </p:spPr>
                  </p:pic>
                </p:oleObj>
              </mc:Fallback>
            </mc:AlternateContent>
          </a:graphicData>
        </a:graphic>
      </p:graphicFrame>
      <p:sp>
        <p:nvSpPr>
          <p:cNvPr id="3" name="Content Placeholder 2">
            <a:extLst>
              <a:ext uri="{FF2B5EF4-FFF2-40B4-BE49-F238E27FC236}">
                <a16:creationId xmlns:a16="http://schemas.microsoft.com/office/drawing/2014/main" id="{82B266B7-FD3F-5845-88CF-7C691A622FBD}"/>
              </a:ext>
            </a:extLst>
          </p:cNvPr>
          <p:cNvSpPr>
            <a:spLocks noGrp="1"/>
          </p:cNvSpPr>
          <p:nvPr>
            <p:ph sz="half" idx="1"/>
          </p:nvPr>
        </p:nvSpPr>
        <p:spPr>
          <a:xfrm>
            <a:off x="4191000" y="1524000"/>
            <a:ext cx="4724400" cy="5181600"/>
          </a:xfrm>
        </p:spPr>
        <p:txBody>
          <a:bodyPr/>
          <a:lstStyle/>
          <a:p>
            <a:r>
              <a:rPr lang="en-US" sz="2400" dirty="0"/>
              <a:t>More than one </a:t>
            </a:r>
            <a:r>
              <a:rPr lang="en-US" sz="2400" i="1" dirty="0"/>
              <a:t>hidden layer </a:t>
            </a:r>
            <a:r>
              <a:rPr lang="en-US" sz="2400" dirty="0"/>
              <a:t>of computing nodes</a:t>
            </a:r>
          </a:p>
          <a:p>
            <a:endParaRPr lang="en-US" sz="1000" dirty="0"/>
          </a:p>
          <a:p>
            <a:r>
              <a:rPr lang="en-US" sz="2400" dirty="0"/>
              <a:t>Every node in a hidden layer operates on activations from preceding layer and transmits activations forward to nodes of next layer</a:t>
            </a:r>
          </a:p>
          <a:p>
            <a:pPr lvl="0"/>
            <a:endParaRPr lang="en-US" sz="1000" dirty="0">
              <a:solidFill>
                <a:srgbClr val="000000"/>
              </a:solidFill>
            </a:endParaRPr>
          </a:p>
          <a:p>
            <a:r>
              <a:rPr lang="en-US" sz="2400" dirty="0"/>
              <a:t>Also referred to as “feedforward neural networks”</a:t>
            </a:r>
          </a:p>
          <a:p>
            <a:pPr lvl="0"/>
            <a:endParaRPr lang="en-US" sz="1000" dirty="0">
              <a:solidFill>
                <a:srgbClr val="000000"/>
              </a:solidFill>
            </a:endParaRPr>
          </a:p>
          <a:p>
            <a:pPr lvl="0"/>
            <a:endParaRPr lang="en-US" sz="1000" dirty="0">
              <a:solidFill>
                <a:srgbClr val="000000"/>
              </a:solidFill>
            </a:endParaRPr>
          </a:p>
          <a:p>
            <a:endParaRPr lang="en-US" sz="2400" dirty="0"/>
          </a:p>
          <a:p>
            <a:endParaRPr lang="en-US" sz="2400" dirty="0"/>
          </a:p>
        </p:txBody>
      </p:sp>
    </p:spTree>
    <p:extLst>
      <p:ext uri="{BB962C8B-B14F-4D97-AF65-F5344CB8AC3E}">
        <p14:creationId xmlns:p14="http://schemas.microsoft.com/office/powerpoint/2010/main" val="4181360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Multi-layer Neural Network</a:t>
            </a:r>
          </a:p>
        </p:txBody>
      </p:sp>
      <p:sp>
        <p:nvSpPr>
          <p:cNvPr id="15363" name="Rectangle 3"/>
          <p:cNvSpPr>
            <a:spLocks noGrp="1" noChangeArrowheads="1"/>
          </p:cNvSpPr>
          <p:nvPr>
            <p:ph type="body" idx="1"/>
          </p:nvPr>
        </p:nvSpPr>
        <p:spPr/>
        <p:txBody>
          <a:bodyPr/>
          <a:lstStyle/>
          <a:p>
            <a:r>
              <a:rPr lang="en-US" altLang="en-US" dirty="0"/>
              <a:t>Multi-layer neural networks with at least one hidden layer can solve any type of classification task involving nonlinear decision surfaces</a:t>
            </a:r>
          </a:p>
        </p:txBody>
      </p:sp>
      <p:graphicFrame>
        <p:nvGraphicFramePr>
          <p:cNvPr id="15364" name="Object 2"/>
          <p:cNvGraphicFramePr>
            <a:graphicFrameLocks noGrp="1" noChangeAspect="1"/>
          </p:cNvGraphicFramePr>
          <p:nvPr>
            <p:ph sz="quarter" idx="4294967295"/>
          </p:nvPr>
        </p:nvGraphicFramePr>
        <p:xfrm>
          <a:off x="457200" y="3276600"/>
          <a:ext cx="3981450" cy="2514600"/>
        </p:xfrm>
        <a:graphic>
          <a:graphicData uri="http://schemas.openxmlformats.org/presentationml/2006/ole">
            <mc:AlternateContent xmlns:mc="http://schemas.openxmlformats.org/markup-compatibility/2006">
              <mc:Choice xmlns:v="urn:schemas-microsoft-com:vml" Requires="v">
                <p:oleObj spid="_x0000_s25657" name="Visio" r:id="rId3" imgW="6980428" imgH="4408899" progId="Visio.Drawing.6">
                  <p:embed/>
                </p:oleObj>
              </mc:Choice>
              <mc:Fallback>
                <p:oleObj name="Visio" r:id="rId3" imgW="6980428" imgH="4408899" progId="Visio.Drawing.6">
                  <p:embed/>
                  <p:pic>
                    <p:nvPicPr>
                      <p:cNvPr id="153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76600"/>
                        <a:ext cx="39814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5" name="Picture 5"/>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4648200" y="2838450"/>
            <a:ext cx="4343400" cy="3257550"/>
          </a:xfrm>
          <a:noFill/>
        </p:spPr>
      </p:pic>
      <p:sp>
        <p:nvSpPr>
          <p:cNvPr id="15366" name="Text Box 6"/>
          <p:cNvSpPr txBox="1">
            <a:spLocks noChangeArrowheads="1"/>
          </p:cNvSpPr>
          <p:nvPr/>
        </p:nvSpPr>
        <p:spPr bwMode="auto">
          <a:xfrm>
            <a:off x="5715000" y="25146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XOR Data</a:t>
            </a:r>
          </a:p>
        </p:txBody>
      </p:sp>
    </p:spTree>
    <p:extLst>
      <p:ext uri="{BB962C8B-B14F-4D97-AF65-F5344CB8AC3E}">
        <p14:creationId xmlns:p14="http://schemas.microsoft.com/office/powerpoint/2010/main" val="328987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A6D5-4CE0-E64D-92AB-1005F1EFBACB}"/>
              </a:ext>
            </a:extLst>
          </p:cNvPr>
          <p:cNvSpPr>
            <a:spLocks noGrp="1"/>
          </p:cNvSpPr>
          <p:nvPr>
            <p:ph type="title"/>
          </p:nvPr>
        </p:nvSpPr>
        <p:spPr/>
        <p:txBody>
          <a:bodyPr/>
          <a:lstStyle/>
          <a:p>
            <a:r>
              <a:rPr lang="en-US" dirty="0"/>
              <a:t>Why Multiple Hidden Layers?</a:t>
            </a:r>
          </a:p>
        </p:txBody>
      </p:sp>
      <p:sp>
        <p:nvSpPr>
          <p:cNvPr id="5" name="Content Placeholder 4">
            <a:extLst>
              <a:ext uri="{FF2B5EF4-FFF2-40B4-BE49-F238E27FC236}">
                <a16:creationId xmlns:a16="http://schemas.microsoft.com/office/drawing/2014/main" id="{1654C092-07C7-8747-A0B6-A7AE4E6A6CC7}"/>
              </a:ext>
            </a:extLst>
          </p:cNvPr>
          <p:cNvSpPr>
            <a:spLocks noGrp="1"/>
          </p:cNvSpPr>
          <p:nvPr>
            <p:ph idx="1"/>
          </p:nvPr>
        </p:nvSpPr>
        <p:spPr>
          <a:xfrm>
            <a:off x="176213" y="1143000"/>
            <a:ext cx="8619815" cy="5181600"/>
          </a:xfrm>
        </p:spPr>
        <p:txBody>
          <a:bodyPr/>
          <a:lstStyle/>
          <a:p>
            <a:r>
              <a:rPr lang="en-US" sz="2600" dirty="0"/>
              <a:t>Activations at hidden layers can be viewed as features extracted as functions of inputs</a:t>
            </a:r>
          </a:p>
          <a:p>
            <a:r>
              <a:rPr lang="en-US" sz="2600" dirty="0"/>
              <a:t>Every hidden layer represents a level of abstraction</a:t>
            </a:r>
          </a:p>
          <a:p>
            <a:pPr lvl="1"/>
            <a:r>
              <a:rPr lang="en-US" sz="2400" i="1" dirty="0"/>
              <a:t>Complex features are compositions of simpler features</a:t>
            </a:r>
          </a:p>
          <a:p>
            <a:pPr lvl="1"/>
            <a:endParaRPr lang="en-US" sz="2400" i="1" dirty="0"/>
          </a:p>
          <a:p>
            <a:pPr lvl="1"/>
            <a:endParaRPr lang="en-US" sz="2400" i="1" dirty="0"/>
          </a:p>
          <a:p>
            <a:pPr lvl="1"/>
            <a:endParaRPr lang="en-US" sz="2400" i="1" dirty="0"/>
          </a:p>
          <a:p>
            <a:pPr lvl="1"/>
            <a:endParaRPr lang="en-US" sz="2400" i="1" dirty="0"/>
          </a:p>
          <a:p>
            <a:pPr marL="457200" lvl="1" indent="0">
              <a:buNone/>
            </a:pPr>
            <a:endParaRPr lang="en-US" sz="2000" i="1" dirty="0"/>
          </a:p>
          <a:p>
            <a:r>
              <a:rPr lang="en-US" sz="2600" dirty="0"/>
              <a:t>Number of layers is known as </a:t>
            </a:r>
            <a:r>
              <a:rPr lang="en-US" sz="2600" b="1" dirty="0"/>
              <a:t>depth</a:t>
            </a:r>
            <a:r>
              <a:rPr lang="en-US" sz="2600" dirty="0"/>
              <a:t> of ANN</a:t>
            </a:r>
          </a:p>
          <a:p>
            <a:pPr lvl="1"/>
            <a:r>
              <a:rPr lang="en-US" sz="2400" i="1" dirty="0"/>
              <a:t>Deeper networks express complex hierarchy of features</a:t>
            </a:r>
          </a:p>
        </p:txBody>
      </p:sp>
      <p:pic>
        <p:nvPicPr>
          <p:cNvPr id="6" name="Picture 5">
            <a:extLst>
              <a:ext uri="{FF2B5EF4-FFF2-40B4-BE49-F238E27FC236}">
                <a16:creationId xmlns:a16="http://schemas.microsoft.com/office/drawing/2014/main" id="{DF9113C5-5C10-8B40-B87A-3A5769A52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595" t="19235" r="8582" b="48436"/>
          <a:stretch>
            <a:fillRect/>
          </a:stretch>
        </p:blipFill>
        <p:spPr bwMode="auto">
          <a:xfrm>
            <a:off x="609600" y="3124200"/>
            <a:ext cx="7931634" cy="183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001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280400" cy="533400"/>
          </a:xfrm>
        </p:spPr>
        <p:txBody>
          <a:bodyPr/>
          <a:lstStyle/>
          <a:p>
            <a:r>
              <a:rPr lang="en-US" altLang="en-US" dirty="0"/>
              <a:t>Multi-Layer Network Architecture</a:t>
            </a:r>
          </a:p>
        </p:txBody>
      </p:sp>
      <p:pic>
        <p:nvPicPr>
          <p:cNvPr id="6" name="Picture 5">
            <a:extLst>
              <a:ext uri="{FF2B5EF4-FFF2-40B4-BE49-F238E27FC236}">
                <a16:creationId xmlns:a16="http://schemas.microsoft.com/office/drawing/2014/main" id="{9E5773F0-1697-5E4A-AA84-F3F3FADA5FAD}"/>
              </a:ext>
            </a:extLst>
          </p:cNvPr>
          <p:cNvPicPr>
            <a:picLocks noChangeAspect="1"/>
          </p:cNvPicPr>
          <p:nvPr/>
        </p:nvPicPr>
        <p:blipFill>
          <a:blip r:embed="rId2"/>
          <a:stretch>
            <a:fillRect/>
          </a:stretch>
        </p:blipFill>
        <p:spPr>
          <a:xfrm>
            <a:off x="3124200" y="4495800"/>
            <a:ext cx="3967201" cy="813785"/>
          </a:xfrm>
          <a:prstGeom prst="rect">
            <a:avLst/>
          </a:prstGeom>
        </p:spPr>
      </p:pic>
      <p:sp>
        <p:nvSpPr>
          <p:cNvPr id="7" name="TextBox 6">
            <a:extLst>
              <a:ext uri="{FF2B5EF4-FFF2-40B4-BE49-F238E27FC236}">
                <a16:creationId xmlns:a16="http://schemas.microsoft.com/office/drawing/2014/main" id="{F4A827D4-9138-A840-A783-818CD574AC2C}"/>
              </a:ext>
            </a:extLst>
          </p:cNvPr>
          <p:cNvSpPr txBox="1"/>
          <p:nvPr/>
        </p:nvSpPr>
        <p:spPr>
          <a:xfrm>
            <a:off x="767952" y="5466649"/>
            <a:ext cx="2057400" cy="646331"/>
          </a:xfrm>
          <a:prstGeom prst="rect">
            <a:avLst/>
          </a:prstGeom>
          <a:noFill/>
        </p:spPr>
        <p:txBody>
          <a:bodyPr wrap="square" rtlCol="0">
            <a:spAutoFit/>
          </a:bodyPr>
          <a:lstStyle/>
          <a:p>
            <a:pPr algn="ctr"/>
            <a:r>
              <a:rPr lang="en-US" sz="1800" dirty="0"/>
              <a:t>Activation value </a:t>
            </a:r>
            <a:r>
              <a:rPr lang="en-US" sz="1800" b="0" dirty="0"/>
              <a:t>at node </a:t>
            </a:r>
            <a:r>
              <a:rPr lang="en-US" sz="1800" b="0" dirty="0" err="1"/>
              <a:t>i</a:t>
            </a:r>
            <a:r>
              <a:rPr lang="en-US" sz="1800" b="0" dirty="0"/>
              <a:t> at layer l</a:t>
            </a:r>
            <a:endParaRPr lang="en-US" sz="1800" b="0" baseline="30000" dirty="0"/>
          </a:p>
        </p:txBody>
      </p:sp>
      <p:pic>
        <p:nvPicPr>
          <p:cNvPr id="8" name="Picture 7">
            <a:extLst>
              <a:ext uri="{FF2B5EF4-FFF2-40B4-BE49-F238E27FC236}">
                <a16:creationId xmlns:a16="http://schemas.microsoft.com/office/drawing/2014/main" id="{745CD011-69BC-4247-9F1B-945CC10CB89E}"/>
              </a:ext>
            </a:extLst>
          </p:cNvPr>
          <p:cNvPicPr>
            <a:picLocks noChangeAspect="1"/>
          </p:cNvPicPr>
          <p:nvPr/>
        </p:nvPicPr>
        <p:blipFill>
          <a:blip r:embed="rId3"/>
          <a:stretch>
            <a:fillRect/>
          </a:stretch>
        </p:blipFill>
        <p:spPr>
          <a:xfrm>
            <a:off x="1611719" y="1143000"/>
            <a:ext cx="5942419" cy="3048000"/>
          </a:xfrm>
          <a:prstGeom prst="rect">
            <a:avLst/>
          </a:prstGeom>
        </p:spPr>
      </p:pic>
      <p:sp>
        <p:nvSpPr>
          <p:cNvPr id="17" name="TextBox 16">
            <a:extLst>
              <a:ext uri="{FF2B5EF4-FFF2-40B4-BE49-F238E27FC236}">
                <a16:creationId xmlns:a16="http://schemas.microsoft.com/office/drawing/2014/main" id="{0D71096E-E36F-5D44-820D-E7C5629E1326}"/>
              </a:ext>
            </a:extLst>
          </p:cNvPr>
          <p:cNvSpPr txBox="1"/>
          <p:nvPr/>
        </p:nvSpPr>
        <p:spPr>
          <a:xfrm>
            <a:off x="3178968" y="5506325"/>
            <a:ext cx="1414463" cy="646331"/>
          </a:xfrm>
          <a:prstGeom prst="rect">
            <a:avLst/>
          </a:prstGeom>
          <a:solidFill>
            <a:schemeClr val="accent5"/>
          </a:solidFill>
        </p:spPr>
        <p:txBody>
          <a:bodyPr wrap="square" rtlCol="0">
            <a:spAutoFit/>
          </a:bodyPr>
          <a:lstStyle/>
          <a:p>
            <a:pPr algn="ctr"/>
            <a:r>
              <a:rPr lang="en-US" sz="1800" dirty="0"/>
              <a:t>Activation Function</a:t>
            </a:r>
            <a:endParaRPr lang="en-US" sz="1800" b="0" baseline="30000" dirty="0"/>
          </a:p>
        </p:txBody>
      </p:sp>
      <p:sp>
        <p:nvSpPr>
          <p:cNvPr id="18" name="TextBox 17">
            <a:extLst>
              <a:ext uri="{FF2B5EF4-FFF2-40B4-BE49-F238E27FC236}">
                <a16:creationId xmlns:a16="http://schemas.microsoft.com/office/drawing/2014/main" id="{A8BCFEC9-9B75-E746-BF88-46AB15A1E6A5}"/>
              </a:ext>
            </a:extLst>
          </p:cNvPr>
          <p:cNvSpPr txBox="1"/>
          <p:nvPr/>
        </p:nvSpPr>
        <p:spPr>
          <a:xfrm>
            <a:off x="4809550" y="5705557"/>
            <a:ext cx="2425302" cy="369332"/>
          </a:xfrm>
          <a:prstGeom prst="rect">
            <a:avLst/>
          </a:prstGeom>
          <a:noFill/>
        </p:spPr>
        <p:txBody>
          <a:bodyPr wrap="square" rtlCol="0">
            <a:spAutoFit/>
          </a:bodyPr>
          <a:lstStyle/>
          <a:p>
            <a:pPr algn="ctr"/>
            <a:r>
              <a:rPr lang="en-US" sz="1800" dirty="0"/>
              <a:t>Linear Predictor</a:t>
            </a:r>
            <a:endParaRPr lang="en-US" sz="1800" b="0" baseline="30000" dirty="0"/>
          </a:p>
        </p:txBody>
      </p:sp>
      <p:cxnSp>
        <p:nvCxnSpPr>
          <p:cNvPr id="19" name="Straight Arrow Connector 18">
            <a:extLst>
              <a:ext uri="{FF2B5EF4-FFF2-40B4-BE49-F238E27FC236}">
                <a16:creationId xmlns:a16="http://schemas.microsoft.com/office/drawing/2014/main" id="{F2C5C300-99C5-E840-948E-FD739FCE3F87}"/>
              </a:ext>
            </a:extLst>
          </p:cNvPr>
          <p:cNvCxnSpPr>
            <a:cxnSpLocks/>
          </p:cNvCxnSpPr>
          <p:nvPr/>
        </p:nvCxnSpPr>
        <p:spPr bwMode="auto">
          <a:xfrm flipV="1">
            <a:off x="3886200" y="4993180"/>
            <a:ext cx="0" cy="50898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0440F1F1-3044-8341-9270-AE57716A4843}"/>
              </a:ext>
            </a:extLst>
          </p:cNvPr>
          <p:cNvCxnSpPr>
            <a:cxnSpLocks/>
            <a:stCxn id="7" idx="0"/>
            <a:endCxn id="6" idx="1"/>
          </p:cNvCxnSpPr>
          <p:nvPr/>
        </p:nvCxnSpPr>
        <p:spPr bwMode="auto">
          <a:xfrm flipV="1">
            <a:off x="1796652" y="4902693"/>
            <a:ext cx="1327548" cy="5639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2" name="Left Brace 21">
            <a:extLst>
              <a:ext uri="{FF2B5EF4-FFF2-40B4-BE49-F238E27FC236}">
                <a16:creationId xmlns:a16="http://schemas.microsoft.com/office/drawing/2014/main" id="{947B9E7E-13C8-4343-B9D4-615E29005245}"/>
              </a:ext>
            </a:extLst>
          </p:cNvPr>
          <p:cNvSpPr/>
          <p:nvPr/>
        </p:nvSpPr>
        <p:spPr bwMode="auto">
          <a:xfrm rot="16200000">
            <a:off x="5818436" y="4550469"/>
            <a:ext cx="407531" cy="1828802"/>
          </a:xfrm>
          <a:prstGeom prst="leftBrace">
            <a:avLst>
              <a:gd name="adj1" fmla="val 110003"/>
              <a:gd name="adj2" fmla="val 52091"/>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P spid="18"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A9B4-1ED2-1F4D-B518-3C9BF55F8FE6}"/>
              </a:ext>
            </a:extLst>
          </p:cNvPr>
          <p:cNvSpPr>
            <a:spLocks noGrp="1"/>
          </p:cNvSpPr>
          <p:nvPr>
            <p:ph type="title"/>
          </p:nvPr>
        </p:nvSpPr>
        <p:spPr/>
        <p:txBody>
          <a:bodyPr/>
          <a:lstStyle/>
          <a:p>
            <a:r>
              <a:rPr lang="en-US" dirty="0"/>
              <a:t>Activation Functions</a:t>
            </a:r>
          </a:p>
        </p:txBody>
      </p:sp>
      <p:pic>
        <p:nvPicPr>
          <p:cNvPr id="4" name="Picture 5">
            <a:extLst>
              <a:ext uri="{FF2B5EF4-FFF2-40B4-BE49-F238E27FC236}">
                <a16:creationId xmlns:a16="http://schemas.microsoft.com/office/drawing/2014/main" id="{F87F4F65-24C3-E744-9C6A-D9A72C2C5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530225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a:extLst>
              <a:ext uri="{FF2B5EF4-FFF2-40B4-BE49-F238E27FC236}">
                <a16:creationId xmlns:a16="http://schemas.microsoft.com/office/drawing/2014/main" id="{711E6844-0913-974D-B1F6-7F6DEB7497B4}"/>
              </a:ext>
            </a:extLst>
          </p:cNvPr>
          <p:cNvPicPr>
            <a:picLocks noChangeAspect="1"/>
          </p:cNvPicPr>
          <p:nvPr/>
        </p:nvPicPr>
        <p:blipFill>
          <a:blip r:embed="rId4"/>
          <a:stretch>
            <a:fillRect/>
          </a:stretch>
        </p:blipFill>
        <p:spPr>
          <a:xfrm>
            <a:off x="2667000" y="1091215"/>
            <a:ext cx="3967201" cy="813785"/>
          </a:xfrm>
          <a:prstGeom prst="rect">
            <a:avLst/>
          </a:prstGeom>
        </p:spPr>
      </p:pic>
      <p:pic>
        <p:nvPicPr>
          <p:cNvPr id="3" name="Picture 2"/>
          <p:cNvPicPr>
            <a:picLocks noChangeAspect="1"/>
          </p:cNvPicPr>
          <p:nvPr/>
        </p:nvPicPr>
        <p:blipFill>
          <a:blip r:embed="rId5"/>
          <a:stretch>
            <a:fillRect/>
          </a:stretch>
        </p:blipFill>
        <p:spPr>
          <a:xfrm>
            <a:off x="5943600" y="2362200"/>
            <a:ext cx="2863800" cy="1057275"/>
          </a:xfrm>
          <a:prstGeom prst="rect">
            <a:avLst/>
          </a:prstGeom>
        </p:spPr>
      </p:pic>
      <p:pic>
        <p:nvPicPr>
          <p:cNvPr id="6" name="Picture 5">
            <a:extLst>
              <a:ext uri="{FF2B5EF4-FFF2-40B4-BE49-F238E27FC236}">
                <a16:creationId xmlns:a16="http://schemas.microsoft.com/office/drawing/2014/main" id="{8D878394-7F36-CD48-991E-F0151F8A1892}"/>
              </a:ext>
            </a:extLst>
          </p:cNvPr>
          <p:cNvPicPr>
            <a:picLocks noChangeAspect="1"/>
          </p:cNvPicPr>
          <p:nvPr/>
        </p:nvPicPr>
        <p:blipFill>
          <a:blip r:embed="rId6"/>
          <a:stretch>
            <a:fillRect/>
          </a:stretch>
        </p:blipFill>
        <p:spPr>
          <a:xfrm>
            <a:off x="6182891" y="3276600"/>
            <a:ext cx="2351509" cy="651187"/>
          </a:xfrm>
          <a:prstGeom prst="rect">
            <a:avLst/>
          </a:prstGeom>
        </p:spPr>
      </p:pic>
    </p:spTree>
    <p:extLst>
      <p:ext uri="{BB962C8B-B14F-4D97-AF65-F5344CB8AC3E}">
        <p14:creationId xmlns:p14="http://schemas.microsoft.com/office/powerpoint/2010/main" val="3875228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Learning Multi-layer Neural Network</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
              </p:nvPr>
            </p:nvSpPr>
            <p:spPr/>
            <p:txBody>
              <a:bodyPr/>
              <a:lstStyle/>
              <a:p>
                <a:pPr>
                  <a:lnSpc>
                    <a:spcPct val="90000"/>
                  </a:lnSpc>
                </a:pPr>
                <a:r>
                  <a:rPr lang="en-US" altLang="en-US" dirty="0"/>
                  <a:t>Can we apply perceptron learning rule to each node, including hidden nodes?</a:t>
                </a:r>
              </a:p>
              <a:p>
                <a:pPr lvl="1">
                  <a:lnSpc>
                    <a:spcPct val="90000"/>
                  </a:lnSpc>
                </a:pPr>
                <a:r>
                  <a:rPr lang="en-US" altLang="en-US" dirty="0"/>
                  <a:t>Perceptron learning rule computes error term e = y - </a:t>
                </a:r>
                <a14:m>
                  <m:oMath xmlns:m="http://schemas.openxmlformats.org/officeDocument/2006/math">
                    <m:acc>
                      <m:accPr>
                        <m:chr m:val="̂"/>
                        <m:ctrlPr>
                          <a:rPr lang="en-US" altLang="en-US" i="1" dirty="0">
                            <a:latin typeface="Cambria Math" panose="02040503050406030204" pitchFamily="18" charset="0"/>
                          </a:rPr>
                        </m:ctrlPr>
                      </m:accPr>
                      <m:e>
                        <m:r>
                          <a:rPr lang="en-US" altLang="en-US" i="1" dirty="0">
                            <a:latin typeface="Cambria Math" panose="02040503050406030204" pitchFamily="18" charset="0"/>
                          </a:rPr>
                          <m:t>𝑦</m:t>
                        </m:r>
                      </m:e>
                    </m:acc>
                  </m:oMath>
                </a14:m>
                <a:r>
                  <a:rPr lang="en-US" altLang="en-US" dirty="0"/>
                  <a:t> and updates weights accordingly</a:t>
                </a:r>
              </a:p>
              <a:p>
                <a:pPr marL="1254125" lvl="2" indent="-339725">
                  <a:lnSpc>
                    <a:spcPct val="90000"/>
                  </a:lnSpc>
                </a:pPr>
                <a:r>
                  <a:rPr lang="en-US" altLang="en-US" dirty="0"/>
                  <a:t>Problem: how to determine the true value of y for hidden nodes?</a:t>
                </a:r>
              </a:p>
              <a:p>
                <a:pPr lvl="1">
                  <a:lnSpc>
                    <a:spcPct val="90000"/>
                  </a:lnSpc>
                </a:pPr>
                <a:r>
                  <a:rPr lang="en-US" altLang="en-US" dirty="0"/>
                  <a:t>Approximate error in hidden nodes by error in the output nodes</a:t>
                </a:r>
              </a:p>
              <a:p>
                <a:pPr lvl="2">
                  <a:lnSpc>
                    <a:spcPct val="90000"/>
                  </a:lnSpc>
                </a:pPr>
                <a:r>
                  <a:rPr lang="en-US" altLang="en-US" dirty="0"/>
                  <a:t> Problem: </a:t>
                </a:r>
              </a:p>
              <a:p>
                <a:pPr lvl="3">
                  <a:lnSpc>
                    <a:spcPct val="90000"/>
                  </a:lnSpc>
                </a:pPr>
                <a:r>
                  <a:rPr lang="en-US" altLang="en-US" dirty="0"/>
                  <a:t>Not clear how adjustment in the hidden nodes affect overall error </a:t>
                </a:r>
              </a:p>
              <a:p>
                <a:pPr lvl="3">
                  <a:lnSpc>
                    <a:spcPct val="90000"/>
                  </a:lnSpc>
                </a:pPr>
                <a:r>
                  <a:rPr lang="en-US" altLang="en-US" dirty="0"/>
                  <a:t>No guarantee of convergence to optimal solution</a:t>
                </a:r>
              </a:p>
            </p:txBody>
          </p:sp>
        </mc:Choice>
        <mc:Fallback xmlns="">
          <p:sp>
            <p:nvSpPr>
              <p:cNvPr id="16387" name="Rectangle 3"/>
              <p:cNvSpPr>
                <a:spLocks noGrp="1" noRot="1" noChangeAspect="1" noMove="1" noResize="1" noEditPoints="1" noAdjustHandles="1" noChangeArrowheads="1" noChangeShapeType="1" noTextEdit="1"/>
              </p:cNvSpPr>
              <p:nvPr>
                <p:ph type="body" idx="1"/>
              </p:nvPr>
            </p:nvSpPr>
            <p:spPr>
              <a:blipFill>
                <a:blip r:embed="rId2"/>
                <a:stretch>
                  <a:fillRect l="-457" t="-1956" r="-76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lstStyle/>
          <a:p>
            <a:r>
              <a:rPr lang="en-US" sz="2400" dirty="0"/>
              <a:t>Loss Function to measure errors across all training points</a:t>
            </a:r>
          </a:p>
          <a:p>
            <a:endParaRPr lang="en-US" sz="2400" dirty="0"/>
          </a:p>
          <a:p>
            <a:endParaRPr lang="en-US" sz="2400" dirty="0"/>
          </a:p>
          <a:p>
            <a:pPr lvl="1"/>
            <a:endParaRPr lang="en-US" sz="1200" dirty="0"/>
          </a:p>
          <a:p>
            <a:pPr lvl="0"/>
            <a:r>
              <a:rPr lang="en-US" sz="2400" dirty="0">
                <a:solidFill>
                  <a:srgbClr val="000000"/>
                </a:solidFill>
              </a:rPr>
              <a:t>Gradient descent: Update parameters in the direction of “maximum descent” in the loss function across all points</a:t>
            </a:r>
          </a:p>
          <a:p>
            <a:pPr lvl="0"/>
            <a:endParaRPr lang="en-US" sz="2400" dirty="0">
              <a:solidFill>
                <a:srgbClr val="000000"/>
              </a:solidFill>
            </a:endParaRPr>
          </a:p>
          <a:p>
            <a:pPr lvl="0"/>
            <a:endParaRPr lang="en-US" sz="2400" dirty="0">
              <a:solidFill>
                <a:srgbClr val="000000"/>
              </a:solidFill>
            </a:endParaRPr>
          </a:p>
          <a:p>
            <a:pPr lvl="0"/>
            <a:endParaRPr lang="en-US" sz="2400" dirty="0">
              <a:solidFill>
                <a:srgbClr val="000000"/>
              </a:solidFill>
            </a:endParaRPr>
          </a:p>
          <a:p>
            <a:pPr lvl="0"/>
            <a:endParaRPr lang="en-US" sz="2400" dirty="0">
              <a:solidFill>
                <a:srgbClr val="000000"/>
              </a:solidFill>
            </a:endParaRPr>
          </a:p>
          <a:p>
            <a:pPr lvl="0"/>
            <a:r>
              <a:rPr lang="en-US" altLang="en-US" sz="2000" dirty="0"/>
              <a:t>Stochastic gradient descent (SGD): update the weight for every instance (minibatch SGD: update over min-batches of instances)</a:t>
            </a:r>
            <a:endParaRPr lang="en-US" sz="2000" dirty="0">
              <a:solidFill>
                <a:srgbClr val="000000"/>
              </a:solidFill>
            </a:endParaRPr>
          </a:p>
          <a:p>
            <a:pPr lvl="1"/>
            <a:endParaRPr lang="en-US" sz="2400" dirty="0"/>
          </a:p>
        </p:txBody>
      </p:sp>
      <p:pic>
        <p:nvPicPr>
          <p:cNvPr id="4" name="Picture 3"/>
          <p:cNvPicPr>
            <a:picLocks noChangeAspect="1"/>
          </p:cNvPicPr>
          <p:nvPr/>
        </p:nvPicPr>
        <p:blipFill>
          <a:blip r:embed="rId2"/>
          <a:stretch>
            <a:fillRect/>
          </a:stretch>
        </p:blipFill>
        <p:spPr>
          <a:xfrm>
            <a:off x="724351" y="1672023"/>
            <a:ext cx="3386137" cy="1039224"/>
          </a:xfrm>
          <a:prstGeom prst="rect">
            <a:avLst/>
          </a:prstGeom>
        </p:spPr>
      </p:pic>
      <p:pic>
        <p:nvPicPr>
          <p:cNvPr id="5" name="Picture 4"/>
          <p:cNvPicPr>
            <a:picLocks noChangeAspect="1"/>
          </p:cNvPicPr>
          <p:nvPr/>
        </p:nvPicPr>
        <p:blipFill>
          <a:blip r:embed="rId3"/>
          <a:stretch>
            <a:fillRect/>
          </a:stretch>
        </p:blipFill>
        <p:spPr>
          <a:xfrm>
            <a:off x="4524513" y="2195022"/>
            <a:ext cx="3419475" cy="514350"/>
          </a:xfrm>
          <a:prstGeom prst="rect">
            <a:avLst/>
          </a:prstGeom>
        </p:spPr>
      </p:pic>
      <p:pic>
        <p:nvPicPr>
          <p:cNvPr id="6" name="Picture 5"/>
          <p:cNvPicPr>
            <a:picLocks noChangeAspect="1"/>
          </p:cNvPicPr>
          <p:nvPr/>
        </p:nvPicPr>
        <p:blipFill>
          <a:blip r:embed="rId4"/>
          <a:stretch>
            <a:fillRect/>
          </a:stretch>
        </p:blipFill>
        <p:spPr>
          <a:xfrm>
            <a:off x="1858265" y="3761394"/>
            <a:ext cx="3048000" cy="165176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03997" y="4200485"/>
                <a:ext cx="1888209" cy="400110"/>
              </a:xfrm>
              <a:prstGeom prst="rect">
                <a:avLst/>
              </a:prstGeom>
              <a:noFill/>
            </p:spPr>
            <p:txBody>
              <a:bodyPr wrap="none" rtlCol="0">
                <a:spAutoFit/>
              </a:bodyPr>
              <a:lstStyle/>
              <a:p>
                <a14:m>
                  <m:oMath xmlns:m="http://schemas.openxmlformats.org/officeDocument/2006/math">
                    <m:r>
                      <a:rPr lang="en-US" sz="2000" b="0" i="1" smtClean="0">
                        <a:latin typeface="Cambria Math" panose="02040503050406030204" pitchFamily="18" charset="0"/>
                      </a:rPr>
                      <m:t>𝜆</m:t>
                    </m:r>
                  </m:oMath>
                </a14:m>
                <a:r>
                  <a:rPr lang="en-US" sz="2000" b="0" dirty="0"/>
                  <a:t>: learning rate</a:t>
                </a:r>
              </a:p>
            </p:txBody>
          </p:sp>
        </mc:Choice>
        <mc:Fallback xmlns="">
          <p:sp>
            <p:nvSpPr>
              <p:cNvPr id="7" name="TextBox 6"/>
              <p:cNvSpPr txBox="1">
                <a:spLocks noRot="1" noChangeAspect="1" noMove="1" noResize="1" noEditPoints="1" noAdjustHandles="1" noChangeArrowheads="1" noChangeShapeType="1" noTextEdit="1"/>
              </p:cNvSpPr>
              <p:nvPr/>
            </p:nvSpPr>
            <p:spPr>
              <a:xfrm>
                <a:off x="5803997" y="4200485"/>
                <a:ext cx="1888209" cy="400110"/>
              </a:xfrm>
              <a:prstGeom prst="rect">
                <a:avLst/>
              </a:prstGeom>
              <a:blipFill>
                <a:blip r:embed="rId5"/>
                <a:stretch>
                  <a:fillRect t="-6250" r="-2000" b="-250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C16DCFCB-C9DA-FB4D-99BE-50FC2D0A59F4}"/>
              </a:ext>
            </a:extLst>
          </p:cNvPr>
          <p:cNvSpPr/>
          <p:nvPr/>
        </p:nvSpPr>
        <p:spPr>
          <a:xfrm>
            <a:off x="4906265" y="1791525"/>
            <a:ext cx="2299027" cy="400110"/>
          </a:xfrm>
          <a:prstGeom prst="rect">
            <a:avLst/>
          </a:prstGeom>
        </p:spPr>
        <p:txBody>
          <a:bodyPr wrap="none">
            <a:spAutoFit/>
          </a:bodyPr>
          <a:lstStyle/>
          <a:p>
            <a:pPr lvl="1">
              <a:spcBef>
                <a:spcPct val="10000"/>
              </a:spcBef>
              <a:spcAft>
                <a:spcPts val="400"/>
              </a:spcAft>
              <a:buClr>
                <a:srgbClr val="0C7B9C"/>
              </a:buClr>
              <a:buSzPct val="100000"/>
            </a:pPr>
            <a:r>
              <a:rPr lang="en-US" sz="2000" b="0" kern="0" dirty="0">
                <a:solidFill>
                  <a:srgbClr val="000000"/>
                </a:solidFill>
                <a:latin typeface="Arial"/>
              </a:rPr>
              <a:t>Squared Loss:</a:t>
            </a:r>
          </a:p>
        </p:txBody>
      </p:sp>
    </p:spTree>
    <p:extLst>
      <p:ext uri="{BB962C8B-B14F-4D97-AF65-F5344CB8AC3E}">
        <p14:creationId xmlns:p14="http://schemas.microsoft.com/office/powerpoint/2010/main" val="20676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Gradients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400" dirty="0"/>
              </a:p>
              <a:p>
                <a:endParaRPr lang="en-US" sz="2400" dirty="0"/>
              </a:p>
              <a:p>
                <a:r>
                  <a:rPr lang="en-US" sz="2400" dirty="0"/>
                  <a:t>Using chain rule of differentiation (on a single instance):</a:t>
                </a:r>
              </a:p>
              <a:p>
                <a:endParaRPr lang="en-US" sz="2400" dirty="0"/>
              </a:p>
              <a:p>
                <a:endParaRPr lang="en-US" sz="3200" dirty="0"/>
              </a:p>
              <a:p>
                <a:r>
                  <a:rPr lang="en-US" sz="2400" dirty="0"/>
                  <a:t>For sigmoid activation function:</a:t>
                </a:r>
              </a:p>
              <a:p>
                <a:endParaRPr lang="en-US" sz="2400" dirty="0"/>
              </a:p>
              <a:p>
                <a:endParaRPr lang="en-US" sz="2400" dirty="0"/>
              </a:p>
              <a:p>
                <a:endParaRPr lang="en-US" sz="2400" dirty="0"/>
              </a:p>
              <a:p>
                <a:endParaRPr lang="en-US" sz="2400" dirty="0"/>
              </a:p>
              <a:p>
                <a:r>
                  <a:rPr lang="en-US" sz="2400" dirty="0"/>
                  <a:t>How can we compute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𝑙</m:t>
                        </m:r>
                      </m:sup>
                    </m:sSubSup>
                  </m:oMath>
                </a14:m>
                <a:r>
                  <a:rPr lang="en-US" sz="2400" dirty="0"/>
                  <a:t> for every layer?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40" b="-20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62000" y="1046036"/>
            <a:ext cx="3116494" cy="1006620"/>
          </a:xfrm>
          <a:prstGeom prst="rect">
            <a:avLst/>
          </a:prstGeom>
        </p:spPr>
      </p:pic>
      <p:pic>
        <p:nvPicPr>
          <p:cNvPr id="5" name="Picture 4"/>
          <p:cNvPicPr>
            <a:picLocks noChangeAspect="1"/>
          </p:cNvPicPr>
          <p:nvPr/>
        </p:nvPicPr>
        <p:blipFill>
          <a:blip r:embed="rId4"/>
          <a:stretch>
            <a:fillRect/>
          </a:stretch>
        </p:blipFill>
        <p:spPr>
          <a:xfrm>
            <a:off x="2590800" y="2651778"/>
            <a:ext cx="3543300" cy="789190"/>
          </a:xfrm>
          <a:prstGeom prst="rect">
            <a:avLst/>
          </a:prstGeom>
        </p:spPr>
      </p:pic>
      <p:pic>
        <p:nvPicPr>
          <p:cNvPr id="6" name="Picture 5">
            <a:extLst>
              <a:ext uri="{FF2B5EF4-FFF2-40B4-BE49-F238E27FC236}">
                <a16:creationId xmlns:a16="http://schemas.microsoft.com/office/drawing/2014/main" id="{711E6844-0913-974D-B1F6-7F6DEB7497B4}"/>
              </a:ext>
            </a:extLst>
          </p:cNvPr>
          <p:cNvPicPr>
            <a:picLocks noChangeAspect="1"/>
          </p:cNvPicPr>
          <p:nvPr/>
        </p:nvPicPr>
        <p:blipFill>
          <a:blip r:embed="rId5"/>
          <a:stretch>
            <a:fillRect/>
          </a:stretch>
        </p:blipFill>
        <p:spPr>
          <a:xfrm>
            <a:off x="4809660" y="1371600"/>
            <a:ext cx="3506130" cy="719206"/>
          </a:xfrm>
          <a:prstGeom prst="rect">
            <a:avLst/>
          </a:prstGeom>
        </p:spPr>
      </p:pic>
      <p:pic>
        <p:nvPicPr>
          <p:cNvPr id="7" name="Picture 6"/>
          <p:cNvPicPr>
            <a:picLocks noChangeAspect="1"/>
          </p:cNvPicPr>
          <p:nvPr/>
        </p:nvPicPr>
        <p:blipFill>
          <a:blip r:embed="rId6"/>
          <a:stretch>
            <a:fillRect/>
          </a:stretch>
        </p:blipFill>
        <p:spPr>
          <a:xfrm>
            <a:off x="1828800" y="4114800"/>
            <a:ext cx="4733925" cy="173355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893485" y="1033046"/>
                <a:ext cx="90056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𝑎</m:t>
                          </m:r>
                        </m:e>
                        <m:sup>
                          <m:r>
                            <a:rPr lang="en-US" sz="2200" b="0" i="1" smtClean="0">
                              <a:latin typeface="Cambria Math" panose="02040503050406030204" pitchFamily="18" charset="0"/>
                            </a:rPr>
                            <m:t>𝐿</m:t>
                          </m:r>
                        </m:sup>
                      </m:sSup>
                    </m:oMath>
                  </m:oMathPara>
                </a14:m>
                <a:endParaRPr lang="en-US" sz="2200" b="0" dirty="0"/>
              </a:p>
            </p:txBody>
          </p:sp>
        </mc:Choice>
        <mc:Fallback xmlns="">
          <p:sp>
            <p:nvSpPr>
              <p:cNvPr id="8" name="TextBox 7"/>
              <p:cNvSpPr txBox="1">
                <a:spLocks noRot="1" noChangeAspect="1" noMove="1" noResize="1" noEditPoints="1" noAdjustHandles="1" noChangeArrowheads="1" noChangeShapeType="1" noTextEdit="1"/>
              </p:cNvSpPr>
              <p:nvPr/>
            </p:nvSpPr>
            <p:spPr>
              <a:xfrm>
                <a:off x="5893485" y="1033046"/>
                <a:ext cx="900568" cy="338554"/>
              </a:xfrm>
              <a:prstGeom prst="rect">
                <a:avLst/>
              </a:prstGeom>
              <a:blipFill>
                <a:blip r:embed="rId7"/>
                <a:stretch>
                  <a:fillRect l="-5556" t="-107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A4EA5B6-A84A-4A4A-AF25-EA098DBC3D25}"/>
                  </a:ext>
                </a:extLst>
              </p:cNvPr>
              <p:cNvSpPr txBox="1"/>
              <p:nvPr/>
            </p:nvSpPr>
            <p:spPr>
              <a:xfrm>
                <a:off x="2971800" y="1689556"/>
                <a:ext cx="172996"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𝑖𝑗</m:t>
                      </m:r>
                    </m:oMath>
                  </m:oMathPara>
                </a14:m>
                <a:endParaRPr lang="en-US" b="0" dirty="0"/>
              </a:p>
            </p:txBody>
          </p:sp>
        </mc:Choice>
        <mc:Fallback xmlns="">
          <p:sp>
            <p:nvSpPr>
              <p:cNvPr id="10" name="TextBox 9">
                <a:extLst>
                  <a:ext uri="{FF2B5EF4-FFF2-40B4-BE49-F238E27FC236}">
                    <a16:creationId xmlns:a16="http://schemas.microsoft.com/office/drawing/2014/main" id="{5A4EA5B6-A84A-4A4A-AF25-EA098DBC3D25}"/>
                  </a:ext>
                </a:extLst>
              </p:cNvPr>
              <p:cNvSpPr txBox="1">
                <a:spLocks noRot="1" noChangeAspect="1" noMove="1" noResize="1" noEditPoints="1" noAdjustHandles="1" noChangeArrowheads="1" noChangeShapeType="1" noTextEdit="1"/>
              </p:cNvSpPr>
              <p:nvPr/>
            </p:nvSpPr>
            <p:spPr>
              <a:xfrm>
                <a:off x="2971800" y="1689556"/>
                <a:ext cx="172996" cy="215444"/>
              </a:xfrm>
              <a:prstGeom prst="rect">
                <a:avLst/>
              </a:prstGeom>
              <a:blipFill>
                <a:blip r:embed="rId8"/>
                <a:stretch>
                  <a:fillRect l="-26667" r="-2000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5125F8-19BD-D44A-B0F9-67081967AD4A}"/>
                  </a:ext>
                </a:extLst>
              </p:cNvPr>
              <p:cNvSpPr txBox="1"/>
              <p:nvPr/>
            </p:nvSpPr>
            <p:spPr>
              <a:xfrm>
                <a:off x="1143000" y="1705043"/>
                <a:ext cx="172996"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𝑖𝑗</m:t>
                      </m:r>
                    </m:oMath>
                  </m:oMathPara>
                </a14:m>
                <a:endParaRPr lang="en-US" b="0" dirty="0"/>
              </a:p>
            </p:txBody>
          </p:sp>
        </mc:Choice>
        <mc:Fallback xmlns="">
          <p:sp>
            <p:nvSpPr>
              <p:cNvPr id="11" name="TextBox 10">
                <a:extLst>
                  <a:ext uri="{FF2B5EF4-FFF2-40B4-BE49-F238E27FC236}">
                    <a16:creationId xmlns:a16="http://schemas.microsoft.com/office/drawing/2014/main" id="{C45125F8-19BD-D44A-B0F9-67081967AD4A}"/>
                  </a:ext>
                </a:extLst>
              </p:cNvPr>
              <p:cNvSpPr txBox="1">
                <a:spLocks noRot="1" noChangeAspect="1" noMove="1" noResize="1" noEditPoints="1" noAdjustHandles="1" noChangeArrowheads="1" noChangeShapeType="1" noTextEdit="1"/>
              </p:cNvSpPr>
              <p:nvPr/>
            </p:nvSpPr>
            <p:spPr>
              <a:xfrm>
                <a:off x="1143000" y="1705043"/>
                <a:ext cx="172996" cy="215444"/>
              </a:xfrm>
              <a:prstGeom prst="rect">
                <a:avLst/>
              </a:prstGeom>
              <a:blipFill>
                <a:blip r:embed="rId9"/>
                <a:stretch>
                  <a:fillRect l="-26667" r="-20000" b="-33333"/>
                </a:stretch>
              </a:blipFill>
            </p:spPr>
            <p:txBody>
              <a:bodyPr/>
              <a:lstStyle/>
              <a:p>
                <a:r>
                  <a:rPr lang="en-US">
                    <a:noFill/>
                  </a:rPr>
                  <a:t> </a:t>
                </a:r>
              </a:p>
            </p:txBody>
          </p:sp>
        </mc:Fallback>
      </mc:AlternateContent>
    </p:spTree>
    <p:extLst>
      <p:ext uri="{BB962C8B-B14F-4D97-AF65-F5344CB8AC3E}">
        <p14:creationId xmlns:p14="http://schemas.microsoft.com/office/powerpoint/2010/main" val="1549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5257800"/>
              </a:xfrm>
            </p:spPr>
            <p:txBody>
              <a:bodyPr/>
              <a:lstStyle/>
              <a:p>
                <a:r>
                  <a:rPr lang="en-US" sz="2400" dirty="0"/>
                  <a:t>At output layer L:</a:t>
                </a:r>
              </a:p>
              <a:p>
                <a:endParaRPr lang="en-US" sz="2400" dirty="0"/>
              </a:p>
              <a:p>
                <a:pPr marL="0" indent="0">
                  <a:buNone/>
                </a:pPr>
                <a:endParaRPr lang="en-US" sz="3200" dirty="0"/>
              </a:p>
              <a:p>
                <a:r>
                  <a:rPr lang="en-US" sz="2400" dirty="0"/>
                  <a:t>At a hidden layer </a:t>
                </a:r>
                <a14:m>
                  <m:oMath xmlns:m="http://schemas.openxmlformats.org/officeDocument/2006/math">
                    <m:r>
                      <a:rPr lang="en-US" sz="2400" b="0" i="1" smtClean="0">
                        <a:latin typeface="Cambria Math" panose="02040503050406030204" pitchFamily="18" charset="0"/>
                      </a:rPr>
                      <m:t>𝑙</m:t>
                    </m:r>
                  </m:oMath>
                </a14:m>
                <a:r>
                  <a:rPr lang="en-US" sz="2400" dirty="0"/>
                  <a:t> (using chain rule):</a:t>
                </a:r>
              </a:p>
              <a:p>
                <a:endParaRPr lang="en-US" sz="2400" dirty="0"/>
              </a:p>
              <a:p>
                <a:endParaRPr lang="en-US" sz="2400" dirty="0"/>
              </a:p>
              <a:p>
                <a:pPr lvl="1"/>
                <a:r>
                  <a:rPr lang="en-US" sz="2000" dirty="0"/>
                  <a:t>Gradients at layer l can be computed using gradients at layer l + 1</a:t>
                </a:r>
              </a:p>
              <a:p>
                <a:pPr lvl="1"/>
                <a:r>
                  <a:rPr lang="en-US" sz="2000" dirty="0"/>
                  <a:t>Start from layer L and “backpropagate” gradients to all previous layers</a:t>
                </a:r>
              </a:p>
              <a:p>
                <a:pPr lvl="1"/>
                <a:endParaRPr lang="en-US" sz="100" dirty="0"/>
              </a:p>
              <a:p>
                <a:r>
                  <a:rPr lang="en-US" altLang="en-US" sz="2000" dirty="0"/>
                  <a:t>Use gradient descent to update weights at every epoch</a:t>
                </a:r>
              </a:p>
              <a:p>
                <a:r>
                  <a:rPr lang="en-US" altLang="en-US" sz="2000" dirty="0"/>
                  <a:t>For next epoch, use updated weights to compute loss fn. and its gradient</a:t>
                </a:r>
              </a:p>
              <a:p>
                <a:r>
                  <a:rPr lang="en-US" altLang="en-US" sz="2000" dirty="0"/>
                  <a:t>Iterate until convergence (loss does not change)</a:t>
                </a:r>
                <a:r>
                  <a:rPr lang="en-US" altLang="en-US" sz="2400" dirty="0"/>
                  <a:t> </a:t>
                </a:r>
              </a:p>
              <a:p>
                <a:endParaRPr lang="en-US" sz="2400" dirty="0"/>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5257800"/>
              </a:xfrm>
              <a:blipFill>
                <a:blip r:embed="rId2"/>
                <a:stretch>
                  <a:fillRect l="-292" t="-966" r="-146" b="-120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023844" y="1649754"/>
            <a:ext cx="5090631" cy="1010708"/>
          </a:xfrm>
          <a:prstGeom prst="rect">
            <a:avLst/>
          </a:prstGeom>
        </p:spPr>
      </p:pic>
      <p:pic>
        <p:nvPicPr>
          <p:cNvPr id="6" name="Picture 5"/>
          <p:cNvPicPr>
            <a:picLocks noChangeAspect="1"/>
          </p:cNvPicPr>
          <p:nvPr/>
        </p:nvPicPr>
        <p:blipFill rotWithShape="1">
          <a:blip r:embed="rId4"/>
          <a:srcRect t="69314"/>
          <a:stretch/>
        </p:blipFill>
        <p:spPr>
          <a:xfrm>
            <a:off x="1905000" y="3152775"/>
            <a:ext cx="5534025" cy="809625"/>
          </a:xfrm>
          <a:prstGeom prst="rect">
            <a:avLst/>
          </a:prstGeom>
        </p:spPr>
      </p:pic>
      <p:pic>
        <p:nvPicPr>
          <p:cNvPr id="5" name="Picture 4"/>
          <p:cNvPicPr>
            <a:picLocks noChangeAspect="1"/>
          </p:cNvPicPr>
          <p:nvPr/>
        </p:nvPicPr>
        <p:blipFill rotWithShape="1">
          <a:blip r:embed="rId4"/>
          <a:srcRect t="2887" r="91738" b="74008"/>
          <a:stretch/>
        </p:blipFill>
        <p:spPr>
          <a:xfrm>
            <a:off x="2012269" y="3167063"/>
            <a:ext cx="457201" cy="609600"/>
          </a:xfrm>
          <a:prstGeom prst="rect">
            <a:avLst/>
          </a:prstGeom>
        </p:spPr>
      </p:pic>
    </p:spTree>
    <p:extLst>
      <p:ext uri="{BB962C8B-B14F-4D97-AF65-F5344CB8AC3E}">
        <p14:creationId xmlns:p14="http://schemas.microsoft.com/office/powerpoint/2010/main" val="68180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C35-3FFF-6542-9955-469C9C8BFC53}"/>
              </a:ext>
            </a:extLst>
          </p:cNvPr>
          <p:cNvSpPr>
            <a:spLocks noGrp="1"/>
          </p:cNvSpPr>
          <p:nvPr>
            <p:ph type="title"/>
          </p:nvPr>
        </p:nvSpPr>
        <p:spPr/>
        <p:txBody>
          <a:bodyPr/>
          <a:lstStyle/>
          <a:p>
            <a:r>
              <a:rPr lang="en-US" dirty="0"/>
              <a:t>Artificial Neural Networks (ANN)</a:t>
            </a:r>
          </a:p>
        </p:txBody>
      </p:sp>
      <p:sp>
        <p:nvSpPr>
          <p:cNvPr id="3" name="Content Placeholder 2">
            <a:extLst>
              <a:ext uri="{FF2B5EF4-FFF2-40B4-BE49-F238E27FC236}">
                <a16:creationId xmlns:a16="http://schemas.microsoft.com/office/drawing/2014/main" id="{5B808FF2-9E7E-144C-B193-A9367500C06F}"/>
              </a:ext>
            </a:extLst>
          </p:cNvPr>
          <p:cNvSpPr>
            <a:spLocks noGrp="1"/>
          </p:cNvSpPr>
          <p:nvPr>
            <p:ph idx="1"/>
          </p:nvPr>
        </p:nvSpPr>
        <p:spPr>
          <a:xfrm>
            <a:off x="381000" y="1066800"/>
            <a:ext cx="8318500" cy="5181600"/>
          </a:xfrm>
        </p:spPr>
        <p:txBody>
          <a:bodyPr/>
          <a:lstStyle/>
          <a:p>
            <a:r>
              <a:rPr lang="en-US" sz="2600" b="1" dirty="0"/>
              <a:t>Basic Idea: </a:t>
            </a:r>
            <a:r>
              <a:rPr lang="en-US" sz="2600" dirty="0"/>
              <a:t>A complex non-linear function can be learned as a composition of simple processing units </a:t>
            </a:r>
          </a:p>
          <a:p>
            <a:endParaRPr lang="en-US" sz="500" dirty="0"/>
          </a:p>
          <a:p>
            <a:r>
              <a:rPr lang="en-US" sz="2600" dirty="0"/>
              <a:t>ANN is a collection of simple processing units (nodes) that are connected by directed links (edges)</a:t>
            </a:r>
          </a:p>
          <a:p>
            <a:pPr lvl="1"/>
            <a:r>
              <a:rPr lang="en-US" sz="2000" dirty="0"/>
              <a:t>Every node receives signals from incoming edges, performs computations, and transmits signals to outgoing edges</a:t>
            </a:r>
          </a:p>
          <a:p>
            <a:pPr lvl="1"/>
            <a:r>
              <a:rPr lang="en-US" sz="2000" dirty="0"/>
              <a:t>Analogous to </a:t>
            </a:r>
            <a:r>
              <a:rPr lang="en-US" sz="2000" i="1" dirty="0"/>
              <a:t>human brain </a:t>
            </a:r>
            <a:r>
              <a:rPr lang="en-US" sz="2000" dirty="0"/>
              <a:t>where nodes are neurons and signals are electrical impulses</a:t>
            </a:r>
          </a:p>
          <a:p>
            <a:pPr lvl="1"/>
            <a:r>
              <a:rPr lang="en-US" sz="2000" dirty="0"/>
              <a:t>Weight of an edge determines the strength of connection between the </a:t>
            </a:r>
            <a:r>
              <a:rPr lang="en-US" sz="2000" dirty="0" smtClean="0"/>
              <a:t>nodes</a:t>
            </a:r>
          </a:p>
          <a:p>
            <a:pPr lvl="1"/>
            <a:endParaRPr lang="en-US" sz="2000" dirty="0"/>
          </a:p>
          <a:p>
            <a:r>
              <a:rPr lang="en-US" dirty="0"/>
              <a:t>Simplest ANN: </a:t>
            </a:r>
            <a:r>
              <a:rPr lang="en-US" b="1" dirty="0"/>
              <a:t>Perceptron</a:t>
            </a:r>
            <a:r>
              <a:rPr lang="en-US" dirty="0"/>
              <a:t> (single neuron)</a:t>
            </a:r>
          </a:p>
        </p:txBody>
      </p:sp>
    </p:spTree>
    <p:extLst>
      <p:ext uri="{BB962C8B-B14F-4D97-AF65-F5344CB8AC3E}">
        <p14:creationId xmlns:p14="http://schemas.microsoft.com/office/powerpoint/2010/main" val="1918874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Design Issues in ANN</a:t>
            </a:r>
          </a:p>
        </p:txBody>
      </p:sp>
      <p:sp>
        <p:nvSpPr>
          <p:cNvPr id="19459" name="Rectangle 3"/>
          <p:cNvSpPr>
            <a:spLocks noGrp="1" noChangeArrowheads="1"/>
          </p:cNvSpPr>
          <p:nvPr>
            <p:ph type="body" idx="1"/>
          </p:nvPr>
        </p:nvSpPr>
        <p:spPr/>
        <p:txBody>
          <a:bodyPr/>
          <a:lstStyle/>
          <a:p>
            <a:r>
              <a:rPr lang="en-US" altLang="en-US" sz="2400" dirty="0"/>
              <a:t>Number of nodes in input layer </a:t>
            </a:r>
          </a:p>
          <a:p>
            <a:pPr lvl="1"/>
            <a:r>
              <a:rPr lang="en-US" altLang="en-US" sz="2000" dirty="0"/>
              <a:t>One input node per </a:t>
            </a:r>
            <a:r>
              <a:rPr lang="en-US" altLang="en-US" sz="2000" b="1" dirty="0"/>
              <a:t>binary/continuous</a:t>
            </a:r>
            <a:r>
              <a:rPr lang="en-US" altLang="en-US" sz="2000" dirty="0"/>
              <a:t> attribute</a:t>
            </a:r>
          </a:p>
          <a:p>
            <a:pPr lvl="1"/>
            <a:r>
              <a:rPr lang="en-US" altLang="en-US" sz="2000" dirty="0"/>
              <a:t>k or log</a:t>
            </a:r>
            <a:r>
              <a:rPr lang="en-US" altLang="en-US" sz="2000" baseline="-25000" dirty="0"/>
              <a:t>2</a:t>
            </a:r>
            <a:r>
              <a:rPr lang="en-US" altLang="en-US" sz="2000" dirty="0"/>
              <a:t> k nodes for each </a:t>
            </a:r>
            <a:r>
              <a:rPr lang="en-US" altLang="en-US" sz="2000" b="1" dirty="0"/>
              <a:t>categorical</a:t>
            </a:r>
            <a:r>
              <a:rPr lang="en-US" altLang="en-US" sz="2000" dirty="0"/>
              <a:t> attribute with k values</a:t>
            </a:r>
          </a:p>
          <a:p>
            <a:r>
              <a:rPr lang="en-US" altLang="en-US" sz="2400" dirty="0"/>
              <a:t>Number of nodes in output layer</a:t>
            </a:r>
          </a:p>
          <a:p>
            <a:pPr lvl="1"/>
            <a:r>
              <a:rPr lang="en-US" altLang="en-US" sz="2000" dirty="0"/>
              <a:t>One output for binary class problem</a:t>
            </a:r>
          </a:p>
          <a:p>
            <a:pPr lvl="1"/>
            <a:r>
              <a:rPr lang="en-US" altLang="en-US" sz="2000" dirty="0"/>
              <a:t>k or log</a:t>
            </a:r>
            <a:r>
              <a:rPr lang="en-US" altLang="en-US" sz="2000" baseline="-25000" dirty="0"/>
              <a:t>2</a:t>
            </a:r>
            <a:r>
              <a:rPr lang="en-US" altLang="en-US" sz="2000" dirty="0"/>
              <a:t> k nodes for k-class problem</a:t>
            </a:r>
          </a:p>
          <a:p>
            <a:r>
              <a:rPr lang="en-US" altLang="en-US" sz="2400" dirty="0"/>
              <a:t>Number of hidden layers and nodes per layer</a:t>
            </a:r>
          </a:p>
          <a:p>
            <a:r>
              <a:rPr lang="en-US" altLang="en-US" sz="2400" dirty="0"/>
              <a:t>Initial weights and biases</a:t>
            </a:r>
          </a:p>
          <a:p>
            <a:r>
              <a:rPr lang="en-US" altLang="en-US" sz="2400" dirty="0"/>
              <a:t>Learning rate, max. number of epochs, mini-batch size for mini-batch SGD, …</a:t>
            </a:r>
          </a:p>
          <a:p>
            <a:endParaRPr lang="en-US" altLang="en-US" sz="2400" dirty="0"/>
          </a:p>
          <a:p>
            <a:endParaRPr lang="en-US"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Characteristics of ANN</a:t>
            </a:r>
          </a:p>
        </p:txBody>
      </p:sp>
      <p:sp>
        <p:nvSpPr>
          <p:cNvPr id="20483" name="Rectangle 3"/>
          <p:cNvSpPr>
            <a:spLocks noGrp="1" noChangeArrowheads="1"/>
          </p:cNvSpPr>
          <p:nvPr>
            <p:ph type="body" idx="1"/>
          </p:nvPr>
        </p:nvSpPr>
        <p:spPr/>
        <p:txBody>
          <a:bodyPr/>
          <a:lstStyle/>
          <a:p>
            <a:r>
              <a:rPr lang="en-US" altLang="en-US" sz="2400" dirty="0"/>
              <a:t>Multilayer ANN are universal </a:t>
            </a:r>
            <a:r>
              <a:rPr lang="en-US" altLang="en-US" sz="2400" dirty="0" err="1"/>
              <a:t>approximators</a:t>
            </a:r>
            <a:r>
              <a:rPr lang="en-US" altLang="en-US" sz="2400" dirty="0"/>
              <a:t> but could suffer from overfitting if the network is too </a:t>
            </a:r>
            <a:r>
              <a:rPr lang="en-US" altLang="en-US" sz="2400" dirty="0" smtClean="0"/>
              <a:t>large</a:t>
            </a:r>
          </a:p>
          <a:p>
            <a:pPr lvl="1"/>
            <a:r>
              <a:rPr lang="en-US" altLang="en-US" sz="2000" dirty="0" smtClean="0"/>
              <a:t>Naturally represents a hierarchy of features at multiple levels of abstractions</a:t>
            </a:r>
            <a:endParaRPr lang="en-US" altLang="en-US" sz="2000" dirty="0"/>
          </a:p>
          <a:p>
            <a:r>
              <a:rPr lang="en-US" altLang="en-US" sz="2400" dirty="0"/>
              <a:t>Gradient descent may converge to local minimum</a:t>
            </a:r>
          </a:p>
          <a:p>
            <a:r>
              <a:rPr lang="en-US" altLang="en-US" sz="2400" dirty="0"/>
              <a:t>Model building </a:t>
            </a:r>
            <a:r>
              <a:rPr lang="en-US" altLang="en-US" sz="2400" dirty="0" smtClean="0"/>
              <a:t>is compute intensive</a:t>
            </a:r>
            <a:r>
              <a:rPr lang="en-US" altLang="en-US" sz="2400" dirty="0" smtClean="0"/>
              <a:t>, </a:t>
            </a:r>
            <a:r>
              <a:rPr lang="en-US" altLang="en-US" sz="2400" dirty="0"/>
              <a:t>but testing </a:t>
            </a:r>
            <a:r>
              <a:rPr lang="en-US" altLang="en-US" sz="2400" dirty="0" smtClean="0"/>
              <a:t>is </a:t>
            </a:r>
            <a:r>
              <a:rPr lang="en-US" altLang="en-US" sz="2400" dirty="0" smtClean="0"/>
              <a:t>fast </a:t>
            </a:r>
            <a:endParaRPr lang="en-US" altLang="en-US" sz="2400" dirty="0"/>
          </a:p>
          <a:p>
            <a:r>
              <a:rPr lang="en-US" altLang="en-US" sz="2400" dirty="0"/>
              <a:t>Can handle redundant and irrelevant </a:t>
            </a:r>
            <a:r>
              <a:rPr lang="en-US" altLang="en-US" sz="2400" dirty="0" smtClean="0"/>
              <a:t>attributes </a:t>
            </a:r>
            <a:r>
              <a:rPr lang="en-US" altLang="en-US" sz="2400" dirty="0"/>
              <a:t>because weights are automatically learnt for all attributes</a:t>
            </a:r>
          </a:p>
          <a:p>
            <a:r>
              <a:rPr lang="en-US" altLang="en-US" sz="2400" dirty="0"/>
              <a:t>Sensitive to noise in training </a:t>
            </a:r>
            <a:r>
              <a:rPr lang="en-US" altLang="en-US" sz="2400" dirty="0" smtClean="0"/>
              <a:t>data</a:t>
            </a:r>
          </a:p>
          <a:p>
            <a:pPr lvl="1"/>
            <a:r>
              <a:rPr lang="en-US" altLang="en-US" sz="2000" dirty="0" smtClean="0"/>
              <a:t>This issue can be addressed by incorporating model complexity in the loss function</a:t>
            </a:r>
            <a:endParaRPr lang="en-US" altLang="en-US" sz="2000" dirty="0"/>
          </a:p>
          <a:p>
            <a:r>
              <a:rPr lang="en-US" altLang="en-US" sz="2400" dirty="0"/>
              <a:t>Difficult to handle missing attributes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4535-8FF5-1F4D-8D58-A47BB9E21170}"/>
              </a:ext>
            </a:extLst>
          </p:cNvPr>
          <p:cNvSpPr>
            <a:spLocks noGrp="1"/>
          </p:cNvSpPr>
          <p:nvPr>
            <p:ph type="title"/>
          </p:nvPr>
        </p:nvSpPr>
        <p:spPr/>
        <p:txBody>
          <a:bodyPr/>
          <a:lstStyle/>
          <a:p>
            <a:r>
              <a:rPr lang="en-US" dirty="0"/>
              <a:t>Deep Learning Trends</a:t>
            </a:r>
          </a:p>
        </p:txBody>
      </p:sp>
      <p:sp>
        <p:nvSpPr>
          <p:cNvPr id="3" name="Content Placeholder 2">
            <a:extLst>
              <a:ext uri="{FF2B5EF4-FFF2-40B4-BE49-F238E27FC236}">
                <a16:creationId xmlns:a16="http://schemas.microsoft.com/office/drawing/2014/main" id="{2C759B39-65D2-AF46-8295-BC1EC3A78BC7}"/>
              </a:ext>
            </a:extLst>
          </p:cNvPr>
          <p:cNvSpPr>
            <a:spLocks noGrp="1"/>
          </p:cNvSpPr>
          <p:nvPr>
            <p:ph idx="1"/>
          </p:nvPr>
        </p:nvSpPr>
        <p:spPr/>
        <p:txBody>
          <a:bodyPr/>
          <a:lstStyle/>
          <a:p>
            <a:r>
              <a:rPr lang="en-US" sz="2000" dirty="0"/>
              <a:t>Training </a:t>
            </a:r>
            <a:r>
              <a:rPr lang="en-US" sz="2000" b="1" dirty="0"/>
              <a:t>deep</a:t>
            </a:r>
            <a:r>
              <a:rPr lang="en-US" sz="2000" dirty="0"/>
              <a:t> neural networks (more than 5-10 layers) could only be possible in recent times with:</a:t>
            </a:r>
          </a:p>
          <a:p>
            <a:pPr lvl="1"/>
            <a:r>
              <a:rPr lang="en-US" sz="1800" dirty="0"/>
              <a:t>Faster computing resources (GPU)</a:t>
            </a:r>
          </a:p>
          <a:p>
            <a:pPr lvl="1"/>
            <a:r>
              <a:rPr lang="en-US" sz="1800" dirty="0"/>
              <a:t>Larger labeled training sets</a:t>
            </a:r>
          </a:p>
          <a:p>
            <a:r>
              <a:rPr lang="en-US" sz="2000" dirty="0"/>
              <a:t>Algorithmic Improvements in Deep </a:t>
            </a:r>
            <a:r>
              <a:rPr lang="en-US" sz="2000" dirty="0" smtClean="0"/>
              <a:t>Learning</a:t>
            </a:r>
          </a:p>
          <a:p>
            <a:pPr lvl="1"/>
            <a:r>
              <a:rPr lang="en-US" sz="1800" dirty="0" smtClean="0"/>
              <a:t>Responsive activation functions (e.g., RELU)</a:t>
            </a:r>
          </a:p>
          <a:p>
            <a:pPr lvl="1"/>
            <a:r>
              <a:rPr lang="en-US" sz="1800" dirty="0" smtClean="0"/>
              <a:t>Regularization (e.g., Dropout)</a:t>
            </a:r>
          </a:p>
          <a:p>
            <a:pPr lvl="1"/>
            <a:r>
              <a:rPr lang="en-US" sz="1800" dirty="0" smtClean="0"/>
              <a:t>Supervised pre-training</a:t>
            </a:r>
          </a:p>
          <a:p>
            <a:pPr lvl="1"/>
            <a:r>
              <a:rPr lang="en-US" sz="1800" dirty="0" smtClean="0"/>
              <a:t>Unsupervised pre-training (auto-encoders)</a:t>
            </a:r>
            <a:endParaRPr lang="en-US" sz="2000" dirty="0"/>
          </a:p>
          <a:p>
            <a:r>
              <a:rPr lang="en-US" sz="2000" dirty="0"/>
              <a:t>Specialized ANN Architectures: </a:t>
            </a:r>
          </a:p>
          <a:p>
            <a:pPr lvl="1"/>
            <a:r>
              <a:rPr lang="en-US" sz="1800" dirty="0"/>
              <a:t>Convolutional Neural Networks (for image data)</a:t>
            </a:r>
          </a:p>
          <a:p>
            <a:pPr lvl="1"/>
            <a:r>
              <a:rPr lang="en-US" sz="1800" dirty="0"/>
              <a:t>Recurrent Neural Networks (for sequence data)</a:t>
            </a:r>
          </a:p>
          <a:p>
            <a:pPr lvl="1"/>
            <a:r>
              <a:rPr lang="en-US" sz="1800" dirty="0"/>
              <a:t>Residual Networks (with skip connections</a:t>
            </a:r>
            <a:r>
              <a:rPr lang="en-US" sz="1800" dirty="0" smtClean="0"/>
              <a:t>)</a:t>
            </a:r>
            <a:endParaRPr lang="en-US" sz="2000" dirty="0"/>
          </a:p>
          <a:p>
            <a:r>
              <a:rPr lang="en-US" sz="2000" dirty="0"/>
              <a:t>Generative Models: Generative Adversarial Networks</a:t>
            </a:r>
          </a:p>
        </p:txBody>
      </p:sp>
    </p:spTree>
    <p:extLst>
      <p:ext uri="{BB962C8B-B14F-4D97-AF65-F5344CB8AC3E}">
        <p14:creationId xmlns:p14="http://schemas.microsoft.com/office/powerpoint/2010/main" val="29294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E334-D1B8-2746-B850-FA5C5F71DE08}"/>
              </a:ext>
            </a:extLst>
          </p:cNvPr>
          <p:cNvSpPr>
            <a:spLocks noGrp="1"/>
          </p:cNvSpPr>
          <p:nvPr>
            <p:ph type="title"/>
          </p:nvPr>
        </p:nvSpPr>
        <p:spPr/>
        <p:txBody>
          <a:bodyPr/>
          <a:lstStyle/>
          <a:p>
            <a:r>
              <a:rPr lang="en-US" dirty="0"/>
              <a:t>Basic Architecture of Perceptron</a:t>
            </a:r>
          </a:p>
        </p:txBody>
      </p:sp>
      <p:pic>
        <p:nvPicPr>
          <p:cNvPr id="4" name="Content Placeholder 3">
            <a:extLst>
              <a:ext uri="{FF2B5EF4-FFF2-40B4-BE49-F238E27FC236}">
                <a16:creationId xmlns:a16="http://schemas.microsoft.com/office/drawing/2014/main" id="{53C9C821-6192-C343-931C-0DDD2A09232D}"/>
              </a:ext>
            </a:extLst>
          </p:cNvPr>
          <p:cNvPicPr>
            <a:picLocks noGrp="1" noChangeAspect="1"/>
          </p:cNvPicPr>
          <p:nvPr>
            <p:ph idx="1"/>
          </p:nvPr>
        </p:nvPicPr>
        <p:blipFill>
          <a:blip r:embed="rId2"/>
          <a:stretch>
            <a:fillRect/>
          </a:stretch>
        </p:blipFill>
        <p:spPr>
          <a:xfrm>
            <a:off x="409575" y="1726828"/>
            <a:ext cx="3988056" cy="2304210"/>
          </a:xfrm>
          <a:prstGeom prst="rect">
            <a:avLst/>
          </a:prstGeom>
        </p:spPr>
      </p:pic>
      <p:pic>
        <p:nvPicPr>
          <p:cNvPr id="5" name="Picture 4">
            <a:extLst>
              <a:ext uri="{FF2B5EF4-FFF2-40B4-BE49-F238E27FC236}">
                <a16:creationId xmlns:a16="http://schemas.microsoft.com/office/drawing/2014/main" id="{626AFE33-FD87-F34C-AD3B-FBD233C62D5B}"/>
              </a:ext>
            </a:extLst>
          </p:cNvPr>
          <p:cNvPicPr>
            <a:picLocks noChangeAspect="1"/>
          </p:cNvPicPr>
          <p:nvPr/>
        </p:nvPicPr>
        <p:blipFill>
          <a:blip r:embed="rId3"/>
          <a:stretch>
            <a:fillRect/>
          </a:stretch>
        </p:blipFill>
        <p:spPr>
          <a:xfrm>
            <a:off x="5017134" y="1676400"/>
            <a:ext cx="3710940" cy="1002957"/>
          </a:xfrm>
          <a:prstGeom prst="rect">
            <a:avLst/>
          </a:prstGeom>
        </p:spPr>
      </p:pic>
      <p:sp>
        <p:nvSpPr>
          <p:cNvPr id="6" name="Rectangle 3">
            <a:extLst>
              <a:ext uri="{FF2B5EF4-FFF2-40B4-BE49-F238E27FC236}">
                <a16:creationId xmlns:a16="http://schemas.microsoft.com/office/drawing/2014/main" id="{C3B2BD08-5703-F04C-AC67-864E5B2620FB}"/>
              </a:ext>
            </a:extLst>
          </p:cNvPr>
          <p:cNvSpPr txBox="1">
            <a:spLocks noChangeArrowheads="1"/>
          </p:cNvSpPr>
          <p:nvPr/>
        </p:nvSpPr>
        <p:spPr bwMode="auto">
          <a:xfrm>
            <a:off x="258542" y="4935738"/>
            <a:ext cx="8278177" cy="187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r>
              <a:rPr lang="en-US" altLang="en-US" sz="2400" b="0" kern="0" dirty="0"/>
              <a:t>Learns linear decision boundaries</a:t>
            </a:r>
          </a:p>
          <a:p>
            <a:r>
              <a:rPr lang="en-US" altLang="en-US" sz="2400" b="0" kern="0" dirty="0" smtClean="0"/>
              <a:t>Related</a:t>
            </a:r>
            <a:r>
              <a:rPr lang="en-US" altLang="en-US" sz="2400" b="0" kern="0" dirty="0" smtClean="0"/>
              <a:t> </a:t>
            </a:r>
            <a:r>
              <a:rPr lang="en-US" altLang="en-US" sz="2400" b="0" kern="0" dirty="0"/>
              <a:t>to logistic regression (activation function is sign instead of sigmoid)</a:t>
            </a:r>
          </a:p>
          <a:p>
            <a:endParaRPr lang="en-US" altLang="en-US" sz="2400" b="0" kern="0" dirty="0"/>
          </a:p>
          <a:p>
            <a:endParaRPr lang="en-US" altLang="en-US" sz="2400" b="0" kern="0" dirty="0"/>
          </a:p>
        </p:txBody>
      </p:sp>
      <p:pic>
        <p:nvPicPr>
          <p:cNvPr id="7" name="Picture 6">
            <a:extLst>
              <a:ext uri="{FF2B5EF4-FFF2-40B4-BE49-F238E27FC236}">
                <a16:creationId xmlns:a16="http://schemas.microsoft.com/office/drawing/2014/main" id="{9E2E8AF8-FF95-7E43-A61E-BC675DF1CBB1}"/>
              </a:ext>
            </a:extLst>
          </p:cNvPr>
          <p:cNvPicPr>
            <a:picLocks noChangeAspect="1"/>
          </p:cNvPicPr>
          <p:nvPr/>
        </p:nvPicPr>
        <p:blipFill>
          <a:blip r:embed="rId4"/>
          <a:stretch>
            <a:fillRect/>
          </a:stretch>
        </p:blipFill>
        <p:spPr>
          <a:xfrm>
            <a:off x="5807709" y="3584057"/>
            <a:ext cx="1752600" cy="615778"/>
          </a:xfrm>
          <a:prstGeom prst="rect">
            <a:avLst/>
          </a:prstGeom>
        </p:spPr>
      </p:pic>
      <p:pic>
        <p:nvPicPr>
          <p:cNvPr id="10" name="Picture 9">
            <a:extLst>
              <a:ext uri="{FF2B5EF4-FFF2-40B4-BE49-F238E27FC236}">
                <a16:creationId xmlns:a16="http://schemas.microsoft.com/office/drawing/2014/main" id="{F1CC6BB7-E059-E540-9090-FDFC61528AE9}"/>
              </a:ext>
            </a:extLst>
          </p:cNvPr>
          <p:cNvPicPr>
            <a:picLocks noChangeAspect="1"/>
          </p:cNvPicPr>
          <p:nvPr/>
        </p:nvPicPr>
        <p:blipFill>
          <a:blip r:embed="rId5"/>
          <a:stretch>
            <a:fillRect/>
          </a:stretch>
        </p:blipFill>
        <p:spPr>
          <a:xfrm>
            <a:off x="5017134" y="3119506"/>
            <a:ext cx="1581150" cy="287482"/>
          </a:xfrm>
          <a:prstGeom prst="rect">
            <a:avLst/>
          </a:prstGeom>
        </p:spPr>
      </p:pic>
      <p:pic>
        <p:nvPicPr>
          <p:cNvPr id="11" name="Picture 10">
            <a:extLst>
              <a:ext uri="{FF2B5EF4-FFF2-40B4-BE49-F238E27FC236}">
                <a16:creationId xmlns:a16="http://schemas.microsoft.com/office/drawing/2014/main" id="{CF11DE85-1B48-1244-A458-B6A9D8E09E23}"/>
              </a:ext>
            </a:extLst>
          </p:cNvPr>
          <p:cNvPicPr>
            <a:picLocks noChangeAspect="1"/>
          </p:cNvPicPr>
          <p:nvPr/>
        </p:nvPicPr>
        <p:blipFill>
          <a:blip r:embed="rId6"/>
          <a:stretch>
            <a:fillRect/>
          </a:stretch>
        </p:blipFill>
        <p:spPr>
          <a:xfrm>
            <a:off x="7144571" y="3062857"/>
            <a:ext cx="1418404" cy="440194"/>
          </a:xfrm>
          <a:prstGeom prst="rect">
            <a:avLst/>
          </a:prstGeom>
        </p:spPr>
      </p:pic>
      <p:sp>
        <p:nvSpPr>
          <p:cNvPr id="12" name="TextBox 11">
            <a:extLst>
              <a:ext uri="{FF2B5EF4-FFF2-40B4-BE49-F238E27FC236}">
                <a16:creationId xmlns:a16="http://schemas.microsoft.com/office/drawing/2014/main" id="{96A15FCC-2181-114A-9AFA-B26560915521}"/>
              </a:ext>
            </a:extLst>
          </p:cNvPr>
          <p:cNvSpPr txBox="1"/>
          <p:nvPr/>
        </p:nvSpPr>
        <p:spPr>
          <a:xfrm>
            <a:off x="5514657" y="4434457"/>
            <a:ext cx="2133918" cy="369332"/>
          </a:xfrm>
          <a:prstGeom prst="rect">
            <a:avLst/>
          </a:prstGeom>
          <a:solidFill>
            <a:schemeClr val="accent5"/>
          </a:solidFill>
        </p:spPr>
        <p:txBody>
          <a:bodyPr wrap="none" rtlCol="0">
            <a:spAutoFit/>
          </a:bodyPr>
          <a:lstStyle/>
          <a:p>
            <a:r>
              <a:rPr lang="en-US" sz="1800" b="0" dirty="0"/>
              <a:t>Activation Function</a:t>
            </a:r>
          </a:p>
        </p:txBody>
      </p:sp>
      <p:cxnSp>
        <p:nvCxnSpPr>
          <p:cNvPr id="14" name="Straight Arrow Connector 13">
            <a:extLst>
              <a:ext uri="{FF2B5EF4-FFF2-40B4-BE49-F238E27FC236}">
                <a16:creationId xmlns:a16="http://schemas.microsoft.com/office/drawing/2014/main" id="{46F75B0E-AD0B-E64F-B366-055A7B8533F9}"/>
              </a:ext>
            </a:extLst>
          </p:cNvPr>
          <p:cNvCxnSpPr>
            <a:cxnSpLocks/>
          </p:cNvCxnSpPr>
          <p:nvPr/>
        </p:nvCxnSpPr>
        <p:spPr bwMode="auto">
          <a:xfrm flipV="1">
            <a:off x="6581616" y="4031038"/>
            <a:ext cx="0" cy="4034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1625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Perceptron Example</a:t>
            </a:r>
          </a:p>
        </p:txBody>
      </p:sp>
      <p:graphicFrame>
        <p:nvGraphicFramePr>
          <p:cNvPr id="3075" name="Object 2"/>
          <p:cNvGraphicFramePr>
            <a:graphicFrameLocks noGrp="1" noChangeAspect="1"/>
          </p:cNvGraphicFramePr>
          <p:nvPr>
            <p:ph idx="1"/>
            <p:extLst>
              <p:ext uri="{D42A27DB-BD31-4B8C-83A1-F6EECF244321}">
                <p14:modId xmlns:p14="http://schemas.microsoft.com/office/powerpoint/2010/main" val="3730230276"/>
              </p:ext>
            </p:extLst>
          </p:nvPr>
        </p:nvGraphicFramePr>
        <p:xfrm>
          <a:off x="582612" y="1258093"/>
          <a:ext cx="8078788" cy="3503613"/>
        </p:xfrm>
        <a:graphic>
          <a:graphicData uri="http://schemas.openxmlformats.org/presentationml/2006/ole">
            <mc:AlternateContent xmlns:mc="http://schemas.openxmlformats.org/markup-compatibility/2006">
              <mc:Choice xmlns:v="urn:schemas-microsoft-com:vml" Requires="v">
                <p:oleObj spid="_x0000_s3168" name="Visio" r:id="rId3" imgW="8939428" imgH="3877354" progId="Visio.Drawing.6">
                  <p:embed/>
                </p:oleObj>
              </mc:Choice>
              <mc:Fallback>
                <p:oleObj name="Visio" r:id="rId3" imgW="8939428" imgH="387735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2" y="1258093"/>
                        <a:ext cx="8078788"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4"/>
          <p:cNvSpPr txBox="1">
            <a:spLocks noChangeArrowheads="1"/>
          </p:cNvSpPr>
          <p:nvPr/>
        </p:nvSpPr>
        <p:spPr bwMode="auto">
          <a:xfrm>
            <a:off x="1143000" y="5334000"/>
            <a:ext cx="670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b="0"/>
              <a:t>Output Y is 1 if at least two of the three inputs are equal to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Perceptron Example</a:t>
            </a:r>
          </a:p>
        </p:txBody>
      </p:sp>
      <p:graphicFrame>
        <p:nvGraphicFramePr>
          <p:cNvPr id="4099" name="Object 2"/>
          <p:cNvGraphicFramePr>
            <a:graphicFrameLocks noGrp="1" noChangeAspect="1"/>
          </p:cNvGraphicFramePr>
          <p:nvPr>
            <p:ph idx="1"/>
          </p:nvPr>
        </p:nvGraphicFramePr>
        <p:xfrm>
          <a:off x="530225" y="1144588"/>
          <a:ext cx="8078788" cy="3503612"/>
        </p:xfrm>
        <a:graphic>
          <a:graphicData uri="http://schemas.openxmlformats.org/presentationml/2006/ole">
            <mc:AlternateContent xmlns:mc="http://schemas.openxmlformats.org/markup-compatibility/2006">
              <mc:Choice xmlns:v="urn:schemas-microsoft-com:vml" Requires="v">
                <p:oleObj spid="_x0000_s4280" name="Visio" r:id="rId3" imgW="8939428" imgH="3877354" progId="Visio.Drawing.6">
                  <p:embed/>
                </p:oleObj>
              </mc:Choice>
              <mc:Fallback>
                <p:oleObj name="Visio" r:id="rId3" imgW="8939428" imgH="387735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144588"/>
                        <a:ext cx="8078788"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3"/>
          <p:cNvGraphicFramePr>
            <a:graphicFrameLocks noChangeAspect="1"/>
          </p:cNvGraphicFramePr>
          <p:nvPr/>
        </p:nvGraphicFramePr>
        <p:xfrm>
          <a:off x="1931988" y="4953000"/>
          <a:ext cx="5346700" cy="1412875"/>
        </p:xfrm>
        <a:graphic>
          <a:graphicData uri="http://schemas.openxmlformats.org/presentationml/2006/ole">
            <mc:AlternateContent xmlns:mc="http://schemas.openxmlformats.org/markup-compatibility/2006">
              <mc:Choice xmlns:v="urn:schemas-microsoft-com:vml" Requires="v">
                <p:oleObj spid="_x0000_s4281" name="Equation" r:id="rId5" imgW="2362200" imgH="711200" progId="Equation.3">
                  <p:embed/>
                </p:oleObj>
              </mc:Choice>
              <mc:Fallback>
                <p:oleObj name="Equation" r:id="rId5" imgW="2362200" imgH="71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4953000"/>
                        <a:ext cx="534670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Perceptron Learning Rule</a:t>
            </a:r>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p:txBody>
              <a:bodyPr/>
              <a:lstStyle/>
              <a:p>
                <a:r>
                  <a:rPr lang="en-US" altLang="en-US" dirty="0"/>
                  <a:t>Initialize the weights (w</a:t>
                </a:r>
                <a:r>
                  <a:rPr lang="en-US" altLang="en-US" baseline="-25000" dirty="0"/>
                  <a:t>0</a:t>
                </a:r>
                <a:r>
                  <a:rPr lang="en-US" altLang="en-US" dirty="0"/>
                  <a:t>, w</a:t>
                </a:r>
                <a:r>
                  <a:rPr lang="en-US" altLang="en-US" baseline="-25000" dirty="0"/>
                  <a:t>1</a:t>
                </a:r>
                <a:r>
                  <a:rPr lang="en-US" altLang="en-US" dirty="0"/>
                  <a:t>, …, </a:t>
                </a:r>
                <a:r>
                  <a:rPr lang="en-US" altLang="en-US" dirty="0" err="1"/>
                  <a:t>w</a:t>
                </a:r>
                <a:r>
                  <a:rPr lang="en-US" altLang="en-US" baseline="-25000" dirty="0" err="1"/>
                  <a:t>d</a:t>
                </a:r>
                <a:r>
                  <a:rPr lang="en-US" altLang="en-US" dirty="0"/>
                  <a:t>)</a:t>
                </a:r>
              </a:p>
              <a:p>
                <a:r>
                  <a:rPr lang="en-US" altLang="en-US" dirty="0"/>
                  <a:t>Repeat</a:t>
                </a:r>
              </a:p>
              <a:p>
                <a:pPr lvl="1"/>
                <a:r>
                  <a:rPr lang="en-US" altLang="en-US" dirty="0"/>
                  <a:t>For each training example (x</a:t>
                </a:r>
                <a:r>
                  <a:rPr lang="en-US" altLang="en-US" baseline="-25000" dirty="0"/>
                  <a:t>i</a:t>
                </a:r>
                <a:r>
                  <a:rPr lang="en-US" altLang="en-US" dirty="0"/>
                  <a:t>, </a:t>
                </a:r>
                <a:r>
                  <a:rPr lang="en-US" altLang="en-US" dirty="0" err="1"/>
                  <a:t>y</a:t>
                </a:r>
                <a:r>
                  <a:rPr lang="en-US" altLang="en-US" baseline="-25000" dirty="0" err="1"/>
                  <a:t>i</a:t>
                </a:r>
                <a:r>
                  <a:rPr lang="en-US" altLang="en-US" dirty="0"/>
                  <a:t>)</a:t>
                </a:r>
              </a:p>
              <a:p>
                <a:pPr lvl="2"/>
                <a:r>
                  <a:rPr lang="en-US" altLang="en-US" dirty="0"/>
                  <a:t> Compute </a:t>
                </a:r>
                <a14:m>
                  <m:oMath xmlns:m="http://schemas.openxmlformats.org/officeDocument/2006/math">
                    <m:acc>
                      <m:accPr>
                        <m:chr m:val="̂"/>
                        <m:ctrlPr>
                          <a:rPr lang="en-US" altLang="en-US" sz="2800" b="0" i="1" smtClean="0">
                            <a:latin typeface="Cambria Math" panose="02040503050406030204" pitchFamily="18" charset="0"/>
                          </a:rPr>
                        </m:ctrlPr>
                      </m:accPr>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𝑦</m:t>
                            </m:r>
                          </m:e>
                          <m:sub>
                            <m:r>
                              <a:rPr lang="en-US" altLang="en-US" sz="2800" b="0" i="1" smtClean="0">
                                <a:latin typeface="Cambria Math" panose="02040503050406030204" pitchFamily="18" charset="0"/>
                              </a:rPr>
                              <m:t>𝑖</m:t>
                            </m:r>
                          </m:sub>
                        </m:sSub>
                      </m:e>
                    </m:acc>
                  </m:oMath>
                </a14:m>
                <a:endParaRPr lang="en-US" altLang="en-US" dirty="0"/>
              </a:p>
              <a:p>
                <a:pPr lvl="2"/>
                <a:r>
                  <a:rPr lang="en-US" altLang="en-US" dirty="0"/>
                  <a:t> Update the weights: </a:t>
                </a:r>
              </a:p>
              <a:p>
                <a:pPr lvl="2"/>
                <a:endParaRPr lang="en-US" altLang="en-US" dirty="0"/>
              </a:p>
              <a:p>
                <a:pPr lvl="2"/>
                <a:endParaRPr lang="en-US" altLang="en-US" dirty="0"/>
              </a:p>
              <a:p>
                <a:r>
                  <a:rPr lang="en-US" altLang="en-US" dirty="0"/>
                  <a:t>Until stopping condition is met</a:t>
                </a:r>
              </a:p>
              <a:p>
                <a:endParaRPr lang="en-US" altLang="en-US" sz="1000" dirty="0"/>
              </a:p>
              <a:p>
                <a:r>
                  <a:rPr lang="en-US" altLang="en-US" sz="2400" dirty="0"/>
                  <a:t>k: iteration number;	</a:t>
                </a:r>
                <a14:m>
                  <m:oMath xmlns:m="http://schemas.openxmlformats.org/officeDocument/2006/math">
                    <m:r>
                      <a:rPr lang="en-US" altLang="en-US" sz="2400" b="0" i="1" smtClean="0">
                        <a:latin typeface="Cambria Math" panose="02040503050406030204" pitchFamily="18" charset="0"/>
                      </a:rPr>
                      <m:t>𝜆</m:t>
                    </m:r>
                    <m:r>
                      <a:rPr lang="en-US" altLang="en-US" sz="2400" b="0" i="1" smtClean="0">
                        <a:latin typeface="Cambria Math" panose="02040503050406030204" pitchFamily="18" charset="0"/>
                      </a:rPr>
                      <m:t>:</m:t>
                    </m:r>
                  </m:oMath>
                </a14:m>
                <a:r>
                  <a:rPr lang="en-US" altLang="en-US" sz="2400" dirty="0"/>
                  <a:t> learning rate </a:t>
                </a:r>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blipFill>
                <a:blip r:embed="rId2"/>
                <a:stretch>
                  <a:fillRect l="-457" t="-1222"/>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A70261F3-0B6E-1B4D-A01F-35002A75A4FC}"/>
              </a:ext>
            </a:extLst>
          </p:cNvPr>
          <p:cNvPicPr>
            <a:picLocks noChangeAspect="1"/>
          </p:cNvPicPr>
          <p:nvPr/>
        </p:nvPicPr>
        <p:blipFill>
          <a:blip r:embed="rId3"/>
          <a:stretch>
            <a:fillRect/>
          </a:stretch>
        </p:blipFill>
        <p:spPr>
          <a:xfrm>
            <a:off x="2286000" y="3657600"/>
            <a:ext cx="5357810" cy="1143000"/>
          </a:xfrm>
          <a:prstGeom prst="rect">
            <a:avLst/>
          </a:prstGeom>
        </p:spPr>
      </p:pic>
    </p:spTree>
    <p:extLst>
      <p:ext uri="{BB962C8B-B14F-4D97-AF65-F5344CB8AC3E}">
        <p14:creationId xmlns:p14="http://schemas.microsoft.com/office/powerpoint/2010/main" val="695526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Perceptron Learning Rule</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type="body" idx="1"/>
              </p:nvPr>
            </p:nvSpPr>
            <p:spPr>
              <a:xfrm>
                <a:off x="411163" y="1143000"/>
                <a:ext cx="8318500" cy="5181600"/>
              </a:xfrm>
            </p:spPr>
            <p:txBody>
              <a:bodyPr/>
              <a:lstStyle/>
              <a:p>
                <a:r>
                  <a:rPr lang="en-US" altLang="en-US" dirty="0"/>
                  <a:t>Weight update formula:</a:t>
                </a:r>
              </a:p>
              <a:p>
                <a:endParaRPr lang="en-US" altLang="en-US" dirty="0"/>
              </a:p>
              <a:p>
                <a:endParaRPr lang="en-US" altLang="en-US" dirty="0"/>
              </a:p>
              <a:p>
                <a:r>
                  <a:rPr lang="en-US" altLang="en-US" dirty="0"/>
                  <a:t>Intuition:</a:t>
                </a:r>
              </a:p>
              <a:p>
                <a:pPr lvl="1"/>
                <a:r>
                  <a:rPr lang="en-US" altLang="en-US" dirty="0"/>
                  <a:t>Update weight based on error: e =  </a:t>
                </a:r>
              </a:p>
              <a:p>
                <a:pPr lvl="2"/>
                <a:r>
                  <a:rPr lang="en-US" altLang="en-US" sz="2000" dirty="0"/>
                  <a:t>If y = </a:t>
                </a:r>
                <a14:m>
                  <m:oMath xmlns:m="http://schemas.openxmlformats.org/officeDocument/2006/math">
                    <m:acc>
                      <m:accPr>
                        <m:chr m:val="̂"/>
                        <m:ctrlPr>
                          <a:rPr lang="en-US" altLang="en-US" sz="2000" b="0" i="1" dirty="0" smtClean="0">
                            <a:latin typeface="Cambria Math" panose="02040503050406030204" pitchFamily="18" charset="0"/>
                          </a:rPr>
                        </m:ctrlPr>
                      </m:accPr>
                      <m:e>
                        <m:r>
                          <a:rPr lang="en-US" altLang="en-US" sz="2000" b="0" i="1" dirty="0" smtClean="0">
                            <a:latin typeface="Cambria Math" panose="02040503050406030204" pitchFamily="18" charset="0"/>
                          </a:rPr>
                          <m:t>𝑦</m:t>
                        </m:r>
                      </m:e>
                    </m:acc>
                  </m:oMath>
                </a14:m>
                <a:r>
                  <a:rPr lang="en-US" altLang="en-US" sz="2000" dirty="0"/>
                  <a:t>, e=0: no update </a:t>
                </a:r>
                <a:r>
                  <a:rPr lang="en-US" altLang="en-US" sz="2000" dirty="0" smtClean="0"/>
                  <a:t>needed</a:t>
                </a:r>
              </a:p>
              <a:p>
                <a:pPr lvl="2"/>
                <a:endParaRPr lang="en-US" altLang="en-US" sz="2000" dirty="0"/>
              </a:p>
              <a:p>
                <a:pPr lvl="2"/>
                <a:r>
                  <a:rPr lang="en-US" altLang="en-US" sz="2000" dirty="0"/>
                  <a:t>If y &gt;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e=2: weight must be </a:t>
                </a:r>
                <a:r>
                  <a:rPr lang="en-US" altLang="en-US" sz="2000" dirty="0" smtClean="0"/>
                  <a:t>increased (assuming </a:t>
                </a:r>
                <a:r>
                  <a:rPr lang="en-US" altLang="en-US" sz="1600" dirty="0" err="1" smtClean="0"/>
                  <a:t>Xij</a:t>
                </a:r>
                <a:r>
                  <a:rPr lang="en-US" altLang="en-US" sz="2000" dirty="0" smtClean="0"/>
                  <a:t> is positive) </a:t>
                </a:r>
                <a:r>
                  <a:rPr lang="en-US" altLang="en-US" sz="2000" dirty="0"/>
                  <a:t>so  that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will </a:t>
                </a:r>
                <a:r>
                  <a:rPr lang="en-US" altLang="en-US" sz="2000" dirty="0" smtClean="0"/>
                  <a:t>increase</a:t>
                </a:r>
              </a:p>
              <a:p>
                <a:pPr lvl="2"/>
                <a:endParaRPr lang="en-US" altLang="en-US" sz="2000" dirty="0"/>
              </a:p>
              <a:p>
                <a:pPr lvl="2"/>
                <a:r>
                  <a:rPr lang="en-US" altLang="en-US" sz="2000" dirty="0"/>
                  <a:t>If y &lt;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e=-2: weight must be </a:t>
                </a:r>
                <a:r>
                  <a:rPr lang="en-US" altLang="en-US" sz="2000" dirty="0" smtClean="0"/>
                  <a:t>decreased (assuming </a:t>
                </a:r>
                <a:r>
                  <a:rPr lang="en-US" altLang="en-US" sz="1600" dirty="0" err="1" smtClean="0"/>
                  <a:t>Xij</a:t>
                </a:r>
                <a:r>
                  <a:rPr lang="en-US" altLang="en-US" sz="1600" dirty="0" smtClean="0"/>
                  <a:t> </a:t>
                </a:r>
                <a:r>
                  <a:rPr lang="en-US" altLang="en-US" sz="2000" dirty="0" smtClean="0"/>
                  <a:t>is positive) </a:t>
                </a:r>
                <a:r>
                  <a:rPr lang="en-US" altLang="en-US" sz="2000" dirty="0"/>
                  <a:t>so that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will decrease</a:t>
                </a:r>
              </a:p>
            </p:txBody>
          </p:sp>
        </mc:Choice>
        <mc:Fallback>
          <p:sp>
            <p:nvSpPr>
              <p:cNvPr id="10243" name="Rectangle 3"/>
              <p:cNvSpPr>
                <a:spLocks noGrp="1" noRot="1" noChangeAspect="1" noMove="1" noResize="1" noEditPoints="1" noAdjustHandles="1" noChangeArrowheads="1" noChangeShapeType="1" noTextEdit="1"/>
              </p:cNvSpPr>
              <p:nvPr>
                <p:ph type="body" idx="1"/>
              </p:nvPr>
            </p:nvSpPr>
            <p:spPr>
              <a:xfrm>
                <a:off x="411163" y="1143000"/>
                <a:ext cx="8318500" cy="5181600"/>
              </a:xfrm>
              <a:blipFill>
                <a:blip r:embed="rId2"/>
                <a:stretch>
                  <a:fillRect l="-733" t="-1294" b="-129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1B95393-1E2B-FC48-808D-D4FEBC4343DE}"/>
              </a:ext>
            </a:extLst>
          </p:cNvPr>
          <p:cNvPicPr>
            <a:picLocks noChangeAspect="1"/>
          </p:cNvPicPr>
          <p:nvPr/>
        </p:nvPicPr>
        <p:blipFill>
          <a:blip r:embed="rId3"/>
          <a:stretch>
            <a:fillRect/>
          </a:stretch>
        </p:blipFill>
        <p:spPr>
          <a:xfrm>
            <a:off x="2147890" y="1625600"/>
            <a:ext cx="5357810" cy="1143000"/>
          </a:xfrm>
          <a:prstGeom prst="rect">
            <a:avLst/>
          </a:prstGeom>
        </p:spPr>
      </p:pic>
      <p:pic>
        <p:nvPicPr>
          <p:cNvPr id="2" name="Picture 1">
            <a:extLst>
              <a:ext uri="{FF2B5EF4-FFF2-40B4-BE49-F238E27FC236}">
                <a16:creationId xmlns:a16="http://schemas.microsoft.com/office/drawing/2014/main" id="{AC38AD4D-7559-064D-BA09-F56B310B1E41}"/>
              </a:ext>
            </a:extLst>
          </p:cNvPr>
          <p:cNvPicPr>
            <a:picLocks noChangeAspect="1"/>
          </p:cNvPicPr>
          <p:nvPr/>
        </p:nvPicPr>
        <p:blipFill>
          <a:blip r:embed="rId4"/>
          <a:stretch>
            <a:fillRect/>
          </a:stretch>
        </p:blipFill>
        <p:spPr>
          <a:xfrm>
            <a:off x="6842125" y="3225800"/>
            <a:ext cx="1327150" cy="558800"/>
          </a:xfrm>
          <a:prstGeom prst="rect">
            <a:avLst/>
          </a:prstGeom>
        </p:spPr>
      </p:pic>
    </p:spTree>
    <p:extLst>
      <p:ext uri="{BB962C8B-B14F-4D97-AF65-F5344CB8AC3E}">
        <p14:creationId xmlns:p14="http://schemas.microsoft.com/office/powerpoint/2010/main" val="1148176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sz="quarter"/>
          </p:nvPr>
        </p:nvSpPr>
        <p:spPr/>
        <p:txBody>
          <a:bodyPr/>
          <a:lstStyle/>
          <a:p>
            <a:r>
              <a:rPr lang="en-US" altLang="en-US"/>
              <a:t>Example of Perceptron Learning</a:t>
            </a:r>
          </a:p>
        </p:txBody>
      </p:sp>
      <p:graphicFrame>
        <p:nvGraphicFramePr>
          <p:cNvPr id="11267" name="Object 2"/>
          <p:cNvGraphicFramePr>
            <a:graphicFrameLocks noGrp="1" noChangeAspect="1"/>
          </p:cNvGraphicFramePr>
          <p:nvPr>
            <p:ph sz="quarter" idx="1"/>
            <p:extLst>
              <p:ext uri="{D42A27DB-BD31-4B8C-83A1-F6EECF244321}">
                <p14:modId xmlns:p14="http://schemas.microsoft.com/office/powerpoint/2010/main" val="2877013904"/>
              </p:ext>
            </p:extLst>
          </p:nvPr>
        </p:nvGraphicFramePr>
        <p:xfrm>
          <a:off x="152400" y="1752600"/>
          <a:ext cx="1819275" cy="2667000"/>
        </p:xfrm>
        <a:graphic>
          <a:graphicData uri="http://schemas.openxmlformats.org/presentationml/2006/ole">
            <mc:AlternateContent xmlns:mc="http://schemas.openxmlformats.org/markup-compatibility/2006">
              <mc:Choice xmlns:v="urn:schemas-microsoft-com:vml" Requires="v">
                <p:oleObj spid="_x0000_s22771" name="Worksheet" r:id="rId3" imgW="2445859" imgH="2979548" progId="Excel.Sheet.8">
                  <p:embed/>
                </p:oleObj>
              </mc:Choice>
              <mc:Fallback>
                <p:oleObj name="Worksheet" r:id="rId3" imgW="2445859" imgH="2979548" progId="Excel.Sheet.8">
                  <p:embed/>
                  <p:pic>
                    <p:nvPicPr>
                      <p:cNvPr id="1126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52600"/>
                        <a:ext cx="18192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11270" name="Object 5"/>
          <p:cNvGraphicFramePr>
            <a:graphicFrameLocks noGrp="1" noChangeAspect="1"/>
          </p:cNvGraphicFramePr>
          <p:nvPr>
            <p:ph sz="quarter" idx="4"/>
            <p:extLst>
              <p:ext uri="{D42A27DB-BD31-4B8C-83A1-F6EECF244321}">
                <p14:modId xmlns:p14="http://schemas.microsoft.com/office/powerpoint/2010/main" val="4082884346"/>
              </p:ext>
            </p:extLst>
          </p:nvPr>
        </p:nvGraphicFramePr>
        <p:xfrm>
          <a:off x="6172200" y="1752600"/>
          <a:ext cx="2760902" cy="2362200"/>
        </p:xfrm>
        <a:graphic>
          <a:graphicData uri="http://schemas.openxmlformats.org/presentationml/2006/ole">
            <mc:AlternateContent xmlns:mc="http://schemas.openxmlformats.org/markup-compatibility/2006">
              <mc:Choice xmlns:v="urn:schemas-microsoft-com:vml" Requires="v">
                <p:oleObj spid="_x0000_s22772" name="Worksheet" r:id="rId5" imgW="3169848" imgH="2712744" progId="Excel.Sheet.8">
                  <p:embed/>
                </p:oleObj>
              </mc:Choice>
              <mc:Fallback>
                <p:oleObj name="Worksheet" r:id="rId5" imgW="3169848" imgH="2712744" progId="Excel.Sheet.8">
                  <p:embed/>
                  <p:pic>
                    <p:nvPicPr>
                      <p:cNvPr id="11270" name="Object 5"/>
                      <p:cNvPicPr>
                        <a:picLocks noChangeAspect="1" noChangeArrowheads="1"/>
                      </p:cNvPicPr>
                      <p:nvPr/>
                    </p:nvPicPr>
                    <p:blipFill>
                      <a:blip r:embed="rId6"/>
                      <a:srcRect/>
                      <a:stretch>
                        <a:fillRect/>
                      </a:stretch>
                    </p:blipFill>
                    <p:spPr bwMode="auto">
                      <a:xfrm>
                        <a:off x="6172200" y="1752600"/>
                        <a:ext cx="2760902" cy="2362200"/>
                      </a:xfrm>
                      <a:prstGeom prst="rect">
                        <a:avLst/>
                      </a:prstGeom>
                      <a:noFill/>
                      <a:ln>
                        <a:noFill/>
                      </a:ln>
                    </p:spPr>
                  </p:pic>
                </p:oleObj>
              </mc:Fallback>
            </mc:AlternateContent>
          </a:graphicData>
        </a:graphic>
      </p:graphicFrame>
      <p:graphicFrame>
        <p:nvGraphicFramePr>
          <p:cNvPr id="11271" name="Object 6"/>
          <p:cNvGraphicFramePr>
            <a:graphicFrameLocks noChangeAspect="1"/>
          </p:cNvGraphicFramePr>
          <p:nvPr>
            <p:extLst>
              <p:ext uri="{D42A27DB-BD31-4B8C-83A1-F6EECF244321}">
                <p14:modId xmlns:p14="http://schemas.microsoft.com/office/powerpoint/2010/main" val="2448005996"/>
              </p:ext>
            </p:extLst>
          </p:nvPr>
        </p:nvGraphicFramePr>
        <p:xfrm>
          <a:off x="3581400" y="1295400"/>
          <a:ext cx="908050" cy="342900"/>
        </p:xfrm>
        <a:graphic>
          <a:graphicData uri="http://schemas.openxmlformats.org/presentationml/2006/ole">
            <mc:AlternateContent xmlns:mc="http://schemas.openxmlformats.org/markup-compatibility/2006">
              <mc:Choice xmlns:v="urn:schemas-microsoft-com:vml" Requires="v">
                <p:oleObj spid="_x0000_s22773" name="Equation" r:id="rId7" imgW="469800" imgH="177480" progId="Equation.3">
                  <p:embed/>
                </p:oleObj>
              </mc:Choice>
              <mc:Fallback>
                <p:oleObj name="Equation" r:id="rId7" imgW="469800" imgH="177480" progId="Equation.3">
                  <p:embed/>
                  <p:pic>
                    <p:nvPicPr>
                      <p:cNvPr id="1127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1295400"/>
                        <a:ext cx="908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7"/>
          <p:cNvGraphicFramePr>
            <a:graphicFrameLocks noChangeAspect="1"/>
          </p:cNvGraphicFramePr>
          <p:nvPr>
            <p:extLst>
              <p:ext uri="{D42A27DB-BD31-4B8C-83A1-F6EECF244321}">
                <p14:modId xmlns:p14="http://schemas.microsoft.com/office/powerpoint/2010/main" val="3220459284"/>
              </p:ext>
            </p:extLst>
          </p:nvPr>
        </p:nvGraphicFramePr>
        <p:xfrm>
          <a:off x="2667000" y="1752600"/>
          <a:ext cx="3144838" cy="2655888"/>
        </p:xfrm>
        <a:graphic>
          <a:graphicData uri="http://schemas.openxmlformats.org/presentationml/2006/ole">
            <mc:AlternateContent xmlns:mc="http://schemas.openxmlformats.org/markup-compatibility/2006">
              <mc:Choice xmlns:v="urn:schemas-microsoft-com:vml" Requires="v">
                <p:oleObj spid="_x0000_s22774" name="Worksheet" r:id="rId9" imgW="3916712" imgH="3291840" progId="Excel.Sheet.8">
                  <p:embed/>
                </p:oleObj>
              </mc:Choice>
              <mc:Fallback>
                <p:oleObj name="Worksheet" r:id="rId9" imgW="3916712" imgH="3291840" progId="Excel.Sheet.8">
                  <p:embed/>
                  <p:pic>
                    <p:nvPicPr>
                      <p:cNvPr id="11272" name="Object 7"/>
                      <p:cNvPicPr>
                        <a:picLocks noChangeAspect="1" noChangeArrowheads="1"/>
                      </p:cNvPicPr>
                      <p:nvPr/>
                    </p:nvPicPr>
                    <p:blipFill>
                      <a:blip r:embed="rId10"/>
                      <a:srcRect/>
                      <a:stretch>
                        <a:fillRect/>
                      </a:stretch>
                    </p:blipFill>
                    <p:spPr bwMode="auto">
                      <a:xfrm>
                        <a:off x="2667000" y="1752600"/>
                        <a:ext cx="314483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extLst>
              <a:ext uri="{FF2B5EF4-FFF2-40B4-BE49-F238E27FC236}">
                <a16:creationId xmlns:a16="http://schemas.microsoft.com/office/drawing/2014/main" id="{6AD59033-856F-EC47-A227-FB3C68A00D03}"/>
              </a:ext>
            </a:extLst>
          </p:cNvPr>
          <p:cNvSpPr txBox="1"/>
          <p:nvPr/>
        </p:nvSpPr>
        <p:spPr>
          <a:xfrm>
            <a:off x="2507694" y="4522788"/>
            <a:ext cx="3424977" cy="369332"/>
          </a:xfrm>
          <a:prstGeom prst="rect">
            <a:avLst/>
          </a:prstGeom>
          <a:noFill/>
        </p:spPr>
        <p:txBody>
          <a:bodyPr wrap="none" rtlCol="0">
            <a:spAutoFit/>
          </a:bodyPr>
          <a:lstStyle/>
          <a:p>
            <a:r>
              <a:rPr lang="en-US" sz="1800" b="0" dirty="0"/>
              <a:t>Weight updates over first epoch</a:t>
            </a:r>
          </a:p>
        </p:txBody>
      </p:sp>
      <p:sp>
        <p:nvSpPr>
          <p:cNvPr id="14" name="TextBox 13">
            <a:extLst>
              <a:ext uri="{FF2B5EF4-FFF2-40B4-BE49-F238E27FC236}">
                <a16:creationId xmlns:a16="http://schemas.microsoft.com/office/drawing/2014/main" id="{F9570835-B238-B54C-9930-A354F80DD936}"/>
              </a:ext>
            </a:extLst>
          </p:cNvPr>
          <p:cNvSpPr txBox="1"/>
          <p:nvPr/>
        </p:nvSpPr>
        <p:spPr>
          <a:xfrm>
            <a:off x="6339681" y="4245789"/>
            <a:ext cx="2425939" cy="646331"/>
          </a:xfrm>
          <a:prstGeom prst="rect">
            <a:avLst/>
          </a:prstGeom>
          <a:noFill/>
        </p:spPr>
        <p:txBody>
          <a:bodyPr wrap="square" rtlCol="0">
            <a:spAutoFit/>
          </a:bodyPr>
          <a:lstStyle/>
          <a:p>
            <a:pPr algn="ctr"/>
            <a:r>
              <a:rPr lang="en-US" sz="1800" b="0" dirty="0"/>
              <a:t>Weight updates over all epochs</a:t>
            </a:r>
          </a:p>
        </p:txBody>
      </p:sp>
    </p:spTree>
    <p:extLst>
      <p:ext uri="{BB962C8B-B14F-4D97-AF65-F5344CB8AC3E}">
        <p14:creationId xmlns:p14="http://schemas.microsoft.com/office/powerpoint/2010/main" val="2430880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t>Perceptron Learning</a:t>
            </a:r>
          </a:p>
        </p:txBody>
      </p:sp>
      <p:sp>
        <p:nvSpPr>
          <p:cNvPr id="12291" name="Rectangle 3"/>
          <p:cNvSpPr>
            <a:spLocks noGrp="1" noChangeArrowheads="1"/>
          </p:cNvSpPr>
          <p:nvPr>
            <p:ph type="body" idx="1"/>
          </p:nvPr>
        </p:nvSpPr>
        <p:spPr/>
        <p:txBody>
          <a:bodyPr/>
          <a:lstStyle/>
          <a:p>
            <a:pPr>
              <a:lnSpc>
                <a:spcPct val="90000"/>
              </a:lnSpc>
            </a:pPr>
            <a:r>
              <a:rPr lang="en-US" altLang="en-US" sz="2400" dirty="0"/>
              <a:t>Since y is a linear </a:t>
            </a:r>
            <a:br>
              <a:rPr lang="en-US" altLang="en-US" sz="2400" dirty="0"/>
            </a:br>
            <a:r>
              <a:rPr lang="en-US" altLang="en-US" sz="2400" dirty="0"/>
              <a:t>combination of input </a:t>
            </a:r>
            <a:br>
              <a:rPr lang="en-US" altLang="en-US" sz="2400" dirty="0"/>
            </a:br>
            <a:r>
              <a:rPr lang="en-US" altLang="en-US" sz="2400" dirty="0"/>
              <a:t>variables, decision </a:t>
            </a:r>
            <a:br>
              <a:rPr lang="en-US" altLang="en-US" sz="2400" dirty="0"/>
            </a:br>
            <a:r>
              <a:rPr lang="en-US" altLang="en-US" sz="2400" dirty="0"/>
              <a:t>boundary is linear</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pic>
        <p:nvPicPr>
          <p:cNvPr id="2" name="Picture 1">
            <a:extLst>
              <a:ext uri="{FF2B5EF4-FFF2-40B4-BE49-F238E27FC236}">
                <a16:creationId xmlns:a16="http://schemas.microsoft.com/office/drawing/2014/main" id="{39A62D26-04A6-D441-B814-426EA642FD14}"/>
              </a:ext>
            </a:extLst>
          </p:cNvPr>
          <p:cNvPicPr>
            <a:picLocks noChangeAspect="1"/>
          </p:cNvPicPr>
          <p:nvPr/>
        </p:nvPicPr>
        <p:blipFill>
          <a:blip r:embed="rId2"/>
          <a:stretch>
            <a:fillRect/>
          </a:stretch>
        </p:blipFill>
        <p:spPr>
          <a:xfrm>
            <a:off x="4182024" y="1143000"/>
            <a:ext cx="4547639" cy="3195638"/>
          </a:xfrm>
          <a:prstGeom prst="rect">
            <a:avLst/>
          </a:prstGeom>
        </p:spPr>
      </p:pic>
    </p:spTree>
    <p:extLst>
      <p:ext uri="{BB962C8B-B14F-4D97-AF65-F5344CB8AC3E}">
        <p14:creationId xmlns:p14="http://schemas.microsoft.com/office/powerpoint/2010/main" val="3625127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146488844</TotalTime>
  <Pages>3</Pages>
  <Words>1111</Words>
  <Application>Microsoft Office PowerPoint</Application>
  <PresentationFormat>On-screen Show (4:3)</PresentationFormat>
  <Paragraphs>169</Paragraphs>
  <Slides>22</Slides>
  <Notes>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4</vt:i4>
      </vt:variant>
      <vt:variant>
        <vt:lpstr>Slide Titles</vt:lpstr>
      </vt:variant>
      <vt:variant>
        <vt:i4>22</vt:i4>
      </vt:variant>
    </vt:vector>
  </HeadingPairs>
  <TitlesOfParts>
    <vt:vector size="36" baseType="lpstr">
      <vt:lpstr>Arial</vt:lpstr>
      <vt:lpstr>Calibri</vt:lpstr>
      <vt:lpstr>Calibri Light</vt:lpstr>
      <vt:lpstr>Cambria Math</vt:lpstr>
      <vt:lpstr>Monotype Sorts</vt:lpstr>
      <vt:lpstr>Tahoma</vt:lpstr>
      <vt:lpstr>Times New Roman</vt:lpstr>
      <vt:lpstr>Wingdings</vt:lpstr>
      <vt:lpstr>LC.BRev.FY97</vt:lpstr>
      <vt:lpstr>Custom Design</vt:lpstr>
      <vt:lpstr>Visio</vt:lpstr>
      <vt:lpstr>Equation</vt:lpstr>
      <vt:lpstr>Worksheet</vt:lpstr>
      <vt:lpstr>VISIO</vt:lpstr>
      <vt:lpstr>Data Mining</vt:lpstr>
      <vt:lpstr>Artificial Neural Networks (ANN)</vt:lpstr>
      <vt:lpstr>Basic Architecture of Perceptron</vt:lpstr>
      <vt:lpstr>Perceptron Example</vt:lpstr>
      <vt:lpstr>Perceptron Example</vt:lpstr>
      <vt:lpstr>Perceptron Learning Rule</vt:lpstr>
      <vt:lpstr>Perceptron Learning Rule</vt:lpstr>
      <vt:lpstr>Example of Perceptron Learning</vt:lpstr>
      <vt:lpstr>Perceptron Learning</vt:lpstr>
      <vt:lpstr>Nonlinearly Separable Data</vt:lpstr>
      <vt:lpstr>Multi-layer Neural Network</vt:lpstr>
      <vt:lpstr>Multi-layer Neural Network</vt:lpstr>
      <vt:lpstr>Why Multiple Hidden Layers?</vt:lpstr>
      <vt:lpstr>Multi-Layer Network Architecture</vt:lpstr>
      <vt:lpstr>Activation Functions</vt:lpstr>
      <vt:lpstr>Learning Multi-layer Neural Network</vt:lpstr>
      <vt:lpstr>Gradient Descent</vt:lpstr>
      <vt:lpstr>Computing Gradients</vt:lpstr>
      <vt:lpstr>Backpropagation Algorithm</vt:lpstr>
      <vt:lpstr>Design Issues in ANN</vt:lpstr>
      <vt:lpstr>Characteristics of ANN</vt:lpstr>
      <vt:lpstr>Deep Learning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kumar001</cp:lastModifiedBy>
  <cp:revision>456</cp:revision>
  <cp:lastPrinted>2019-03-05T05:35:48Z</cp:lastPrinted>
  <dcterms:created xsi:type="dcterms:W3CDTF">1998-03-18T13:44:31Z</dcterms:created>
  <dcterms:modified xsi:type="dcterms:W3CDTF">2021-02-22T20:22:55Z</dcterms:modified>
</cp:coreProperties>
</file>