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sldIdLst>
    <p:sldId id="960" r:id="rId2"/>
    <p:sldId id="956" r:id="rId3"/>
    <p:sldId id="964" r:id="rId4"/>
    <p:sldId id="1164" r:id="rId5"/>
    <p:sldId id="1165" r:id="rId6"/>
    <p:sldId id="1166" r:id="rId7"/>
    <p:sldId id="1167" r:id="rId8"/>
    <p:sldId id="1168" r:id="rId9"/>
    <p:sldId id="1169" r:id="rId10"/>
    <p:sldId id="1170" r:id="rId11"/>
    <p:sldId id="1171" r:id="rId12"/>
    <p:sldId id="1172" r:id="rId13"/>
    <p:sldId id="1173" r:id="rId14"/>
    <p:sldId id="1174" r:id="rId15"/>
    <p:sldId id="1175" r:id="rId16"/>
    <p:sldId id="1176" r:id="rId17"/>
    <p:sldId id="1177" r:id="rId18"/>
    <p:sldId id="1178" r:id="rId19"/>
    <p:sldId id="1179" r:id="rId20"/>
    <p:sldId id="1180" r:id="rId21"/>
    <p:sldId id="1181" r:id="rId22"/>
    <p:sldId id="1182" r:id="rId23"/>
    <p:sldId id="1183" r:id="rId24"/>
    <p:sldId id="1184" r:id="rId25"/>
    <p:sldId id="1185" r:id="rId26"/>
    <p:sldId id="1186" r:id="rId27"/>
    <p:sldId id="1187" r:id="rId28"/>
    <p:sldId id="1188" r:id="rId29"/>
    <p:sldId id="1189" r:id="rId30"/>
    <p:sldId id="1192" r:id="rId31"/>
    <p:sldId id="1193" r:id="rId32"/>
    <p:sldId id="1194" r:id="rId33"/>
    <p:sldId id="1195" r:id="rId34"/>
    <p:sldId id="1196" r:id="rId35"/>
    <p:sldId id="1197" r:id="rId36"/>
    <p:sldId id="1198" r:id="rId37"/>
    <p:sldId id="1200" r:id="rId38"/>
    <p:sldId id="1201" r:id="rId39"/>
    <p:sldId id="1202" r:id="rId40"/>
    <p:sldId id="1203" r:id="rId41"/>
    <p:sldId id="1205" r:id="rId42"/>
    <p:sldId id="1190" r:id="rId43"/>
    <p:sldId id="1191" r:id="rId44"/>
    <p:sldId id="1206" r:id="rId45"/>
    <p:sldId id="1207" r:id="rId46"/>
    <p:sldId id="1208" r:id="rId47"/>
    <p:sldId id="1209" r:id="rId48"/>
    <p:sldId id="1211" r:id="rId49"/>
    <p:sldId id="1212" r:id="rId50"/>
    <p:sldId id="1213" r:id="rId51"/>
    <p:sldId id="1214" r:id="rId52"/>
    <p:sldId id="1215" r:id="rId53"/>
    <p:sldId id="1217" r:id="rId54"/>
    <p:sldId id="1219" r:id="rId55"/>
    <p:sldId id="1220" r:id="rId56"/>
    <p:sldId id="1221" r:id="rId57"/>
    <p:sldId id="1222" r:id="rId58"/>
    <p:sldId id="1223" r:id="rId59"/>
    <p:sldId id="1224" r:id="rId60"/>
    <p:sldId id="1233" r:id="rId61"/>
    <p:sldId id="1234" r:id="rId62"/>
    <p:sldId id="1235" r:id="rId63"/>
    <p:sldId id="1236" r:id="rId64"/>
    <p:sldId id="1238" r:id="rId65"/>
    <p:sldId id="1239" r:id="rId66"/>
    <p:sldId id="1225" r:id="rId67"/>
    <p:sldId id="1240" r:id="rId68"/>
    <p:sldId id="1241" r:id="rId69"/>
    <p:sldId id="1242" r:id="rId70"/>
    <p:sldId id="1243" r:id="rId71"/>
    <p:sldId id="1244" r:id="rId72"/>
    <p:sldId id="1245" r:id="rId73"/>
    <p:sldId id="1246" r:id="rId74"/>
    <p:sldId id="1247" r:id="rId75"/>
    <p:sldId id="1248" r:id="rId76"/>
    <p:sldId id="1249" r:id="rId77"/>
    <p:sldId id="1250" r:id="rId78"/>
    <p:sldId id="1289" r:id="rId79"/>
    <p:sldId id="1251" r:id="rId80"/>
    <p:sldId id="1252" r:id="rId81"/>
    <p:sldId id="1253" r:id="rId82"/>
    <p:sldId id="1254" r:id="rId83"/>
    <p:sldId id="1275" r:id="rId84"/>
    <p:sldId id="1276" r:id="rId85"/>
    <p:sldId id="1277" r:id="rId86"/>
    <p:sldId id="1278" r:id="rId87"/>
    <p:sldId id="1279" r:id="rId88"/>
    <p:sldId id="1280" r:id="rId89"/>
    <p:sldId id="1281" r:id="rId90"/>
    <p:sldId id="1282" r:id="rId91"/>
    <p:sldId id="1284" r:id="rId92"/>
    <p:sldId id="1283" r:id="rId93"/>
    <p:sldId id="1285" r:id="rId94"/>
    <p:sldId id="1286" r:id="rId95"/>
    <p:sldId id="1287" r:id="rId96"/>
    <p:sldId id="1288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9"/>
    <p:restoredTop sz="72504"/>
  </p:normalViewPr>
  <p:slideViewPr>
    <p:cSldViewPr snapToGrid="0" snapToObjects="1">
      <p:cViewPr varScale="1">
        <p:scale>
          <a:sx n="82" d="100"/>
          <a:sy n="82" d="100"/>
        </p:scale>
        <p:origin x="1368" y="176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4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87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4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8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8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8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7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9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6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77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76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26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65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23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809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8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2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183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77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87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8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23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6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98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2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64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0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81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86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Hash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04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70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58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7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740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146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873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19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6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816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50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680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06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5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18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257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543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766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5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02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664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814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58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26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0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667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500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600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633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19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Security Parameter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14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02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997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35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706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4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51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3418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Security Association and Key Management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56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093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187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11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74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8304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502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81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736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7426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498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993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35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30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0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wmf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14.wmf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wmf"/><Relationship Id="rId4" Type="http://schemas.openxmlformats.org/officeDocument/2006/relationships/image" Target="../media/image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1.wmf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1.wmf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 more sophisticated encryption approach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107A275-985F-8F45-B664-34A810FD7A1C}"/>
              </a:ext>
            </a:extLst>
          </p:cNvPr>
          <p:cNvSpPr txBox="1">
            <a:spLocks noChangeArrowheads="1"/>
          </p:cNvSpPr>
          <p:nvPr/>
        </p:nvSpPr>
        <p:spPr>
          <a:xfrm>
            <a:off x="890173" y="1203947"/>
            <a:ext cx="106127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 substitution ciphers, M</a:t>
            </a:r>
            <a:r>
              <a:rPr lang="en-US" sz="3200" baseline="-25000" dirty="0"/>
              <a:t>1</a:t>
            </a:r>
            <a:r>
              <a:rPr lang="en-US" sz="3200" dirty="0"/>
              <a:t>,M</a:t>
            </a:r>
            <a:r>
              <a:rPr lang="en-US" sz="3200" baseline="-25000" dirty="0"/>
              <a:t>2</a:t>
            </a:r>
            <a:r>
              <a:rPr lang="en-US" sz="3200" dirty="0"/>
              <a:t>,…,M</a:t>
            </a:r>
            <a:r>
              <a:rPr lang="en-US" sz="3200" baseline="-25000" dirty="0"/>
              <a:t>n</a:t>
            </a:r>
          </a:p>
          <a:p>
            <a:r>
              <a:rPr lang="en-US" sz="3200" dirty="0"/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  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,M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  <a:r>
              <a:rPr lang="en-US" dirty="0">
                <a:solidFill>
                  <a:srgbClr val="008000"/>
                </a:solidFill>
              </a:rPr>
              <a:t>;</a:t>
            </a:r>
            <a:r>
              <a:rPr lang="en-US" dirty="0"/>
              <a:t> ..</a:t>
            </a:r>
          </a:p>
          <a:p>
            <a:r>
              <a:rPr lang="en-US" sz="3200" dirty="0"/>
              <a:t>for each new plaintext symbol, use subsequent substitution 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</a:rPr>
              <a:t>1</a:t>
            </a:r>
            <a:r>
              <a:rPr lang="en-US" dirty="0">
                <a:solidFill>
                  <a:srgbClr val="008000"/>
                </a:solidFill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</a:p>
          <a:p>
            <a:pPr lvl="1">
              <a:buFont typeface="Wingdings" charset="0"/>
              <a:buNone/>
            </a:pPr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Encryption key: </a:t>
            </a:r>
            <a:r>
              <a:rPr lang="en-US" sz="3200" dirty="0"/>
              <a:t>n substitution ciphers, and cyclic pattern</a:t>
            </a:r>
          </a:p>
          <a:p>
            <a:pPr lvl="1"/>
            <a:r>
              <a:rPr lang="en-US" sz="2800" dirty="0"/>
              <a:t>key need not be just n-bit pattern</a:t>
            </a:r>
          </a:p>
        </p:txBody>
      </p:sp>
      <p:pic>
        <p:nvPicPr>
          <p:cNvPr id="15" name="Picture 25" descr="BS00768_[1]">
            <a:extLst>
              <a:ext uri="{FF2B5EF4-FFF2-40B4-BE49-F238E27FC236}">
                <a16:creationId xmlns:a16="http://schemas.microsoft.com/office/drawing/2014/main" id="{0AEAE18D-B61A-BC45-AE08-B0E69B12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07624" y="452499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11055970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 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99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33642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Prerequisite: modular arithmetic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8911B89-9610-2444-AA32-6F70FF90FBCC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414670"/>
            <a:ext cx="7924800" cy="4999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sz="3200" dirty="0"/>
              <a:t>x mod n = remainder of x when divide by n</a:t>
            </a:r>
          </a:p>
          <a:p>
            <a:pPr marL="277813" indent="-277813"/>
            <a:r>
              <a:rPr lang="en-US" sz="3200" dirty="0"/>
              <a:t>facts: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+ (b mod n)] mod n = (a+b)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- (b mod n)] mod n = (a-b) mod n</a:t>
            </a:r>
          </a:p>
          <a:p>
            <a:pPr marL="277813" lvl="1" indent="60325">
              <a:buFont typeface="Wingdings" charset="0"/>
              <a:buNone/>
            </a:pPr>
            <a:r>
              <a:rPr lang="en-US" sz="2800" dirty="0">
                <a:solidFill>
                  <a:srgbClr val="000099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sz="3200" dirty="0"/>
              <a:t>thus</a:t>
            </a:r>
          </a:p>
          <a:p>
            <a:pPr marL="277813" indent="-277813">
              <a:buFont typeface="Wingdings" charset="0"/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000099"/>
                </a:solidFill>
              </a:rPr>
              <a:t>(a mod n)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 = a</a:t>
            </a:r>
            <a:r>
              <a:rPr lang="en-US" sz="3200" baseline="30000" dirty="0">
                <a:solidFill>
                  <a:srgbClr val="000099"/>
                </a:solidFill>
              </a:rPr>
              <a:t>d</a:t>
            </a:r>
            <a:r>
              <a:rPr lang="en-US" sz="3200" dirty="0">
                <a:solidFill>
                  <a:srgbClr val="000099"/>
                </a:solidFill>
              </a:rPr>
              <a:t> mod 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example: x=14, n=10, d=2:</a:t>
            </a:r>
            <a:br>
              <a:rPr lang="en-US" sz="3200" dirty="0"/>
            </a:br>
            <a:r>
              <a:rPr lang="en-US" sz="3200" dirty="0"/>
              <a:t>    (x mod n)</a:t>
            </a:r>
            <a:r>
              <a:rPr lang="en-US" sz="3200" baseline="30000" dirty="0"/>
              <a:t>d</a:t>
            </a:r>
            <a:r>
              <a:rPr lang="en-US" sz="3200" dirty="0"/>
              <a:t> mod n = 4</a:t>
            </a:r>
            <a:r>
              <a:rPr lang="en-US" sz="3200" baseline="30000" dirty="0"/>
              <a:t>2</a:t>
            </a:r>
            <a:r>
              <a:rPr lang="en-US" sz="3200" dirty="0"/>
              <a:t> mod 10 = 6</a:t>
            </a:r>
            <a:br>
              <a:rPr lang="en-US" sz="3200" dirty="0"/>
            </a:br>
            <a:r>
              <a:rPr lang="en-US" sz="3200" dirty="0"/>
              <a:t>    x</a:t>
            </a:r>
            <a:r>
              <a:rPr lang="en-US" sz="3200" baseline="30000" dirty="0"/>
              <a:t>d</a:t>
            </a:r>
            <a:r>
              <a:rPr lang="en-US" sz="3200" dirty="0"/>
              <a:t> = 14</a:t>
            </a:r>
            <a:r>
              <a:rPr lang="en-US" sz="3200" baseline="30000" dirty="0"/>
              <a:t>2</a:t>
            </a:r>
            <a:r>
              <a:rPr lang="en-US" sz="3200" dirty="0"/>
              <a:t> = 196   x</a:t>
            </a:r>
            <a:r>
              <a:rPr lang="en-US" sz="3200" baseline="30000" dirty="0"/>
              <a:t>d</a:t>
            </a:r>
            <a:r>
              <a:rPr lang="en-US" sz="3200" dirty="0"/>
              <a:t> mod 10  = 6 </a:t>
            </a:r>
          </a:p>
        </p:txBody>
      </p:sp>
    </p:spTree>
    <p:extLst>
      <p:ext uri="{BB962C8B-B14F-4D97-AF65-F5344CB8AC3E}">
        <p14:creationId xmlns:p14="http://schemas.microsoft.com/office/powerpoint/2010/main" val="8747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Security: overview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867032" y="1295400"/>
            <a:ext cx="8321675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Chapter goals: </a:t>
            </a:r>
          </a:p>
          <a:p>
            <a:r>
              <a:rPr lang="en-US" dirty="0"/>
              <a:t>understand principles of network security: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cryptography and its </a:t>
            </a:r>
            <a:r>
              <a:rPr lang="en-US" i="1" dirty="0"/>
              <a:t>many</a:t>
            </a:r>
            <a:r>
              <a:rPr lang="en-US" dirty="0"/>
              <a:t> uses beyond “</a:t>
            </a:r>
            <a:r>
              <a:rPr lang="en-US" altLang="ja-JP" dirty="0"/>
              <a:t>confidentiality”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message integrity</a:t>
            </a:r>
          </a:p>
          <a:p>
            <a:r>
              <a:rPr lang="en-US" dirty="0"/>
              <a:t>security in practice:</a:t>
            </a:r>
          </a:p>
          <a:p>
            <a:pPr lvl="1"/>
            <a:r>
              <a:rPr lang="en-US" dirty="0"/>
              <a:t>firewalls and intrusion detection systems</a:t>
            </a:r>
          </a:p>
          <a:p>
            <a:pPr lvl="1"/>
            <a:r>
              <a:rPr lang="en-US" dirty="0"/>
              <a:t>security in application, transport, network, link layers</a:t>
            </a:r>
          </a:p>
        </p:txBody>
      </p:sp>
    </p:spTree>
    <p:extLst>
      <p:ext uri="{BB962C8B-B14F-4D97-AF65-F5344CB8AC3E}">
        <p14:creationId xmlns:p14="http://schemas.microsoft.com/office/powerpoint/2010/main" val="21017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RSA: getting ready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070DD6-9C23-9845-83F8-26D99BC9F34A}"/>
              </a:ext>
            </a:extLst>
          </p:cNvPr>
          <p:cNvSpPr txBox="1">
            <a:spLocks noChangeArrowheads="1"/>
          </p:cNvSpPr>
          <p:nvPr/>
        </p:nvSpPr>
        <p:spPr>
          <a:xfrm>
            <a:off x="930964" y="1348408"/>
            <a:ext cx="10783958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>
              <a:lnSpc>
                <a:spcPct val="110000"/>
              </a:lnSpc>
            </a:pPr>
            <a:r>
              <a:rPr lang="en-US" sz="3200" dirty="0"/>
              <a:t>message: just a bit pattern</a:t>
            </a:r>
          </a:p>
          <a:p>
            <a:pPr marL="277813" indent="-277813">
              <a:lnSpc>
                <a:spcPct val="110000"/>
              </a:lnSpc>
            </a:pPr>
            <a:r>
              <a:rPr lang="en-US" sz="3200" dirty="0"/>
              <a:t>bit pattern can be uniquely represented by an integer number </a:t>
            </a:r>
          </a:p>
          <a:p>
            <a:pPr marL="277813" indent="-277813"/>
            <a:r>
              <a:rPr lang="en-US" sz="3200" dirty="0"/>
              <a:t>thus, encrypting a message is equivalent to encrypting a number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example:</a:t>
            </a:r>
          </a:p>
          <a:p>
            <a:pPr marL="693738" indent="-223838"/>
            <a:r>
              <a:rPr lang="en-US" dirty="0"/>
              <a:t>m= 10010001. This message is uniquely represented by the decimal number 145. </a:t>
            </a:r>
          </a:p>
          <a:p>
            <a:pPr marL="693738" indent="-223838"/>
            <a:r>
              <a:rPr lang="en-US" dirty="0"/>
              <a:t>to encrypt m, we encrypt the corresponding number, which gives a new number (the ciphertext).</a:t>
            </a:r>
          </a:p>
        </p:txBody>
      </p:sp>
    </p:spTree>
    <p:extLst>
      <p:ext uri="{BB962C8B-B14F-4D97-AF65-F5344CB8AC3E}">
        <p14:creationId xmlns:p14="http://schemas.microsoft.com/office/powerpoint/2010/main" val="1585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Creating public/private key pair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0D8010-0A1D-6340-A10F-5D2A7174D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1294158"/>
            <a:ext cx="9512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1.</a:t>
            </a:r>
            <a:r>
              <a:rPr lang="en-US" sz="2800" dirty="0">
                <a:latin typeface="+mn-lt"/>
              </a:rPr>
              <a:t> choose two large prime numbers </a:t>
            </a:r>
            <a:r>
              <a:rPr lang="en-US" sz="2800" i="1" dirty="0">
                <a:latin typeface="+mn-lt"/>
              </a:rPr>
              <a:t>p, q.</a:t>
            </a:r>
            <a:r>
              <a:rPr lang="en-US" sz="2800" dirty="0">
                <a:latin typeface="+mn-lt"/>
              </a:rPr>
              <a:t>  (e.g., 1024 bits each)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4929A20-5DDA-7E4E-B7D1-697CDB61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517" y="2279996"/>
            <a:ext cx="512829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2800" dirty="0">
                <a:latin typeface="+mn-lt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sz="2800" i="1" dirty="0">
                <a:latin typeface="+mn-lt"/>
              </a:rPr>
              <a:t>= pq,  z = (p-1)(q-1</a:t>
            </a:r>
            <a:r>
              <a:rPr lang="en-US" sz="2800" dirty="0">
                <a:latin typeface="+mn-lt"/>
              </a:rPr>
              <a:t>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ECA6D99-7D73-AA45-B5BA-F1660C93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930" y="2949921"/>
            <a:ext cx="992587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52425" indent="-352425"/>
            <a:r>
              <a:rPr lang="en-US" sz="2800" dirty="0">
                <a:solidFill>
                  <a:srgbClr val="000099"/>
                </a:solidFill>
                <a:latin typeface="+mn-lt"/>
              </a:rPr>
              <a:t>3.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e</a:t>
            </a:r>
            <a:r>
              <a:rPr lang="en-US" sz="2800" i="1" dirty="0">
                <a:latin typeface="+mn-lt"/>
              </a:rPr>
              <a:t> (</a:t>
            </a:r>
            <a:r>
              <a:rPr lang="en-US" sz="2800" dirty="0">
                <a:latin typeface="+mn-lt"/>
              </a:rPr>
              <a:t>with</a:t>
            </a:r>
            <a:r>
              <a:rPr lang="en-US" sz="2800" i="1" dirty="0">
                <a:latin typeface="+mn-lt"/>
              </a:rPr>
              <a:t> e&lt;n)</a:t>
            </a:r>
            <a:r>
              <a:rPr lang="en-US" sz="2800" dirty="0">
                <a:latin typeface="+mn-lt"/>
              </a:rPr>
              <a:t> that has no common factors  with z (</a:t>
            </a:r>
            <a:r>
              <a:rPr lang="en-US" sz="2800" i="1" dirty="0">
                <a:latin typeface="+mn-lt"/>
              </a:rPr>
              <a:t>e, z</a:t>
            </a:r>
            <a:r>
              <a:rPr lang="en-US" sz="2800" dirty="0">
                <a:latin typeface="+mn-lt"/>
              </a:rPr>
              <a:t> are “</a:t>
            </a:r>
            <a:r>
              <a:rPr lang="en-US" altLang="ja-JP" sz="2800" dirty="0">
                <a:latin typeface="+mn-lt"/>
              </a:rPr>
              <a:t>relatively prime”).</a:t>
            </a:r>
            <a:endParaRPr lang="en-US" sz="2800" dirty="0">
              <a:latin typeface="+mn-lt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E97B724-5589-0D4C-9525-09651E11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805" y="3938933"/>
            <a:ext cx="1044009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04813" indent="-392113"/>
            <a:r>
              <a:rPr lang="en-US" sz="2800" dirty="0">
                <a:solidFill>
                  <a:srgbClr val="000099"/>
                </a:solidFill>
                <a:latin typeface="+mn-lt"/>
              </a:rPr>
              <a:t>4.</a:t>
            </a:r>
            <a:r>
              <a:rPr lang="en-US" sz="2800" dirty="0">
                <a:latin typeface="+mn-lt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d</a:t>
            </a:r>
            <a:r>
              <a:rPr lang="en-US" sz="2800" dirty="0">
                <a:latin typeface="+mn-lt"/>
              </a:rPr>
              <a:t> such that </a:t>
            </a:r>
            <a:r>
              <a:rPr lang="en-US" sz="2800" i="1" dirty="0">
                <a:latin typeface="+mn-lt"/>
              </a:rPr>
              <a:t>ed-1</a:t>
            </a:r>
            <a:r>
              <a:rPr lang="en-US" sz="2800" dirty="0">
                <a:latin typeface="+mn-lt"/>
              </a:rPr>
              <a:t> is  exactly divisible by </a:t>
            </a:r>
            <a:r>
              <a:rPr lang="en-US" sz="2800" i="1" dirty="0">
                <a:latin typeface="+mn-lt"/>
              </a:rPr>
              <a:t>z</a:t>
            </a:r>
            <a:r>
              <a:rPr lang="en-US" sz="2800" dirty="0">
                <a:latin typeface="+mn-lt"/>
              </a:rPr>
              <a:t>.  (in other words: </a:t>
            </a:r>
            <a:r>
              <a:rPr lang="en-US" sz="2800" i="1" dirty="0">
                <a:latin typeface="+mn-lt"/>
              </a:rPr>
              <a:t>ed</a:t>
            </a:r>
            <a:r>
              <a:rPr lang="en-US" sz="2800" dirty="0">
                <a:latin typeface="+mn-lt"/>
              </a:rPr>
              <a:t> mod </a:t>
            </a:r>
            <a:r>
              <a:rPr lang="en-US" sz="2800" i="1" dirty="0">
                <a:latin typeface="+mn-lt"/>
              </a:rPr>
              <a:t>z  = 1 </a:t>
            </a:r>
            <a:r>
              <a:rPr lang="en-US" sz="2800" dirty="0">
                <a:latin typeface="+mn-lt"/>
              </a:rPr>
              <a:t>).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51BDA10B-6C91-B24D-B490-3E27130B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918" y="5050183"/>
            <a:ext cx="6253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+mn-lt"/>
              </a:rPr>
              <a:t>5.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public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2800" i="1" dirty="0">
                <a:latin typeface="+mn-lt"/>
              </a:rPr>
              <a:t>).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private</a:t>
            </a:r>
            <a:r>
              <a:rPr lang="en-US" sz="2800" dirty="0">
                <a:latin typeface="+mn-lt"/>
              </a:rPr>
              <a:t> key is </a:t>
            </a:r>
            <a:r>
              <a:rPr lang="en-US" sz="2800" i="1" dirty="0">
                <a:latin typeface="+mn-lt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2800" i="1" dirty="0">
                <a:latin typeface="+mn-lt"/>
              </a:rPr>
              <a:t>).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92401F63-E607-EC42-81D5-B599E298C06E}"/>
              </a:ext>
            </a:extLst>
          </p:cNvPr>
          <p:cNvGrpSpPr>
            <a:grpSpLocks/>
          </p:cNvGrpSpPr>
          <p:nvPr/>
        </p:nvGrpSpPr>
        <p:grpSpPr bwMode="auto">
          <a:xfrm>
            <a:off x="3447487" y="5578825"/>
            <a:ext cx="587736" cy="744538"/>
            <a:chOff x="1760" y="3628"/>
            <a:chExt cx="357" cy="469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7974BD35-F581-2A4B-8232-EC3577D99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5094613-170F-DB41-A508-D84F0D83F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5BBC98D-0AD4-C843-8D5A-7499CC0AA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3628"/>
              <a:ext cx="2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49FB52D6-CC18-274A-981A-C804A9C7DB97}"/>
              </a:ext>
            </a:extLst>
          </p:cNvPr>
          <p:cNvGrpSpPr>
            <a:grpSpLocks/>
          </p:cNvGrpSpPr>
          <p:nvPr/>
        </p:nvGrpSpPr>
        <p:grpSpPr bwMode="auto">
          <a:xfrm>
            <a:off x="6214495" y="5570887"/>
            <a:ext cx="566333" cy="744538"/>
            <a:chOff x="1760" y="3628"/>
            <a:chExt cx="344" cy="469"/>
          </a:xfrm>
        </p:grpSpPr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693197C3-20B4-354C-95D0-D37FF8CFB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3700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D4162E66-99EA-6641-817F-A30782A5C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8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7614295A-36D3-BD40-AE97-E81A15389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</p:grpSp>
      <p:sp>
        <p:nvSpPr>
          <p:cNvPr id="19" name="AutoShape 16">
            <a:extLst>
              <a:ext uri="{FF2B5EF4-FFF2-40B4-BE49-F238E27FC236}">
                <a16:creationId xmlns:a16="http://schemas.microsoft.com/office/drawing/2014/main" id="{C8E63AC6-2EC5-1C45-BD35-68B79810907F}"/>
              </a:ext>
            </a:extLst>
          </p:cNvPr>
          <p:cNvSpPr>
            <a:spLocks/>
          </p:cNvSpPr>
          <p:nvPr/>
        </p:nvSpPr>
        <p:spPr bwMode="auto">
          <a:xfrm rot="5400000">
            <a:off x="3569087" y="5227389"/>
            <a:ext cx="165100" cy="788588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765E3246-B890-1944-AECE-AF673B857899}"/>
              </a:ext>
            </a:extLst>
          </p:cNvPr>
          <p:cNvSpPr>
            <a:spLocks/>
          </p:cNvSpPr>
          <p:nvPr/>
        </p:nvSpPr>
        <p:spPr bwMode="auto">
          <a:xfrm rot="5400000">
            <a:off x="6348800" y="5197226"/>
            <a:ext cx="165100" cy="788589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5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encryption, decryption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9056CA21-CF24-294A-9634-A7793AC8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680" y="1419225"/>
            <a:ext cx="7369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0.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 given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n,e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and (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n,d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) as computed above</a:t>
            </a: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A699F20C-465F-AE4E-AB75-A61EDA154B23}"/>
              </a:ext>
            </a:extLst>
          </p:cNvPr>
          <p:cNvGrpSpPr>
            <a:grpSpLocks/>
          </p:cNvGrpSpPr>
          <p:nvPr/>
        </p:nvGrpSpPr>
        <p:grpSpPr bwMode="auto">
          <a:xfrm>
            <a:off x="1610830" y="2098675"/>
            <a:ext cx="6705601" cy="1092200"/>
            <a:chOff x="407" y="1521"/>
            <a:chExt cx="4224" cy="688"/>
          </a:xfrm>
        </p:grpSpPr>
        <p:sp>
          <p:nvSpPr>
            <p:cNvPr id="45" name="Text Box 5">
              <a:extLst>
                <a:ext uri="{FF2B5EF4-FFF2-40B4-BE49-F238E27FC236}">
                  <a16:creationId xmlns:a16="http://schemas.microsoft.com/office/drawing/2014/main" id="{1E69CCAC-498E-F14E-AE4B-01A7DAE18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1521"/>
              <a:ext cx="42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rgbClr val="000099"/>
                  </a:solidFill>
                  <a:latin typeface="+mn-lt"/>
                </a:rPr>
                <a:t>1.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 to encrypt message </a:t>
              </a:r>
              <a:r>
                <a:rPr lang="en-US" sz="3200" i="1" dirty="0">
                  <a:solidFill>
                    <a:srgbClr val="000000"/>
                  </a:solidFill>
                  <a:latin typeface="+mn-lt"/>
                </a:rPr>
                <a:t>m (&lt;n)</a:t>
              </a:r>
              <a:r>
                <a:rPr lang="en-US" sz="3200" dirty="0">
                  <a:solidFill>
                    <a:srgbClr val="000000"/>
                  </a:solidFill>
                  <a:latin typeface="+mn-lt"/>
                </a:rPr>
                <a:t>, compute</a:t>
              </a:r>
            </a:p>
          </p:txBody>
        </p:sp>
        <p:grpSp>
          <p:nvGrpSpPr>
            <p:cNvPr id="46" name="Group 6">
              <a:extLst>
                <a:ext uri="{FF2B5EF4-FFF2-40B4-BE49-F238E27FC236}">
                  <a16:creationId xmlns:a16="http://schemas.microsoft.com/office/drawing/2014/main" id="{931667AD-2167-4643-ACCA-FEDA340BB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" y="1768"/>
              <a:ext cx="1651" cy="441"/>
              <a:chOff x="1688" y="1812"/>
              <a:chExt cx="1651" cy="441"/>
            </a:xfrm>
          </p:grpSpPr>
          <p:sp>
            <p:nvSpPr>
              <p:cNvPr id="50" name="Text Box 7">
                <a:extLst>
                  <a:ext uri="{FF2B5EF4-FFF2-40B4-BE49-F238E27FC236}">
                    <a16:creationId xmlns:a16="http://schemas.microsoft.com/office/drawing/2014/main" id="{5C608D45-4EAE-9741-8605-B19174985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651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c = m   </a:t>
                </a:r>
                <a:r>
                  <a:rPr lang="en-US" sz="3200" dirty="0">
                    <a:solidFill>
                      <a:srgbClr val="C00000"/>
                    </a:solidFill>
                    <a:latin typeface="+mn-lt"/>
                  </a:rPr>
                  <a:t>mod</a:t>
                </a: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  n</a:t>
                </a:r>
              </a:p>
            </p:txBody>
          </p:sp>
          <p:sp>
            <p:nvSpPr>
              <p:cNvPr id="51" name="Text Box 8">
                <a:extLst>
                  <a:ext uri="{FF2B5EF4-FFF2-40B4-BE49-F238E27FC236}">
                    <a16:creationId xmlns:a16="http://schemas.microsoft.com/office/drawing/2014/main" id="{3BDD1282-A69D-8140-8C13-F90A6D2EC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" y="1812"/>
                <a:ext cx="24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200" i="1" dirty="0">
                    <a:solidFill>
                      <a:srgbClr val="C00000"/>
                    </a:solidFill>
                    <a:latin typeface="+mn-lt"/>
                  </a:rPr>
                  <a:t>e</a:t>
                </a:r>
              </a:p>
            </p:txBody>
          </p:sp>
        </p:grpSp>
        <p:grpSp>
          <p:nvGrpSpPr>
            <p:cNvPr id="47" name="Group 9">
              <a:extLst>
                <a:ext uri="{FF2B5EF4-FFF2-40B4-BE49-F238E27FC236}">
                  <a16:creationId xmlns:a16="http://schemas.microsoft.com/office/drawing/2014/main" id="{A532181C-5B2B-F54F-A31A-7CB8B2ACA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6" y="1724"/>
              <a:ext cx="2236" cy="477"/>
              <a:chOff x="777" y="2538"/>
              <a:chExt cx="2236" cy="477"/>
            </a:xfrm>
          </p:grpSpPr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56FC0B1F-B51B-5D49-B5E8-867272361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51D18D63-8BB0-E84D-9227-3CB61C2AD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</p:grpSp>
      <p:sp>
        <p:nvSpPr>
          <p:cNvPr id="53" name="Text Box 12">
            <a:extLst>
              <a:ext uri="{FF2B5EF4-FFF2-40B4-BE49-F238E27FC236}">
                <a16:creationId xmlns:a16="http://schemas.microsoft.com/office/drawing/2014/main" id="{10236FC4-064B-9D42-8E70-8161A1BF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830" y="3368675"/>
            <a:ext cx="7736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99"/>
                </a:solidFill>
                <a:latin typeface="+mn-lt"/>
              </a:rPr>
              <a:t>2.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 to decrypt received bit pattern, </a:t>
            </a:r>
            <a:r>
              <a:rPr lang="en-US" sz="3200" i="1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+mn-lt"/>
              </a:rPr>
              <a:t>, compute</a:t>
            </a:r>
          </a:p>
        </p:txBody>
      </p:sp>
      <p:grpSp>
        <p:nvGrpSpPr>
          <p:cNvPr id="54" name="Group 13">
            <a:extLst>
              <a:ext uri="{FF2B5EF4-FFF2-40B4-BE49-F238E27FC236}">
                <a16:creationId xmlns:a16="http://schemas.microsoft.com/office/drawing/2014/main" id="{22E7CBF0-068F-0A41-8BBB-68965EBE48C8}"/>
              </a:ext>
            </a:extLst>
          </p:cNvPr>
          <p:cNvGrpSpPr>
            <a:grpSpLocks/>
          </p:cNvGrpSpPr>
          <p:nvPr/>
        </p:nvGrpSpPr>
        <p:grpSpPr bwMode="auto">
          <a:xfrm>
            <a:off x="1858480" y="3760787"/>
            <a:ext cx="2740024" cy="996743"/>
            <a:chOff x="1688" y="1812"/>
            <a:chExt cx="1451" cy="752"/>
          </a:xfrm>
        </p:grpSpPr>
        <p:sp>
          <p:nvSpPr>
            <p:cNvPr id="55" name="Text Box 14">
              <a:extLst>
                <a:ext uri="{FF2B5EF4-FFF2-40B4-BE49-F238E27FC236}">
                  <a16:creationId xmlns:a16="http://schemas.microsoft.com/office/drawing/2014/main" id="{CD267156-6332-8D4B-8449-03B5F8456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m = c   </a:t>
              </a:r>
              <a:r>
                <a:rPr lang="en-US" sz="3200" dirty="0">
                  <a:solidFill>
                    <a:srgbClr val="C00000"/>
                  </a:solidFill>
                  <a:latin typeface="+mn-lt"/>
                </a:rPr>
                <a:t>mod</a:t>
              </a: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  n</a:t>
              </a:r>
            </a:p>
          </p:txBody>
        </p:sp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822C25EF-BAAD-254C-BAAF-B7D9FFD71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" y="1812"/>
              <a:ext cx="25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i="1" dirty="0">
                  <a:solidFill>
                    <a:srgbClr val="C00000"/>
                  </a:solidFill>
                  <a:latin typeface="+mn-lt"/>
                </a:rPr>
                <a:t>d</a:t>
              </a:r>
            </a:p>
          </p:txBody>
        </p:sp>
      </p:grpSp>
      <p:grpSp>
        <p:nvGrpSpPr>
          <p:cNvPr id="57" name="Group 16">
            <a:extLst>
              <a:ext uri="{FF2B5EF4-FFF2-40B4-BE49-F238E27FC236}">
                <a16:creationId xmlns:a16="http://schemas.microsoft.com/office/drawing/2014/main" id="{A1035740-363B-2345-B7B1-2001DD85CEB8}"/>
              </a:ext>
            </a:extLst>
          </p:cNvPr>
          <p:cNvGrpSpPr>
            <a:grpSpLocks/>
          </p:cNvGrpSpPr>
          <p:nvPr/>
        </p:nvGrpSpPr>
        <p:grpSpPr bwMode="auto">
          <a:xfrm>
            <a:off x="5470111" y="4921395"/>
            <a:ext cx="3935413" cy="685801"/>
            <a:chOff x="868" y="3287"/>
            <a:chExt cx="2479" cy="432"/>
          </a:xfrm>
        </p:grpSpPr>
        <p:sp>
          <p:nvSpPr>
            <p:cNvPr id="58" name="Text Box 17">
              <a:extLst>
                <a:ext uri="{FF2B5EF4-FFF2-40B4-BE49-F238E27FC236}">
                  <a16:creationId xmlns:a16="http://schemas.microsoft.com/office/drawing/2014/main" id="{21E382C2-360B-D747-92D9-5E9A861F7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m  =  (m  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n)</a:t>
              </a:r>
            </a:p>
          </p:txBody>
        </p:sp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62237C72-69BA-0C4F-90E5-A564C691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4" y="3308"/>
              <a:ext cx="2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  <p:sp>
          <p:nvSpPr>
            <p:cNvPr id="60" name="Text Box 19">
              <a:extLst>
                <a:ext uri="{FF2B5EF4-FFF2-40B4-BE49-F238E27FC236}">
                  <a16:creationId xmlns:a16="http://schemas.microsoft.com/office/drawing/2014/main" id="{03B9FE94-17D8-7F47-B42E-A398B32A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mod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  n</a:t>
              </a:r>
            </a:p>
          </p:txBody>
        </p:sp>
        <p:sp>
          <p:nvSpPr>
            <p:cNvPr id="61" name="Text Box 20">
              <a:extLst>
                <a:ext uri="{FF2B5EF4-FFF2-40B4-BE49-F238E27FC236}">
                  <a16:creationId xmlns:a16="http://schemas.microsoft.com/office/drawing/2014/main" id="{BABBDF2C-2DAC-174A-9933-6193C8848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287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  <a:cs typeface="Arial" charset="0"/>
                </a:rPr>
                <a:t>d</a:t>
              </a:r>
            </a:p>
          </p:txBody>
        </p:sp>
      </p:grpSp>
      <p:sp>
        <p:nvSpPr>
          <p:cNvPr id="62" name="Text Box 21">
            <a:extLst>
              <a:ext uri="{FF2B5EF4-FFF2-40B4-BE49-F238E27FC236}">
                <a16:creationId xmlns:a16="http://schemas.microsoft.com/office/drawing/2014/main" id="{C0266B1E-F960-E548-8AB2-60F2F296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951" y="5027958"/>
            <a:ext cx="3044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magic happens!</a:t>
            </a:r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9D1B2350-594E-3E44-A1E2-05DB52F0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486" y="4916556"/>
            <a:ext cx="7667141" cy="1099931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4" name="AutoShape 23">
            <a:extLst>
              <a:ext uri="{FF2B5EF4-FFF2-40B4-BE49-F238E27FC236}">
                <a16:creationId xmlns:a16="http://schemas.microsoft.com/office/drawing/2014/main" id="{CE2EA006-139B-1845-B02F-1FEF788A185A}"/>
              </a:ext>
            </a:extLst>
          </p:cNvPr>
          <p:cNvSpPr>
            <a:spLocks/>
          </p:cNvSpPr>
          <p:nvPr/>
        </p:nvSpPr>
        <p:spPr bwMode="auto">
          <a:xfrm rot="-5400000">
            <a:off x="7193343" y="4984092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65" name="Text Box 24">
            <a:extLst>
              <a:ext uri="{FF2B5EF4-FFF2-40B4-BE49-F238E27FC236}">
                <a16:creationId xmlns:a16="http://schemas.microsoft.com/office/drawing/2014/main" id="{28C77BF7-7E4E-CE43-9481-0A97EF77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0799" y="5583374"/>
            <a:ext cx="436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467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example: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4" name="Text Box 3">
            <a:extLst>
              <a:ext uri="{FF2B5EF4-FFF2-40B4-BE49-F238E27FC236}">
                <a16:creationId xmlns:a16="http://schemas.microsoft.com/office/drawing/2014/main" id="{FB0DD009-6BF8-9B41-9C00-98FA2E9C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966" y="1313415"/>
            <a:ext cx="611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Bob chooses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p=5, q=7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  Then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n=35, z=24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.</a:t>
            </a:r>
          </a:p>
        </p:txBody>
      </p:sp>
      <p:sp>
        <p:nvSpPr>
          <p:cNvPr id="85" name="Text Box 4">
            <a:extLst>
              <a:ext uri="{FF2B5EF4-FFF2-40B4-BE49-F238E27FC236}">
                <a16:creationId xmlns:a16="http://schemas.microsoft.com/office/drawing/2014/main" id="{9C293842-DC20-4B4C-B1AD-4749A530D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996" y="1737277"/>
            <a:ext cx="53791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e=5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e, z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 relatively prime).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d=29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(so </a:t>
            </a:r>
            <a:r>
              <a:rPr lang="en-US" sz="2800" i="1" dirty="0">
                <a:solidFill>
                  <a:srgbClr val="000000"/>
                </a:solidFill>
                <a:latin typeface="+mn-lt"/>
                <a:cs typeface="Arial" charset="0"/>
              </a:rPr>
              <a:t>ed-1</a:t>
            </a: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exactly divisible by z).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2FBF81FF-D042-0E4E-BE40-EB560CEC1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5" y="3478765"/>
            <a:ext cx="1738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bit pattern</a:t>
            </a:r>
          </a:p>
        </p:txBody>
      </p:sp>
      <p:sp>
        <p:nvSpPr>
          <p:cNvPr id="87" name="Text Box 6">
            <a:extLst>
              <a:ext uri="{FF2B5EF4-FFF2-40B4-BE49-F238E27FC236}">
                <a16:creationId xmlns:a16="http://schemas.microsoft.com/office/drawing/2014/main" id="{1E8319D7-A62A-7B4C-A347-CD7574E5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869" y="3454952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8" name="Text Box 7">
            <a:extLst>
              <a:ext uri="{FF2B5EF4-FFF2-40B4-BE49-F238E27FC236}">
                <a16:creationId xmlns:a16="http://schemas.microsoft.com/office/drawing/2014/main" id="{4F445430-8120-FB43-B18D-70F17C4BD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488" y="3475590"/>
            <a:ext cx="4716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m</a:t>
            </a: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8E6A7F1C-7108-5449-8193-1321ACFA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314" y="3323190"/>
            <a:ext cx="3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</a:p>
        </p:txBody>
      </p:sp>
      <p:grpSp>
        <p:nvGrpSpPr>
          <p:cNvPr id="90" name="Group 9">
            <a:extLst>
              <a:ext uri="{FF2B5EF4-FFF2-40B4-BE49-F238E27FC236}">
                <a16:creationId xmlns:a16="http://schemas.microsoft.com/office/drawing/2014/main" id="{1A927CF2-FBEE-C949-ACEF-A5C2A74C9C6F}"/>
              </a:ext>
            </a:extLst>
          </p:cNvPr>
          <p:cNvGrpSpPr>
            <a:grpSpLocks/>
          </p:cNvGrpSpPr>
          <p:nvPr/>
        </p:nvGrpSpPr>
        <p:grpSpPr bwMode="auto">
          <a:xfrm>
            <a:off x="8234984" y="3356529"/>
            <a:ext cx="2147887" cy="652463"/>
            <a:chOff x="2679" y="1773"/>
            <a:chExt cx="1353" cy="411"/>
          </a:xfrm>
        </p:grpSpPr>
        <p:sp>
          <p:nvSpPr>
            <p:cNvPr id="91" name="Text Box 10">
              <a:extLst>
                <a:ext uri="{FF2B5EF4-FFF2-40B4-BE49-F238E27FC236}">
                  <a16:creationId xmlns:a16="http://schemas.microsoft.com/office/drawing/2014/main" id="{19C1075F-254D-0B48-9778-9E9562D0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1854"/>
              <a:ext cx="13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c = m  mod  n</a:t>
              </a:r>
            </a:p>
          </p:txBody>
        </p:sp>
        <p:sp>
          <p:nvSpPr>
            <p:cNvPr id="92" name="Text Box 11">
              <a:extLst>
                <a:ext uri="{FF2B5EF4-FFF2-40B4-BE49-F238E27FC236}">
                  <a16:creationId xmlns:a16="http://schemas.microsoft.com/office/drawing/2014/main" id="{E4D271F5-00DA-E94B-AD49-5AF427F1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1773"/>
              <a:ext cx="2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  <a:cs typeface="Arial" charset="0"/>
                </a:rPr>
                <a:t>e</a:t>
              </a:r>
            </a:p>
          </p:txBody>
        </p:sp>
      </p:grpSp>
      <p:sp>
        <p:nvSpPr>
          <p:cNvPr id="93" name="Text Box 12">
            <a:extLst>
              <a:ext uri="{FF2B5EF4-FFF2-40B4-BE49-F238E27FC236}">
                <a16:creationId xmlns:a16="http://schemas.microsoft.com/office/drawing/2014/main" id="{86499D3F-2848-0748-A706-290A93EF1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525" y="4018515"/>
            <a:ext cx="1545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0000l000</a:t>
            </a:r>
          </a:p>
        </p:txBody>
      </p:sp>
      <p:sp>
        <p:nvSpPr>
          <p:cNvPr id="94" name="Text Box 13">
            <a:extLst>
              <a:ext uri="{FF2B5EF4-FFF2-40B4-BE49-F238E27FC236}">
                <a16:creationId xmlns:a16="http://schemas.microsoft.com/office/drawing/2014/main" id="{21EA5B24-1503-1343-BEB8-1B4FE1C0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608" y="4008990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12</a:t>
            </a:r>
          </a:p>
        </p:txBody>
      </p:sp>
      <p:sp>
        <p:nvSpPr>
          <p:cNvPr id="95" name="Text Box 14">
            <a:extLst>
              <a:ext uri="{FF2B5EF4-FFF2-40B4-BE49-F238E27FC236}">
                <a16:creationId xmlns:a16="http://schemas.microsoft.com/office/drawing/2014/main" id="{506F66DC-AD7F-0E4E-A0BB-4A6279D5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688" y="4001052"/>
            <a:ext cx="10983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24832</a:t>
            </a: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E746DBFE-0909-1D47-A24F-4CF5FE322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333" y="3999465"/>
            <a:ext cx="550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17</a:t>
            </a:r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id="{EFF46EF4-7BA8-8949-B84B-E9B1E644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801" y="3780390"/>
            <a:ext cx="13966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99"/>
                </a:solidFill>
                <a:latin typeface="+mn-lt"/>
                <a:cs typeface="Arial" charset="0"/>
              </a:rPr>
              <a:t>encrypt:</a:t>
            </a:r>
          </a:p>
        </p:txBody>
      </p:sp>
      <p:sp>
        <p:nvSpPr>
          <p:cNvPr id="98" name="Text Box 31">
            <a:extLst>
              <a:ext uri="{FF2B5EF4-FFF2-40B4-BE49-F238E27FC236}">
                <a16:creationId xmlns:a16="http://schemas.microsoft.com/office/drawing/2014/main" id="{11939F08-D7FB-D941-9914-067FA0FF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246" y="2680252"/>
            <a:ext cx="4081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+mn-lt"/>
                <a:cs typeface="Arial" charset="0"/>
              </a:rPr>
              <a:t>encrypting 8-bit messages.</a:t>
            </a:r>
          </a:p>
        </p:txBody>
      </p:sp>
      <p:sp>
        <p:nvSpPr>
          <p:cNvPr id="99" name="Right Brace 1">
            <a:extLst>
              <a:ext uri="{FF2B5EF4-FFF2-40B4-BE49-F238E27FC236}">
                <a16:creationId xmlns:a16="http://schemas.microsoft.com/office/drawing/2014/main" id="{E98DD281-14BA-E246-B6C3-6B66EF2CC6C1}"/>
              </a:ext>
            </a:extLst>
          </p:cNvPr>
          <p:cNvSpPr>
            <a:spLocks/>
          </p:cNvSpPr>
          <p:nvPr/>
        </p:nvSpPr>
        <p:spPr bwMode="auto">
          <a:xfrm rot="5400000">
            <a:off x="4202733" y="3216828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0" name="Right Brace 31">
            <a:extLst>
              <a:ext uri="{FF2B5EF4-FFF2-40B4-BE49-F238E27FC236}">
                <a16:creationId xmlns:a16="http://schemas.microsoft.com/office/drawing/2014/main" id="{2307264E-9C5B-5A43-AFD8-13406440796F}"/>
              </a:ext>
            </a:extLst>
          </p:cNvPr>
          <p:cNvSpPr>
            <a:spLocks/>
          </p:cNvSpPr>
          <p:nvPr/>
        </p:nvSpPr>
        <p:spPr bwMode="auto">
          <a:xfrm rot="5400000">
            <a:off x="5525120" y="3689903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1" name="Right Brace 32">
            <a:extLst>
              <a:ext uri="{FF2B5EF4-FFF2-40B4-BE49-F238E27FC236}">
                <a16:creationId xmlns:a16="http://schemas.microsoft.com/office/drawing/2014/main" id="{877E4C41-AB3C-E740-BA48-3E574A17A614}"/>
              </a:ext>
            </a:extLst>
          </p:cNvPr>
          <p:cNvSpPr>
            <a:spLocks/>
          </p:cNvSpPr>
          <p:nvPr/>
        </p:nvSpPr>
        <p:spPr bwMode="auto">
          <a:xfrm rot="5400000">
            <a:off x="6772102" y="3695458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02" name="Right Brace 33">
            <a:extLst>
              <a:ext uri="{FF2B5EF4-FFF2-40B4-BE49-F238E27FC236}">
                <a16:creationId xmlns:a16="http://schemas.microsoft.com/office/drawing/2014/main" id="{1C88363E-5034-0A4B-A052-583195F4E9F2}"/>
              </a:ext>
            </a:extLst>
          </p:cNvPr>
          <p:cNvSpPr>
            <a:spLocks/>
          </p:cNvSpPr>
          <p:nvPr/>
        </p:nvSpPr>
        <p:spPr bwMode="auto">
          <a:xfrm rot="5400000">
            <a:off x="9314483" y="2905677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48CF0B2-3182-EF47-B3D7-985E8B8AFB67}"/>
              </a:ext>
            </a:extLst>
          </p:cNvPr>
          <p:cNvGrpSpPr>
            <a:grpSpLocks/>
          </p:cNvGrpSpPr>
          <p:nvPr/>
        </p:nvGrpSpPr>
        <p:grpSpPr bwMode="auto">
          <a:xfrm>
            <a:off x="2062944" y="4742415"/>
            <a:ext cx="7669046" cy="1216684"/>
            <a:chOff x="485146" y="4729396"/>
            <a:chExt cx="7669849" cy="1215969"/>
          </a:xfrm>
        </p:grpSpPr>
        <p:sp>
          <p:nvSpPr>
            <p:cNvPr id="104" name="Text Box 16">
              <a:extLst>
                <a:ext uri="{FF2B5EF4-FFF2-40B4-BE49-F238E27FC236}">
                  <a16:creationId xmlns:a16="http://schemas.microsoft.com/office/drawing/2014/main" id="{55FD3CE7-0885-8446-8200-9A0EEE48B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193" y="4873856"/>
              <a:ext cx="336987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105" name="Group 17">
              <a:extLst>
                <a:ext uri="{FF2B5EF4-FFF2-40B4-BE49-F238E27FC236}">
                  <a16:creationId xmlns:a16="http://schemas.microsoft.com/office/drawing/2014/main" id="{F7AFF9D6-B4A1-9E43-B57B-496703EDA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7107" y="4766587"/>
              <a:ext cx="2147888" cy="650876"/>
              <a:chOff x="2679" y="1773"/>
              <a:chExt cx="1353" cy="410"/>
            </a:xfrm>
          </p:grpSpPr>
          <p:sp>
            <p:nvSpPr>
              <p:cNvPr id="116" name="Text Box 18">
                <a:extLst>
                  <a:ext uri="{FF2B5EF4-FFF2-40B4-BE49-F238E27FC236}">
                    <a16:creationId xmlns:a16="http://schemas.microsoft.com/office/drawing/2014/main" id="{EDB87C99-05D3-7F4D-AC08-ECF06ECA0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9" y="1854"/>
                <a:ext cx="1353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117" name="Text Box 19">
                <a:extLst>
                  <a:ext uri="{FF2B5EF4-FFF2-40B4-BE49-F238E27FC236}">
                    <a16:creationId xmlns:a16="http://schemas.microsoft.com/office/drawing/2014/main" id="{8DE61BF2-BDC1-1542-9084-C17039C47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2" y="1773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06" name="Text Box 20">
              <a:extLst>
                <a:ext uri="{FF2B5EF4-FFF2-40B4-BE49-F238E27FC236}">
                  <a16:creationId xmlns:a16="http://schemas.microsoft.com/office/drawing/2014/main" id="{1F8625A9-6775-A54A-A7DF-25E164F01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052" y="54097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17</a:t>
              </a:r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E3D9D933-964F-B246-9386-8B8396975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653" y="5541062"/>
              <a:ext cx="3474393" cy="307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108" name="Text Box 22">
              <a:extLst>
                <a:ext uri="{FF2B5EF4-FFF2-40B4-BE49-F238E27FC236}">
                  <a16:creationId xmlns:a16="http://schemas.microsoft.com/office/drawing/2014/main" id="{D9BF4DD4-D8B3-E841-9716-E4DB33C5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627" y="5422453"/>
              <a:ext cx="550210" cy="52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12</a:t>
              </a:r>
            </a:p>
          </p:txBody>
        </p:sp>
        <p:grpSp>
          <p:nvGrpSpPr>
            <p:cNvPr id="109" name="Group 23">
              <a:extLst>
                <a:ext uri="{FF2B5EF4-FFF2-40B4-BE49-F238E27FC236}">
                  <a16:creationId xmlns:a16="http://schemas.microsoft.com/office/drawing/2014/main" id="{8885D463-FAA8-9140-9A84-C0EDE70EF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928" y="4729396"/>
              <a:ext cx="517526" cy="676276"/>
              <a:chOff x="3035" y="2876"/>
              <a:chExt cx="326" cy="426"/>
            </a:xfrm>
          </p:grpSpPr>
          <p:sp>
            <p:nvSpPr>
              <p:cNvPr id="114" name="Text Box 24">
                <a:extLst>
                  <a:ext uri="{FF2B5EF4-FFF2-40B4-BE49-F238E27FC236}">
                    <a16:creationId xmlns:a16="http://schemas.microsoft.com/office/drawing/2014/main" id="{6D72F36B-148A-AA4C-8FE5-CC456C4F9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5" y="2973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15" name="Text Box 25">
                <a:extLst>
                  <a:ext uri="{FF2B5EF4-FFF2-40B4-BE49-F238E27FC236}">
                    <a16:creationId xmlns:a16="http://schemas.microsoft.com/office/drawing/2014/main" id="{678A0FE0-D6EC-FC46-B048-C1C5F1AFE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876"/>
                <a:ext cx="2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110" name="Text Box 29">
              <a:extLst>
                <a:ext uri="{FF2B5EF4-FFF2-40B4-BE49-F238E27FC236}">
                  <a16:creationId xmlns:a16="http://schemas.microsoft.com/office/drawing/2014/main" id="{9263726D-66BD-4840-925A-32F3F8E7C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146" y="5059140"/>
              <a:ext cx="1396682" cy="52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decrypt:</a:t>
              </a:r>
            </a:p>
          </p:txBody>
        </p:sp>
        <p:sp>
          <p:nvSpPr>
            <p:cNvPr id="111" name="Right Brace 36">
              <a:extLst>
                <a:ext uri="{FF2B5EF4-FFF2-40B4-BE49-F238E27FC236}">
                  <a16:creationId xmlns:a16="http://schemas.microsoft.com/office/drawing/2014/main" id="{806B4247-52E0-F94A-A51F-3FF58755CF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2" name="Right Brace 37">
              <a:extLst>
                <a:ext uri="{FF2B5EF4-FFF2-40B4-BE49-F238E27FC236}">
                  <a16:creationId xmlns:a16="http://schemas.microsoft.com/office/drawing/2014/main" id="{780C030B-9AB8-4A41-9DF9-D8B492D150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Right Brace 38">
              <a:extLst>
                <a:ext uri="{FF2B5EF4-FFF2-40B4-BE49-F238E27FC236}">
                  <a16:creationId xmlns:a16="http://schemas.microsoft.com/office/drawing/2014/main" id="{B97D913A-A8C6-074F-AC8F-39F524A3F8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18" name="Left-Right Arrow 117">
            <a:extLst>
              <a:ext uri="{FF2B5EF4-FFF2-40B4-BE49-F238E27FC236}">
                <a16:creationId xmlns:a16="http://schemas.microsoft.com/office/drawing/2014/main" id="{7E5EB329-6AAF-B24A-AEA1-CE46E0712404}"/>
              </a:ext>
            </a:extLst>
          </p:cNvPr>
          <p:cNvSpPr>
            <a:spLocks noChangeArrowheads="1"/>
          </p:cNvSpPr>
          <p:nvPr/>
        </p:nvSpPr>
        <p:spPr bwMode="auto">
          <a:xfrm rot="1604466">
            <a:off x="5690221" y="4840840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rgbClr val="3333CC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does RSA work?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5F5DD7F8-21FC-134D-BADA-5441DF2BCD61}"/>
              </a:ext>
            </a:extLst>
          </p:cNvPr>
          <p:cNvSpPr txBox="1">
            <a:spLocks noChangeArrowheads="1"/>
          </p:cNvSpPr>
          <p:nvPr/>
        </p:nvSpPr>
        <p:spPr>
          <a:xfrm>
            <a:off x="1063486" y="1560443"/>
            <a:ext cx="10121348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must show that c</a:t>
            </a:r>
            <a:r>
              <a:rPr lang="en-US" sz="3200" baseline="30000" dirty="0"/>
              <a:t>d</a:t>
            </a:r>
            <a:r>
              <a:rPr lang="en-US" sz="3200" dirty="0"/>
              <a:t> mod n = m,  where c = m</a:t>
            </a:r>
            <a:r>
              <a:rPr lang="en-US" sz="3200" baseline="30000" dirty="0"/>
              <a:t>e</a:t>
            </a:r>
            <a:r>
              <a:rPr lang="en-US" sz="3200" dirty="0"/>
              <a:t> mod n</a:t>
            </a:r>
          </a:p>
          <a:p>
            <a:pPr indent="-339725"/>
            <a:r>
              <a:rPr lang="en-US" sz="3200" dirty="0"/>
              <a:t>fact: for any x and y: x</a:t>
            </a:r>
            <a:r>
              <a:rPr lang="en-US" sz="3200" baseline="30000" dirty="0"/>
              <a:t>y</a:t>
            </a:r>
            <a:r>
              <a:rPr lang="en-US" sz="3200" dirty="0"/>
              <a:t> mod n = x</a:t>
            </a:r>
            <a:r>
              <a:rPr lang="en-US" sz="3200" baseline="30000" dirty="0"/>
              <a:t>(y mod z)</a:t>
            </a:r>
            <a:r>
              <a:rPr lang="en-US" sz="3200" dirty="0"/>
              <a:t> mod n</a:t>
            </a:r>
          </a:p>
          <a:p>
            <a:pPr marL="574675" lvl="1" indent="-222250"/>
            <a:r>
              <a:rPr lang="en-US" sz="2800" dirty="0"/>
              <a:t>where n= pq and z = (p-1)(q-1)</a:t>
            </a:r>
          </a:p>
          <a:p>
            <a:pPr indent="-339725"/>
            <a:r>
              <a:rPr lang="en-US" sz="3200" dirty="0"/>
              <a:t>thus, </a:t>
            </a:r>
            <a:br>
              <a:rPr lang="en-US" sz="3200" dirty="0"/>
            </a:br>
            <a:r>
              <a:rPr lang="en-US" sz="3200" dirty="0"/>
              <a:t> c</a:t>
            </a:r>
            <a:r>
              <a:rPr lang="en-US" sz="3200" baseline="30000" dirty="0"/>
              <a:t>d</a:t>
            </a:r>
            <a:r>
              <a:rPr lang="en-US" sz="3200" dirty="0"/>
              <a:t> mod n = 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ed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(ed mod z)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  <a:r>
              <a:rPr lang="en-US" sz="3200" baseline="30000" dirty="0"/>
              <a:t>1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= m</a:t>
            </a:r>
          </a:p>
        </p:txBody>
      </p:sp>
      <p:grpSp>
        <p:nvGrpSpPr>
          <p:cNvPr id="40" name="Group 8">
            <a:extLst>
              <a:ext uri="{FF2B5EF4-FFF2-40B4-BE49-F238E27FC236}">
                <a16:creationId xmlns:a16="http://schemas.microsoft.com/office/drawing/2014/main" id="{854DF921-3E50-E048-A33A-4941BF48FC38}"/>
              </a:ext>
            </a:extLst>
          </p:cNvPr>
          <p:cNvGrpSpPr>
            <a:grpSpLocks/>
          </p:cNvGrpSpPr>
          <p:nvPr/>
        </p:nvGrpSpPr>
        <p:grpSpPr bwMode="auto">
          <a:xfrm>
            <a:off x="4708732" y="1916596"/>
            <a:ext cx="4951414" cy="2735263"/>
            <a:chOff x="2507" y="1402"/>
            <a:chExt cx="3119" cy="1723"/>
          </a:xfrm>
        </p:grpSpPr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F9A81EDD-9C78-4D40-BBF1-D502F1E67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402"/>
              <a:ext cx="3119" cy="481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00F77348-56A4-5C4D-805A-F10A8243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1889"/>
              <a:ext cx="740" cy="1236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32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RSA: another important property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0E1F4A0-78B0-BD4D-A91E-EC5C0891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80" y="1358325"/>
            <a:ext cx="80402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The following property will be </a:t>
            </a:r>
            <a:r>
              <a:rPr lang="en-US" sz="3200" i="1" dirty="0">
                <a:solidFill>
                  <a:srgbClr val="0012A0"/>
                </a:solidFill>
                <a:latin typeface="+mn-lt"/>
              </a:rPr>
              <a:t>very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useful later:</a:t>
            </a:r>
            <a:endParaRPr lang="en-US" sz="2800" dirty="0">
              <a:latin typeface="+mn-lt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016FCB0-4AEE-864B-90F8-703500D61B3D}"/>
              </a:ext>
            </a:extLst>
          </p:cNvPr>
          <p:cNvGrpSpPr>
            <a:grpSpLocks/>
          </p:cNvGrpSpPr>
          <p:nvPr/>
        </p:nvGrpSpPr>
        <p:grpSpPr bwMode="auto">
          <a:xfrm>
            <a:off x="2754104" y="2193351"/>
            <a:ext cx="5206997" cy="1008063"/>
            <a:chOff x="512" y="1586"/>
            <a:chExt cx="3280" cy="635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B4185EBA-7292-654A-9C55-3FD6DFE33D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17" name="Group 6">
                <a:extLst>
                  <a:ext uri="{FF2B5EF4-FFF2-40B4-BE49-F238E27FC236}">
                    <a16:creationId xmlns:a16="http://schemas.microsoft.com/office/drawing/2014/main" id="{4DEA9E7F-3063-C44A-8BA6-2D10AAC9CA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20" name="Text Box 7">
                  <a:extLst>
                    <a:ext uri="{FF2B5EF4-FFF2-40B4-BE49-F238E27FC236}">
                      <a16:creationId xmlns:a16="http://schemas.microsoft.com/office/drawing/2014/main" id="{7CA309C3-F398-7342-B829-761DD9380E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21" name="Text Box 8">
                  <a:extLst>
                    <a:ext uri="{FF2B5EF4-FFF2-40B4-BE49-F238E27FC236}">
                      <a16:creationId xmlns:a16="http://schemas.microsoft.com/office/drawing/2014/main" id="{4BE4A247-397C-4B49-A0FE-B01CAD55C6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22" name="Text Box 9">
                  <a:extLst>
                    <a:ext uri="{FF2B5EF4-FFF2-40B4-BE49-F238E27FC236}">
                      <a16:creationId xmlns:a16="http://schemas.microsoft.com/office/drawing/2014/main" id="{AE701ACD-F994-B443-8676-C896D17D9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E794409D-DEC5-A249-803E-48D183B57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CC2E8FA6-62C9-B64C-B493-1F6F04723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FD29B7F-090A-A44F-9DB5-BC9E17ED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3894D50-3F7E-414D-9D50-733406DA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89D2D53-9991-9F4F-ACA1-CE73046CA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30F1D5B7-EC19-7B4D-95C1-F2494D51F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84D77053-58F4-9548-BA15-30800CD9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8FA4809-100F-6F42-B949-08EFA64CE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  <p:sp>
        <p:nvSpPr>
          <p:cNvPr id="23" name="Text Box 18">
            <a:extLst>
              <a:ext uri="{FF2B5EF4-FFF2-40B4-BE49-F238E27FC236}">
                <a16:creationId xmlns:a16="http://schemas.microsoft.com/office/drawing/2014/main" id="{340CC0E8-B62C-504E-AEB1-6848700A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568" y="3423663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public key first, followed by private key </a:t>
            </a:r>
            <a:endParaRPr lang="en-US" sz="2800" dirty="0">
              <a:latin typeface="+mn-lt"/>
            </a:endParaRP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E3A42832-F508-B343-8C8C-BEF9E3FF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143" y="3415725"/>
            <a:ext cx="29178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</a:rPr>
              <a:t>use private key first, followed by public key </a:t>
            </a:r>
            <a:endParaRPr lang="en-US" sz="2800" dirty="0">
              <a:latin typeface="+mn-lt"/>
            </a:endParaRP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02AA67A9-2B3D-0D41-9805-A055EFEABF26}"/>
              </a:ext>
            </a:extLst>
          </p:cNvPr>
          <p:cNvSpPr>
            <a:spLocks/>
          </p:cNvSpPr>
          <p:nvPr/>
        </p:nvSpPr>
        <p:spPr bwMode="auto">
          <a:xfrm rot="5400000">
            <a:off x="3581193" y="244576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6" name="AutoShape 21">
            <a:extLst>
              <a:ext uri="{FF2B5EF4-FFF2-40B4-BE49-F238E27FC236}">
                <a16:creationId xmlns:a16="http://schemas.microsoft.com/office/drawing/2014/main" id="{635B218B-7A80-474D-B6FE-1FEED4F297EF}"/>
              </a:ext>
            </a:extLst>
          </p:cNvPr>
          <p:cNvSpPr>
            <a:spLocks/>
          </p:cNvSpPr>
          <p:nvPr/>
        </p:nvSpPr>
        <p:spPr bwMode="auto">
          <a:xfrm rot="5400000">
            <a:off x="6853030" y="2437825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133B9DA1-4813-804A-BDEB-BC6F62E8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5255845"/>
            <a:ext cx="4699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i="1" dirty="0">
                <a:solidFill>
                  <a:srgbClr val="C00000"/>
                </a:solidFill>
                <a:latin typeface="+mn-lt"/>
              </a:rPr>
              <a:t>result is the same!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0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C01C5215-2055-6645-B2A2-7E90E6DD7C1D}"/>
              </a:ext>
            </a:extLst>
          </p:cNvPr>
          <p:cNvSpPr txBox="1">
            <a:spLocks noChangeArrowheads="1"/>
          </p:cNvSpPr>
          <p:nvPr/>
        </p:nvSpPr>
        <p:spPr>
          <a:xfrm>
            <a:off x="1052375" y="12135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3200" dirty="0"/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dirty="0"/>
              <a:t>(m</a:t>
            </a:r>
            <a:r>
              <a:rPr lang="en-US" sz="3200" baseline="30000" dirty="0"/>
              <a:t>e</a:t>
            </a:r>
            <a:r>
              <a:rPr lang="en-US" sz="3200" dirty="0"/>
              <a:t> mod n)</a:t>
            </a:r>
            <a:r>
              <a:rPr lang="en-US" sz="3200" baseline="30000" dirty="0"/>
              <a:t>d</a:t>
            </a:r>
            <a:r>
              <a:rPr lang="en-US" sz="3200" dirty="0"/>
              <a:t> mod n = m</a:t>
            </a:r>
            <a:r>
              <a:rPr lang="en-US" sz="3200" baseline="30000" dirty="0"/>
              <a:t>ed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m</a:t>
            </a:r>
            <a:r>
              <a:rPr lang="en-US" sz="3200" baseline="30000" dirty="0"/>
              <a:t>de</a:t>
            </a:r>
            <a:r>
              <a:rPr lang="en-US" sz="3200" dirty="0"/>
              <a:t> mod n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                          = (m</a:t>
            </a:r>
            <a:r>
              <a:rPr lang="en-US" sz="3200" baseline="30000" dirty="0"/>
              <a:t>d</a:t>
            </a:r>
            <a:r>
              <a:rPr lang="en-US" sz="3200" dirty="0"/>
              <a:t> mod n)</a:t>
            </a:r>
            <a:r>
              <a:rPr lang="en-US" sz="3200" baseline="30000" dirty="0"/>
              <a:t>e</a:t>
            </a:r>
            <a:r>
              <a:rPr lang="en-US" sz="3200" dirty="0"/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A05BA737-B1A7-9E44-9589-2517A92B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97" y="474238"/>
            <a:ext cx="12273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+mn-lt"/>
              </a:rPr>
              <a:t>Why</a:t>
            </a:r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BEC6564A-7ECB-C449-9E44-F7AE43F7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9648" y="597610"/>
            <a:ext cx="4123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Arial" charset="0"/>
                <a:cs typeface="Arial" charset="0"/>
              </a:rPr>
              <a:t>?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8536CA01-0A05-2040-B9E9-70C1D7FF1EE8}"/>
              </a:ext>
            </a:extLst>
          </p:cNvPr>
          <p:cNvGrpSpPr>
            <a:grpSpLocks/>
          </p:cNvGrpSpPr>
          <p:nvPr/>
        </p:nvGrpSpPr>
        <p:grpSpPr bwMode="auto">
          <a:xfrm>
            <a:off x="2118000" y="377803"/>
            <a:ext cx="5206997" cy="1008063"/>
            <a:chOff x="512" y="1586"/>
            <a:chExt cx="3280" cy="635"/>
          </a:xfrm>
        </p:grpSpPr>
        <p:grpSp>
          <p:nvGrpSpPr>
            <p:cNvPr id="48" name="Group 5">
              <a:extLst>
                <a:ext uri="{FF2B5EF4-FFF2-40B4-BE49-F238E27FC236}">
                  <a16:creationId xmlns:a16="http://schemas.microsoft.com/office/drawing/2014/main" id="{6E379951-E11F-D84F-AE4B-3E03B60F8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" y="1586"/>
              <a:ext cx="1788" cy="633"/>
              <a:chOff x="1339" y="1706"/>
              <a:chExt cx="1788" cy="633"/>
            </a:xfrm>
          </p:grpSpPr>
          <p:grpSp>
            <p:nvGrpSpPr>
              <p:cNvPr id="56" name="Group 6">
                <a:extLst>
                  <a:ext uri="{FF2B5EF4-FFF2-40B4-BE49-F238E27FC236}">
                    <a16:creationId xmlns:a16="http://schemas.microsoft.com/office/drawing/2014/main" id="{AD7E7E0C-2F26-8748-9DB0-0A4018ACB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9" y="1811"/>
                <a:ext cx="1788" cy="528"/>
                <a:chOff x="1710" y="1433"/>
                <a:chExt cx="1788" cy="528"/>
              </a:xfrm>
            </p:grpSpPr>
            <p:sp>
              <p:nvSpPr>
                <p:cNvPr id="59" name="Text Box 7">
                  <a:extLst>
                    <a:ext uri="{FF2B5EF4-FFF2-40B4-BE49-F238E27FC236}">
                      <a16:creationId xmlns:a16="http://schemas.microsoft.com/office/drawing/2014/main" id="{94C94DD1-CB16-EC44-AF5B-8946009CAD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0" y="1433"/>
                  <a:ext cx="17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(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K  (m)</a:t>
                  </a:r>
                  <a:r>
                    <a:rPr lang="en-US" sz="36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60" name="Text Box 8">
                  <a:extLst>
                    <a:ext uri="{FF2B5EF4-FFF2-40B4-BE49-F238E27FC236}">
                      <a16:creationId xmlns:a16="http://schemas.microsoft.com/office/drawing/2014/main" id="{096DF2BA-5704-A84D-A3D6-88351D80C3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84" y="1631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  <p:sp>
              <p:nvSpPr>
                <p:cNvPr id="61" name="Text Box 9">
                  <a:extLst>
                    <a:ext uri="{FF2B5EF4-FFF2-40B4-BE49-F238E27FC236}">
                      <a16:creationId xmlns:a16="http://schemas.microsoft.com/office/drawing/2014/main" id="{6AA81AA7-43CE-784A-8D0D-3ADEBA89F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54" y="1620"/>
                  <a:ext cx="240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B</a:t>
                  </a:r>
                  <a:endParaRPr lang="en-US" sz="3200" dirty="0">
                    <a:solidFill>
                      <a:srgbClr val="C00000"/>
                    </a:solidFill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57" name="Text Box 10">
                <a:extLst>
                  <a:ext uri="{FF2B5EF4-FFF2-40B4-BE49-F238E27FC236}">
                    <a16:creationId xmlns:a16="http://schemas.microsoft.com/office/drawing/2014/main" id="{42C5AC87-8B91-D549-A18F-3823C61C9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" y="1706"/>
                <a:ext cx="18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58" name="Text Box 11">
                <a:extLst>
                  <a:ext uri="{FF2B5EF4-FFF2-40B4-BE49-F238E27FC236}">
                    <a16:creationId xmlns:a16="http://schemas.microsoft.com/office/drawing/2014/main" id="{9A5B81AD-CE77-5B4E-896E-6959785196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2" y="172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id="{36B2E6A2-F23D-DB49-AB69-90BEB607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1704"/>
              <a:ext cx="1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(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K  (m)</a:t>
              </a:r>
              <a:r>
                <a:rPr lang="en-US" sz="3600" dirty="0">
                  <a:solidFill>
                    <a:srgbClr val="C00000"/>
                  </a:solidFill>
                  <a:latin typeface="+mn-lt"/>
                  <a:cs typeface="Arial" charset="0"/>
                </a:rPr>
                <a:t>)</a:t>
              </a:r>
              <a:r>
                <a:rPr lang="en-US" sz="3200" dirty="0">
                  <a:solidFill>
                    <a:srgbClr val="C00000"/>
                  </a:solidFill>
                  <a:latin typeface="+mn-lt"/>
                  <a:cs typeface="Arial" charset="0"/>
                </a:rPr>
                <a:t>  </a:t>
              </a:r>
            </a:p>
          </p:txBody>
        </p:sp>
        <p:sp>
          <p:nvSpPr>
            <p:cNvPr id="50" name="Text Box 13">
              <a:extLst>
                <a:ext uri="{FF2B5EF4-FFF2-40B4-BE49-F238E27FC236}">
                  <a16:creationId xmlns:a16="http://schemas.microsoft.com/office/drawing/2014/main" id="{28004FB0-749E-DA48-A7C0-B15CEAA6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0" y="1890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1" name="Text Box 14">
              <a:extLst>
                <a:ext uri="{FF2B5EF4-FFF2-40B4-BE49-F238E27FC236}">
                  <a16:creationId xmlns:a16="http://schemas.microsoft.com/office/drawing/2014/main" id="{B727BAD1-AC6B-AD4C-BE92-314207D9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891"/>
              <a:ext cx="24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endParaRPr lang="en-US" sz="32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0434FBA1-64EE-564E-87E8-5154C80B9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163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D2F24B3D-FEEA-BE4A-AF8F-1170CCAD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5"/>
              <a:ext cx="1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-</a:t>
              </a:r>
            </a:p>
          </p:txBody>
        </p:sp>
        <p:sp>
          <p:nvSpPr>
            <p:cNvPr id="55" name="Text Box 17">
              <a:extLst>
                <a:ext uri="{FF2B5EF4-FFF2-40B4-BE49-F238E27FC236}">
                  <a16:creationId xmlns:a16="http://schemas.microsoft.com/office/drawing/2014/main" id="{B12BE81F-2742-3E43-A16D-9AF31D72C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2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Why is RSA secure?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31E5408-C987-264E-9C9C-5C63DC5B66BA}"/>
              </a:ext>
            </a:extLst>
          </p:cNvPr>
          <p:cNvSpPr txBox="1">
            <a:spLocks noChangeArrowheads="1"/>
          </p:cNvSpPr>
          <p:nvPr/>
        </p:nvSpPr>
        <p:spPr>
          <a:xfrm>
            <a:off x="1040296" y="1464364"/>
            <a:ext cx="11019182" cy="3518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100000"/>
              </a:lnSpc>
            </a:pPr>
            <a:r>
              <a:rPr lang="en-US" sz="3200" dirty="0"/>
              <a:t>suppose you know Bob’</a:t>
            </a:r>
            <a:r>
              <a:rPr lang="en-US" altLang="ja-JP" sz="3200" dirty="0"/>
              <a:t>s public key (n,e). How hard is it to determine d?</a:t>
            </a:r>
          </a:p>
          <a:p>
            <a:pPr indent="-339725">
              <a:lnSpc>
                <a:spcPct val="100000"/>
              </a:lnSpc>
            </a:pPr>
            <a:r>
              <a:rPr lang="en-US" sz="3200" dirty="0"/>
              <a:t>essentially need to find factors of n without knowing the two factors p and q 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in practice: session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9CF750-12CC-3F42-84BE-176B87ACB504}"/>
              </a:ext>
            </a:extLst>
          </p:cNvPr>
          <p:cNvSpPr txBox="1">
            <a:spLocks noChangeArrowheads="1"/>
          </p:cNvSpPr>
          <p:nvPr/>
        </p:nvSpPr>
        <p:spPr>
          <a:xfrm>
            <a:off x="959608" y="1354068"/>
            <a:ext cx="10424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exponentiation in RSA is computationally intensive</a:t>
            </a:r>
          </a:p>
          <a:p>
            <a:pPr indent="-339725"/>
            <a:r>
              <a:rPr lang="en-US" sz="3200" dirty="0"/>
              <a:t>DES is at least 100 times faster than RSA</a:t>
            </a:r>
          </a:p>
          <a:p>
            <a:pPr indent="-339725"/>
            <a:r>
              <a:rPr lang="en-US" sz="3200" dirty="0"/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sz="3200" dirty="0">
                <a:solidFill>
                  <a:srgbClr val="0012A0"/>
                </a:solidFill>
              </a:rPr>
              <a:t>session key, K</a:t>
            </a:r>
            <a:r>
              <a:rPr lang="en-US" sz="3200" baseline="-25000" dirty="0">
                <a:solidFill>
                  <a:srgbClr val="0012A0"/>
                </a:solidFill>
              </a:rPr>
              <a:t>S</a:t>
            </a:r>
          </a:p>
          <a:p>
            <a:pPr marL="457200"/>
            <a:r>
              <a:rPr lang="en-US" dirty="0"/>
              <a:t>Bob and Alice use RSA to exchange a symmetric session key K</a:t>
            </a:r>
            <a:r>
              <a:rPr lang="en-US" baseline="-25000" dirty="0"/>
              <a:t>S</a:t>
            </a:r>
          </a:p>
          <a:p>
            <a:pPr marL="457200"/>
            <a:r>
              <a:rPr lang="en-US" dirty="0"/>
              <a:t>once both have K</a:t>
            </a:r>
            <a:r>
              <a:rPr lang="en-US" baseline="-25000" dirty="0"/>
              <a:t>S</a:t>
            </a:r>
            <a:r>
              <a:rPr lang="en-US" dirty="0"/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sz="3200" dirty="0"/>
              <a:t>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message integrity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11199"/>
              </a:buClr>
            </a:pPr>
            <a:r>
              <a:rPr lang="en-US" sz="3600" dirty="0">
                <a:solidFill>
                  <a:srgbClr val="C00000"/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rgbClr val="011199"/>
              </a:buClr>
            </a:pPr>
            <a:r>
              <a:rPr lang="en-US" dirty="0"/>
              <a:t>Message integrity, authentication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e-mail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TCP connections: TLS</a:t>
            </a:r>
          </a:p>
          <a:p>
            <a:pPr>
              <a:buClr>
                <a:srgbClr val="011199"/>
              </a:buClr>
            </a:pPr>
            <a:r>
              <a:rPr lang="en-US" dirty="0"/>
              <a:t>Network layer security: IPsec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Security in wireless and mobile networks</a:t>
            </a:r>
          </a:p>
          <a:p>
            <a:pPr>
              <a:buClr>
                <a:srgbClr val="011199"/>
              </a:buClr>
            </a:pPr>
            <a:r>
              <a:rPr lang="en-US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7C063F1-1B01-9C4C-B6DC-5164EA97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631" y="3671612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9">
            <a:extLst>
              <a:ext uri="{FF2B5EF4-FFF2-40B4-BE49-F238E27FC236}">
                <a16:creationId xmlns:a16="http://schemas.microsoft.com/office/drawing/2014/main" id="{B1406D73-30A7-2643-BADF-4EEA27B2F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06" y="407587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6581AAA-994B-4F43-B1B3-AE73B307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10" y="3564145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“I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65C1FDF6-1546-0A4A-9B22-9D9CCA78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858" y="3568133"/>
            <a:ext cx="2419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latin typeface="+mn-lt"/>
                <a:cs typeface="Arial" charset="0"/>
              </a:rPr>
              <a:t>in a network, Bob can not </a:t>
            </a:r>
            <a:r>
              <a:rPr lang="en-US" altLang="ja-JP" sz="2400" i="1" dirty="0">
                <a:latin typeface="+mn-lt"/>
                <a:cs typeface="Arial" charset="0"/>
              </a:rPr>
              <a:t>“</a:t>
            </a:r>
            <a:r>
              <a:rPr lang="en-US" sz="2400" i="1" dirty="0">
                <a:latin typeface="+mn-lt"/>
                <a:cs typeface="Arial" charset="0"/>
              </a:rPr>
              <a:t>see</a:t>
            </a:r>
            <a:r>
              <a:rPr lang="en-US" altLang="ja-JP" sz="2400" i="1" dirty="0">
                <a:latin typeface="+mn-lt"/>
                <a:cs typeface="Arial" charset="0"/>
              </a:rPr>
              <a:t>”</a:t>
            </a:r>
            <a:r>
              <a:rPr lang="en-US" sz="2400" i="1" dirty="0">
                <a:latin typeface="+mn-lt"/>
                <a:cs typeface="Arial" charset="0"/>
              </a:rPr>
              <a:t> Alice, so Trudy simply declares herself to be Alice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08D195E9-D0C5-1447-B41F-4771B5A05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336" y="4301297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 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C14E974A-5022-614B-8E01-23645289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786" y="482993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ja-JP" sz="2800" dirty="0">
                <a:latin typeface="+mn-lt"/>
                <a:cs typeface="Arial" charset="0"/>
              </a:rPr>
              <a:t>“</a:t>
            </a:r>
            <a:r>
              <a:rPr lang="en-US" sz="2800" dirty="0">
                <a:latin typeface="+mn-lt"/>
                <a:cs typeface="Arial" charset="0"/>
              </a:rPr>
              <a:t>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E5351-9AD4-834D-8CEE-AD5E09FB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82" y="2548273"/>
            <a:ext cx="325602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2317957" y="3710816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3910151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</p:spTree>
    <p:extLst>
      <p:ext uri="{BB962C8B-B14F-4D97-AF65-F5344CB8AC3E}">
        <p14:creationId xmlns:p14="http://schemas.microsoft.com/office/powerpoint/2010/main" val="21548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1094" y="4572000"/>
            <a:ext cx="2267433" cy="10251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4332287" y="5075789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43" y="3910151"/>
            <a:ext cx="3039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 packet “spoofing”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Alice’s address</a:t>
            </a:r>
          </a:p>
        </p:txBody>
      </p:sp>
    </p:spTree>
    <p:extLst>
      <p:ext uri="{BB962C8B-B14F-4D97-AF65-F5344CB8AC3E}">
        <p14:creationId xmlns:p14="http://schemas.microsoft.com/office/powerpoint/2010/main" val="419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348" y="3335476"/>
            <a:ext cx="3001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30689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Alice says “I am Alice”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1863"/>
                <a:ext cx="75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472" y="3792676"/>
            <a:ext cx="3326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 still works: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 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24878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fourth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32182" y="1255643"/>
            <a:ext cx="9684027" cy="61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avoid playback attack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8" y="2247695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ap4.0: </a:t>
            </a:r>
            <a:r>
              <a:rPr lang="en-US" sz="3200" dirty="0">
                <a:latin typeface="+mn-lt"/>
                <a:cs typeface="Arial" charset="0"/>
              </a:rPr>
              <a:t>to prove Alice “live”, Bob sends Alice nonce, R </a:t>
            </a:r>
          </a:p>
          <a:p>
            <a:pPr marL="457200" indent="-339725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3200" dirty="0">
                <a:latin typeface="+mn-lt"/>
                <a:cs typeface="Arial" charset="0"/>
              </a:rPr>
              <a:t>Alice must return R, encrypted with shared secret key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141769FA-74DC-F04C-8E0C-274CCE2D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58" y="1729270"/>
            <a:ext cx="8055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nonce: </a:t>
            </a:r>
            <a:r>
              <a:rPr lang="en-US" sz="3200" dirty="0">
                <a:latin typeface="+mn-lt"/>
                <a:cs typeface="+mn-cs"/>
              </a:rPr>
              <a:t>number (R) used only </a:t>
            </a:r>
            <a:r>
              <a:rPr lang="en-US" sz="3200" dirty="0">
                <a:solidFill>
                  <a:srgbClr val="000099"/>
                </a:solidFill>
                <a:latin typeface="+mn-lt"/>
                <a:cs typeface="+mn-cs"/>
              </a:rPr>
              <a:t>once-in-a-lifetime</a:t>
            </a: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8FD904F7-9081-E447-9656-C8A098F8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10" y="5576266"/>
            <a:ext cx="3658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i="1" dirty="0">
                <a:latin typeface="+mn-lt"/>
                <a:cs typeface="Arial" charset="0"/>
              </a:rPr>
              <a:t>Failures, drawbacks?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31" y="345867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17" y="3792192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966128" y="3573117"/>
            <a:ext cx="3697288" cy="614363"/>
            <a:chOff x="2733675" y="3467100"/>
            <a:chExt cx="3697288" cy="614363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654" y="3467100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959778" y="4247805"/>
            <a:ext cx="3697288" cy="557212"/>
            <a:chOff x="2727325" y="4141788"/>
            <a:chExt cx="3697288" cy="557212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030" y="4141788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24DDBA-586C-2246-9568-00131C0B0DBF}"/>
              </a:ext>
            </a:extLst>
          </p:cNvPr>
          <p:cNvGrpSpPr>
            <a:grpSpLocks/>
          </p:cNvGrpSpPr>
          <p:nvPr/>
        </p:nvGrpSpPr>
        <p:grpSpPr bwMode="auto">
          <a:xfrm>
            <a:off x="3967716" y="4806605"/>
            <a:ext cx="7442403" cy="1421928"/>
            <a:chOff x="2735263" y="4700588"/>
            <a:chExt cx="7442403" cy="1421928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" name="Group 14">
              <a:extLst>
                <a:ext uri="{FF2B5EF4-FFF2-40B4-BE49-F238E27FC236}">
                  <a16:creationId xmlns:a16="http://schemas.microsoft.com/office/drawing/2014/main" id="{55E586C0-CCEB-B94D-9BF6-043B8F7FA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9" y="4743450"/>
              <a:ext cx="973138" cy="581025"/>
              <a:chOff x="2726" y="3555"/>
              <a:chExt cx="613" cy="366"/>
            </a:xfrm>
          </p:grpSpPr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01536074-7B52-B048-8659-E090783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555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69" name="Text Box 16">
                <a:extLst>
                  <a:ext uri="{FF2B5EF4-FFF2-40B4-BE49-F238E27FC236}">
                    <a16:creationId xmlns:a16="http://schemas.microsoft.com/office/drawing/2014/main" id="{D784196B-33BA-5445-9ABA-35DDC8AD7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1" y="368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8D82095B-7548-E344-BD94-8F9CC1AF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know 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9" y="1134512"/>
            <a:ext cx="10923173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latin typeface="+mn-lt"/>
              </a:rPr>
              <a:t>ap4.0 requires shared symmetric key  - can we authenticate using public key techniques?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ap5.0: </a:t>
            </a:r>
            <a:r>
              <a:rPr lang="en-US" sz="3200" dirty="0">
                <a:latin typeface="+mn-lt"/>
              </a:rPr>
              <a:t>use nonce, public key cryptography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3" y="287558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9" y="320909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064980" y="3241813"/>
            <a:ext cx="3697288" cy="461665"/>
            <a:chOff x="2733675" y="3718892"/>
            <a:chExt cx="3697288" cy="461665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02" y="3718892"/>
              <a:ext cx="164660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058630" y="3757474"/>
            <a:ext cx="3697288" cy="523220"/>
            <a:chOff x="2727325" y="4234553"/>
            <a:chExt cx="3697288" cy="523220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115" y="4234553"/>
              <a:ext cx="3802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B0819E-4D5E-5144-A5A8-E2CA9BD36E85}"/>
              </a:ext>
            </a:extLst>
          </p:cNvPr>
          <p:cNvGrpSpPr/>
          <p:nvPr/>
        </p:nvGrpSpPr>
        <p:grpSpPr>
          <a:xfrm>
            <a:off x="3086100" y="4124601"/>
            <a:ext cx="3697287" cy="676275"/>
            <a:chOff x="3086100" y="4124601"/>
            <a:chExt cx="3697287" cy="676275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DEFF3F8A-1D3B-0940-96F5-EAAB79FA3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040" y="4124601"/>
              <a:ext cx="1028700" cy="676275"/>
              <a:chOff x="2852" y="2891"/>
              <a:chExt cx="648" cy="426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0D581F6E-86B1-534F-BDAB-82E839A33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id="{C75C26F3-0008-5949-9BEA-927DBA56F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9C57DEA5-6B03-E348-B265-415DA783C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289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2833DA-9CEF-1740-B263-141DE78DFACD}"/>
              </a:ext>
            </a:extLst>
          </p:cNvPr>
          <p:cNvGrpSpPr>
            <a:grpSpLocks/>
          </p:cNvGrpSpPr>
          <p:nvPr/>
        </p:nvGrpSpPr>
        <p:grpSpPr bwMode="auto">
          <a:xfrm>
            <a:off x="2985743" y="5009805"/>
            <a:ext cx="3697288" cy="369332"/>
            <a:chOff x="2727325" y="4380327"/>
            <a:chExt cx="3697288" cy="369332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C5335B3-53A9-8141-8881-70E37150C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099361D-C78F-5D47-90E9-7A0E225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913" y="4380327"/>
              <a:ext cx="24701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A1B0A3-002F-BE44-A232-0C1647891076}"/>
              </a:ext>
            </a:extLst>
          </p:cNvPr>
          <p:cNvGrpSpPr/>
          <p:nvPr/>
        </p:nvGrpSpPr>
        <p:grpSpPr>
          <a:xfrm>
            <a:off x="3072848" y="5310670"/>
            <a:ext cx="3697287" cy="676275"/>
            <a:chOff x="3072848" y="5310670"/>
            <a:chExt cx="3697287" cy="676275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D5DB138C-C974-784C-B5DF-44D22492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7B23B9D4-5ABC-6748-8A77-C2599E68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179" y="5310670"/>
              <a:ext cx="1028700" cy="676275"/>
              <a:chOff x="2852" y="2891"/>
              <a:chExt cx="648" cy="426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32123EC4-E97B-E54F-AE15-8F511BED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D9A3EB35-2155-5B4E-846A-ED5F02B7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0" name="Text Box 15">
                <a:extLst>
                  <a:ext uri="{FF2B5EF4-FFF2-40B4-BE49-F238E27FC236}">
                    <a16:creationId xmlns:a16="http://schemas.microsoft.com/office/drawing/2014/main" id="{B0CB5623-EA61-D04C-9262-80E60846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89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E0E366-E4FF-5D48-8B56-C779840E608F}"/>
              </a:ext>
            </a:extLst>
          </p:cNvPr>
          <p:cNvGrpSpPr/>
          <p:nvPr/>
        </p:nvGrpSpPr>
        <p:grpSpPr>
          <a:xfrm>
            <a:off x="6970643" y="3647722"/>
            <a:ext cx="4818978" cy="2819542"/>
            <a:chOff x="6970643" y="3647722"/>
            <a:chExt cx="4818978" cy="2819542"/>
          </a:xfrm>
        </p:grpSpPr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85AC5181-C0FE-8D46-AE3D-B48809AF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computes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F167A309-060E-CB47-B167-406BAE2F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3314" y="4710956"/>
              <a:ext cx="331630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and knows only Alice could have the private key, that encrypted R such that</a:t>
              </a: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9B8399BA-1EDD-1441-A8CF-664BAC5C8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469" y="5513107"/>
              <a:ext cx="2051879" cy="954157"/>
              <a:chOff x="942" y="3588"/>
              <a:chExt cx="1183" cy="522"/>
            </a:xfrm>
          </p:grpSpPr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F64AD157-0740-8F4A-B120-B415F19E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0BB260CB-AF5A-2C4C-992A-1E67D6720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AAB195AB-2054-6E42-A9EB-46D095B22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59939334-F3BC-9547-9113-1B49FAF0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8ED1822E-3198-0946-A269-EAE47B2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50" name="Text Box 38">
                <a:extLst>
                  <a:ext uri="{FF2B5EF4-FFF2-40B4-BE49-F238E27FC236}">
                    <a16:creationId xmlns:a16="http://schemas.microsoft.com/office/drawing/2014/main" id="{D2A07B58-F8F4-764F-8083-BACA795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id="{9A9EF96A-DB45-9140-929A-C624915D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3844" y="3896138"/>
              <a:ext cx="2051879" cy="954157"/>
              <a:chOff x="942" y="3588"/>
              <a:chExt cx="1183" cy="522"/>
            </a:xfrm>
          </p:grpSpPr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A200BBB4-00A3-2147-A532-5218A2C35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73" name="Text Box 34">
                <a:extLst>
                  <a:ext uri="{FF2B5EF4-FFF2-40B4-BE49-F238E27FC236}">
                    <a16:creationId xmlns:a16="http://schemas.microsoft.com/office/drawing/2014/main" id="{4F6B97CC-6A55-5E4D-961B-7B04C268D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4" name="Text Box 35">
                <a:extLst>
                  <a:ext uri="{FF2B5EF4-FFF2-40B4-BE49-F238E27FC236}">
                    <a16:creationId xmlns:a16="http://schemas.microsoft.com/office/drawing/2014/main" id="{91CEFBBB-4C73-F64A-B98C-47B2D5EC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75" name="Text Box 36">
                <a:extLst>
                  <a:ext uri="{FF2B5EF4-FFF2-40B4-BE49-F238E27FC236}">
                    <a16:creationId xmlns:a16="http://schemas.microsoft.com/office/drawing/2014/main" id="{37F04E6C-C5B6-D84D-B11D-0C6729C6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id="{8A278A51-C50D-C34B-8024-ED46F755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A60CF1AF-7A33-6740-B29B-FDEA1A0E7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017155-79A1-0640-B6D4-2FCD229680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C0842A-6581-4244-83F0-28D1B6C7509C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access and availability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01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there’s still a flaw!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7272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man (or woman) in the middle attack: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FE1B004-4F80-AA48-AFDF-A9BF7C694CD1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86E69C-B341-2347-BBAD-F723056261E7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EC8F23-A525-0541-8636-E24CC13D794F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/>
              <a:t>message integrity</a:t>
            </a:r>
            <a:endParaRPr lang="en-US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47566-7DA7-1B43-9739-70BD8636B3D5}"/>
              </a:ext>
            </a:extLst>
          </p:cNvPr>
          <p:cNvSpPr txBox="1">
            <a:spLocks noChangeArrowheads="1"/>
          </p:cNvSpPr>
          <p:nvPr/>
        </p:nvSpPr>
        <p:spPr>
          <a:xfrm>
            <a:off x="671444" y="1174405"/>
            <a:ext cx="11215756" cy="33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dirty="0"/>
              <a:t>sender (Bob) digitally signs document: he is document owner/creator. </a:t>
            </a:r>
          </a:p>
          <a:p>
            <a:r>
              <a:rPr lang="en-US" i="1" dirty="0">
                <a:solidFill>
                  <a:srgbClr val="000099"/>
                </a:solidFill>
              </a:rPr>
              <a:t>verifiable, nonforgeable:</a:t>
            </a:r>
            <a:r>
              <a:rPr lang="en-US" i="1" dirty="0"/>
              <a:t> </a:t>
            </a:r>
            <a:r>
              <a:rPr lang="en-US" dirty="0"/>
              <a:t>recipient (Alice) can prove to someone that Bob, and no one else (including Alice), must have signed document </a:t>
            </a:r>
          </a:p>
          <a:p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pPr lvl="1"/>
            <a:r>
              <a:rPr lang="en-US" dirty="0"/>
              <a:t>Bob signs m by encrypting with his private key K</a:t>
            </a:r>
            <a:r>
              <a:rPr lang="en-US" baseline="-25000" dirty="0"/>
              <a:t>B</a:t>
            </a:r>
            <a:r>
              <a:rPr lang="en-US" dirty="0"/>
              <a:t>, creating “</a:t>
            </a:r>
            <a:r>
              <a:rPr lang="en-US" altLang="ja-JP" dirty="0"/>
              <a:t>signed” message, K</a:t>
            </a:r>
            <a:r>
              <a:rPr lang="en-US" altLang="ja-JP" baseline="-25000" dirty="0"/>
              <a:t>B</a:t>
            </a:r>
            <a:r>
              <a:rPr lang="en-US" altLang="ja-JP" baseline="30000" dirty="0"/>
              <a:t>-</a:t>
            </a:r>
            <a:r>
              <a:rPr lang="en-US" altLang="ja-JP" dirty="0"/>
              <a:t>(m)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16595CF5-7C18-5646-8CF5-290FD734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67" y="4292739"/>
            <a:ext cx="2735262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Bob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 message, m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99B2F42-1C49-3242-9F33-AABB02BA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692" y="5054739"/>
            <a:ext cx="1516891" cy="114727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59055E0-0F4A-D44C-9AF9-3829B5D5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34" y="5102916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42BF7666-AEBA-894D-81D3-70728380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80" y="5531541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DCB23176-B5BF-834E-BAE0-A1D3AA7A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454" y="424511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36" name="Picture 14" descr="BS00768_[1]">
            <a:extLst>
              <a:ext uri="{FF2B5EF4-FFF2-40B4-BE49-F238E27FC236}">
                <a16:creationId xmlns:a16="http://schemas.microsoft.com/office/drawing/2014/main" id="{9DA5D995-915C-1E4A-94EE-8940D5B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55692" y="442608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id="{954129EF-8C19-B449-B2B5-A62BC61F213F}"/>
              </a:ext>
            </a:extLst>
          </p:cNvPr>
          <p:cNvGrpSpPr>
            <a:grpSpLocks/>
          </p:cNvGrpSpPr>
          <p:nvPr/>
        </p:nvGrpSpPr>
        <p:grpSpPr bwMode="auto">
          <a:xfrm>
            <a:off x="5427179" y="4194314"/>
            <a:ext cx="533400" cy="628650"/>
            <a:chOff x="2994" y="2058"/>
            <a:chExt cx="336" cy="396"/>
          </a:xfrm>
        </p:grpSpPr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AEC95C76-7D3F-F94E-99AA-691126FD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9F552C79-49EC-5C4C-B858-52FE65A4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56339FF9-7A5C-A049-BF66-D38AA2793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ED944B1D-3083-2A49-B687-9F8D79D0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" name="Line 20">
            <a:extLst>
              <a:ext uri="{FF2B5EF4-FFF2-40B4-BE49-F238E27FC236}">
                <a16:creationId xmlns:a16="http://schemas.microsoft.com/office/drawing/2014/main" id="{38C448CC-0BC5-6A41-917E-B897438A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54" y="4578489"/>
            <a:ext cx="1588" cy="4699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553D03E9-7542-F443-A643-1F22BEEF7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784" y="5518289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865779-4372-244B-AC15-D7C762A8A14C}"/>
              </a:ext>
            </a:extLst>
          </p:cNvPr>
          <p:cNvGrpSpPr/>
          <p:nvPr/>
        </p:nvGrpSpPr>
        <p:grpSpPr>
          <a:xfrm>
            <a:off x="7968289" y="4143377"/>
            <a:ext cx="1164873" cy="638175"/>
            <a:chOff x="8750169" y="4275897"/>
            <a:chExt cx="1164873" cy="638175"/>
          </a:xfrm>
        </p:grpSpPr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AE8BE604-17AC-3A49-8448-5944CE37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0169" y="4421947"/>
              <a:ext cx="6406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m,K 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DB8BE5-9950-C849-BB63-EABFBCCE07AF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6CBE6BCA-4044-F741-9C69-F056784B3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27">
                <a:extLst>
                  <a:ext uri="{FF2B5EF4-FFF2-40B4-BE49-F238E27FC236}">
                    <a16:creationId xmlns:a16="http://schemas.microsoft.com/office/drawing/2014/main" id="{20A71881-8E33-EF48-B5B1-0594382B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31057607-073D-AA4E-A320-B65BF92E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478CAE-5B04-A34F-8C28-C2A810B84E28}"/>
              </a:ext>
            </a:extLst>
          </p:cNvPr>
          <p:cNvGrpSpPr/>
          <p:nvPr/>
        </p:nvGrpSpPr>
        <p:grpSpPr>
          <a:xfrm>
            <a:off x="1918529" y="4679033"/>
            <a:ext cx="2217806" cy="1630659"/>
            <a:chOff x="1096894" y="4771797"/>
            <a:chExt cx="2217806" cy="16306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305A02-B8E0-3346-A22A-2F64FC1E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5F1CFD14-B851-C04A-89E6-CDCFCF528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CDB89D-9227-A14E-80AF-B6C57E3CEDD2}"/>
              </a:ext>
            </a:extLst>
          </p:cNvPr>
          <p:cNvGrpSpPr/>
          <p:nvPr/>
        </p:nvGrpSpPr>
        <p:grpSpPr>
          <a:xfrm>
            <a:off x="7451311" y="4685661"/>
            <a:ext cx="2217806" cy="1630659"/>
            <a:chOff x="1096894" y="4771797"/>
            <a:chExt cx="2217806" cy="16306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361D2D9-6A81-6349-AADE-83110530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CD849CC5-702A-8144-BED4-A4DAF7980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A31556-A1E4-394E-A667-BE16E2A81C1A}"/>
              </a:ext>
            </a:extLst>
          </p:cNvPr>
          <p:cNvGrpSpPr/>
          <p:nvPr/>
        </p:nvGrpSpPr>
        <p:grpSpPr>
          <a:xfrm>
            <a:off x="8720518" y="5674301"/>
            <a:ext cx="893521" cy="638175"/>
            <a:chOff x="9021521" y="4275897"/>
            <a:chExt cx="893521" cy="638175"/>
          </a:xfrm>
        </p:grpSpPr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60E20416-5EA0-7543-AEAC-9857362C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521" y="4421947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A3E933-BCD9-CF44-97BC-401ADFE6D39B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64" name="Text Box 26">
                <a:extLst>
                  <a:ext uri="{FF2B5EF4-FFF2-40B4-BE49-F238E27FC236}">
                    <a16:creationId xmlns:a16="http://schemas.microsoft.com/office/drawing/2014/main" id="{11AB5857-3B67-DC42-A125-978DBBA95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7">
                <a:extLst>
                  <a:ext uri="{FF2B5EF4-FFF2-40B4-BE49-F238E27FC236}">
                    <a16:creationId xmlns:a16="http://schemas.microsoft.com/office/drawing/2014/main" id="{C46E62AB-3611-114F-AA86-E18C2ED70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id="{9AD6C1D1-4C86-BA42-8F13-7D8651860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CE86042F-3271-1D4E-B8DA-ABF93350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143" y="1129265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AB8D43-8150-1B49-AF72-A5318307076B}"/>
              </a:ext>
            </a:extLst>
          </p:cNvPr>
          <p:cNvGrpSpPr/>
          <p:nvPr/>
        </p:nvGrpSpPr>
        <p:grpSpPr>
          <a:xfrm>
            <a:off x="911086" y="3648075"/>
            <a:ext cx="10976113" cy="2792482"/>
            <a:chOff x="911086" y="3648075"/>
            <a:chExt cx="10976113" cy="2792482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02B7BF4C-C3E8-E34C-B98E-4BD63E5307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1086" y="3648075"/>
              <a:ext cx="10976113" cy="279248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Alice thus verifies that: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no one else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 and not m’</a:t>
              </a:r>
              <a:endParaRPr lang="en-US" altLang="ja-JP" sz="3000" dirty="0"/>
            </a:p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non-repudiation:</a:t>
              </a:r>
            </a:p>
            <a:p>
              <a:pPr marL="800100" lvl="1" indent="-342900">
                <a:buFont typeface="Wingdings" charset="0"/>
                <a:buChar char="ü"/>
              </a:pPr>
              <a:r>
                <a:rPr lang="en-US" sz="3000" dirty="0"/>
                <a:t>Alice can take m, and signature K</a:t>
              </a:r>
              <a:r>
                <a:rPr lang="en-US" sz="3000" baseline="-25000" dirty="0"/>
                <a:t>B</a:t>
              </a:r>
              <a:r>
                <a:rPr lang="en-US" sz="3000" dirty="0"/>
                <a:t>(m) to court and prove that Bob signed m</a:t>
              </a:r>
            </a:p>
            <a:p>
              <a:pPr marL="381000" indent="-381000">
                <a:buFont typeface="Wingdings" charset="0"/>
                <a:buChar char="ü"/>
              </a:pPr>
              <a:endParaRPr lang="en-US" sz="2400" dirty="0">
                <a:latin typeface="Gill Sans MT" charset="0"/>
              </a:endParaRP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C773B6DE-E51B-254E-B064-733EB2A7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16" y="5250071"/>
              <a:ext cx="73660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sz="1800" dirty="0">
                  <a:latin typeface="Arial Unicode MS" charset="0"/>
                  <a:cs typeface="Arial Unicode MS" charset="0"/>
                </a:rPr>
                <a:t>-</a:t>
              </a:r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5E59394B-2781-2E4C-8768-154AB5B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25" y="1239838"/>
            <a:ext cx="1120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suppose Alice receives msg m, with signature: m,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verifies m signed by Bob by applying Bob’</a:t>
            </a:r>
            <a:r>
              <a:rPr lang="en-US" altLang="ja-JP" sz="2800" dirty="0">
                <a:latin typeface="+mn-lt"/>
              </a:rPr>
              <a:t>s public key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 to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then checks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If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 ) = m, whoever signed m must have used Bob’</a:t>
            </a:r>
            <a:r>
              <a:rPr lang="en-US" altLang="ja-JP" sz="2800" dirty="0">
                <a:latin typeface="+mn-lt"/>
              </a:rPr>
              <a:t>s private key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047B424C-87AE-D342-8A27-BAEB832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956480F6-18F7-0C41-A084-D1D19E4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2" y="214816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6726CCD4-8193-2F40-8804-69A46F7E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895" y="1671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B813668F-F8DE-834D-BFAE-B0EF3336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546520CC-303A-8840-BFA6-458DDF08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45" y="16875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67" y="2165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2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Message digests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609ECB0-3A94-1341-9EBB-C98248A1F3FF}"/>
              </a:ext>
            </a:extLst>
          </p:cNvPr>
          <p:cNvSpPr txBox="1">
            <a:spLocks noChangeArrowheads="1"/>
          </p:cNvSpPr>
          <p:nvPr/>
        </p:nvSpPr>
        <p:spPr>
          <a:xfrm>
            <a:off x="715618" y="4531897"/>
            <a:ext cx="10853530" cy="2097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500" dirty="0">
                <a:solidFill>
                  <a:srgbClr val="C00000"/>
                </a:solidFill>
              </a:rPr>
              <a:t>Hash function properties: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many-to-1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produces fixed-size msg digest (fingerprint)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given message digest </a:t>
            </a:r>
            <a:r>
              <a:rPr lang="en-US" i="1" dirty="0"/>
              <a:t>x</a:t>
            </a:r>
            <a:r>
              <a:rPr lang="en-US" dirty="0"/>
              <a:t>, computationally infeasible to find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x = H(m)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711DE-5BCA-8145-BDA5-E821E6B7FBF9}"/>
              </a:ext>
            </a:extLst>
          </p:cNvPr>
          <p:cNvGrpSpPr/>
          <p:nvPr/>
        </p:nvGrpSpPr>
        <p:grpSpPr>
          <a:xfrm>
            <a:off x="3588165" y="3273286"/>
            <a:ext cx="4575174" cy="1008822"/>
            <a:chOff x="6463887" y="636104"/>
            <a:chExt cx="4575174" cy="10088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DFE7CF-2327-6543-8885-7E6CEA2AE74D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08822"/>
              <a:chOff x="434147" y="4121426"/>
              <a:chExt cx="1384938" cy="10088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172699-9F33-624E-8D39-A7D9A08A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486B9566-CED3-D045-B265-EC988F366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0"/>
                <a:ext cx="1343025" cy="98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5199ACEC-B6E5-AA4B-809E-E39426DE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0D215AFC-9F10-E34D-9606-16C9F04F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23" y="802999"/>
              <a:ext cx="11906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352C06B-013A-3C40-A71C-475F92FB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40C2249D-AF39-5D43-890D-EB074882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9AD0E0FC-0316-CA4F-8777-C03580EC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FDC35326-ED1E-FE4D-9A93-19CE679A25DE}"/>
              </a:ext>
            </a:extLst>
          </p:cNvPr>
          <p:cNvSpPr txBox="1">
            <a:spLocks noChangeArrowheads="1"/>
          </p:cNvSpPr>
          <p:nvPr/>
        </p:nvSpPr>
        <p:spPr>
          <a:xfrm>
            <a:off x="862977" y="1368840"/>
            <a:ext cx="11050726" cy="161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/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fixed-length, easy- to-compute digital “</a:t>
            </a:r>
            <a:r>
              <a:rPr lang="en-US" altLang="ja-JP" sz="3200" dirty="0"/>
              <a:t>fingerprint”</a:t>
            </a:r>
          </a:p>
          <a:p>
            <a:pPr>
              <a:spcBef>
                <a:spcPts val="400"/>
              </a:spcBef>
            </a:pPr>
            <a:r>
              <a:rPr lang="en-US" dirty="0"/>
              <a:t>apply hash function H to </a:t>
            </a:r>
            <a:r>
              <a:rPr lang="en-US" i="1" dirty="0"/>
              <a:t>m</a:t>
            </a:r>
            <a:r>
              <a:rPr lang="en-US" dirty="0"/>
              <a:t>, get fixed size message digest, </a:t>
            </a:r>
            <a:r>
              <a:rPr lang="en-US" i="1" dirty="0"/>
              <a:t>H(m)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0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+mn-lt"/>
              </a:rPr>
              <a:t>Internet checksum: poor crypto hash function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CFB9A6-2751-1D40-8575-CD4D580963CA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400244"/>
            <a:ext cx="10282030" cy="212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/>
              <a:t>Internet checksum has some properties of hash function: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produces fixed length digest (16-bit sum) of message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is many-to-one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E386E9F-CFF2-D246-BE26-B962F1FE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67" y="2995405"/>
            <a:ext cx="10282029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2E96B89F-97B8-114A-A04F-39793039F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366" y="4331390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8DC27A76-C869-6B4B-B25D-846EBAE95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433139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327CE0C7-929E-3D43-819A-1FC45766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16" y="3972615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7CC79AF2-A056-4F4A-A6D7-116CB8909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3967853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80AE841F-F61F-A44E-825C-CBE562800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1841" y="535056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180C5637-141F-164F-9BF7-AF14F2A4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629" y="5383903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68A9DA2C-57D1-A24F-B730-BCD4A187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629" y="4315515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D844FFB7-DBBC-1A4D-B3C6-E6240D7D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431551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B6EB42E9-A7D7-A949-973D-75A7C204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3956740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3C642FAA-D19F-A64A-B465-98452562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3951978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3DF46F5E-D066-E043-AF4B-716096B09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104" y="533469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1516AFD8-E50A-A842-BB2A-6F933642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91" y="5368028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888A2083-7EA3-994F-ABA1-BC6B9E23E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635" y="5442640"/>
            <a:ext cx="3242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12A0"/>
                </a:solidFill>
                <a:latin typeface="+mn-lt"/>
                <a:cs typeface="Arial" charset="0"/>
              </a:rPr>
              <a:t>but identical checksums</a:t>
            </a:r>
            <a:r>
              <a:rPr lang="en-US" i="1" dirty="0">
                <a:latin typeface="+mn-lt"/>
                <a:cs typeface="Arial" charset="0"/>
              </a:rPr>
              <a:t>!</a:t>
            </a: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91B6FCEC-BF46-924C-A488-4FF98F7C34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9354" y="5575990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8CCCD314-5330-6D49-9052-E25A95933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9241" y="5560115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 = signed message digest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EF39249-C525-1044-B18E-5DF6B1F9C731}"/>
              </a:ext>
            </a:extLst>
          </p:cNvPr>
          <p:cNvGrpSpPr/>
          <p:nvPr/>
        </p:nvGrpSpPr>
        <p:grpSpPr>
          <a:xfrm>
            <a:off x="4296054" y="3224833"/>
            <a:ext cx="1196163" cy="955675"/>
            <a:chOff x="4296054" y="3224833"/>
            <a:chExt cx="1196163" cy="955675"/>
          </a:xfrm>
        </p:grpSpPr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CCD41351-883C-8B49-B15E-99ECE2D4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" name="Text Box 15">
              <a:extLst>
                <a:ext uri="{FF2B5EF4-FFF2-40B4-BE49-F238E27FC236}">
                  <a16:creationId xmlns:a16="http://schemas.microsoft.com/office/drawing/2014/main" id="{F444D081-AA34-024E-8458-B708CC89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95" name="Group 25">
            <a:extLst>
              <a:ext uri="{FF2B5EF4-FFF2-40B4-BE49-F238E27FC236}">
                <a16:creationId xmlns:a16="http://schemas.microsoft.com/office/drawing/2014/main" id="{F24A5ECF-CB3B-9542-8A84-EB2D480B9C98}"/>
              </a:ext>
            </a:extLst>
          </p:cNvPr>
          <p:cNvGrpSpPr>
            <a:grpSpLocks/>
          </p:cNvGrpSpPr>
          <p:nvPr/>
        </p:nvGrpSpPr>
        <p:grpSpPr bwMode="auto">
          <a:xfrm>
            <a:off x="1199737" y="4905030"/>
            <a:ext cx="846138" cy="519112"/>
            <a:chOff x="984" y="2831"/>
            <a:chExt cx="533" cy="327"/>
          </a:xfrm>
        </p:grpSpPr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id="{43036DA1-DAA5-E64D-BD4A-16183B59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id="{D0190EA0-B1F1-BB41-8527-B7DE7B3C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8" name="Line 28">
            <a:extLst>
              <a:ext uri="{FF2B5EF4-FFF2-40B4-BE49-F238E27FC236}">
                <a16:creationId xmlns:a16="http://schemas.microsoft.com/office/drawing/2014/main" id="{F58C3779-4B81-0744-9C3C-6395CFBCD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412" y="3034955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074B9069-12AF-DC46-BFF3-3DD97A29C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425" y="5328892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00" name="Picture 30" descr="BS00592_[1]">
            <a:extLst>
              <a:ext uri="{FF2B5EF4-FFF2-40B4-BE49-F238E27FC236}">
                <a16:creationId xmlns:a16="http://schemas.microsoft.com/office/drawing/2014/main" id="{A353C0C9-83AB-CB4A-B367-C0C0237B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7" y="5657505"/>
            <a:ext cx="627063" cy="76835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B1BDC4E1-DD74-DE4C-8F80-855E91E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1348754"/>
            <a:ext cx="5389769" cy="5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Bob sends digitally signed message: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AC604B-FEED-1542-8940-C030E497366C}"/>
              </a:ext>
            </a:extLst>
          </p:cNvPr>
          <p:cNvGrpSpPr/>
          <p:nvPr/>
        </p:nvGrpSpPr>
        <p:grpSpPr>
          <a:xfrm>
            <a:off x="1123264" y="2107094"/>
            <a:ext cx="1343025" cy="855306"/>
            <a:chOff x="434147" y="4121426"/>
            <a:chExt cx="1343025" cy="85530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BB42433-5DF6-C44F-BDD6-65779EEA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66B66418-0805-9348-B4DF-667D4778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111" name="Rectangle 8">
            <a:extLst>
              <a:ext uri="{FF2B5EF4-FFF2-40B4-BE49-F238E27FC236}">
                <a16:creationId xmlns:a16="http://schemas.microsoft.com/office/drawing/2014/main" id="{CA3DAA77-64B7-1042-8DCB-7AF45A2F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461" y="2185987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77F65553-DFEE-A044-B301-608E86F7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77" y="2207729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13" name="Line 10">
            <a:extLst>
              <a:ext uri="{FF2B5EF4-FFF2-40B4-BE49-F238E27FC236}">
                <a16:creationId xmlns:a16="http://schemas.microsoft.com/office/drawing/2014/main" id="{5E5DB4D6-107F-2548-A010-967052CB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148" y="2553252"/>
            <a:ext cx="3710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CCE58BB5-B800-3541-BEAF-15DF6A0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34" y="2328863"/>
            <a:ext cx="116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H(m)</a:t>
            </a:r>
          </a:p>
        </p:txBody>
      </p:sp>
      <p:sp>
        <p:nvSpPr>
          <p:cNvPr id="115" name="Line 10">
            <a:extLst>
              <a:ext uri="{FF2B5EF4-FFF2-40B4-BE49-F238E27FC236}">
                <a16:creationId xmlns:a16="http://schemas.microsoft.com/office/drawing/2014/main" id="{E853EA3C-9A61-EF49-AA07-C25D3B9A4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2149" y="2599634"/>
            <a:ext cx="3805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FE9FE0-FA56-1246-BBC9-6609138EAE40}"/>
              </a:ext>
            </a:extLst>
          </p:cNvPr>
          <p:cNvCxnSpPr>
            <a:cxnSpLocks/>
          </p:cNvCxnSpPr>
          <p:nvPr/>
        </p:nvCxnSpPr>
        <p:spPr>
          <a:xfrm flipH="1">
            <a:off x="1815550" y="5155096"/>
            <a:ext cx="2027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BB38349-24AF-A040-AE21-18FF1706C30D}"/>
              </a:ext>
            </a:extLst>
          </p:cNvPr>
          <p:cNvCxnSpPr>
            <a:cxnSpLocks/>
          </p:cNvCxnSpPr>
          <p:nvPr/>
        </p:nvCxnSpPr>
        <p:spPr>
          <a:xfrm>
            <a:off x="4896678" y="276307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8AB17B7-C101-3B4C-8B67-952A3ECA45AB}"/>
              </a:ext>
            </a:extLst>
          </p:cNvPr>
          <p:cNvCxnSpPr>
            <a:cxnSpLocks/>
          </p:cNvCxnSpPr>
          <p:nvPr/>
        </p:nvCxnSpPr>
        <p:spPr>
          <a:xfrm>
            <a:off x="4890054" y="422744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32">
            <a:extLst>
              <a:ext uri="{FF2B5EF4-FFF2-40B4-BE49-F238E27FC236}">
                <a16:creationId xmlns:a16="http://schemas.microsoft.com/office/drawing/2014/main" id="{2B56B630-D20C-0E48-AAD7-E33AEE101543}"/>
              </a:ext>
            </a:extLst>
          </p:cNvPr>
          <p:cNvSpPr txBox="1">
            <a:spLocks noChangeArrowheads="1"/>
          </p:cNvSpPr>
          <p:nvPr/>
        </p:nvSpPr>
        <p:spPr>
          <a:xfrm>
            <a:off x="6599583" y="1436272"/>
            <a:ext cx="5088834" cy="1057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charset="0"/>
              <a:buNone/>
            </a:pPr>
            <a:r>
              <a:rPr lang="en-US" dirty="0"/>
              <a:t>Alice verifies signature, integrity of digitally signed message:</a:t>
            </a:r>
          </a:p>
        </p:txBody>
      </p:sp>
      <p:pic>
        <p:nvPicPr>
          <p:cNvPr id="130" name="Picture 40" descr="BS00592_[1]">
            <a:extLst>
              <a:ext uri="{FF2B5EF4-FFF2-40B4-BE49-F238E27FC236}">
                <a16:creationId xmlns:a16="http://schemas.microsoft.com/office/drawing/2014/main" id="{F490BD09-6CB3-B246-B4D6-6CD3F15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74" y="2413071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53">
            <a:extLst>
              <a:ext uri="{FF2B5EF4-FFF2-40B4-BE49-F238E27FC236}">
                <a16:creationId xmlns:a16="http://schemas.microsoft.com/office/drawing/2014/main" id="{A1C55E3A-B8B7-9549-95DA-6B2B3FCA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79" y="4651511"/>
            <a:ext cx="1017588" cy="646113"/>
          </a:xfrm>
          <a:prstGeom prst="rect">
            <a:avLst/>
          </a:prstGeom>
          <a:solidFill>
            <a:srgbClr val="0012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46" name="Text Box 56">
            <a:extLst>
              <a:ext uri="{FF2B5EF4-FFF2-40B4-BE49-F238E27FC236}">
                <a16:creationId xmlns:a16="http://schemas.microsoft.com/office/drawing/2014/main" id="{C0071582-0553-9D4C-A577-8ED03378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91" y="5467929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3" name="Text Box 63">
            <a:extLst>
              <a:ext uri="{FF2B5EF4-FFF2-40B4-BE49-F238E27FC236}">
                <a16:creationId xmlns:a16="http://schemas.microsoft.com/office/drawing/2014/main" id="{9E337D23-C848-8145-B079-D4D6C7C1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41" y="5444295"/>
            <a:ext cx="78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4" name="Line 64">
            <a:extLst>
              <a:ext uri="{FF2B5EF4-FFF2-40B4-BE49-F238E27FC236}">
                <a16:creationId xmlns:a16="http://schemas.microsoft.com/office/drawing/2014/main" id="{C9E8F389-B8AB-5043-9CC6-A9A006D5E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534" y="286302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6" name="Line 76">
            <a:extLst>
              <a:ext uri="{FF2B5EF4-FFF2-40B4-BE49-F238E27FC236}">
                <a16:creationId xmlns:a16="http://schemas.microsoft.com/office/drawing/2014/main" id="{E136B6C7-FA1F-EA4C-8639-CE1F2D4A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272" y="587292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7" name="Line 77">
            <a:extLst>
              <a:ext uri="{FF2B5EF4-FFF2-40B4-BE49-F238E27FC236}">
                <a16:creationId xmlns:a16="http://schemas.microsoft.com/office/drawing/2014/main" id="{928DBF80-B664-AF47-AAD2-41EAC2164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5934" y="586657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835AEB4-A61F-0E40-BCF8-A126D96A9C7C}"/>
              </a:ext>
            </a:extLst>
          </p:cNvPr>
          <p:cNvGrpSpPr/>
          <p:nvPr/>
        </p:nvGrpSpPr>
        <p:grpSpPr>
          <a:xfrm>
            <a:off x="7225890" y="3491944"/>
            <a:ext cx="1343025" cy="855306"/>
            <a:chOff x="434147" y="4121426"/>
            <a:chExt cx="1343025" cy="855306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0AA764F-C6F5-F143-BF93-01B3B95A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71" name="Text Box 7">
              <a:extLst>
                <a:ext uri="{FF2B5EF4-FFF2-40B4-BE49-F238E27FC236}">
                  <a16:creationId xmlns:a16="http://schemas.microsoft.com/office/drawing/2014/main" id="{ECF19F4D-E8AE-F54C-A6AD-6FA62D5ED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33964-896C-AF4C-92FD-F359907E3C57}"/>
              </a:ext>
            </a:extLst>
          </p:cNvPr>
          <p:cNvGrpSpPr/>
          <p:nvPr/>
        </p:nvGrpSpPr>
        <p:grpSpPr>
          <a:xfrm>
            <a:off x="2762875" y="3478075"/>
            <a:ext cx="1491075" cy="812454"/>
            <a:chOff x="1914734" y="3557588"/>
            <a:chExt cx="1491075" cy="812454"/>
          </a:xfrm>
        </p:grpSpPr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19E2C28C-9A5F-914E-97E0-D15A78E1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87" name="Picture 17" descr="BS00768_[1]">
              <a:extLst>
                <a:ext uri="{FF2B5EF4-FFF2-40B4-BE49-F238E27FC236}">
                  <a16:creationId xmlns:a16="http://schemas.microsoft.com/office/drawing/2014/main" id="{A3A39AD6-434F-0348-B359-E805575CB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id="{9C9D4178-7FEF-594F-8CCF-1AFD1E30A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89" name="Group 19">
                <a:extLst>
                  <a:ext uri="{FF2B5EF4-FFF2-40B4-BE49-F238E27FC236}">
                    <a16:creationId xmlns:a16="http://schemas.microsoft.com/office/drawing/2014/main" id="{A60DC2D3-52D9-8744-8609-C10E299AA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91" name="Text Box 20">
                  <a:extLst>
                    <a:ext uri="{FF2B5EF4-FFF2-40B4-BE49-F238E27FC236}">
                      <a16:creationId xmlns:a16="http://schemas.microsoft.com/office/drawing/2014/main" id="{F3BED591-BCCB-2246-A254-61335DF2D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2" name="Text Box 21">
                  <a:extLst>
                    <a:ext uri="{FF2B5EF4-FFF2-40B4-BE49-F238E27FC236}">
                      <a16:creationId xmlns:a16="http://schemas.microsoft.com/office/drawing/2014/main" id="{17AB0DA2-1167-2D46-8632-CC1190C16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90" name="Text Box 22">
                <a:extLst>
                  <a:ext uri="{FF2B5EF4-FFF2-40B4-BE49-F238E27FC236}">
                    <a16:creationId xmlns:a16="http://schemas.microsoft.com/office/drawing/2014/main" id="{7587A174-D942-3D43-89B9-A23BF65DE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19823C-0FB1-8645-8287-EB4C5AA12B57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649D0B-607E-EE43-B217-A547BE617F99}"/>
              </a:ext>
            </a:extLst>
          </p:cNvPr>
          <p:cNvGrpSpPr/>
          <p:nvPr/>
        </p:nvGrpSpPr>
        <p:grpSpPr>
          <a:xfrm>
            <a:off x="3922645" y="4683817"/>
            <a:ext cx="1855305" cy="908600"/>
            <a:chOff x="3922645" y="4683817"/>
            <a:chExt cx="1855305" cy="908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748C72-BC5C-0D43-9291-EF04370297D3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03" name="Group 34">
                <a:extLst>
                  <a:ext uri="{FF2B5EF4-FFF2-40B4-BE49-F238E27FC236}">
                    <a16:creationId xmlns:a16="http://schemas.microsoft.com/office/drawing/2014/main" id="{C9466280-BB4D-9548-9D44-4E595E979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06" name="Text Box 35">
                  <a:extLst>
                    <a:ext uri="{FF2B5EF4-FFF2-40B4-BE49-F238E27FC236}">
                      <a16:creationId xmlns:a16="http://schemas.microsoft.com/office/drawing/2014/main" id="{30C1FFBF-8C5A-3145-A216-83DF67497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07" name="Text Box 36">
                  <a:extLst>
                    <a:ext uri="{FF2B5EF4-FFF2-40B4-BE49-F238E27FC236}">
                      <a16:creationId xmlns:a16="http://schemas.microsoft.com/office/drawing/2014/main" id="{12076172-D4A5-3847-ADDD-7C31F8E94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05" name="Text Box 38">
                <a:extLst>
                  <a:ext uri="{FF2B5EF4-FFF2-40B4-BE49-F238E27FC236}">
                    <a16:creationId xmlns:a16="http://schemas.microsoft.com/office/drawing/2014/main" id="{58FF323C-65B7-E746-A44B-832C06C63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469F7B-FDF8-594E-84C7-B40FE8CE7EB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272639B-DF97-714E-8070-A7C8696F2BD7}"/>
              </a:ext>
            </a:extLst>
          </p:cNvPr>
          <p:cNvGrpSpPr/>
          <p:nvPr/>
        </p:nvGrpSpPr>
        <p:grpSpPr>
          <a:xfrm>
            <a:off x="9680714" y="2543589"/>
            <a:ext cx="1855305" cy="908600"/>
            <a:chOff x="3922645" y="4683817"/>
            <a:chExt cx="1855305" cy="90860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E4BB737-59C1-474D-94B9-031695A0036A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3A474D83-98EA-0945-BE7F-EF0F3D186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82" name="Text Box 35">
                  <a:extLst>
                    <a:ext uri="{FF2B5EF4-FFF2-40B4-BE49-F238E27FC236}">
                      <a16:creationId xmlns:a16="http://schemas.microsoft.com/office/drawing/2014/main" id="{B4BFDBE1-B0AE-C944-923B-0FB222D93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83" name="Text Box 36">
                  <a:extLst>
                    <a:ext uri="{FF2B5EF4-FFF2-40B4-BE49-F238E27FC236}">
                      <a16:creationId xmlns:a16="http://schemas.microsoft.com/office/drawing/2014/main" id="{72BF8384-456B-A944-BDC5-136549DED3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81" name="Text Box 38">
                <a:extLst>
                  <a:ext uri="{FF2B5EF4-FFF2-40B4-BE49-F238E27FC236}">
                    <a16:creationId xmlns:a16="http://schemas.microsoft.com/office/drawing/2014/main" id="{5C4C32ED-C92A-D34E-83F0-5A60D46E1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27611C3-F7BF-504D-BDE0-60EB822045D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34FC27D-E26C-7D45-8F7D-8D201F9D1327}"/>
              </a:ext>
            </a:extLst>
          </p:cNvPr>
          <p:cNvCxnSpPr>
            <a:cxnSpLocks/>
          </p:cNvCxnSpPr>
          <p:nvPr/>
        </p:nvCxnSpPr>
        <p:spPr>
          <a:xfrm>
            <a:off x="7848600" y="3225466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20EAE69-54A8-5647-A90F-1B7B2600C816}"/>
              </a:ext>
            </a:extLst>
          </p:cNvPr>
          <p:cNvCxnSpPr>
            <a:cxnSpLocks/>
          </p:cNvCxnSpPr>
          <p:nvPr/>
        </p:nvCxnSpPr>
        <p:spPr>
          <a:xfrm>
            <a:off x="7848600" y="4372328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7A7AA8-3031-8E48-8587-B178226D9C5B}"/>
              </a:ext>
            </a:extLst>
          </p:cNvPr>
          <p:cNvCxnSpPr>
            <a:cxnSpLocks/>
          </p:cNvCxnSpPr>
          <p:nvPr/>
        </p:nvCxnSpPr>
        <p:spPr>
          <a:xfrm>
            <a:off x="7848600" y="5321141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7AE4029-112C-CF40-B41E-A26EECCD4A51}"/>
              </a:ext>
            </a:extLst>
          </p:cNvPr>
          <p:cNvGrpSpPr/>
          <p:nvPr/>
        </p:nvGrpSpPr>
        <p:grpSpPr>
          <a:xfrm>
            <a:off x="10040871" y="3980758"/>
            <a:ext cx="1196163" cy="955675"/>
            <a:chOff x="4296054" y="3224833"/>
            <a:chExt cx="1196163" cy="955675"/>
          </a:xfrm>
        </p:grpSpPr>
        <p:sp>
          <p:nvSpPr>
            <p:cNvPr id="191" name="Rectangle 14">
              <a:extLst>
                <a:ext uri="{FF2B5EF4-FFF2-40B4-BE49-F238E27FC236}">
                  <a16:creationId xmlns:a16="http://schemas.microsoft.com/office/drawing/2014/main" id="{2C63D620-97A5-5F45-85C2-D4A6B4AD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2" name="Text Box 15">
              <a:extLst>
                <a:ext uri="{FF2B5EF4-FFF2-40B4-BE49-F238E27FC236}">
                  <a16:creationId xmlns:a16="http://schemas.microsoft.com/office/drawing/2014/main" id="{0B18E250-70E3-444A-8ACC-CD29158E9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8EB7A9-23BB-5343-B2B1-EC1055BBBBC6}"/>
              </a:ext>
            </a:extLst>
          </p:cNvPr>
          <p:cNvCxnSpPr>
            <a:cxnSpLocks/>
          </p:cNvCxnSpPr>
          <p:nvPr/>
        </p:nvCxnSpPr>
        <p:spPr>
          <a:xfrm>
            <a:off x="10641495" y="351900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B2E8B7A-0FF0-AD49-8BCC-0F3FA0572B12}"/>
              </a:ext>
            </a:extLst>
          </p:cNvPr>
          <p:cNvCxnSpPr>
            <a:cxnSpLocks/>
          </p:cNvCxnSpPr>
          <p:nvPr/>
        </p:nvCxnSpPr>
        <p:spPr>
          <a:xfrm>
            <a:off x="10634871" y="498336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1B8A9C-6EB6-FD43-8531-A67FEE184BB2}"/>
              </a:ext>
            </a:extLst>
          </p:cNvPr>
          <p:cNvGrpSpPr/>
          <p:nvPr/>
        </p:nvGrpSpPr>
        <p:grpSpPr>
          <a:xfrm>
            <a:off x="8507692" y="4234000"/>
            <a:ext cx="1491075" cy="812454"/>
            <a:chOff x="1914734" y="3557588"/>
            <a:chExt cx="1491075" cy="812454"/>
          </a:xfrm>
        </p:grpSpPr>
        <p:sp>
          <p:nvSpPr>
            <p:cNvPr id="196" name="Text Box 16">
              <a:extLst>
                <a:ext uri="{FF2B5EF4-FFF2-40B4-BE49-F238E27FC236}">
                  <a16:creationId xmlns:a16="http://schemas.microsoft.com/office/drawing/2014/main" id="{27560837-1C52-4C48-94FE-2E10581C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197" name="Picture 17" descr="BS00768_[1]">
              <a:extLst>
                <a:ext uri="{FF2B5EF4-FFF2-40B4-BE49-F238E27FC236}">
                  <a16:creationId xmlns:a16="http://schemas.microsoft.com/office/drawing/2014/main" id="{53D412DD-734D-634A-BE12-66848A93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8" name="Group 18">
              <a:extLst>
                <a:ext uri="{FF2B5EF4-FFF2-40B4-BE49-F238E27FC236}">
                  <a16:creationId xmlns:a16="http://schemas.microsoft.com/office/drawing/2014/main" id="{0B4DDFE1-EDF2-5B45-B8E0-30A2652C5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200" name="Group 19">
                <a:extLst>
                  <a:ext uri="{FF2B5EF4-FFF2-40B4-BE49-F238E27FC236}">
                    <a16:creationId xmlns:a16="http://schemas.microsoft.com/office/drawing/2014/main" id="{5383C6D8-058F-4A41-B601-80BE0F38E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02" name="Text Box 20">
                  <a:extLst>
                    <a:ext uri="{FF2B5EF4-FFF2-40B4-BE49-F238E27FC236}">
                      <a16:creationId xmlns:a16="http://schemas.microsoft.com/office/drawing/2014/main" id="{8DDFD6D6-CFB2-A543-803B-E0D225340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03" name="Text Box 21">
                  <a:extLst>
                    <a:ext uri="{FF2B5EF4-FFF2-40B4-BE49-F238E27FC236}">
                      <a16:creationId xmlns:a16="http://schemas.microsoft.com/office/drawing/2014/main" id="{04FCED81-808C-4B40-8559-2FE4E66FE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201" name="Text Box 22">
                <a:extLst>
                  <a:ext uri="{FF2B5EF4-FFF2-40B4-BE49-F238E27FC236}">
                    <a16:creationId xmlns:a16="http://schemas.microsoft.com/office/drawing/2014/main" id="{22667D2E-474F-C04F-9EF1-65999F53A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58EDE71-07B3-4841-A2B5-5F1C258FE2F2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75C74AE-98C7-C245-9222-8EB21BF49F29}"/>
              </a:ext>
            </a:extLst>
          </p:cNvPr>
          <p:cNvGrpSpPr/>
          <p:nvPr/>
        </p:nvGrpSpPr>
        <p:grpSpPr>
          <a:xfrm>
            <a:off x="8203097" y="5653926"/>
            <a:ext cx="1789043" cy="1107996"/>
            <a:chOff x="10084905" y="1590261"/>
            <a:chExt cx="1789043" cy="110799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6C7D723-D7D8-E949-B946-5AC1C0648A21}"/>
                </a:ext>
              </a:extLst>
            </p:cNvPr>
            <p:cNvSpPr txBox="1"/>
            <p:nvPr/>
          </p:nvSpPr>
          <p:spPr>
            <a:xfrm>
              <a:off x="10707757" y="1590261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BCCA618-927B-9C45-B38A-F3EA61772599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3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Hash function algorithms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BF9FAD4A-FE78-7446-845F-6232B124B138}"/>
              </a:ext>
            </a:extLst>
          </p:cNvPr>
          <p:cNvSpPr txBox="1">
            <a:spLocks noChangeArrowheads="1"/>
          </p:cNvSpPr>
          <p:nvPr/>
        </p:nvSpPr>
        <p:spPr>
          <a:xfrm>
            <a:off x="871400" y="1396310"/>
            <a:ext cx="109495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indent="-287338"/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40927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let’s fix it!!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865909" y="1170523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Recall the problem: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77CCA1-AE8D-374F-BC1F-5EC4C0FB94A5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B4941F-64F3-E447-9284-991F0D048A09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E84004-AA3A-644E-9984-F921D7AEC2D1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7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Need for certified public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90663"/>
            <a:ext cx="7749209" cy="75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motivation: Trudy plays pizza prank on Bob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20482" name="Picture 2" descr="Delivery Pepperoni Pizza | Taste Test | Serious Eats">
            <a:extLst>
              <a:ext uri="{FF2B5EF4-FFF2-40B4-BE49-F238E27FC236}">
                <a16:creationId xmlns:a16="http://schemas.microsoft.com/office/drawing/2014/main" id="{9DE292BF-82C0-674B-895E-5211D05B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07" y="2252869"/>
            <a:ext cx="3712524" cy="3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3">
            <a:extLst>
              <a:ext uri="{FF2B5EF4-FFF2-40B4-BE49-F238E27FC236}">
                <a16:creationId xmlns:a16="http://schemas.microsoft.com/office/drawing/2014/main" id="{19B001DB-C120-F941-A274-01407236A44C}"/>
              </a:ext>
            </a:extLst>
          </p:cNvPr>
          <p:cNvSpPr txBox="1">
            <a:spLocks noChangeArrowheads="1"/>
          </p:cNvSpPr>
          <p:nvPr/>
        </p:nvSpPr>
        <p:spPr>
          <a:xfrm>
            <a:off x="868681" y="2059478"/>
            <a:ext cx="6812280" cy="434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8925"/>
            <a:r>
              <a:rPr lang="en-US" sz="2800" dirty="0"/>
              <a:t>Trudy creates e-mail order: </a:t>
            </a:r>
            <a:br>
              <a:rPr lang="en-US" sz="2800" dirty="0"/>
            </a:br>
            <a:r>
              <a:rPr lang="en-US" sz="2800" i="1" dirty="0"/>
              <a:t>Dear Pizza Store, Please deliver to me four pepperoni pizzas. Thank you, Bob</a:t>
            </a:r>
          </a:p>
          <a:p>
            <a:pPr lvl="1"/>
            <a:r>
              <a:rPr lang="en-US" sz="2800" dirty="0"/>
              <a:t>Trudy signs order with her private key</a:t>
            </a:r>
          </a:p>
          <a:p>
            <a:pPr lvl="1"/>
            <a:r>
              <a:rPr lang="en-US" sz="2800" dirty="0"/>
              <a:t>Trudy sends order to Pizza Store</a:t>
            </a:r>
          </a:p>
          <a:p>
            <a:pPr lvl="1"/>
            <a:r>
              <a:rPr lang="en-US" sz="2800" dirty="0"/>
              <a:t>Trudy sends to Pizza Store her public key, but says it</a:t>
            </a:r>
            <a:r>
              <a:rPr lang="en-US" altLang="ja-JP" sz="2800" dirty="0"/>
              <a:t>’s Bob’s public key</a:t>
            </a:r>
          </a:p>
          <a:p>
            <a:pPr lvl="1"/>
            <a:r>
              <a:rPr lang="en-US" sz="2800" dirty="0"/>
              <a:t>Pizza Store verifies signature; then delivers four pepperoni pizzas to Bob</a:t>
            </a:r>
          </a:p>
          <a:p>
            <a:pPr lvl="1"/>
            <a:r>
              <a:rPr lang="en-US" sz="2800" dirty="0"/>
              <a:t>Bob doesn’</a:t>
            </a:r>
            <a:r>
              <a:rPr lang="en-US" altLang="ja-JP" sz="2800" dirty="0"/>
              <a:t>t 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(lovers!)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500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3E8B2A-A755-5E48-807C-4B3E8C517B43}"/>
              </a:ext>
            </a:extLst>
          </p:cNvPr>
          <p:cNvSpPr txBox="1">
            <a:spLocks noChangeArrowheads="1"/>
          </p:cNvSpPr>
          <p:nvPr/>
        </p:nvSpPr>
        <p:spPr>
          <a:xfrm>
            <a:off x="747505" y="1236939"/>
            <a:ext cx="1042407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</a:t>
            </a:r>
          </a:p>
          <a:p>
            <a:r>
              <a:rPr lang="en-US" dirty="0"/>
              <a:t>entity (person, website, router) registers its public key with CE provides </a:t>
            </a:r>
            <a:r>
              <a:rPr lang="en-US" altLang="ja-JP" dirty="0"/>
              <a:t>“proof of identity” to CA</a:t>
            </a:r>
          </a:p>
          <a:p>
            <a:pPr lvl="1"/>
            <a:r>
              <a:rPr lang="en-US" dirty="0"/>
              <a:t>CA creates certificate binding identity E to E’s public key</a:t>
            </a:r>
          </a:p>
          <a:p>
            <a:pPr lvl="1"/>
            <a:r>
              <a:rPr lang="en-US" dirty="0"/>
              <a:t>certificate containing E’</a:t>
            </a:r>
            <a:r>
              <a:rPr lang="en-US" altLang="ja-JP" dirty="0"/>
              <a:t>s public key digitally signed by CA: CA says “this is E’s public key”</a:t>
            </a:r>
            <a:endParaRPr lang="en-US" dirty="0"/>
          </a:p>
        </p:txBody>
      </p:sp>
      <p:pic>
        <p:nvPicPr>
          <p:cNvPr id="7" name="Picture 4" descr="j0175664[1]">
            <a:extLst>
              <a:ext uri="{FF2B5EF4-FFF2-40B4-BE49-F238E27FC236}">
                <a16:creationId xmlns:a16="http://schemas.microsoft.com/office/drawing/2014/main" id="{23CAD533-9FA9-104F-B787-25857E08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651" y="4860718"/>
            <a:ext cx="1155700" cy="917575"/>
          </a:xfrm>
          <a:prstGeom prst="rect">
            <a:avLst/>
          </a:prstGeom>
          <a:noFill/>
        </p:spPr>
      </p:pic>
      <p:pic>
        <p:nvPicPr>
          <p:cNvPr id="8" name="Picture 5" descr="Bob">
            <a:extLst>
              <a:ext uri="{FF2B5EF4-FFF2-40B4-BE49-F238E27FC236}">
                <a16:creationId xmlns:a16="http://schemas.microsoft.com/office/drawing/2014/main" id="{0548BCFD-B7B1-C642-A6A8-74DD77F0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4" y="558303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3">
            <a:extLst>
              <a:ext uri="{FF2B5EF4-FFF2-40B4-BE49-F238E27FC236}">
                <a16:creationId xmlns:a16="http://schemas.microsoft.com/office/drawing/2014/main" id="{514DEAE9-3473-A94A-B6EB-D6509081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51" y="453210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B959E000-A13C-AB4A-B282-6A69824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6" y="538776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1B9863CF-92EF-BC44-9CCC-D015F721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9139" y="531474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776C03-EA8C-2848-85F8-6B5E0D3EE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451" y="434954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746B9D1E-91F6-E34F-93A3-36FF0A9C8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076" y="437653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B42AC924-4113-6146-9190-3E0B43B0D2A6}"/>
              </a:ext>
            </a:extLst>
          </p:cNvPr>
          <p:cNvGrpSpPr>
            <a:grpSpLocks/>
          </p:cNvGrpSpPr>
          <p:nvPr/>
        </p:nvGrpSpPr>
        <p:grpSpPr bwMode="auto">
          <a:xfrm>
            <a:off x="8307077" y="4044674"/>
            <a:ext cx="858838" cy="1158875"/>
            <a:chOff x="4446" y="2648"/>
            <a:chExt cx="541" cy="730"/>
          </a:xfrm>
        </p:grpSpPr>
        <p:pic>
          <p:nvPicPr>
            <p:cNvPr id="32" name="Picture 29" descr="SO00109_[1]">
              <a:extLst>
                <a:ext uri="{FF2B5EF4-FFF2-40B4-BE49-F238E27FC236}">
                  <a16:creationId xmlns:a16="http://schemas.microsoft.com/office/drawing/2014/main" id="{2A42DF74-0987-5743-815C-6D6077F5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30">
              <a:extLst>
                <a:ext uri="{FF2B5EF4-FFF2-40B4-BE49-F238E27FC236}">
                  <a16:creationId xmlns:a16="http://schemas.microsoft.com/office/drawing/2014/main" id="{CABC37BB-8D37-5346-8D2F-6AEE6F2BF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6FC90D88-FE04-9642-A206-14C10022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7" name="Text Box 32">
                  <a:extLst>
                    <a:ext uri="{FF2B5EF4-FFF2-40B4-BE49-F238E27FC236}">
                      <a16:creationId xmlns:a16="http://schemas.microsoft.com/office/drawing/2014/main" id="{69E50F96-6F41-304B-AA4E-F0D481927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8" name="Text Box 33">
                  <a:extLst>
                    <a:ext uri="{FF2B5EF4-FFF2-40B4-BE49-F238E27FC236}">
                      <a16:creationId xmlns:a16="http://schemas.microsoft.com/office/drawing/2014/main" id="{BD9826BE-5617-2545-8BEA-DF335B1185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6" name="Text Box 34">
                <a:extLst>
                  <a:ext uri="{FF2B5EF4-FFF2-40B4-BE49-F238E27FC236}">
                    <a16:creationId xmlns:a16="http://schemas.microsoft.com/office/drawing/2014/main" id="{9DB419F6-7ACA-F647-82AC-3C6EFAC50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4" name="Picture 35" descr="BS00768_[1]">
              <a:extLst>
                <a:ext uri="{FF2B5EF4-FFF2-40B4-BE49-F238E27FC236}">
                  <a16:creationId xmlns:a16="http://schemas.microsoft.com/office/drawing/2014/main" id="{E90EC5A6-F279-6E4A-A0F4-1F5B775A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6">
            <a:extLst>
              <a:ext uri="{FF2B5EF4-FFF2-40B4-BE49-F238E27FC236}">
                <a16:creationId xmlns:a16="http://schemas.microsoft.com/office/drawing/2014/main" id="{AEC96A95-A24E-234D-BFA0-CAD51D07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142" y="5204723"/>
            <a:ext cx="326148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certificate for Bob’</a:t>
            </a:r>
            <a:r>
              <a:rPr lang="en-US" altLang="ja-JP" sz="2400" dirty="0">
                <a:latin typeface="+mn-lt"/>
                <a:cs typeface="Arial" charset="0"/>
              </a:rPr>
              <a:t>s public key, signed by CA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A104D4-6597-8545-AE1E-4577D2F09F17}"/>
              </a:ext>
            </a:extLst>
          </p:cNvPr>
          <p:cNvGrpSpPr/>
          <p:nvPr/>
        </p:nvGrpSpPr>
        <p:grpSpPr>
          <a:xfrm>
            <a:off x="2120145" y="4048470"/>
            <a:ext cx="1491075" cy="812454"/>
            <a:chOff x="1914734" y="3557588"/>
            <a:chExt cx="1491075" cy="812454"/>
          </a:xfrm>
        </p:grpSpPr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D5506696-77AB-1B40-A4F7-5FFAF0CC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42" name="Picture 17" descr="BS00768_[1]">
              <a:extLst>
                <a:ext uri="{FF2B5EF4-FFF2-40B4-BE49-F238E27FC236}">
                  <a16:creationId xmlns:a16="http://schemas.microsoft.com/office/drawing/2014/main" id="{A7ECB05D-E6D2-A048-986D-B97CF606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C75D009B-E4B0-7D46-9107-860AFBE8A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45" name="Group 19">
                <a:extLst>
                  <a:ext uri="{FF2B5EF4-FFF2-40B4-BE49-F238E27FC236}">
                    <a16:creationId xmlns:a16="http://schemas.microsoft.com/office/drawing/2014/main" id="{FA341A53-980A-5C49-B6F7-E79003B3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47" name="Text Box 20">
                  <a:extLst>
                    <a:ext uri="{FF2B5EF4-FFF2-40B4-BE49-F238E27FC236}">
                      <a16:creationId xmlns:a16="http://schemas.microsoft.com/office/drawing/2014/main" id="{DEAC77C3-BAA5-F443-8C94-D92E5D6CD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48" name="Text Box 21">
                  <a:extLst>
                    <a:ext uri="{FF2B5EF4-FFF2-40B4-BE49-F238E27FC236}">
                      <a16:creationId xmlns:a16="http://schemas.microsoft.com/office/drawing/2014/main" id="{C89B2AF0-297B-6E4C-8552-0E5F297C8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FD5B6C22-76DD-BB4D-93E7-DF948453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59881B-A1F9-7A4D-BDB2-822CB1AC868C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3BB3F4-B2E4-CB40-9B41-6B747981F1D1}"/>
              </a:ext>
            </a:extLst>
          </p:cNvPr>
          <p:cNvGrpSpPr/>
          <p:nvPr/>
        </p:nvGrpSpPr>
        <p:grpSpPr>
          <a:xfrm>
            <a:off x="5939324" y="3900693"/>
            <a:ext cx="1196163" cy="955675"/>
            <a:chOff x="4296054" y="3224833"/>
            <a:chExt cx="1196163" cy="955675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9F86004E-57D3-2B47-A9C8-B12CCB4E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94D9C94A-2C78-EF44-95ED-65E34026B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9228D-7D76-B749-BF6B-5CD50A49737B}"/>
              </a:ext>
            </a:extLst>
          </p:cNvPr>
          <p:cNvGrpSpPr/>
          <p:nvPr/>
        </p:nvGrpSpPr>
        <p:grpSpPr>
          <a:xfrm>
            <a:off x="5466319" y="4883978"/>
            <a:ext cx="1517579" cy="936623"/>
            <a:chOff x="1914734" y="3458819"/>
            <a:chExt cx="1517579" cy="936623"/>
          </a:xfrm>
        </p:grpSpPr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F1F72D12-E9EA-EA4E-9462-C0194DDA2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62384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55" name="Picture 17" descr="BS00768_[1]">
              <a:extLst>
                <a:ext uri="{FF2B5EF4-FFF2-40B4-BE49-F238E27FC236}">
                  <a16:creationId xmlns:a16="http://schemas.microsoft.com/office/drawing/2014/main" id="{64902A97-E370-9644-A285-67136930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id="{40B79DC8-6CFF-1A42-BBB2-043B5D8A6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20" y="3765205"/>
              <a:ext cx="639764" cy="630237"/>
              <a:chOff x="2994" y="2073"/>
              <a:chExt cx="403" cy="397"/>
            </a:xfrm>
          </p:grpSpPr>
          <p:grpSp>
            <p:nvGrpSpPr>
              <p:cNvPr id="58" name="Group 19">
                <a:extLst>
                  <a:ext uri="{FF2B5EF4-FFF2-40B4-BE49-F238E27FC236}">
                    <a16:creationId xmlns:a16="http://schemas.microsoft.com/office/drawing/2014/main" id="{7CE30E7F-A771-CD48-8BA7-28ECDB8D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403" cy="326"/>
                <a:chOff x="2994" y="2144"/>
                <a:chExt cx="403" cy="326"/>
              </a:xfrm>
            </p:grpSpPr>
            <p:sp>
              <p:nvSpPr>
                <p:cNvPr id="60" name="Text Box 20">
                  <a:extLst>
                    <a:ext uri="{FF2B5EF4-FFF2-40B4-BE49-F238E27FC236}">
                      <a16:creationId xmlns:a16="http://schemas.microsoft.com/office/drawing/2014/main" id="{95F49427-0650-9F48-AD60-F4AD83D704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61" name="Text Box 21">
                  <a:extLst>
                    <a:ext uri="{FF2B5EF4-FFF2-40B4-BE49-F238E27FC236}">
                      <a16:creationId xmlns:a16="http://schemas.microsoft.com/office/drawing/2014/main" id="{1D3534E8-F6F2-3F40-A422-A479EAB10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2" y="225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59" name="Text Box 22">
                <a:extLst>
                  <a:ext uri="{FF2B5EF4-FFF2-40B4-BE49-F238E27FC236}">
                    <a16:creationId xmlns:a16="http://schemas.microsoft.com/office/drawing/2014/main" id="{91198392-95D5-C743-A978-73224FA9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B9612A-2D92-F647-989B-3FD2B6A73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0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2" name="Picture 4" descr="j0175664[1]">
            <a:extLst>
              <a:ext uri="{FF2B5EF4-FFF2-40B4-BE49-F238E27FC236}">
                <a16:creationId xmlns:a16="http://schemas.microsoft.com/office/drawing/2014/main" id="{86204907-90B2-284B-BA6F-A051EB0C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2410" y="4380535"/>
            <a:ext cx="908948" cy="744538"/>
          </a:xfrm>
          <a:prstGeom prst="rect">
            <a:avLst/>
          </a:prstGeom>
          <a:noFill/>
        </p:spPr>
      </p:pic>
      <p:sp>
        <p:nvSpPr>
          <p:cNvPr id="63" name="Text Box 5">
            <a:extLst>
              <a:ext uri="{FF2B5EF4-FFF2-40B4-BE49-F238E27FC236}">
                <a16:creationId xmlns:a16="http://schemas.microsoft.com/office/drawing/2014/main" id="{BF16691C-9BDB-1D4F-AA2F-7065045E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926" y="3334578"/>
            <a:ext cx="96043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Bob</a:t>
            </a:r>
            <a:r>
              <a:rPr lang="en-US" altLang="ja-JP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key </a:t>
            </a:r>
          </a:p>
        </p:txBody>
      </p:sp>
      <p:pic>
        <p:nvPicPr>
          <p:cNvPr id="64" name="Picture 6" descr="BS00768_[1]">
            <a:extLst>
              <a:ext uri="{FF2B5EF4-FFF2-40B4-BE49-F238E27FC236}">
                <a16:creationId xmlns:a16="http://schemas.microsoft.com/office/drawing/2014/main" id="{8280B673-28A1-4F46-858C-8C7273B4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156851" y="3393730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7">
            <a:extLst>
              <a:ext uri="{FF2B5EF4-FFF2-40B4-BE49-F238E27FC236}">
                <a16:creationId xmlns:a16="http://schemas.microsoft.com/office/drawing/2014/main" id="{47A82B01-B7E1-D846-8542-A99CD2AEA39E}"/>
              </a:ext>
            </a:extLst>
          </p:cNvPr>
          <p:cNvGrpSpPr>
            <a:grpSpLocks/>
          </p:cNvGrpSpPr>
          <p:nvPr/>
        </p:nvGrpSpPr>
        <p:grpSpPr bwMode="auto">
          <a:xfrm>
            <a:off x="8066364" y="3631855"/>
            <a:ext cx="528637" cy="604837"/>
            <a:chOff x="2994" y="2073"/>
            <a:chExt cx="333" cy="381"/>
          </a:xfrm>
        </p:grpSpPr>
        <p:grpSp>
          <p:nvGrpSpPr>
            <p:cNvPr id="66" name="Group 8">
              <a:extLst>
                <a:ext uri="{FF2B5EF4-FFF2-40B4-BE49-F238E27FC236}">
                  <a16:creationId xmlns:a16="http://schemas.microsoft.com/office/drawing/2014/main" id="{C2759B9C-729A-5343-BADB-7B154CCF8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68" name="Text Box 9">
                <a:extLst>
                  <a:ext uri="{FF2B5EF4-FFF2-40B4-BE49-F238E27FC236}">
                    <a16:creationId xmlns:a16="http://schemas.microsoft.com/office/drawing/2014/main" id="{A77E39EC-DC13-404E-B464-ABE48C6D1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id="{C5422436-A231-5644-8B83-73C0DDFE2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C552F4B3-060D-5E41-AFB6-6B22FC0A2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1723C1A2-8445-2D4C-A1AC-7941C67B6447}"/>
              </a:ext>
            </a:extLst>
          </p:cNvPr>
          <p:cNvGrpSpPr>
            <a:grpSpLocks/>
          </p:cNvGrpSpPr>
          <p:nvPr/>
        </p:nvGrpSpPr>
        <p:grpSpPr bwMode="auto">
          <a:xfrm>
            <a:off x="3029916" y="3212410"/>
            <a:ext cx="858838" cy="1158875"/>
            <a:chOff x="4446" y="2648"/>
            <a:chExt cx="541" cy="730"/>
          </a:xfrm>
        </p:grpSpPr>
        <p:pic>
          <p:nvPicPr>
            <p:cNvPr id="83" name="Picture 25" descr="SO00109_[1]">
              <a:extLst>
                <a:ext uri="{FF2B5EF4-FFF2-40B4-BE49-F238E27FC236}">
                  <a16:creationId xmlns:a16="http://schemas.microsoft.com/office/drawing/2014/main" id="{884E3D47-2931-0749-BC1C-167192A82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26">
              <a:extLst>
                <a:ext uri="{FF2B5EF4-FFF2-40B4-BE49-F238E27FC236}">
                  <a16:creationId xmlns:a16="http://schemas.microsoft.com/office/drawing/2014/main" id="{C26DAA83-3F07-2948-9CB4-F03941CB5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6" name="Group 27">
                <a:extLst>
                  <a:ext uri="{FF2B5EF4-FFF2-40B4-BE49-F238E27FC236}">
                    <a16:creationId xmlns:a16="http://schemas.microsoft.com/office/drawing/2014/main" id="{3D9235A1-82B6-9A4D-B692-364CBCFC8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8" name="Text Box 28">
                  <a:extLst>
                    <a:ext uri="{FF2B5EF4-FFF2-40B4-BE49-F238E27FC236}">
                      <a16:creationId xmlns:a16="http://schemas.microsoft.com/office/drawing/2014/main" id="{26A0F4D4-6AF6-9E47-A61A-CF82F0B94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9" name="Text Box 29">
                  <a:extLst>
                    <a:ext uri="{FF2B5EF4-FFF2-40B4-BE49-F238E27FC236}">
                      <a16:creationId xmlns:a16="http://schemas.microsoft.com/office/drawing/2014/main" id="{61B19EC3-D708-D648-BBA1-846CA65A0D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7" name="Text Box 30">
                <a:extLst>
                  <a:ext uri="{FF2B5EF4-FFF2-40B4-BE49-F238E27FC236}">
                    <a16:creationId xmlns:a16="http://schemas.microsoft.com/office/drawing/2014/main" id="{8115967C-E3FB-BE48-ABEF-FBE72FA54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" name="Picture 31" descr="BS00768_[1]">
              <a:extLst>
                <a:ext uri="{FF2B5EF4-FFF2-40B4-BE49-F238E27FC236}">
                  <a16:creationId xmlns:a16="http://schemas.microsoft.com/office/drawing/2014/main" id="{00CF9311-3C9B-3A4F-9436-75CF9002F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A9D3E564-4A02-0341-99A6-4CA77C4481EE}"/>
              </a:ext>
            </a:extLst>
          </p:cNvPr>
          <p:cNvSpPr txBox="1">
            <a:spLocks noChangeArrowheads="1"/>
          </p:cNvSpPr>
          <p:nvPr/>
        </p:nvSpPr>
        <p:spPr>
          <a:xfrm>
            <a:off x="809901" y="1325563"/>
            <a:ext cx="11196568" cy="164292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>
                <a:solidFill>
                  <a:schemeClr val="tx2"/>
                </a:solidFill>
              </a:rPr>
              <a:t>when Alice wants Bob</a:t>
            </a:r>
            <a:r>
              <a:rPr lang="en-US" altLang="ja-JP" sz="3200" dirty="0">
                <a:solidFill>
                  <a:schemeClr val="tx2"/>
                </a:solidFill>
              </a:rPr>
              <a:t>’s public key</a:t>
            </a:r>
            <a:r>
              <a:rPr lang="en-US" altLang="ja-JP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gets Bob</a:t>
            </a:r>
            <a:r>
              <a:rPr lang="en-US" altLang="ja-JP" sz="2800" dirty="0">
                <a:solidFill>
                  <a:schemeClr val="tx2"/>
                </a:solidFill>
              </a:rPr>
              <a:t>’s certificate (Bob or elsewhere) 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apply CA</a:t>
            </a:r>
            <a:r>
              <a:rPr lang="en-US" altLang="ja-JP" sz="2800" dirty="0">
                <a:solidFill>
                  <a:schemeClr val="tx2"/>
                </a:solidFill>
              </a:rPr>
              <a:t>’s public key to Bob</a:t>
            </a:r>
            <a:r>
              <a:rPr lang="ja-JP" altLang="en-US" sz="280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certificate, get Bob’s public key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8F6ED6-01A5-0E45-82CA-E5937DA040AC}"/>
              </a:ext>
            </a:extLst>
          </p:cNvPr>
          <p:cNvGrpSpPr/>
          <p:nvPr/>
        </p:nvGrpSpPr>
        <p:grpSpPr>
          <a:xfrm>
            <a:off x="5042250" y="4300884"/>
            <a:ext cx="1571020" cy="993773"/>
            <a:chOff x="1914734" y="3458819"/>
            <a:chExt cx="1571020" cy="993773"/>
          </a:xfrm>
        </p:grpSpPr>
        <p:sp>
          <p:nvSpPr>
            <p:cNvPr id="92" name="Text Box 16">
              <a:extLst>
                <a:ext uri="{FF2B5EF4-FFF2-40B4-BE49-F238E27FC236}">
                  <a16:creationId xmlns:a16="http://schemas.microsoft.com/office/drawing/2014/main" id="{623C5444-33AE-A745-BE15-55AD9A0E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70839"/>
              <a:ext cx="960437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key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pic>
          <p:nvPicPr>
            <p:cNvPr id="93" name="Picture 17" descr="BS00768_[1]">
              <a:extLst>
                <a:ext uri="{FF2B5EF4-FFF2-40B4-BE49-F238E27FC236}">
                  <a16:creationId xmlns:a16="http://schemas.microsoft.com/office/drawing/2014/main" id="{D7837F94-C73E-4F4B-9E5D-BA3F3F58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74911AEB-DF5A-1C40-B94B-9013E3477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914" y="3765205"/>
              <a:ext cx="731840" cy="687387"/>
              <a:chOff x="2979" y="2073"/>
              <a:chExt cx="461" cy="433"/>
            </a:xfrm>
          </p:grpSpPr>
          <p:grpSp>
            <p:nvGrpSpPr>
              <p:cNvPr id="96" name="Group 19">
                <a:extLst>
                  <a:ext uri="{FF2B5EF4-FFF2-40B4-BE49-F238E27FC236}">
                    <a16:creationId xmlns:a16="http://schemas.microsoft.com/office/drawing/2014/main" id="{4CA1F0FD-4828-2144-A75D-FDE3A8678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2144"/>
                <a:ext cx="461" cy="362"/>
                <a:chOff x="2979" y="2144"/>
                <a:chExt cx="461" cy="362"/>
              </a:xfrm>
            </p:grpSpPr>
            <p:sp>
              <p:nvSpPr>
                <p:cNvPr id="98" name="Text Box 20">
                  <a:extLst>
                    <a:ext uri="{FF2B5EF4-FFF2-40B4-BE49-F238E27FC236}">
                      <a16:creationId xmlns:a16="http://schemas.microsoft.com/office/drawing/2014/main" id="{B3D79FB7-1C2B-C94B-B437-7A8ECA4482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9" y="214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9" name="Text Box 21">
                  <a:extLst>
                    <a:ext uri="{FF2B5EF4-FFF2-40B4-BE49-F238E27FC236}">
                      <a16:creationId xmlns:a16="http://schemas.microsoft.com/office/drawing/2014/main" id="{E3966B90-5436-A04E-8C64-3707CB218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2273"/>
                  <a:ext cx="3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97" name="Text Box 22">
                <a:extLst>
                  <a:ext uri="{FF2B5EF4-FFF2-40B4-BE49-F238E27FC236}">
                    <a16:creationId xmlns:a16="http://schemas.microsoft.com/office/drawing/2014/main" id="{97AFB871-1EC4-CD44-A23A-77B645039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07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5A1564F-7EB2-0A4C-BE2B-C0FE1A5F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BF86D7-C3B3-2847-ACEE-C8C1FEB25E60}"/>
              </a:ext>
            </a:extLst>
          </p:cNvPr>
          <p:cNvGrpSpPr/>
          <p:nvPr/>
        </p:nvGrpSpPr>
        <p:grpSpPr>
          <a:xfrm>
            <a:off x="5521879" y="3212132"/>
            <a:ext cx="1196163" cy="955675"/>
            <a:chOff x="4296054" y="3224833"/>
            <a:chExt cx="1196163" cy="955675"/>
          </a:xfrm>
        </p:grpSpPr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73BE9E8D-6C46-A342-B10D-C6ECD8AE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Text Box 15">
              <a:extLst>
                <a:ext uri="{FF2B5EF4-FFF2-40B4-BE49-F238E27FC236}">
                  <a16:creationId xmlns:a16="http://schemas.microsoft.com/office/drawing/2014/main" id="{669CFD21-9EEE-4149-A26A-FB28FA2D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504F19-7FCB-A149-8908-2F307F1C15D6}"/>
              </a:ext>
            </a:extLst>
          </p:cNvPr>
          <p:cNvCxnSpPr/>
          <p:nvPr/>
        </p:nvCxnSpPr>
        <p:spPr>
          <a:xfrm>
            <a:off x="3949148" y="3697357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39D3AD-1952-B248-B66E-C59F9B8324E8}"/>
              </a:ext>
            </a:extLst>
          </p:cNvPr>
          <p:cNvCxnSpPr/>
          <p:nvPr/>
        </p:nvCxnSpPr>
        <p:spPr>
          <a:xfrm>
            <a:off x="6778487" y="3690731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524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3324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287" y="237476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" name="Text Box 3">
            <a:extLst>
              <a:ext uri="{FF2B5EF4-FFF2-40B4-BE49-F238E27FC236}">
                <a16:creationId xmlns:a16="http://schemas.microsoft.com/office/drawing/2014/main" id="{8F65192A-556A-A141-AA63-E5E573B1C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73" y="4308821"/>
            <a:ext cx="9741797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generates random </a:t>
            </a:r>
            <a:r>
              <a:rPr lang="en-US" sz="2400" i="1" dirty="0">
                <a:latin typeface="+mn-lt"/>
              </a:rPr>
              <a:t>symmetric</a:t>
            </a:r>
            <a:r>
              <a:rPr lang="en-US" sz="2400" dirty="0">
                <a:latin typeface="+mn-lt"/>
              </a:rPr>
              <a:t> private key, K</a:t>
            </a:r>
            <a:r>
              <a:rPr lang="en-US" sz="2400" baseline="-25000" dirty="0">
                <a:latin typeface="+mn-lt"/>
              </a:rPr>
              <a:t>S</a:t>
            </a:r>
            <a:endParaRPr lang="en-US" sz="2400" dirty="0">
              <a:latin typeface="+mn-lt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encrypts message with K</a:t>
            </a:r>
            <a:r>
              <a:rPr lang="en-US" sz="2400" baseline="-25000" dirty="0">
                <a:latin typeface="+mn-lt"/>
              </a:rPr>
              <a:t>S  </a:t>
            </a:r>
            <a:r>
              <a:rPr lang="en-US" sz="2400" dirty="0">
                <a:latin typeface="+mn-lt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also encrypts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with Bob’</a:t>
            </a:r>
            <a:r>
              <a:rPr lang="en-US" altLang="ja-JP" sz="2400" dirty="0">
                <a:latin typeface="+mn-lt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sends both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and K</a:t>
            </a:r>
            <a:r>
              <a:rPr lang="en-US" sz="2800" baseline="30000" dirty="0">
                <a:latin typeface="+mn-lt"/>
              </a:rPr>
              <a:t>+</a:t>
            </a:r>
            <a:r>
              <a:rPr lang="en-US" sz="2400" baseline="-25000" dirty="0">
                <a:latin typeface="+mn-lt"/>
              </a:rPr>
              <a:t>B</a:t>
            </a:r>
            <a:r>
              <a:rPr lang="en-US" sz="2400" dirty="0">
                <a:latin typeface="+mn-lt"/>
              </a:rPr>
              <a:t>(K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) to Bob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52D2062F-CA48-1640-B3D5-A53B91C43E7F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04D262-2707-184F-A734-C5EDC8CE3D5E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AEFA32B-1A87-E643-B480-9E16BF81B05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3377ED2-37FB-2A48-9457-CB5C224CA256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" name="Picture 40" descr="BS00768_[1]">
            <a:extLst>
              <a:ext uri="{FF2B5EF4-FFF2-40B4-BE49-F238E27FC236}">
                <a16:creationId xmlns:a16="http://schemas.microsoft.com/office/drawing/2014/main" id="{25CD6C53-D478-0F45-AF7C-0B7FA20E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Picture 63" descr="BS00768_[1]">
            <a:extLst>
              <a:ext uri="{FF2B5EF4-FFF2-40B4-BE49-F238E27FC236}">
                <a16:creationId xmlns:a16="http://schemas.microsoft.com/office/drawing/2014/main" id="{58DA2BF2-4146-C74A-B07F-46340CB5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4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  <a:r>
              <a:rPr lang="en-US" sz="3600" b="0" dirty="0">
                <a:latin typeface="+mn-lt"/>
              </a:rPr>
              <a:t>(more) 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768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560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35" y="236150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7" name="Picture 40" descr="BS00768_[1]">
            <a:extLst>
              <a:ext uri="{FF2B5EF4-FFF2-40B4-BE49-F238E27FC236}">
                <a16:creationId xmlns:a16="http://schemas.microsoft.com/office/drawing/2014/main" id="{61059736-E07B-744E-B96D-1F4E5761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51" name="Picture 63" descr="BS00768_[1]">
            <a:extLst>
              <a:ext uri="{FF2B5EF4-FFF2-40B4-BE49-F238E27FC236}">
                <a16:creationId xmlns:a16="http://schemas.microsoft.com/office/drawing/2014/main" id="{704F2548-B402-D343-A7F0-B9E3DBE1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sp>
        <p:nvSpPr>
          <p:cNvPr id="72" name="Text Box 3">
            <a:extLst>
              <a:ext uri="{FF2B5EF4-FFF2-40B4-BE49-F238E27FC236}">
                <a16:creationId xmlns:a16="http://schemas.microsoft.com/office/drawing/2014/main" id="{A7DDBE4A-929E-B642-9DAE-D762CC72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774" y="4401586"/>
            <a:ext cx="534062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his private key to decrypt and recover K</a:t>
            </a:r>
            <a:r>
              <a:rPr lang="en-US" sz="2400" baseline="-25000" dirty="0">
                <a:latin typeface="+mn-lt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to decrypt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to recover 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99435D-2271-B04F-8D13-401A6A3326A7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3F6EEE-3FCB-2E46-81EC-273DBA6A63E6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DE79B7-8500-4745-B5AF-25A00ABB921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54BF6D-ACBE-CC49-BE4E-4102462FD5E0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5566811" y="3122817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332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m to Bob, with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3309110" y="2832340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2583623" y="2337040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3450398" y="2330690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4" name="Text Box 25">
            <a:extLst>
              <a:ext uri="{FF2B5EF4-FFF2-40B4-BE49-F238E27FC236}">
                <a16:creationId xmlns:a16="http://schemas.microsoft.com/office/drawing/2014/main" id="{28C8EE68-97D2-FF41-82E7-33345F4D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6648" y="2526444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4188585" y="2308465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2361373" y="3667365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73" y="2605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3375785" y="1954453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72131" y="2141182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85" y="3141903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Freeform 41">
            <a:extLst>
              <a:ext uri="{FF2B5EF4-FFF2-40B4-BE49-F238E27FC236}">
                <a16:creationId xmlns:a16="http://schemas.microsoft.com/office/drawing/2014/main" id="{55D2C347-2435-E542-9A79-6C7EC0C3DA50}"/>
              </a:ext>
            </a:extLst>
          </p:cNvPr>
          <p:cNvSpPr>
            <a:spLocks/>
          </p:cNvSpPr>
          <p:nvPr/>
        </p:nvSpPr>
        <p:spPr bwMode="auto">
          <a:xfrm flipH="1">
            <a:off x="8131245" y="2840278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" name="Freeform 42">
            <a:extLst>
              <a:ext uri="{FF2B5EF4-FFF2-40B4-BE49-F238E27FC236}">
                <a16:creationId xmlns:a16="http://schemas.microsoft.com/office/drawing/2014/main" id="{F807986B-0E09-FA4F-881F-706A27FC7F4F}"/>
              </a:ext>
            </a:extLst>
          </p:cNvPr>
          <p:cNvSpPr>
            <a:spLocks/>
          </p:cNvSpPr>
          <p:nvPr/>
        </p:nvSpPr>
        <p:spPr bwMode="auto">
          <a:xfrm flipH="1" flipV="1">
            <a:off x="8153470" y="3675303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pic>
        <p:nvPicPr>
          <p:cNvPr id="158" name="Picture 43" descr="Bob">
            <a:extLst>
              <a:ext uri="{FF2B5EF4-FFF2-40B4-BE49-F238E27FC236}">
                <a16:creationId xmlns:a16="http://schemas.microsoft.com/office/drawing/2014/main" id="{9D615FF3-AB81-364A-B0F1-CE29503E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58" y="306570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660" y="3836607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0" name="Group 45">
            <a:extLst>
              <a:ext uri="{FF2B5EF4-FFF2-40B4-BE49-F238E27FC236}">
                <a16:creationId xmlns:a16="http://schemas.microsoft.com/office/drawing/2014/main" id="{B070881B-8F76-0241-BBB2-17A2761F93FB}"/>
              </a:ext>
            </a:extLst>
          </p:cNvPr>
          <p:cNvGrpSpPr>
            <a:grpSpLocks/>
          </p:cNvGrpSpPr>
          <p:nvPr/>
        </p:nvGrpSpPr>
        <p:grpSpPr bwMode="auto">
          <a:xfrm>
            <a:off x="8894833" y="2319578"/>
            <a:ext cx="757238" cy="708025"/>
            <a:chOff x="1541" y="1993"/>
            <a:chExt cx="477" cy="446"/>
          </a:xfrm>
        </p:grpSpPr>
        <p:sp>
          <p:nvSpPr>
            <p:cNvPr id="178" name="Rectangle 46">
              <a:extLst>
                <a:ext uri="{FF2B5EF4-FFF2-40B4-BE49-F238E27FC236}">
                  <a16:creationId xmlns:a16="http://schemas.microsoft.com/office/drawing/2014/main" id="{3DF6F0B4-7F43-4A45-8970-FF3F4C69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9" name="Text Box 47">
              <a:extLst>
                <a:ext uri="{FF2B5EF4-FFF2-40B4-BE49-F238E27FC236}">
                  <a16:creationId xmlns:a16="http://schemas.microsoft.com/office/drawing/2014/main" id="{E2BA66F0-5B75-A94B-BFB8-3C2B9F313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80" name="Text Box 48">
              <a:extLst>
                <a:ext uri="{FF2B5EF4-FFF2-40B4-BE49-F238E27FC236}">
                  <a16:creationId xmlns:a16="http://schemas.microsoft.com/office/drawing/2014/main" id="{1F49BE10-EA54-A84A-8F6A-25C464DFC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93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81" name="Text Box 49">
              <a:extLst>
                <a:ext uri="{FF2B5EF4-FFF2-40B4-BE49-F238E27FC236}">
                  <a16:creationId xmlns:a16="http://schemas.microsoft.com/office/drawing/2014/main" id="{2D8AEC8C-F0F2-5044-83E1-CF9E0D45A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08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pic>
        <p:nvPicPr>
          <p:cNvPr id="162" name="Picture 51" descr="BS00768_[1]">
            <a:extLst>
              <a:ext uri="{FF2B5EF4-FFF2-40B4-BE49-F238E27FC236}">
                <a16:creationId xmlns:a16="http://schemas.microsoft.com/office/drawing/2014/main" id="{211576C7-23B5-8C41-BD5B-D7E4BDB8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601812" y="212114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" name="Group 52">
            <a:extLst>
              <a:ext uri="{FF2B5EF4-FFF2-40B4-BE49-F238E27FC236}">
                <a16:creationId xmlns:a16="http://schemas.microsoft.com/office/drawing/2014/main" id="{0AD101C7-1262-424D-87F3-9C9E02F032E0}"/>
              </a:ext>
            </a:extLst>
          </p:cNvPr>
          <p:cNvGrpSpPr>
            <a:grpSpLocks/>
          </p:cNvGrpSpPr>
          <p:nvPr/>
        </p:nvGrpSpPr>
        <p:grpSpPr bwMode="auto">
          <a:xfrm>
            <a:off x="9096445" y="1932228"/>
            <a:ext cx="481013" cy="474662"/>
            <a:chOff x="2637" y="716"/>
            <a:chExt cx="303" cy="299"/>
          </a:xfrm>
        </p:grpSpPr>
        <p:sp>
          <p:nvSpPr>
            <p:cNvPr id="176" name="Text Box 53">
              <a:extLst>
                <a:ext uri="{FF2B5EF4-FFF2-40B4-BE49-F238E27FC236}">
                  <a16:creationId xmlns:a16="http://schemas.microsoft.com/office/drawing/2014/main" id="{4A79E822-86A5-D44B-B0B2-81E7C9CE5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77" name="Text Box 54">
              <a:extLst>
                <a:ext uri="{FF2B5EF4-FFF2-40B4-BE49-F238E27FC236}">
                  <a16:creationId xmlns:a16="http://schemas.microsoft.com/office/drawing/2014/main" id="{7A4A96DE-6FB4-D044-AD65-43209196E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64" name="Group 55">
            <a:extLst>
              <a:ext uri="{FF2B5EF4-FFF2-40B4-BE49-F238E27FC236}">
                <a16:creationId xmlns:a16="http://schemas.microsoft.com/office/drawing/2014/main" id="{0F0A6289-FA89-A14C-897D-B2BA44609D3F}"/>
              </a:ext>
            </a:extLst>
          </p:cNvPr>
          <p:cNvGrpSpPr>
            <a:grpSpLocks/>
          </p:cNvGrpSpPr>
          <p:nvPr/>
        </p:nvGrpSpPr>
        <p:grpSpPr bwMode="auto">
          <a:xfrm>
            <a:off x="7691438" y="2234268"/>
            <a:ext cx="1135063" cy="528637"/>
            <a:chOff x="1778" y="2485"/>
            <a:chExt cx="715" cy="333"/>
          </a:xfrm>
        </p:grpSpPr>
        <p:sp>
          <p:nvSpPr>
            <p:cNvPr id="174" name="Text Box 56">
              <a:extLst>
                <a:ext uri="{FF2B5EF4-FFF2-40B4-BE49-F238E27FC236}">
                  <a16:creationId xmlns:a16="http://schemas.microsoft.com/office/drawing/2014/main" id="{65E495B1-6FD1-FB4D-8106-739D3AA5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75" name="Text Box 57">
              <a:extLst>
                <a:ext uri="{FF2B5EF4-FFF2-40B4-BE49-F238E27FC236}">
                  <a16:creationId xmlns:a16="http://schemas.microsoft.com/office/drawing/2014/main" id="{B235E78A-2E04-B642-9500-E3AAD79EA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65" name="Text Box 58">
            <a:extLst>
              <a:ext uri="{FF2B5EF4-FFF2-40B4-BE49-F238E27FC236}">
                <a16:creationId xmlns:a16="http://schemas.microsoft.com/office/drawing/2014/main" id="{4DA86245-D925-3446-A4D0-A81E917F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133" y="4042015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6" name="Group 59">
            <a:extLst>
              <a:ext uri="{FF2B5EF4-FFF2-40B4-BE49-F238E27FC236}">
                <a16:creationId xmlns:a16="http://schemas.microsoft.com/office/drawing/2014/main" id="{A97BD907-9DC7-7041-9D34-2BBEA9A1D328}"/>
              </a:ext>
            </a:extLst>
          </p:cNvPr>
          <p:cNvGrpSpPr>
            <a:grpSpLocks/>
          </p:cNvGrpSpPr>
          <p:nvPr/>
        </p:nvGrpSpPr>
        <p:grpSpPr bwMode="auto">
          <a:xfrm>
            <a:off x="8915470" y="3532428"/>
            <a:ext cx="754063" cy="712787"/>
            <a:chOff x="694" y="2465"/>
            <a:chExt cx="475" cy="449"/>
          </a:xfrm>
        </p:grpSpPr>
        <p:sp>
          <p:nvSpPr>
            <p:cNvPr id="171" name="Rectangle 60">
              <a:extLst>
                <a:ext uri="{FF2B5EF4-FFF2-40B4-BE49-F238E27FC236}">
                  <a16:creationId xmlns:a16="http://schemas.microsoft.com/office/drawing/2014/main" id="{1D293FAC-5E22-D141-A5E4-DB02E8BB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2" name="Text Box 61">
              <a:extLst>
                <a:ext uri="{FF2B5EF4-FFF2-40B4-BE49-F238E27FC236}">
                  <a16:creationId xmlns:a16="http://schemas.microsoft.com/office/drawing/2014/main" id="{A757629A-2626-2944-9DE4-3E353D0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73" name="Text Box 62">
              <a:extLst>
                <a:ext uri="{FF2B5EF4-FFF2-40B4-BE49-F238E27FC236}">
                  <a16:creationId xmlns:a16="http://schemas.microsoft.com/office/drawing/2014/main" id="{1B39B42A-EF1C-E746-A3FD-3109C0DDE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2465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sp>
        <p:nvSpPr>
          <p:cNvPr id="167" name="Freeform 63">
            <a:extLst>
              <a:ext uri="{FF2B5EF4-FFF2-40B4-BE49-F238E27FC236}">
                <a16:creationId xmlns:a16="http://schemas.microsoft.com/office/drawing/2014/main" id="{4691EE9B-BA40-2640-9979-67370B5C964C}"/>
              </a:ext>
            </a:extLst>
          </p:cNvPr>
          <p:cNvSpPr>
            <a:spLocks/>
          </p:cNvSpPr>
          <p:nvPr/>
        </p:nvSpPr>
        <p:spPr bwMode="auto">
          <a:xfrm flipV="1">
            <a:off x="9696520" y="36673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68" name="Freeform 64">
            <a:extLst>
              <a:ext uri="{FF2B5EF4-FFF2-40B4-BE49-F238E27FC236}">
                <a16:creationId xmlns:a16="http://schemas.microsoft.com/office/drawing/2014/main" id="{B7C4584F-BF1A-0544-926F-EA048B2C95C9}"/>
              </a:ext>
            </a:extLst>
          </p:cNvPr>
          <p:cNvSpPr>
            <a:spLocks/>
          </p:cNvSpPr>
          <p:nvPr/>
        </p:nvSpPr>
        <p:spPr bwMode="auto">
          <a:xfrm>
            <a:off x="9675883" y="27910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9" name="Text Box 65">
            <a:extLst>
              <a:ext uri="{FF2B5EF4-FFF2-40B4-BE49-F238E27FC236}">
                <a16:creationId xmlns:a16="http://schemas.microsoft.com/office/drawing/2014/main" id="{F7D43E61-3100-7A4D-BECB-A3331CE3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0828" y="3973269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sp>
        <p:nvSpPr>
          <p:cNvPr id="170" name="Text Box 66">
            <a:extLst>
              <a:ext uri="{FF2B5EF4-FFF2-40B4-BE49-F238E27FC236}">
                <a16:creationId xmlns:a16="http://schemas.microsoft.com/office/drawing/2014/main" id="{1C0EFBE4-3204-B04F-B170-3873C8B0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76" y="3240592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C00000"/>
                </a:solidFill>
                <a:latin typeface="+mn-lt"/>
                <a:cs typeface="Arial" charset="0"/>
              </a:rPr>
              <a:t>compare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085666D-A10E-EE47-B430-1A938BB519D5}"/>
              </a:ext>
            </a:extLst>
          </p:cNvPr>
          <p:cNvCxnSpPr/>
          <p:nvPr/>
        </p:nvCxnSpPr>
        <p:spPr>
          <a:xfrm>
            <a:off x="7040216" y="3412435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/>
          <p:nvPr/>
        </p:nvCxnSpPr>
        <p:spPr>
          <a:xfrm>
            <a:off x="4611756" y="3425687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44" descr="BS00592_[1]">
            <a:extLst>
              <a:ext uri="{FF2B5EF4-FFF2-40B4-BE49-F238E27FC236}">
                <a16:creationId xmlns:a16="http://schemas.microsoft.com/office/drawing/2014/main" id="{0FF485A1-9AA8-6F46-8E70-E9180D86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15" y="303343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598" y="3327122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pic>
        <p:nvPicPr>
          <p:cNvPr id="202" name="Picture 9" descr="BS00592_[1]">
            <a:extLst>
              <a:ext uri="{FF2B5EF4-FFF2-40B4-BE49-F238E27FC236}">
                <a16:creationId xmlns:a16="http://schemas.microsoft.com/office/drawing/2014/main" id="{A2B82B1E-9E0E-AB4B-B59F-4CA155D8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18" y="3092312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4121427" y="3167270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BA5BB77-4637-7B46-B5F9-DEC82AA783F5}"/>
              </a:ext>
            </a:extLst>
          </p:cNvPr>
          <p:cNvGrpSpPr/>
          <p:nvPr/>
        </p:nvGrpSpPr>
        <p:grpSpPr>
          <a:xfrm>
            <a:off x="7967869" y="3147393"/>
            <a:ext cx="344557" cy="584775"/>
            <a:chOff x="9859617" y="1179444"/>
            <a:chExt cx="344557" cy="58477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0E3AD53-6CBA-714C-953B-F457A80C2164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6DC195A-36B0-204A-AEA3-DF2912DA03EB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/>
          <p:nvPr/>
        </p:nvCxnSpPr>
        <p:spPr>
          <a:xfrm>
            <a:off x="2147404" y="2834861"/>
            <a:ext cx="397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3807329" y="2195527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FC684D3-661D-214E-8AAA-803D5741950F}"/>
              </a:ext>
            </a:extLst>
          </p:cNvPr>
          <p:cNvCxnSpPr/>
          <p:nvPr/>
        </p:nvCxnSpPr>
        <p:spPr>
          <a:xfrm>
            <a:off x="9516467" y="2187153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 Box 4">
            <a:extLst>
              <a:ext uri="{FF2B5EF4-FFF2-40B4-BE49-F238E27FC236}">
                <a16:creationId xmlns:a16="http://schemas.microsoft.com/office/drawing/2014/main" id="{1F245A08-96A8-8C45-A51A-73F89CCB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16" y="4699345"/>
            <a:ext cx="101101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digitally signs hash of her message with her private key, providing integrity and authentication </a:t>
            </a:r>
          </a:p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sends both message (in the clear) and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38356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919003A-0583-1E4A-B26A-5A0954150CD9}"/>
              </a:ext>
            </a:extLst>
          </p:cNvPr>
          <p:cNvSpPr/>
          <p:nvPr/>
        </p:nvSpPr>
        <p:spPr>
          <a:xfrm>
            <a:off x="2869617" y="1808924"/>
            <a:ext cx="3133618" cy="2723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07CD2E-B6EC-9248-927D-6D3F30F4B7C6}"/>
              </a:ext>
            </a:extLst>
          </p:cNvPr>
          <p:cNvSpPr/>
          <p:nvPr/>
        </p:nvSpPr>
        <p:spPr>
          <a:xfrm>
            <a:off x="6387545" y="2001078"/>
            <a:ext cx="2610678" cy="3286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9913522" y="3440871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811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sends m to Bob, with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confidentiality,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4223508" y="2660061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3498021" y="2164761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4364796" y="2158411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5102983" y="2083178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3259587" y="3495086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755" y="2436474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4290183" y="1782174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86529" y="196890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1" y="2956372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058" y="3664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>
            <a:cxnSpLocks/>
          </p:cNvCxnSpPr>
          <p:nvPr/>
        </p:nvCxnSpPr>
        <p:spPr>
          <a:xfrm>
            <a:off x="5526154" y="3253408"/>
            <a:ext cx="15505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309" y="3645176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5035825" y="2994991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>
            <a:cxnSpLocks/>
          </p:cNvCxnSpPr>
          <p:nvPr/>
        </p:nvCxnSpPr>
        <p:spPr>
          <a:xfrm>
            <a:off x="3262538" y="2662582"/>
            <a:ext cx="227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4721727" y="2023248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B78702-8E82-044F-9A18-B2714D979F8A}"/>
              </a:ext>
            </a:extLst>
          </p:cNvPr>
          <p:cNvCxnSpPr>
            <a:cxnSpLocks/>
          </p:cNvCxnSpPr>
          <p:nvPr/>
        </p:nvCxnSpPr>
        <p:spPr>
          <a:xfrm>
            <a:off x="8878954" y="3829879"/>
            <a:ext cx="110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9" descr="BS00592_[1]">
            <a:extLst>
              <a:ext uri="{FF2B5EF4-FFF2-40B4-BE49-F238E27FC236}">
                <a16:creationId xmlns:a16="http://schemas.microsoft.com/office/drawing/2014/main" id="{55983C4D-CE39-2B44-9000-A0B4F61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36" y="3496504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8" descr="BS00768_[1]">
            <a:extLst>
              <a:ext uri="{FF2B5EF4-FFF2-40B4-BE49-F238E27FC236}">
                <a16:creationId xmlns:a16="http://schemas.microsoft.com/office/drawing/2014/main" id="{5D634922-0CDC-3B48-B755-7D3687FF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36899" y="24715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10">
            <a:extLst>
              <a:ext uri="{FF2B5EF4-FFF2-40B4-BE49-F238E27FC236}">
                <a16:creationId xmlns:a16="http://schemas.microsoft.com/office/drawing/2014/main" id="{479CB536-995E-2848-93C0-49213D5F025B}"/>
              </a:ext>
            </a:extLst>
          </p:cNvPr>
          <p:cNvGrpSpPr>
            <a:grpSpLocks/>
          </p:cNvGrpSpPr>
          <p:nvPr/>
        </p:nvGrpSpPr>
        <p:grpSpPr bwMode="auto">
          <a:xfrm>
            <a:off x="7109862" y="2731948"/>
            <a:ext cx="754063" cy="727075"/>
            <a:chOff x="1645" y="264"/>
            <a:chExt cx="475" cy="458"/>
          </a:xfrm>
        </p:grpSpPr>
        <p:sp>
          <p:nvSpPr>
            <p:cNvPr id="73" name="Rectangle 11">
              <a:extLst>
                <a:ext uri="{FF2B5EF4-FFF2-40B4-BE49-F238E27FC236}">
                  <a16:creationId xmlns:a16="http://schemas.microsoft.com/office/drawing/2014/main" id="{87B2F9BA-C745-1A43-A558-24B6C994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Text Box 12">
              <a:extLst>
                <a:ext uri="{FF2B5EF4-FFF2-40B4-BE49-F238E27FC236}">
                  <a16:creationId xmlns:a16="http://schemas.microsoft.com/office/drawing/2014/main" id="{1A0FB0CD-E502-7A4E-A69B-9E31C2D3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0C8C6F93-FFB7-2A4E-905A-46BF3BF7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76" name="Group 14">
            <a:extLst>
              <a:ext uri="{FF2B5EF4-FFF2-40B4-BE49-F238E27FC236}">
                <a16:creationId xmlns:a16="http://schemas.microsoft.com/office/drawing/2014/main" id="{7B08F5B3-C631-034D-B94A-C26CE6CA152E}"/>
              </a:ext>
            </a:extLst>
          </p:cNvPr>
          <p:cNvGrpSpPr>
            <a:grpSpLocks/>
          </p:cNvGrpSpPr>
          <p:nvPr/>
        </p:nvGrpSpPr>
        <p:grpSpPr bwMode="auto">
          <a:xfrm>
            <a:off x="7133674" y="3970198"/>
            <a:ext cx="754063" cy="708025"/>
            <a:chOff x="2144" y="3246"/>
            <a:chExt cx="475" cy="446"/>
          </a:xfrm>
        </p:grpSpPr>
        <p:sp>
          <p:nvSpPr>
            <p:cNvPr id="77" name="Rectangle 15">
              <a:extLst>
                <a:ext uri="{FF2B5EF4-FFF2-40B4-BE49-F238E27FC236}">
                  <a16:creationId xmlns:a16="http://schemas.microsoft.com/office/drawing/2014/main" id="{87CF5C84-CFB0-A54D-815B-871C0E77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4DF8A064-5DAE-6147-AA3D-CA2BBB157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2192AFD7-E41C-7048-9674-C1F0750C3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id="{F709284F-B898-BA4A-AE36-2BDC0285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1" name="Line 25">
            <a:extLst>
              <a:ext uri="{FF2B5EF4-FFF2-40B4-BE49-F238E27FC236}">
                <a16:creationId xmlns:a16="http://schemas.microsoft.com/office/drawing/2014/main" id="{93FC36BF-7703-A443-B5C0-29F56D29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8362" y="4432160"/>
            <a:ext cx="279061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2" name="Text Box 26">
            <a:extLst>
              <a:ext uri="{FF2B5EF4-FFF2-40B4-BE49-F238E27FC236}">
                <a16:creationId xmlns:a16="http://schemas.microsoft.com/office/drawing/2014/main" id="{4FDC4900-F99E-F04E-8448-6CCBAFE2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399" y="28256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83" name="Group 27">
            <a:extLst>
              <a:ext uri="{FF2B5EF4-FFF2-40B4-BE49-F238E27FC236}">
                <a16:creationId xmlns:a16="http://schemas.microsoft.com/office/drawing/2014/main" id="{6475EBD6-3E0A-DA48-9F1C-61F229410786}"/>
              </a:ext>
            </a:extLst>
          </p:cNvPr>
          <p:cNvGrpSpPr>
            <a:grpSpLocks/>
          </p:cNvGrpSpPr>
          <p:nvPr/>
        </p:nvGrpSpPr>
        <p:grpSpPr bwMode="auto">
          <a:xfrm>
            <a:off x="7879799" y="4314685"/>
            <a:ext cx="969963" cy="527050"/>
            <a:chOff x="3501" y="648"/>
            <a:chExt cx="611" cy="332"/>
          </a:xfrm>
        </p:grpSpPr>
        <p:sp>
          <p:nvSpPr>
            <p:cNvPr id="84" name="Text Box 28">
              <a:extLst>
                <a:ext uri="{FF2B5EF4-FFF2-40B4-BE49-F238E27FC236}">
                  <a16:creationId xmlns:a16="http://schemas.microsoft.com/office/drawing/2014/main" id="{1D17612A-6DD5-4545-B91F-79CFB6865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85" name="Text Box 29">
              <a:extLst>
                <a:ext uri="{FF2B5EF4-FFF2-40B4-BE49-F238E27FC236}">
                  <a16:creationId xmlns:a16="http://schemas.microsoft.com/office/drawing/2014/main" id="{3B044692-0A88-C549-8D8F-064AF3429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6" name="Freeform 30">
            <a:extLst>
              <a:ext uri="{FF2B5EF4-FFF2-40B4-BE49-F238E27FC236}">
                <a16:creationId xmlns:a16="http://schemas.microsoft.com/office/drawing/2014/main" id="{209D438A-7E40-1046-9D71-EEB7D84A7705}"/>
              </a:ext>
            </a:extLst>
          </p:cNvPr>
          <p:cNvSpPr>
            <a:spLocks/>
          </p:cNvSpPr>
          <p:nvPr/>
        </p:nvSpPr>
        <p:spPr bwMode="auto">
          <a:xfrm>
            <a:off x="7865512" y="32129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" name="Freeform 31">
            <a:extLst>
              <a:ext uri="{FF2B5EF4-FFF2-40B4-BE49-F238E27FC236}">
                <a16:creationId xmlns:a16="http://schemas.microsoft.com/office/drawing/2014/main" id="{9488F0BA-9459-C04E-9FE0-9FE4B103B1A3}"/>
              </a:ext>
            </a:extLst>
          </p:cNvPr>
          <p:cNvSpPr>
            <a:spLocks/>
          </p:cNvSpPr>
          <p:nvPr/>
        </p:nvSpPr>
        <p:spPr bwMode="auto">
          <a:xfrm flipV="1">
            <a:off x="7887737" y="40336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9" name="Text Box 34">
            <a:extLst>
              <a:ext uri="{FF2B5EF4-FFF2-40B4-BE49-F238E27FC236}">
                <a16:creationId xmlns:a16="http://schemas.microsoft.com/office/drawing/2014/main" id="{FF4A2C03-F93B-1444-BA7A-5B93D671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099" y="23620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F010567E-F375-3441-A880-066E7FB4EE4C}"/>
              </a:ext>
            </a:extLst>
          </p:cNvPr>
          <p:cNvGrpSpPr>
            <a:grpSpLocks/>
          </p:cNvGrpSpPr>
          <p:nvPr/>
        </p:nvGrpSpPr>
        <p:grpSpPr bwMode="auto">
          <a:xfrm>
            <a:off x="7098749" y="4714735"/>
            <a:ext cx="471488" cy="474663"/>
            <a:chOff x="2643" y="716"/>
            <a:chExt cx="297" cy="299"/>
          </a:xfrm>
        </p:grpSpPr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788BAF0A-DC82-9A43-9E98-761C274DF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Text Box 38">
              <a:extLst>
                <a:ext uri="{FF2B5EF4-FFF2-40B4-BE49-F238E27FC236}">
                  <a16:creationId xmlns:a16="http://schemas.microsoft.com/office/drawing/2014/main" id="{0E6BAE5C-4522-F346-95E0-0AA69C38E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93" name="Picture 40" descr="BS00768_[1]">
            <a:extLst>
              <a:ext uri="{FF2B5EF4-FFF2-40B4-BE49-F238E27FC236}">
                <a16:creationId xmlns:a16="http://schemas.microsoft.com/office/drawing/2014/main" id="{2100A58F-3DE8-CA44-A340-2701137B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86112" y="49005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 Box 64">
            <a:extLst>
              <a:ext uri="{FF2B5EF4-FFF2-40B4-BE49-F238E27FC236}">
                <a16:creationId xmlns:a16="http://schemas.microsoft.com/office/drawing/2014/main" id="{0495C371-4F47-344C-BA47-2E01397F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448" y="4236346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DC868E2-FF4E-584F-B734-7FE4135BB5C1}"/>
              </a:ext>
            </a:extLst>
          </p:cNvPr>
          <p:cNvGrpSpPr/>
          <p:nvPr/>
        </p:nvGrpSpPr>
        <p:grpSpPr>
          <a:xfrm>
            <a:off x="8441634" y="3538330"/>
            <a:ext cx="389850" cy="584775"/>
            <a:chOff x="9846364" y="1192696"/>
            <a:chExt cx="389850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F043BD1-A4FA-BC4B-BE4E-112865DA449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96BCCC-1C75-144D-A1D3-E974D44F362C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F03D04-F8E5-DF4D-AA60-CA9A0E39EEA6}"/>
              </a:ext>
            </a:extLst>
          </p:cNvPr>
          <p:cNvCxnSpPr/>
          <p:nvPr/>
        </p:nvCxnSpPr>
        <p:spPr>
          <a:xfrm>
            <a:off x="7500550" y="26205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6E00D5-8912-904B-8565-6DD639E3390E}"/>
              </a:ext>
            </a:extLst>
          </p:cNvPr>
          <p:cNvCxnSpPr>
            <a:cxnSpLocks/>
          </p:cNvCxnSpPr>
          <p:nvPr/>
        </p:nvCxnSpPr>
        <p:spPr>
          <a:xfrm flipH="1" flipV="1">
            <a:off x="7518592" y="46800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4">
            <a:extLst>
              <a:ext uri="{FF2B5EF4-FFF2-40B4-BE49-F238E27FC236}">
                <a16:creationId xmlns:a16="http://schemas.microsoft.com/office/drawing/2014/main" id="{A0F773C8-BE0A-1D44-A564-CCE4F5AD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885" y="4078011"/>
            <a:ext cx="2976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id="{F23FB403-140F-ED49-8850-0E17EC0B9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699" y="2017299"/>
            <a:ext cx="1370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id="{B7FD7CC3-4A91-3E4D-8524-20024787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29" y="5433185"/>
            <a:ext cx="11027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 uses three keys: </a:t>
            </a:r>
            <a:r>
              <a:rPr lang="en-US" sz="2800" dirty="0">
                <a:latin typeface="+mn-lt"/>
              </a:rPr>
              <a:t>her private key, Bob’</a:t>
            </a:r>
            <a:r>
              <a:rPr lang="en-US" altLang="ja-JP" sz="2800" dirty="0">
                <a:latin typeface="+mn-lt"/>
              </a:rPr>
              <a:t>s public key, new symmetric key</a:t>
            </a:r>
            <a:endParaRPr lang="en-US" sz="2800" dirty="0">
              <a:latin typeface="+mn-lt"/>
            </a:endParaRPr>
          </a:p>
        </p:txBody>
      </p:sp>
      <p:sp>
        <p:nvSpPr>
          <p:cNvPr id="113" name="Text Box 4">
            <a:extLst>
              <a:ext uri="{FF2B5EF4-FFF2-40B4-BE49-F238E27FC236}">
                <a16:creationId xmlns:a16="http://schemas.microsoft.com/office/drawing/2014/main" id="{004647EC-7722-7144-ACFF-6986A291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947" y="5983150"/>
            <a:ext cx="6255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i="1" dirty="0">
                <a:solidFill>
                  <a:srgbClr val="0012A0"/>
                </a:solidFill>
                <a:latin typeface="+mn-lt"/>
              </a:rPr>
              <a:t>What are Bob’s complementary actions?</a:t>
            </a:r>
          </a:p>
        </p:txBody>
      </p:sp>
    </p:spTree>
    <p:extLst>
      <p:ext uri="{BB962C8B-B14F-4D97-AF65-F5344CB8AC3E}">
        <p14:creationId xmlns:p14="http://schemas.microsoft.com/office/powerpoint/2010/main" val="37402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 dirty="0"/>
              <a:t>Who might Bob and Alice be?</a:t>
            </a:r>
          </a:p>
          <a:p>
            <a:pPr marL="461963" indent="-250825"/>
            <a:r>
              <a:rPr lang="en-US" dirty="0"/>
              <a:t>… well, </a:t>
            </a:r>
            <a:r>
              <a:rPr lang="en-US" i="1" dirty="0"/>
              <a:t>real-life</a:t>
            </a:r>
            <a:r>
              <a:rPr lang="en-US" dirty="0"/>
              <a:t> Bobs and Alices!</a:t>
            </a:r>
          </a:p>
          <a:p>
            <a:pPr marL="461963" indent="-250825"/>
            <a:r>
              <a:rPr lang="en-US" dirty="0"/>
              <a:t>Web browser/server for electronic transactions (e.g., on-line purchases)</a:t>
            </a:r>
          </a:p>
          <a:p>
            <a:pPr marL="461963" indent="-250825"/>
            <a:r>
              <a:rPr lang="en-US" dirty="0"/>
              <a:t>on-line banking client/server</a:t>
            </a:r>
          </a:p>
          <a:p>
            <a:pPr marL="461963" indent="-250825"/>
            <a:r>
              <a:rPr lang="en-US" dirty="0"/>
              <a:t>DNS servers</a:t>
            </a:r>
          </a:p>
          <a:p>
            <a:pPr marL="461963" indent="-250825"/>
            <a:r>
              <a:rPr lang="en-US" dirty="0"/>
              <a:t>BGP routers exchanging routing table updates</a:t>
            </a:r>
          </a:p>
          <a:p>
            <a:pPr marL="461963" indent="-250825"/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7386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836718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security: what’s needed?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11017D-0786-AE4D-9C8B-A9B78332A06C}"/>
              </a:ext>
            </a:extLst>
          </p:cNvPr>
          <p:cNvSpPr txBox="1">
            <a:spLocks noChangeArrowheads="1"/>
          </p:cNvSpPr>
          <p:nvPr/>
        </p:nvSpPr>
        <p:spPr>
          <a:xfrm>
            <a:off x="1386660" y="2616219"/>
            <a:ext cx="10561981" cy="359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handshake: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Alice, Bob use their certificates, private keys to authenticate each other, exchange or create shared secret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derivation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Alice, Bob use shared secret to derive set of keys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 data transfer: data as a series of records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not just one-time transactions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closure: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special messages to securely close connection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3FD55F0-E149-124E-8E21-E70DE72E018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62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let’s </a:t>
            </a:r>
            <a:r>
              <a:rPr lang="en-US" sz="3200" i="1" dirty="0"/>
              <a:t>build</a:t>
            </a:r>
            <a:r>
              <a:rPr lang="en-US" sz="3200" dirty="0"/>
              <a:t> a toy TLS protocol, </a:t>
            </a:r>
            <a:r>
              <a:rPr lang="en-US" sz="3200" i="1" dirty="0"/>
              <a:t>t-tls, </a:t>
            </a:r>
            <a:r>
              <a:rPr lang="en-US" sz="3200" dirty="0"/>
              <a:t>to see what’s needed!</a:t>
            </a:r>
            <a:endParaRPr lang="en-US" sz="2800" dirty="0">
              <a:solidFill>
                <a:srgbClr val="0012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A1B3-23D0-C644-B102-E8B069ED3317}"/>
              </a:ext>
            </a:extLst>
          </p:cNvPr>
          <p:cNvSpPr txBox="1"/>
          <p:nvPr/>
        </p:nvSpPr>
        <p:spPr>
          <a:xfrm>
            <a:off x="1028700" y="1943100"/>
            <a:ext cx="6073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6863" indent="-296863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3200" dirty="0"/>
              <a:t>we’ve seen the “pieces” already:</a:t>
            </a:r>
          </a:p>
        </p:txBody>
      </p:sp>
    </p:spTree>
    <p:extLst>
      <p:ext uri="{BB962C8B-B14F-4D97-AF65-F5344CB8AC3E}">
        <p14:creationId xmlns:p14="http://schemas.microsoft.com/office/powerpoint/2010/main" val="474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30C5F0E-4D36-9C4B-88CB-340775C3D57C}"/>
              </a:ext>
            </a:extLst>
          </p:cNvPr>
          <p:cNvGrpSpPr/>
          <p:nvPr/>
        </p:nvGrpSpPr>
        <p:grpSpPr>
          <a:xfrm>
            <a:off x="2421281" y="5115338"/>
            <a:ext cx="2153478" cy="1174878"/>
            <a:chOff x="1623392" y="2040836"/>
            <a:chExt cx="2153478" cy="174266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BCC160-B990-A54E-940E-FEBC31E83C58}"/>
                </a:ext>
              </a:extLst>
            </p:cNvPr>
            <p:cNvGrpSpPr/>
            <p:nvPr/>
          </p:nvGrpSpPr>
          <p:grpSpPr>
            <a:xfrm>
              <a:off x="1669774" y="2040836"/>
              <a:ext cx="2107096" cy="848139"/>
              <a:chOff x="6983896" y="4081670"/>
              <a:chExt cx="2107096" cy="848139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B454662-0671-9643-A55F-365DA7A38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E8A5DC00-B05C-4D4B-AEB0-AAA10F83C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454" y="4219266"/>
                <a:ext cx="1762538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client request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8683F-5EAF-FF40-BADA-C320A04AB3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AA90659-E488-4244-A265-0CC0984E6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5">
                <a:extLst>
                  <a:ext uri="{FF2B5EF4-FFF2-40B4-BE49-F238E27FC236}">
                    <a16:creationId xmlns:a16="http://schemas.microsoft.com/office/drawing/2014/main" id="{A6526929-0E98-4F4D-BBD1-63D92B0CD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3285" y="4209288"/>
                <a:ext cx="1716158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server reply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284159-8995-8D44-8B2C-98EB32304940}"/>
              </a:ext>
            </a:extLst>
          </p:cNvPr>
          <p:cNvGrpSpPr/>
          <p:nvPr/>
        </p:nvGrpSpPr>
        <p:grpSpPr>
          <a:xfrm>
            <a:off x="2447786" y="3511826"/>
            <a:ext cx="2431772" cy="1782419"/>
            <a:chOff x="1623392" y="2040836"/>
            <a:chExt cx="2431772" cy="26438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6F19937-2079-E54E-809A-EEC900DF25EC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0F91550-555B-C94B-A5D6-4DD5B0CA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8A54A79F-75A4-E844-893E-FC200D279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0974" y="4179953"/>
                <a:ext cx="1258957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t-tls hello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2AD674-EE10-254E-A440-84021C4A62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431772" cy="848139"/>
              <a:chOff x="6632715" y="4081670"/>
              <a:chExt cx="2431772" cy="84813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16CB137-51BC-4B4A-AD44-E2F3C1F0D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5">
                <a:extLst>
                  <a:ext uri="{FF2B5EF4-FFF2-40B4-BE49-F238E27FC236}">
                    <a16:creationId xmlns:a16="http://schemas.microsoft.com/office/drawing/2014/main" id="{5F8BC39E-EDF0-1342-9827-3BE6A9D01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715" y="4150319"/>
                <a:ext cx="2360681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public key certificate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9E47A9-4F33-984A-B9C1-48E51EFF5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E3A71BE5-5428-884C-9D0F-85B8AD98E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594" y="3790270"/>
              <a:ext cx="1805745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sz="2400" baseline="-250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  <a:r>
                <a:rPr lang="en-US" baseline="300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(MS) = EMS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B890D9-A9E7-E148-A927-23B5327FBA02}"/>
              </a:ext>
            </a:extLst>
          </p:cNvPr>
          <p:cNvGrpSpPr/>
          <p:nvPr/>
        </p:nvGrpSpPr>
        <p:grpSpPr>
          <a:xfrm>
            <a:off x="2454413" y="1981200"/>
            <a:ext cx="2126973" cy="1782419"/>
            <a:chOff x="1623392" y="2040836"/>
            <a:chExt cx="2126973" cy="26438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439343-F5CB-514E-AA77-86CC33169BA3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D147B95-2F16-0F4C-B288-AFF61FDD1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 Box 5">
                <a:extLst>
                  <a:ext uri="{FF2B5EF4-FFF2-40B4-BE49-F238E27FC236}">
                    <a16:creationId xmlns:a16="http://schemas.microsoft.com/office/drawing/2014/main" id="{0CEE80EA-1A0F-2141-B45A-171010848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7837" y="4219266"/>
                <a:ext cx="1085712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TCP SYN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376851-1BCE-4849-8509-B3DAD9C8BFF5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D4FB3AB-20C8-604E-81FA-D32111B05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23D4810A-9307-2941-B5FA-9CB2C7985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1705" y="4150319"/>
                <a:ext cx="1113184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SYNACK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45B41C-927D-5D44-B384-B4DB1F5A6A88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A87FF3D0-8FD9-7144-8C26-79BD1498D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1" y="3868895"/>
              <a:ext cx="742122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cs typeface="Arial" charset="0"/>
                </a:rPr>
                <a:t>ACK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initial handshake</a:t>
            </a:r>
            <a:endParaRPr lang="en-US" sz="4400" b="0" dirty="0"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94A11CB-4FF9-2B46-A769-F6B82B9E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703" y="1216025"/>
            <a:ext cx="5181600" cy="523778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dirty="0">
                <a:solidFill>
                  <a:srgbClr val="C00000"/>
                </a:solidFill>
              </a:rPr>
              <a:t>t-tls handshake phase:</a:t>
            </a:r>
          </a:p>
          <a:p>
            <a:r>
              <a:rPr lang="en-US" dirty="0"/>
              <a:t>Bob establishes TCP connection with Alice</a:t>
            </a:r>
          </a:p>
          <a:p>
            <a:r>
              <a:rPr lang="en-US" dirty="0"/>
              <a:t>Bob verifies that Alice is really Alice</a:t>
            </a:r>
          </a:p>
          <a:p>
            <a:r>
              <a:rPr lang="en-US" dirty="0"/>
              <a:t>Bob sends Alice a master secret key (MS), used to generate all other keys for TLS session</a:t>
            </a:r>
          </a:p>
          <a:p>
            <a:r>
              <a:rPr lang="en-US" dirty="0"/>
              <a:t>potential issues:</a:t>
            </a:r>
          </a:p>
          <a:p>
            <a:pPr lvl="1"/>
            <a:r>
              <a:rPr lang="en-US" dirty="0"/>
              <a:t>3 RTT before client can start receiving data (including TCP handshake)</a:t>
            </a:r>
          </a:p>
          <a:p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13" name="Picture 6" descr="Alice">
            <a:extLst>
              <a:ext uri="{FF2B5EF4-FFF2-40B4-BE49-F238E27FC236}">
                <a16:creationId xmlns:a16="http://schemas.microsoft.com/office/drawing/2014/main" id="{C3B7BAC7-7FD0-5341-B149-28B8FEC5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83" y="158121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Bob">
            <a:extLst>
              <a:ext uri="{FF2B5EF4-FFF2-40B4-BE49-F238E27FC236}">
                <a16:creationId xmlns:a16="http://schemas.microsoft.com/office/drawing/2014/main" id="{49B94789-D08D-CE4E-B510-D5579867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74" y="1696280"/>
            <a:ext cx="622682" cy="63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cryptographic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considered bad to use same key for more than one cryptographic function</a:t>
            </a:r>
          </a:p>
          <a:p>
            <a:pPr lvl="1"/>
            <a:r>
              <a:rPr lang="en-US" sz="2800" dirty="0"/>
              <a:t>different keys for message authentication code (MAC) and encryption</a:t>
            </a:r>
          </a:p>
          <a:p>
            <a:pPr indent="-287338"/>
            <a:r>
              <a:rPr lang="en-US" dirty="0"/>
              <a:t>four keys: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: encryption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: MAC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: encryption key for data sent from server to client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: MAC key for data sent from server to client</a:t>
            </a:r>
          </a:p>
          <a:p>
            <a:pPr indent="-287338"/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to create new keys</a:t>
            </a:r>
          </a:p>
        </p:txBody>
      </p:sp>
      <p:pic>
        <p:nvPicPr>
          <p:cNvPr id="47" name="Picture 35" descr="BS00768_[1]">
            <a:extLst>
              <a:ext uri="{FF2B5EF4-FFF2-40B4-BE49-F238E27FC236}">
                <a16:creationId xmlns:a16="http://schemas.microsoft.com/office/drawing/2014/main" id="{27414126-EE53-FD47-8ED9-DC763D39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3729" y="34133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5" descr="BS00768_[1]">
            <a:extLst>
              <a:ext uri="{FF2B5EF4-FFF2-40B4-BE49-F238E27FC236}">
                <a16:creationId xmlns:a16="http://schemas.microsoft.com/office/drawing/2014/main" id="{02DF6332-5A79-2C45-BCE5-BF448423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2259" y="386868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5" descr="BS00768_[1]">
            <a:extLst>
              <a:ext uri="{FF2B5EF4-FFF2-40B4-BE49-F238E27FC236}">
                <a16:creationId xmlns:a16="http://schemas.microsoft.com/office/drawing/2014/main" id="{F83058A1-6959-C94F-87FF-4E2CF255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0685" y="432398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5" descr="BS00768_[1]">
            <a:extLst>
              <a:ext uri="{FF2B5EF4-FFF2-40B4-BE49-F238E27FC236}">
                <a16:creationId xmlns:a16="http://schemas.microsoft.com/office/drawing/2014/main" id="{B126C34A-7E21-5748-86F0-D2A6A5BA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9111" y="477422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227367" cy="336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recall: TCP provides data </a:t>
            </a:r>
            <a:r>
              <a:rPr lang="en-US" i="1" dirty="0"/>
              <a:t>byte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 abstraction</a:t>
            </a:r>
          </a:p>
          <a:p>
            <a:r>
              <a:rPr lang="en-US" u="sng" dirty="0">
                <a:solidFill>
                  <a:srgbClr val="0012A0"/>
                </a:solidFill>
              </a:rPr>
              <a:t>Q: </a:t>
            </a:r>
            <a:r>
              <a:rPr lang="en-US" dirty="0"/>
              <a:t>can we encrypt data in-stream as written into TCP socket?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A: </a:t>
            </a:r>
            <a:r>
              <a:rPr lang="en-US" sz="2800" dirty="0"/>
              <a:t>where would MAC go? If at end, no message integrity until all data received and connection closed!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solution: </a:t>
            </a:r>
            <a:r>
              <a:rPr lang="en-US" sz="2800" dirty="0"/>
              <a:t>break stream in series of “records”</a:t>
            </a:r>
          </a:p>
          <a:p>
            <a:pPr lvl="2"/>
            <a:r>
              <a:rPr lang="en-US" sz="2800" dirty="0"/>
              <a:t>each client-to-server record carries a MAC, created using M</a:t>
            </a:r>
            <a:r>
              <a:rPr lang="en-US" sz="2800" baseline="-25000" dirty="0"/>
              <a:t>c</a:t>
            </a:r>
            <a:endParaRPr lang="en-US" sz="2800" dirty="0"/>
          </a:p>
          <a:p>
            <a:pPr lvl="2"/>
            <a:r>
              <a:rPr lang="en-US" sz="2800" dirty="0"/>
              <a:t>receiver can act on each record as it arrives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3259219" y="5449045"/>
            <a:ext cx="5723798" cy="700398"/>
            <a:chOff x="1748471" y="5104488"/>
            <a:chExt cx="5723798" cy="70039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71" y="5111919"/>
              <a:ext cx="5723798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217" y="5346778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950842" y="4595190"/>
            <a:ext cx="10227367" cy="1602505"/>
            <a:chOff x="950842" y="4595190"/>
            <a:chExt cx="10227367" cy="1602505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t-tls record encrypted using symmetric key, K</a:t>
              </a:r>
              <a:r>
                <a:rPr lang="en-US" sz="2800" baseline="-25000" dirty="0"/>
                <a:t>c, </a:t>
              </a:r>
              <a:r>
                <a:rPr lang="en-US" sz="2800" dirty="0"/>
                <a:t>passed to TCP: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2358886" y="527436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 </a:t>
            </a:r>
            <a:r>
              <a:rPr lang="en-US" sz="3600" b="0" dirty="0">
                <a:latin typeface="+mn-lt"/>
              </a:rPr>
              <a:t>(more)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possible attacks on data stream?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re-ordering: </a:t>
            </a:r>
            <a:r>
              <a:rPr lang="en-US" sz="2800" dirty="0"/>
              <a:t>man-in middle intercepts TCP segments and reorders (manipulating sequence #s in unencrypted TCP header)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replay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10C6FCF-6552-434B-A569-0DFC7248D525}"/>
              </a:ext>
            </a:extLst>
          </p:cNvPr>
          <p:cNvSpPr txBox="1">
            <a:spLocks noChangeArrowheads="1"/>
          </p:cNvSpPr>
          <p:nvPr/>
        </p:nvSpPr>
        <p:spPr>
          <a:xfrm>
            <a:off x="738807" y="3124198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solutions:</a:t>
            </a:r>
          </a:p>
          <a:p>
            <a:pPr lvl="1"/>
            <a:r>
              <a:rPr lang="en-US" sz="2800" dirty="0"/>
              <a:t>use TLS sequence numbers (data, TLS-seq-# incorporated into MAC)</a:t>
            </a:r>
          </a:p>
          <a:p>
            <a:pPr lvl="1"/>
            <a:r>
              <a:rPr lang="en-US" sz="2800" dirty="0"/>
              <a:t>use nonce</a:t>
            </a:r>
          </a:p>
        </p:txBody>
      </p:sp>
    </p:spTree>
    <p:extLst>
      <p:ext uri="{BB962C8B-B14F-4D97-AF65-F5344CB8AC3E}">
        <p14:creationId xmlns:p14="http://schemas.microsoft.com/office/powerpoint/2010/main" val="37858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connection close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2515561" y="4712132"/>
            <a:ext cx="6745752" cy="719730"/>
            <a:chOff x="726517" y="5104488"/>
            <a:chExt cx="6745752" cy="71973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95" y="5111919"/>
              <a:ext cx="662247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517" y="535591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40349773-0930-D141-AEDF-6487C739A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177" y="534448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type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cxnSp>
          <p:nvCxnSpPr>
            <p:cNvPr id="22" name="Straight Connector 35">
              <a:extLst>
                <a:ext uri="{FF2B5EF4-FFF2-40B4-BE49-F238E27FC236}">
                  <a16:creationId xmlns:a16="http://schemas.microsoft.com/office/drawing/2014/main" id="{ACA878E9-7BAB-4547-BDA6-CEACC26C2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5412" y="5130876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1176130" y="3879573"/>
            <a:ext cx="10227367" cy="1582628"/>
            <a:chOff x="950842" y="4595190"/>
            <a:chExt cx="10227367" cy="1582628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1547356" y="524007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CFB3BD4C-9E5D-884B-8F72-F51F636D1647}"/>
              </a:ext>
            </a:extLst>
          </p:cNvPr>
          <p:cNvSpPr txBox="1">
            <a:spLocks noChangeArrowheads="1"/>
          </p:cNvSpPr>
          <p:nvPr/>
        </p:nvSpPr>
        <p:spPr>
          <a:xfrm>
            <a:off x="1222512" y="1507434"/>
            <a:ext cx="10969487" cy="382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truncation attack: </a:t>
            </a:r>
          </a:p>
          <a:p>
            <a:pPr lvl="1"/>
            <a:r>
              <a:rPr lang="en-US" sz="2800" dirty="0"/>
              <a:t>attacker forges TCP connection close segment</a:t>
            </a:r>
          </a:p>
          <a:p>
            <a:pPr lvl="1"/>
            <a:r>
              <a:rPr lang="en-US" sz="2800" dirty="0"/>
              <a:t>one or both sides thinks there is less data than there actually is </a:t>
            </a:r>
          </a:p>
          <a:p>
            <a:r>
              <a:rPr lang="en-US" dirty="0">
                <a:solidFill>
                  <a:srgbClr val="0012A0"/>
                </a:solidFill>
              </a:rPr>
              <a:t>solution: </a:t>
            </a:r>
            <a:r>
              <a:rPr lang="en-US" dirty="0"/>
              <a:t>record types, with one type for closure</a:t>
            </a:r>
          </a:p>
          <a:p>
            <a:pPr lvl="1"/>
            <a:r>
              <a:rPr lang="en-US" dirty="0"/>
              <a:t>type 0 for data; type 1 for close</a:t>
            </a:r>
          </a:p>
          <a:p>
            <a:r>
              <a:rPr lang="en-US" dirty="0"/>
              <a:t>MAC now computed using data, type, sequence #</a:t>
            </a:r>
          </a:p>
        </p:txBody>
      </p:sp>
    </p:spTree>
    <p:extLst>
      <p:ext uri="{BB962C8B-B14F-4D97-AF65-F5344CB8AC3E}">
        <p14:creationId xmlns:p14="http://schemas.microsoft.com/office/powerpoint/2010/main" val="27404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66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B6E1B3-13C9-8945-B4C8-DF3D7E18C89E}"/>
              </a:ext>
            </a:extLst>
          </p:cNvPr>
          <p:cNvGrpSpPr/>
          <p:nvPr/>
        </p:nvGrpSpPr>
        <p:grpSpPr>
          <a:xfrm>
            <a:off x="1211829" y="3044908"/>
            <a:ext cx="9269796" cy="3185247"/>
            <a:chOff x="1211829" y="3044908"/>
            <a:chExt cx="9269796" cy="31852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916C2B-D7EF-BF44-B631-0B62D5EBDA56}"/>
                </a:ext>
              </a:extLst>
            </p:cNvPr>
            <p:cNvSpPr/>
            <p:nvPr/>
          </p:nvSpPr>
          <p:spPr>
            <a:xfrm>
              <a:off x="5149446" y="479325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58A446-6B9F-2E47-9609-B6CADDB9798A}"/>
                </a:ext>
              </a:extLst>
            </p:cNvPr>
            <p:cNvSpPr txBox="1"/>
            <p:nvPr/>
          </p:nvSpPr>
          <p:spPr>
            <a:xfrm>
              <a:off x="5924933" y="48366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3015E3-1F8C-C741-878A-8AA698E96E7C}"/>
                </a:ext>
              </a:extLst>
            </p:cNvPr>
            <p:cNvSpPr/>
            <p:nvPr/>
          </p:nvSpPr>
          <p:spPr>
            <a:xfrm>
              <a:off x="5151315" y="422185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2AFCE4-D7C8-244E-AA02-FEECB0118F16}"/>
                </a:ext>
              </a:extLst>
            </p:cNvPr>
            <p:cNvSpPr txBox="1"/>
            <p:nvPr/>
          </p:nvSpPr>
          <p:spPr>
            <a:xfrm>
              <a:off x="5841132" y="426829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77898-B99E-B947-AC75-F25AB1606EAA}"/>
                </a:ext>
              </a:extLst>
            </p:cNvPr>
            <p:cNvSpPr/>
            <p:nvPr/>
          </p:nvSpPr>
          <p:spPr>
            <a:xfrm>
              <a:off x="5152164" y="364007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E38A84-E462-CD43-BB9F-6E14F48CE02A}"/>
                </a:ext>
              </a:extLst>
            </p:cNvPr>
            <p:cNvSpPr txBox="1"/>
            <p:nvPr/>
          </p:nvSpPr>
          <p:spPr>
            <a:xfrm>
              <a:off x="5841981" y="368650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A44FDA-034F-FA44-B4E5-A383BFBA0921}"/>
                </a:ext>
              </a:extLst>
            </p:cNvPr>
            <p:cNvGrpSpPr/>
            <p:nvPr/>
          </p:nvGrpSpPr>
          <p:grpSpPr>
            <a:xfrm>
              <a:off x="5149446" y="3055575"/>
              <a:ext cx="1905057" cy="455283"/>
              <a:chOff x="975444" y="4703759"/>
              <a:chExt cx="2128813" cy="49852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40684BE-04FA-6042-BBBF-7BEE4ADA92DB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528318-9287-5D4B-8DB6-AECD7CA0D6C7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83F30-C2B9-D64C-AB3E-16BEEFAD2F8C}"/>
                </a:ext>
              </a:extLst>
            </p:cNvPr>
            <p:cNvSpPr/>
            <p:nvPr/>
          </p:nvSpPr>
          <p:spPr>
            <a:xfrm>
              <a:off x="7636227" y="479573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99FDA1-13E1-ED41-B7CB-14891E4274AB}"/>
                </a:ext>
              </a:extLst>
            </p:cNvPr>
            <p:cNvSpPr txBox="1"/>
            <p:nvPr/>
          </p:nvSpPr>
          <p:spPr>
            <a:xfrm>
              <a:off x="8411714" y="48390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78255B-D9D7-BA42-B84C-C27E023AEE5F}"/>
                </a:ext>
              </a:extLst>
            </p:cNvPr>
            <p:cNvSpPr/>
            <p:nvPr/>
          </p:nvSpPr>
          <p:spPr>
            <a:xfrm>
              <a:off x="7638096" y="431125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0A8F33-53CF-8D4D-965C-20A7EC36DF0A}"/>
                </a:ext>
              </a:extLst>
            </p:cNvPr>
            <p:cNvSpPr txBox="1"/>
            <p:nvPr/>
          </p:nvSpPr>
          <p:spPr>
            <a:xfrm>
              <a:off x="8314921" y="429999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60DD56-4A32-E54A-92E3-4DF5A939E262}"/>
                </a:ext>
              </a:extLst>
            </p:cNvPr>
            <p:cNvSpPr/>
            <p:nvPr/>
          </p:nvSpPr>
          <p:spPr>
            <a:xfrm>
              <a:off x="7638945" y="351653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B40237-6F67-2D41-AFF0-588D83BB3E71}"/>
                </a:ext>
              </a:extLst>
            </p:cNvPr>
            <p:cNvSpPr txBox="1"/>
            <p:nvPr/>
          </p:nvSpPr>
          <p:spPr>
            <a:xfrm>
              <a:off x="8197291" y="36229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7AA547-F1E4-C54B-A489-1F5532C76AD4}"/>
                </a:ext>
              </a:extLst>
            </p:cNvPr>
            <p:cNvSpPr/>
            <p:nvPr/>
          </p:nvSpPr>
          <p:spPr>
            <a:xfrm>
              <a:off x="7636227" y="304491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38505-37B9-AB4C-8BF1-74EFE1C095A7}"/>
                </a:ext>
              </a:extLst>
            </p:cNvPr>
            <p:cNvSpPr txBox="1"/>
            <p:nvPr/>
          </p:nvSpPr>
          <p:spPr>
            <a:xfrm>
              <a:off x="7757860" y="304490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7335F2-ABF6-4242-9FE2-B2E1F3C5E2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4737663"/>
              <a:ext cx="7475083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C3B49F-E6E0-2949-AEF9-4FFC5288F340}"/>
                </a:ext>
              </a:extLst>
            </p:cNvPr>
            <p:cNvCxnSpPr>
              <a:cxnSpLocks/>
            </p:cNvCxnSpPr>
            <p:nvPr/>
          </p:nvCxnSpPr>
          <p:spPr>
            <a:xfrm>
              <a:off x="2451652" y="4162508"/>
              <a:ext cx="745444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235AA9-F0DA-CA46-A5C9-DCB93EE9132C}"/>
                </a:ext>
              </a:extLst>
            </p:cNvPr>
            <p:cNvSpPr txBox="1"/>
            <p:nvPr/>
          </p:nvSpPr>
          <p:spPr>
            <a:xfrm>
              <a:off x="1343560" y="483908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613C58-7CEF-3544-BEA7-AB8BF40EB729}"/>
                </a:ext>
              </a:extLst>
            </p:cNvPr>
            <p:cNvSpPr txBox="1"/>
            <p:nvPr/>
          </p:nvSpPr>
          <p:spPr>
            <a:xfrm>
              <a:off x="1349731" y="424511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C5FCA-13B1-8C40-BE2B-6836A9805CCD}"/>
                </a:ext>
              </a:extLst>
            </p:cNvPr>
            <p:cNvSpPr txBox="1"/>
            <p:nvPr/>
          </p:nvSpPr>
          <p:spPr>
            <a:xfrm>
              <a:off x="1211829" y="337267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1A5A3-7EDB-3C4A-B735-10809E467274}"/>
                </a:ext>
              </a:extLst>
            </p:cNvPr>
            <p:cNvSpPr txBox="1"/>
            <p:nvPr/>
          </p:nvSpPr>
          <p:spPr>
            <a:xfrm>
              <a:off x="5294085" y="542435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7114ECE2-1121-0345-B7B9-9FB2F084ED76}"/>
                </a:ext>
              </a:extLst>
            </p:cNvPr>
            <p:cNvSpPr/>
            <p:nvPr/>
          </p:nvSpPr>
          <p:spPr>
            <a:xfrm>
              <a:off x="9601057" y="304490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35C09F-1046-AB48-ADAB-00EF1C3B0A9C}"/>
                </a:ext>
              </a:extLst>
            </p:cNvPr>
            <p:cNvSpPr txBox="1"/>
            <p:nvPr/>
          </p:nvSpPr>
          <p:spPr>
            <a:xfrm>
              <a:off x="9581566" y="338873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1362FB-24E4-2844-AC7E-E4518CF0715D}"/>
                </a:ext>
              </a:extLst>
            </p:cNvPr>
            <p:cNvSpPr txBox="1"/>
            <p:nvPr/>
          </p:nvSpPr>
          <p:spPr>
            <a:xfrm>
              <a:off x="7470431" y="5467510"/>
              <a:ext cx="2497799" cy="762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 over QUIC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(which incorporates TLS)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 UDP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AB2D0-DE7D-1046-8E6E-9E10EE65DBFB}"/>
                </a:ext>
              </a:extLst>
            </p:cNvPr>
            <p:cNvSpPr/>
            <p:nvPr/>
          </p:nvSpPr>
          <p:spPr>
            <a:xfrm>
              <a:off x="2850194" y="4786628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37EA29-F710-1744-8487-F190DF4B1F1F}"/>
                </a:ext>
              </a:extLst>
            </p:cNvPr>
            <p:cNvSpPr txBox="1"/>
            <p:nvPr/>
          </p:nvSpPr>
          <p:spPr>
            <a:xfrm>
              <a:off x="3625681" y="482998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9237DD-B9BA-6E47-B09A-1EB16931BEBC}"/>
                </a:ext>
              </a:extLst>
            </p:cNvPr>
            <p:cNvSpPr/>
            <p:nvPr/>
          </p:nvSpPr>
          <p:spPr>
            <a:xfrm>
              <a:off x="2852063" y="421523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DA7FF9-8DE9-834C-B550-844A130DB512}"/>
                </a:ext>
              </a:extLst>
            </p:cNvPr>
            <p:cNvSpPr txBox="1"/>
            <p:nvPr/>
          </p:nvSpPr>
          <p:spPr>
            <a:xfrm>
              <a:off x="3541880" y="4261668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CD36DF-A6E8-E94A-830D-71530B00B9C8}"/>
                </a:ext>
              </a:extLst>
            </p:cNvPr>
            <p:cNvGrpSpPr/>
            <p:nvPr/>
          </p:nvGrpSpPr>
          <p:grpSpPr>
            <a:xfrm>
              <a:off x="2889950" y="3062200"/>
              <a:ext cx="1905057" cy="455283"/>
              <a:chOff x="975444" y="4703759"/>
              <a:chExt cx="2128813" cy="49852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E23F83F-706C-254E-9283-B3C113109B24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4CDE4-7EF7-DD4B-A4D8-4FDB90287E05}"/>
                  </a:ext>
                </a:extLst>
              </p:cNvPr>
              <p:cNvSpPr txBox="1"/>
              <p:nvPr/>
            </p:nvSpPr>
            <p:spPr>
              <a:xfrm>
                <a:off x="1488098" y="4754605"/>
                <a:ext cx="1136031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</a:t>
                </a:r>
                <a:r>
                  <a:rPr lang="en-US" kern="0" dirty="0">
                    <a:solidFill>
                      <a:prstClr val="black"/>
                    </a:solidFill>
                    <a:latin typeface="Calibri" panose="020F0502020204030204"/>
                  </a:rPr>
                  <a:t> 1.0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5E28FB-A1AD-D543-A262-74F2FD5695C1}"/>
                </a:ext>
              </a:extLst>
            </p:cNvPr>
            <p:cNvSpPr txBox="1"/>
            <p:nvPr/>
          </p:nvSpPr>
          <p:spPr>
            <a:xfrm>
              <a:off x="2994833" y="5417732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HTTP/1.0 over TCP</a:t>
              </a: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9DBBAA2C-520E-9D42-A957-3021B90655F9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127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39760742-0469-2542-A9D6-EFAC12730D3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91270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TLS provides an API that </a:t>
            </a:r>
            <a:r>
              <a:rPr lang="en-US" sz="3200" i="1" dirty="0"/>
              <a:t>any</a:t>
            </a:r>
            <a:r>
              <a:rPr lang="en-US" sz="3200" dirty="0"/>
              <a:t> application can use</a:t>
            </a:r>
          </a:p>
          <a:p>
            <a:pPr marL="287338" indent="-287338"/>
            <a:r>
              <a:rPr lang="en-US" sz="3200" dirty="0"/>
              <a:t>an HTTP view of TLS:</a:t>
            </a:r>
            <a:endParaRPr lang="en-US" sz="2800" dirty="0"/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1" y="1631260"/>
            <a:ext cx="10850217" cy="4875557"/>
          </a:xfrm>
        </p:spPr>
        <p:txBody>
          <a:bodyPr>
            <a:normAutofit/>
          </a:bodyPr>
          <a:lstStyle/>
          <a:p>
            <a:r>
              <a:rPr lang="en-US" dirty="0"/>
              <a:t>“cipher suite”: algorithms that can be used for key generation, encryption, MAC, digital signature</a:t>
            </a:r>
          </a:p>
          <a:p>
            <a:r>
              <a:rPr lang="en-US" dirty="0"/>
              <a:t>TLS: 1.3 </a:t>
            </a:r>
            <a:r>
              <a:rPr lang="en-US" sz="2000" dirty="0"/>
              <a:t>(2018)</a:t>
            </a:r>
            <a:r>
              <a:rPr lang="en-US" sz="3200" dirty="0"/>
              <a:t>:</a:t>
            </a:r>
            <a:r>
              <a:rPr lang="en-US" dirty="0"/>
              <a:t> more limited cipher suite choice than TLS 1.2 </a:t>
            </a:r>
            <a:r>
              <a:rPr lang="en-US" sz="2000" dirty="0"/>
              <a:t>(2008)</a:t>
            </a:r>
          </a:p>
          <a:p>
            <a:pPr lvl="1"/>
            <a:r>
              <a:rPr lang="en-US" sz="2800" dirty="0"/>
              <a:t>only 5 choices, rather than 37 choices</a:t>
            </a:r>
          </a:p>
          <a:p>
            <a:pPr lvl="1"/>
            <a:r>
              <a:rPr lang="en-US" sz="2800" i="1" dirty="0"/>
              <a:t>requires</a:t>
            </a:r>
            <a:r>
              <a:rPr lang="en-US" sz="2800" dirty="0"/>
              <a:t> Diffie-Hellman (DH) for key exchange, rather than RSA</a:t>
            </a:r>
          </a:p>
          <a:p>
            <a:pPr lvl="1"/>
            <a:r>
              <a:rPr lang="en-US" sz="2800" dirty="0"/>
              <a:t>combined encryption and authentication algorithm (“authenticated encryption”) for data rather than serial encryption, authentication</a:t>
            </a:r>
          </a:p>
          <a:p>
            <a:pPr lvl="2"/>
            <a:r>
              <a:rPr lang="en-US" sz="2400" dirty="0"/>
              <a:t>4 based on AES</a:t>
            </a:r>
          </a:p>
          <a:p>
            <a:pPr lvl="1"/>
            <a:r>
              <a:rPr lang="en-US" sz="2800" dirty="0"/>
              <a:t>HMAC uses SHA (256 or 284) cryptographic hash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TLS: 1.3 cipher suite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1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419059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0" name="Line 73">
            <a:extLst>
              <a:ext uri="{FF2B5EF4-FFF2-40B4-BE49-F238E27FC236}">
                <a16:creationId xmlns:a16="http://schemas.microsoft.com/office/drawing/2014/main" id="{B119B6F9-3051-4845-8DC3-AC7CA8281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390" y="4446052"/>
            <a:ext cx="4466341" cy="76205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6FD78D8-A011-BF41-BF8B-F55B6EBED7DB}"/>
              </a:ext>
            </a:extLst>
          </p:cNvPr>
          <p:cNvGrpSpPr/>
          <p:nvPr/>
        </p:nvGrpSpPr>
        <p:grpSpPr>
          <a:xfrm>
            <a:off x="1706701" y="1921563"/>
            <a:ext cx="3024326" cy="1148008"/>
            <a:chOff x="1706701" y="1921563"/>
            <a:chExt cx="3024326" cy="1148008"/>
          </a:xfrm>
        </p:grpSpPr>
        <p:sp>
          <p:nvSpPr>
            <p:cNvPr id="21" name="Rectangle 77">
              <a:extLst>
                <a:ext uri="{FF2B5EF4-FFF2-40B4-BE49-F238E27FC236}">
                  <a16:creationId xmlns:a16="http://schemas.microsoft.com/office/drawing/2014/main" id="{F8CA38D6-DA75-DA48-A714-1C05DAF7B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912" y="2409556"/>
              <a:ext cx="1049579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" name="Rectangle 79">
              <a:extLst>
                <a:ext uri="{FF2B5EF4-FFF2-40B4-BE49-F238E27FC236}">
                  <a16:creationId xmlns:a16="http://schemas.microsoft.com/office/drawing/2014/main" id="{27341C0E-38B0-8E4B-B70A-41ED33D9D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572" y="2658404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C8411C-D034-C847-A430-7115B6AF6DC3}"/>
                </a:ext>
              </a:extLst>
            </p:cNvPr>
            <p:cNvSpPr/>
            <p:nvPr/>
          </p:nvSpPr>
          <p:spPr>
            <a:xfrm>
              <a:off x="2067341" y="1921563"/>
              <a:ext cx="2637181" cy="112643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0B4A451-6D15-754A-81D3-3A6437D01540}"/>
                </a:ext>
              </a:extLst>
            </p:cNvPr>
            <p:cNvSpPr txBox="1"/>
            <p:nvPr/>
          </p:nvSpPr>
          <p:spPr>
            <a:xfrm>
              <a:off x="2054088" y="1921564"/>
              <a:ext cx="2676939" cy="1148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client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supported cipher suites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79AF327-7180-2D4F-B786-6C4D99E8780B}"/>
                </a:ext>
              </a:extLst>
            </p:cNvPr>
            <p:cNvGrpSpPr/>
            <p:nvPr/>
          </p:nvGrpSpPr>
          <p:grpSpPr>
            <a:xfrm>
              <a:off x="1706701" y="2080591"/>
              <a:ext cx="318052" cy="369332"/>
              <a:chOff x="10015814" y="1484244"/>
              <a:chExt cx="318052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56D9E5A-5ED3-374B-9790-3B78253C2B98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280EBC-BB7A-564A-963E-3E72488991D3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E94685-FD97-0B41-8CD2-EFB1AACB74B8}"/>
              </a:ext>
            </a:extLst>
          </p:cNvPr>
          <p:cNvGrpSpPr/>
          <p:nvPr/>
        </p:nvGrpSpPr>
        <p:grpSpPr>
          <a:xfrm>
            <a:off x="2020957" y="3160644"/>
            <a:ext cx="3442735" cy="1148007"/>
            <a:chOff x="2020957" y="3160644"/>
            <a:chExt cx="3442735" cy="114800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3401A1E-798A-B043-A313-16D3E1D0D4E3}"/>
                </a:ext>
              </a:extLst>
            </p:cNvPr>
            <p:cNvGrpSpPr/>
            <p:nvPr/>
          </p:nvGrpSpPr>
          <p:grpSpPr>
            <a:xfrm>
              <a:off x="2020957" y="3160644"/>
              <a:ext cx="2696817" cy="1148007"/>
              <a:chOff x="8382000" y="2670313"/>
              <a:chExt cx="2696817" cy="1148007"/>
            </a:xfrm>
          </p:grpSpPr>
          <p:sp>
            <p:nvSpPr>
              <p:cNvPr id="79" name="Rectangle 79">
                <a:extLst>
                  <a:ext uri="{FF2B5EF4-FFF2-40B4-BE49-F238E27FC236}">
                    <a16:creationId xmlns:a16="http://schemas.microsoft.com/office/drawing/2014/main" id="{929B3F4D-DC3B-524F-832B-72A27F4E7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6484" y="3407153"/>
                <a:ext cx="593334" cy="3555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AE9F0B4-D415-2D4C-8FE9-1E41596DEA9F}"/>
                  </a:ext>
                </a:extLst>
              </p:cNvPr>
              <p:cNvSpPr/>
              <p:nvPr/>
            </p:nvSpPr>
            <p:spPr>
              <a:xfrm>
                <a:off x="8382000" y="2683565"/>
                <a:ext cx="2696817" cy="112643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1876DC1-8D84-6748-BD43-CDCAB74776FE}"/>
                  </a:ext>
                </a:extLst>
              </p:cNvPr>
              <p:cNvSpPr txBox="1"/>
              <p:nvPr/>
            </p:nvSpPr>
            <p:spPr>
              <a:xfrm>
                <a:off x="8382000" y="2670313"/>
                <a:ext cx="2670313" cy="114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server hello: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selected cipher suite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DH key agreement protocol, parameters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4B20F14-67AA-4449-8216-AA9235811F84}"/>
                </a:ext>
              </a:extLst>
            </p:cNvPr>
            <p:cNvGrpSpPr/>
            <p:nvPr/>
          </p:nvGrpSpPr>
          <p:grpSpPr>
            <a:xfrm>
              <a:off x="5145640" y="3332921"/>
              <a:ext cx="318052" cy="369332"/>
              <a:chOff x="10015814" y="1484244"/>
              <a:chExt cx="318052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FEE8FED-9849-0640-ADC2-A51F04F1D092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7D11A2-826D-6F4D-8085-88C8D0B18D5C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6A04956-A9EC-9F4E-B0FD-8BDF21A502C5}"/>
              </a:ext>
            </a:extLst>
          </p:cNvPr>
          <p:cNvGrpSpPr/>
          <p:nvPr/>
        </p:nvGrpSpPr>
        <p:grpSpPr>
          <a:xfrm>
            <a:off x="1030840" y="4094921"/>
            <a:ext cx="318052" cy="369332"/>
            <a:chOff x="10015814" y="1484244"/>
            <a:chExt cx="318052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A21D853-0AA1-3E42-8F47-15ECB71F1459}"/>
                </a:ext>
              </a:extLst>
            </p:cNvPr>
            <p:cNvSpPr/>
            <p:nvPr/>
          </p:nvSpPr>
          <p:spPr>
            <a:xfrm>
              <a:off x="10015814" y="1517597"/>
              <a:ext cx="318052" cy="31805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F4317B-0829-2745-8E4A-0EBC142CF32B}"/>
                </a:ext>
              </a:extLst>
            </p:cNvPr>
            <p:cNvSpPr txBox="1"/>
            <p:nvPr/>
          </p:nvSpPr>
          <p:spPr>
            <a:xfrm>
              <a:off x="10029066" y="14842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D2E281-5D35-6042-A1B3-F9E2FBADECFB}"/>
              </a:ext>
            </a:extLst>
          </p:cNvPr>
          <p:cNvGrpSpPr/>
          <p:nvPr/>
        </p:nvGrpSpPr>
        <p:grpSpPr>
          <a:xfrm>
            <a:off x="7098196" y="1159564"/>
            <a:ext cx="4775747" cy="1670444"/>
            <a:chOff x="7098196" y="1159564"/>
            <a:chExt cx="4775747" cy="167044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C36F151-9EED-B348-96AA-8062FCF1CB3B}"/>
                </a:ext>
              </a:extLst>
            </p:cNvPr>
            <p:cNvSpPr txBox="1"/>
            <p:nvPr/>
          </p:nvSpPr>
          <p:spPr>
            <a:xfrm>
              <a:off x="7421212" y="1165257"/>
              <a:ext cx="4452731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 TLS hello msg: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i="1" dirty="0"/>
                <a:t>guesses </a:t>
              </a: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indicates cipher suites it supports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3D9687-9F48-3447-976D-72F8C75DF63E}"/>
                </a:ext>
              </a:extLst>
            </p:cNvPr>
            <p:cNvGrpSpPr/>
            <p:nvPr/>
          </p:nvGrpSpPr>
          <p:grpSpPr>
            <a:xfrm>
              <a:off x="7098196" y="1159564"/>
              <a:ext cx="318052" cy="369332"/>
              <a:chOff x="10015814" y="1484244"/>
              <a:chExt cx="318052" cy="36933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C8042C3-B36C-2F4D-B826-590F3BDA6D55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5B5C66D-1F38-D643-99AF-39C171C11E55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0B08D4F-46F1-8A4B-BB13-DC6881FEB440}"/>
              </a:ext>
            </a:extLst>
          </p:cNvPr>
          <p:cNvGrpSpPr/>
          <p:nvPr/>
        </p:nvGrpSpPr>
        <p:grpSpPr>
          <a:xfrm>
            <a:off x="7084944" y="2854909"/>
            <a:ext cx="4444447" cy="1664751"/>
            <a:chOff x="7084944" y="2854909"/>
            <a:chExt cx="4444447" cy="166475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B52424-6607-484C-BD49-FC6EC4A0C5B5}"/>
                </a:ext>
              </a:extLst>
            </p:cNvPr>
            <p:cNvSpPr txBox="1"/>
            <p:nvPr/>
          </p:nvSpPr>
          <p:spPr>
            <a:xfrm>
              <a:off x="7394708" y="2854909"/>
              <a:ext cx="4134683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server TLS hello msg chooses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cipher suite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server-signed certificate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6F9CB07-1EAC-B945-80DF-41F8681DFE0B}"/>
                </a:ext>
              </a:extLst>
            </p:cNvPr>
            <p:cNvGrpSpPr/>
            <p:nvPr/>
          </p:nvGrpSpPr>
          <p:grpSpPr>
            <a:xfrm>
              <a:off x="7084944" y="2875721"/>
              <a:ext cx="318052" cy="369332"/>
              <a:chOff x="10015814" y="1484244"/>
              <a:chExt cx="318052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8519843-0AD0-A94D-B2B9-7974C84A5527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EB3A009-2410-4A4A-A33A-2700AEB8B24D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A4F4A90-03F0-F34A-822F-A3F079D550FA}"/>
              </a:ext>
            </a:extLst>
          </p:cNvPr>
          <p:cNvGrpSpPr/>
          <p:nvPr/>
        </p:nvGrpSpPr>
        <p:grpSpPr>
          <a:xfrm>
            <a:off x="7071692" y="4538868"/>
            <a:ext cx="4934773" cy="1674744"/>
            <a:chOff x="7071692" y="4538868"/>
            <a:chExt cx="4934773" cy="16747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8CC550-011E-5041-B6E2-2DDA5F90CF12}"/>
                </a:ext>
              </a:extLst>
            </p:cNvPr>
            <p:cNvSpPr txBox="1"/>
            <p:nvPr/>
          </p:nvSpPr>
          <p:spPr>
            <a:xfrm>
              <a:off x="7381456" y="4548861"/>
              <a:ext cx="4625009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client: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checks server certificate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generates key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can now make application request (e.g.., HTTPS GET)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F248C5B-DA6D-4146-B6BB-E22ABB520608}"/>
                </a:ext>
              </a:extLst>
            </p:cNvPr>
            <p:cNvGrpSpPr/>
            <p:nvPr/>
          </p:nvGrpSpPr>
          <p:grpSpPr>
            <a:xfrm>
              <a:off x="7071692" y="4538868"/>
              <a:ext cx="318052" cy="369332"/>
              <a:chOff x="10015814" y="1484244"/>
              <a:chExt cx="318052" cy="369332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F7BDA39-4222-C64B-AFF8-63BB40E7EDA6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D5B9647-139B-944F-BD2F-804D83D4EF24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4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0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856384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" name="Rectangle 77">
            <a:extLst>
              <a:ext uri="{FF2B5EF4-FFF2-40B4-BE49-F238E27FC236}">
                <a16:creationId xmlns:a16="http://schemas.microsoft.com/office/drawing/2014/main" id="{F8CA38D6-DA75-DA48-A714-1C05DAF7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12" y="2409556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" name="Rectangle 79">
            <a:extLst>
              <a:ext uri="{FF2B5EF4-FFF2-40B4-BE49-F238E27FC236}">
                <a16:creationId xmlns:a16="http://schemas.microsoft.com/office/drawing/2014/main" id="{27341C0E-38B0-8E4B-B70A-41ED33D9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572" y="2658404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C8411C-D034-C847-A430-7115B6AF6DC3}"/>
              </a:ext>
            </a:extLst>
          </p:cNvPr>
          <p:cNvSpPr/>
          <p:nvPr/>
        </p:nvSpPr>
        <p:spPr>
          <a:xfrm>
            <a:off x="2067341" y="1921564"/>
            <a:ext cx="2637181" cy="1391480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B4A451-6D15-754A-81D3-3A6437D01540}"/>
              </a:ext>
            </a:extLst>
          </p:cNvPr>
          <p:cNvSpPr txBox="1"/>
          <p:nvPr/>
        </p:nvSpPr>
        <p:spPr>
          <a:xfrm>
            <a:off x="2054088" y="1921564"/>
            <a:ext cx="2676939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client hello: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supported cipher suites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DH key agreement protocol, parameters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application 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3401A1E-798A-B043-A313-16D3E1D0D4E3}"/>
              </a:ext>
            </a:extLst>
          </p:cNvPr>
          <p:cNvGrpSpPr/>
          <p:nvPr/>
        </p:nvGrpSpPr>
        <p:grpSpPr>
          <a:xfrm>
            <a:off x="2020957" y="3597969"/>
            <a:ext cx="2683565" cy="1437857"/>
            <a:chOff x="8382000" y="2670313"/>
            <a:chExt cx="2683565" cy="1437857"/>
          </a:xfrm>
        </p:grpSpPr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929B3F4D-DC3B-524F-832B-72A27F4E7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84" y="3407153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E9F0B4-D415-2D4C-8FE9-1E41596DEA9F}"/>
                </a:ext>
              </a:extLst>
            </p:cNvPr>
            <p:cNvSpPr/>
            <p:nvPr/>
          </p:nvSpPr>
          <p:spPr>
            <a:xfrm>
              <a:off x="8382000" y="2683565"/>
              <a:ext cx="2683565" cy="142460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876DC1-8D84-6748-BD43-CDCAB74776FE}"/>
                </a:ext>
              </a:extLst>
            </p:cNvPr>
            <p:cNvSpPr txBox="1"/>
            <p:nvPr/>
          </p:nvSpPr>
          <p:spPr>
            <a:xfrm>
              <a:off x="8382000" y="2670313"/>
              <a:ext cx="2670313" cy="139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server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selected cipher suite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>
                  <a:solidFill>
                    <a:srgbClr val="C00000"/>
                  </a:solidFill>
                </a:rPr>
                <a:t>application data (reply)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58702B9F-F007-BD45-B451-CDED71CA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140" y="1430821"/>
            <a:ext cx="4929807" cy="4875557"/>
          </a:xfrm>
        </p:spPr>
        <p:txBody>
          <a:bodyPr>
            <a:normAutofit/>
          </a:bodyPr>
          <a:lstStyle/>
          <a:p>
            <a:r>
              <a:rPr lang="en-US" dirty="0"/>
              <a:t>initial hello message contains encrypted application data!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“resuming” earlier connection between client and server 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application data encrypted using “resumption master secret” from earlier connection</a:t>
            </a:r>
          </a:p>
          <a:p>
            <a:pPr indent="-234950"/>
            <a:r>
              <a:rPr lang="en-US" dirty="0"/>
              <a:t>vulnerable to replay attacks!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maybe OK for get HTTP GET or client requests not modifying server state</a:t>
            </a:r>
          </a:p>
        </p:txBody>
      </p:sp>
    </p:spTree>
    <p:extLst>
      <p:ext uri="{BB962C8B-B14F-4D97-AF65-F5344CB8AC3E}">
        <p14:creationId xmlns:p14="http://schemas.microsoft.com/office/powerpoint/2010/main" val="3189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There are bad guys (and girls) out there!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Q: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What can a “</a:t>
            </a:r>
            <a:r>
              <a:rPr lang="en-US" altLang="ja-JP" dirty="0"/>
              <a:t>bad guy” do?</a:t>
            </a:r>
          </a:p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A: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A lot! (recall section 1.6)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6" y="1371600"/>
            <a:ext cx="10850217" cy="1965960"/>
          </a:xfrm>
        </p:spPr>
        <p:txBody>
          <a:bodyPr>
            <a:normAutofit/>
          </a:bodyPr>
          <a:lstStyle/>
          <a:p>
            <a:r>
              <a:rPr lang="en-US" sz="3100" dirty="0"/>
              <a:t>provides datagram-level encryption, authentication, integrity</a:t>
            </a:r>
          </a:p>
          <a:p>
            <a:pPr lvl="1"/>
            <a:r>
              <a:rPr lang="en-US" sz="2700" dirty="0"/>
              <a:t>for both user traffic and control traffic (e.g., BGP, DNS messages)</a:t>
            </a:r>
          </a:p>
          <a:p>
            <a:r>
              <a:rPr lang="en-US" sz="3100" dirty="0"/>
              <a:t>two “modes”:</a:t>
            </a:r>
          </a:p>
          <a:p>
            <a:pPr marL="130175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 Sec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73CB3-64BF-DB4E-9011-11A11037F1AA}"/>
              </a:ext>
            </a:extLst>
          </p:cNvPr>
          <p:cNvSpPr txBox="1"/>
          <p:nvPr/>
        </p:nvSpPr>
        <p:spPr>
          <a:xfrm>
            <a:off x="1470993" y="4681977"/>
            <a:ext cx="3856382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C00000"/>
                </a:solidFill>
              </a:rPr>
              <a:t>transport mode: </a:t>
            </a:r>
          </a:p>
          <a:p>
            <a:pPr marL="287338" indent="-222250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i="1" dirty="0">
                <a:solidFill>
                  <a:srgbClr val="0012A0"/>
                </a:solidFill>
              </a:rPr>
              <a:t>only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 datagram </a:t>
            </a:r>
            <a:r>
              <a:rPr lang="en-US" sz="2400" i="1" dirty="0">
                <a:solidFill>
                  <a:srgbClr val="0012A0"/>
                </a:solidFill>
              </a:rPr>
              <a:t>payload</a:t>
            </a:r>
            <a:r>
              <a:rPr lang="en-US" sz="2400" dirty="0"/>
              <a:t> is encrypted, authenticated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2BC05-B609-5E41-B728-096F53B746FD}"/>
              </a:ext>
            </a:extLst>
          </p:cNvPr>
          <p:cNvSpPr/>
          <p:nvPr/>
        </p:nvSpPr>
        <p:spPr>
          <a:xfrm>
            <a:off x="6188765" y="4093770"/>
            <a:ext cx="4717774" cy="217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tunnel mode: </a:t>
            </a:r>
          </a:p>
          <a:p>
            <a:pPr marL="285750" indent="-220663">
              <a:lnSpc>
                <a:spcPct val="85000"/>
              </a:lnSpc>
              <a:spcBef>
                <a:spcPts val="600"/>
              </a:spcBef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entire datagram is encrypted, authenticated</a:t>
            </a:r>
          </a:p>
          <a:p>
            <a:pPr marL="285750" indent="-220663">
              <a:lnSpc>
                <a:spcPct val="85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encrypted datagram encapsulated in new datagram with new IP header, tunneled to destination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DDFE080-966A-8641-9BE1-AE22D314AFD8}"/>
              </a:ext>
            </a:extLst>
          </p:cNvPr>
          <p:cNvGrpSpPr/>
          <p:nvPr/>
        </p:nvGrpSpPr>
        <p:grpSpPr>
          <a:xfrm>
            <a:off x="5943602" y="2769704"/>
            <a:ext cx="4841859" cy="1089162"/>
            <a:chOff x="5943602" y="2769704"/>
            <a:chExt cx="4841859" cy="1089162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4E20BA2-5A30-9E42-BEA5-46DC9B6477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079996" y="2940636"/>
              <a:ext cx="506067" cy="1330393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CCAC4CF-B9CD-DB4D-99A9-B6AF032C18A5}"/>
                </a:ext>
              </a:extLst>
            </p:cNvPr>
            <p:cNvGrpSpPr/>
            <p:nvPr/>
          </p:nvGrpSpPr>
          <p:grpSpPr>
            <a:xfrm>
              <a:off x="5943602" y="2769704"/>
              <a:ext cx="1681218" cy="980660"/>
              <a:chOff x="6049618" y="2769704"/>
              <a:chExt cx="1681218" cy="98066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54F112-25E5-0945-9EB7-D53617CD32AF}"/>
                  </a:ext>
                </a:extLst>
              </p:cNvPr>
              <p:cNvCxnSpPr>
                <a:endCxn id="14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9CF614-B510-1B47-A18F-FC95BC06D323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24575021-E1EF-B74C-854B-B558B2CCDE1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E423A64-C38A-EE48-AC51-530692CDD75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D703D38-4520-6D4B-98BA-E02BCBF7D5C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id="{F3154BDF-A977-C44E-BAFA-B438903A17F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Freeform 11">
                    <a:extLst>
                      <a:ext uri="{FF2B5EF4-FFF2-40B4-BE49-F238E27FC236}">
                        <a16:creationId xmlns:a16="http://schemas.microsoft.com/office/drawing/2014/main" id="{3B56605F-E424-7947-AACE-63CB7FDB413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C12C5A52-8947-FC49-BB36-076F264D475C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7390FDBA-6052-5F40-A3EE-4F48A9EFA97F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8" name="Group 542">
                <a:extLst>
                  <a:ext uri="{FF2B5EF4-FFF2-40B4-BE49-F238E27FC236}">
                    <a16:creationId xmlns:a16="http://schemas.microsoft.com/office/drawing/2014/main" id="{1C4F3015-F821-EC4A-8824-6B80D22099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19" name="Picture 529" descr="desktop_computer_stylized_medium">
                  <a:extLst>
                    <a:ext uri="{FF2B5EF4-FFF2-40B4-BE49-F238E27FC236}">
                      <a16:creationId xmlns:a16="http://schemas.microsoft.com/office/drawing/2014/main" id="{B4A218B7-E585-A542-B8AE-0035B8F144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" name="Freeform 530">
                  <a:extLst>
                    <a:ext uri="{FF2B5EF4-FFF2-40B4-BE49-F238E27FC236}">
                      <a16:creationId xmlns:a16="http://schemas.microsoft.com/office/drawing/2014/main" id="{6B93B8A7-EC13-1F4D-A7BC-566E965802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B050F89-D418-D448-9E4C-F6EE2C0E8D48}"/>
                </a:ext>
              </a:extLst>
            </p:cNvPr>
            <p:cNvGrpSpPr/>
            <p:nvPr/>
          </p:nvGrpSpPr>
          <p:grpSpPr>
            <a:xfrm flipH="1">
              <a:off x="9104243" y="2789583"/>
              <a:ext cx="1681218" cy="980660"/>
              <a:chOff x="6049618" y="2769704"/>
              <a:chExt cx="1681218" cy="98066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4CAEDFE-5BCE-6B43-AC71-87755DEC1C69}"/>
                  </a:ext>
                </a:extLst>
              </p:cNvPr>
              <p:cNvCxnSpPr>
                <a:endCxn id="69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811847D-A970-9443-B7D2-72AC5D9B1BA0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B366F0C3-D84C-1B40-8469-120A8C08007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7EB0FBE-636E-A546-8091-4FBBC9BF1A7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78360FB-EEF4-2940-9D36-36DE310F905D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2453C865-DC81-6D4B-ABCB-2846FCE503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8662D64E-0AE9-E64E-8628-AF46CCE5A27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918CF3A8-5656-8442-BB3F-09C80021547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5524A23D-EA0A-6246-B1E7-4F2EF8987EB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" name="Group 542">
                <a:extLst>
                  <a:ext uri="{FF2B5EF4-FFF2-40B4-BE49-F238E27FC236}">
                    <a16:creationId xmlns:a16="http://schemas.microsoft.com/office/drawing/2014/main" id="{22947704-2D5C-B840-B65A-0BC7455D4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61" name="Picture 529" descr="desktop_computer_stylized_medium">
                  <a:extLst>
                    <a:ext uri="{FF2B5EF4-FFF2-40B4-BE49-F238E27FC236}">
                      <a16:creationId xmlns:a16="http://schemas.microsoft.com/office/drawing/2014/main" id="{3691EF3D-3B9E-8D45-A16D-54C9B0ACDE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530">
                  <a:extLst>
                    <a:ext uri="{FF2B5EF4-FFF2-40B4-BE49-F238E27FC236}">
                      <a16:creationId xmlns:a16="http://schemas.microsoft.com/office/drawing/2014/main" id="{3C7B9C58-9F63-3F41-9270-A2468F13B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5DDDE38-741C-E746-B5BF-21B2066982F8}"/>
                </a:ext>
              </a:extLst>
            </p:cNvPr>
            <p:cNvGrpSpPr/>
            <p:nvPr/>
          </p:nvGrpSpPr>
          <p:grpSpPr>
            <a:xfrm>
              <a:off x="7715977" y="3548786"/>
              <a:ext cx="1285150" cy="185014"/>
              <a:chOff x="1616358" y="2551230"/>
              <a:chExt cx="2138678" cy="21851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4321BA5-2FBD-9248-8FC5-A60CD7C16E0A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A3EB330-152D-4F4B-937A-5933A9E2D50F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805F181-49B9-C142-9B51-F857DE897BF7}"/>
                  </a:ext>
                </a:extLst>
              </p:cNvPr>
              <p:cNvSpPr/>
              <p:nvPr/>
            </p:nvSpPr>
            <p:spPr>
              <a:xfrm>
                <a:off x="3643756" y="2559750"/>
                <a:ext cx="111280" cy="209990"/>
              </a:xfrm>
              <a:prstGeom prst="ellipse">
                <a:avLst/>
              </a:prstGeom>
              <a:gradFill flip="none" rotWithShape="1">
                <a:gsLst>
                  <a:gs pos="0">
                    <a:srgbClr val="0012A0">
                      <a:lumMod val="100000"/>
                    </a:srgbClr>
                  </a:gs>
                  <a:gs pos="75000">
                    <a:srgbClr val="66ACD3"/>
                  </a:gs>
                  <a:gs pos="99000">
                    <a:srgbClr val="0012A0"/>
                  </a:gs>
                  <a:gs pos="29000">
                    <a:srgbClr val="6EBFF0"/>
                  </a:gs>
                </a:gsLst>
                <a:lin ang="16200000" scaled="0"/>
                <a:tileRect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D93417B-0185-D242-8A05-91DA57EBFD3E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7" name="Freeform 8">
            <a:extLst>
              <a:ext uri="{FF2B5EF4-FFF2-40B4-BE49-F238E27FC236}">
                <a16:creationId xmlns:a16="http://schemas.microsoft.com/office/drawing/2014/main" id="{B88EADF6-5835-854B-A410-631A5C1DF737}"/>
              </a:ext>
            </a:extLst>
          </p:cNvPr>
          <p:cNvSpPr>
            <a:spLocks/>
          </p:cNvSpPr>
          <p:nvPr/>
        </p:nvSpPr>
        <p:spPr bwMode="auto">
          <a:xfrm rot="5400000">
            <a:off x="2931526" y="3676128"/>
            <a:ext cx="506067" cy="133039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154F271-87D0-7C47-A4F2-62E2B0FD78A7}"/>
              </a:ext>
            </a:extLst>
          </p:cNvPr>
          <p:cNvGrpSpPr/>
          <p:nvPr/>
        </p:nvGrpSpPr>
        <p:grpSpPr>
          <a:xfrm>
            <a:off x="795132" y="3505196"/>
            <a:ext cx="1681218" cy="980660"/>
            <a:chOff x="6049618" y="2769704"/>
            <a:chExt cx="1681218" cy="98066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69ECC50-1D6A-FE4E-B412-35AE1EB7DAED}"/>
                </a:ext>
              </a:extLst>
            </p:cNvPr>
            <p:cNvCxnSpPr>
              <a:endCxn id="150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6970CFE-113F-524E-A271-D0B56F1E4DCD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C672BC0C-11BC-AE43-A36C-720372A95C6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7D8EBDC-1B3F-D04A-ABF7-F1F8011A446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E0C9D8E-6E81-AE48-B276-5C3D4C1174C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DFF60AC0-D5B0-B64E-AE9A-940F23337C5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530B7CED-D36A-D146-8C6D-8F3222A6958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450884DB-292E-5D43-B1E4-7A972475C1C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22199CA4-1DF9-774D-A219-054BAAB7B83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1" name="Group 542">
              <a:extLst>
                <a:ext uri="{FF2B5EF4-FFF2-40B4-BE49-F238E27FC236}">
                  <a16:creationId xmlns:a16="http://schemas.microsoft.com/office/drawing/2014/main" id="{1F53B190-AACE-C347-A601-DF9690610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42" name="Picture 529" descr="desktop_computer_stylized_medium">
                <a:extLst>
                  <a:ext uri="{FF2B5EF4-FFF2-40B4-BE49-F238E27FC236}">
                    <a16:creationId xmlns:a16="http://schemas.microsoft.com/office/drawing/2014/main" id="{74447E28-A5A4-A447-B88B-5C81E70791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530">
                <a:extLst>
                  <a:ext uri="{FF2B5EF4-FFF2-40B4-BE49-F238E27FC236}">
                    <a16:creationId xmlns:a16="http://schemas.microsoft.com/office/drawing/2014/main" id="{63E6D02A-C676-6143-AC61-64B525308E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AB21A84-8433-A744-8995-3FF202FC2F08}"/>
              </a:ext>
            </a:extLst>
          </p:cNvPr>
          <p:cNvGrpSpPr/>
          <p:nvPr/>
        </p:nvGrpSpPr>
        <p:grpSpPr>
          <a:xfrm flipH="1">
            <a:off x="3955773" y="3525075"/>
            <a:ext cx="1681218" cy="980660"/>
            <a:chOff x="6049618" y="2769704"/>
            <a:chExt cx="1681218" cy="98066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698FEC1-99B4-8D49-8878-EE9F93FCD604}"/>
                </a:ext>
              </a:extLst>
            </p:cNvPr>
            <p:cNvCxnSpPr>
              <a:endCxn id="163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54EE5B6-8CEE-C24D-9E77-55CFC6B7EBF7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A697D45-FC0F-8B46-B063-A633921C81C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CA12577-0F0A-924E-87DB-05AAFDF314F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D8F9D064-FCD7-5643-95F2-11F9764C79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08220A6F-F84C-E34B-8703-26B9D645FA3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93FE19AB-AF3C-AF42-BECE-EA8F8C8D509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9458235E-780D-3F47-B8EB-5F49424819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9AFFB59D-DA07-0044-B94E-45ABEB1D4F4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" name="Group 542">
              <a:extLst>
                <a:ext uri="{FF2B5EF4-FFF2-40B4-BE49-F238E27FC236}">
                  <a16:creationId xmlns:a16="http://schemas.microsoft.com/office/drawing/2014/main" id="{303EBD73-22AF-554E-AF0F-5CEB97478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55" name="Picture 529" descr="desktop_computer_stylized_medium">
                <a:extLst>
                  <a:ext uri="{FF2B5EF4-FFF2-40B4-BE49-F238E27FC236}">
                    <a16:creationId xmlns:a16="http://schemas.microsoft.com/office/drawing/2014/main" id="{DA8EBB88-E178-D147-81B8-46282C811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530">
                <a:extLst>
                  <a:ext uri="{FF2B5EF4-FFF2-40B4-BE49-F238E27FC236}">
                    <a16:creationId xmlns:a16="http://schemas.microsoft.com/office/drawing/2014/main" id="{B79E9C72-6480-6E40-A2DD-061F96875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4FBF839-7AAB-2945-A100-E03CF525DA47}"/>
              </a:ext>
            </a:extLst>
          </p:cNvPr>
          <p:cNvGrpSpPr/>
          <p:nvPr/>
        </p:nvGrpSpPr>
        <p:grpSpPr>
          <a:xfrm>
            <a:off x="1596889" y="3625654"/>
            <a:ext cx="1744188" cy="288737"/>
            <a:chOff x="1596889" y="3055814"/>
            <a:chExt cx="1744188" cy="28873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85152D4-74C3-EE4F-BD9E-95F04F9F97F2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24B5617-C9CC-374E-B759-E5A588F2A04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76628DF-7E5A-F04D-940F-07D8396FF85F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E6F30FB-9BE9-5A4A-B26D-E6514FFA675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1761815-C40C-064C-94D5-C8EF205B2F81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BA373B1-9E8B-BE44-976A-016C443F9D84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11DBAE8-2A7F-254C-90B2-B6475BD2C676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4CBA3BFA-0586-D74E-9F22-E3C770289342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F0F81BD7-A275-8B45-B483-677DEE767174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81DAD9C-B11E-7E4C-B1D4-50FEE9FD3D2B}"/>
              </a:ext>
            </a:extLst>
          </p:cNvPr>
          <p:cNvGrpSpPr/>
          <p:nvPr/>
        </p:nvGrpSpPr>
        <p:grpSpPr>
          <a:xfrm>
            <a:off x="1889212" y="3652032"/>
            <a:ext cx="749300" cy="222250"/>
            <a:chOff x="2066925" y="3086100"/>
            <a:chExt cx="749300" cy="222250"/>
          </a:xfrm>
        </p:grpSpPr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7B63C554-F8BB-914B-BBC9-73A76795DDA4}"/>
                </a:ext>
              </a:extLst>
            </p:cNvPr>
            <p:cNvSpPr/>
            <p:nvPr/>
          </p:nvSpPr>
          <p:spPr>
            <a:xfrm>
              <a:off x="2066925" y="3092450"/>
              <a:ext cx="749300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BDE7371-0052-4946-BCF2-B3C5AE34BC52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15DDBCC-875A-2B45-BFA3-531D564C016F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02D6003-527B-524D-AED8-D67D4BA07A07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4B601CA-4EB8-7E44-B4A6-4D550673F9BE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ABDA2B9-BAAB-124C-9413-F5CD374D8F77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044783D-8E72-CE48-ACE0-6A9DD70D1495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44FC8C9-8FCF-E440-9975-62F8CAA13B14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D9D21C7-F384-7D40-8D53-8B4AE98209F8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B6C3B58-5506-0645-9AF9-B1C7FEE9AFF8}"/>
              </a:ext>
            </a:extLst>
          </p:cNvPr>
          <p:cNvGrpSpPr/>
          <p:nvPr/>
        </p:nvGrpSpPr>
        <p:grpSpPr>
          <a:xfrm>
            <a:off x="6745359" y="2651620"/>
            <a:ext cx="1744188" cy="288737"/>
            <a:chOff x="1596889" y="3055814"/>
            <a:chExt cx="1744188" cy="288737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2B8D7CF-0A3F-EC45-938C-C9D0E6AA5830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DD9945C-957E-7D44-A61B-24C9B3CFF69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3D9B710-1640-AD40-A5AA-3C6FC8D5C570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421D4F2-FFEC-9145-8E7A-18B871660902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4ED4815-0AB2-2547-8691-6F35AD39CC8C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CC9C6AF-1976-0141-B4E2-F4180F0E7C9F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B63FBC0-0BD3-6F42-90A6-1849FFF1961F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07AE5E7-0778-1A49-88FF-ED8318715FE6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ight Arrow 194">
              <a:extLst>
                <a:ext uri="{FF2B5EF4-FFF2-40B4-BE49-F238E27FC236}">
                  <a16:creationId xmlns:a16="http://schemas.microsoft.com/office/drawing/2014/main" id="{2E55176C-A45D-DF4D-8A60-73DECEE081D8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6" name="Right Arrow 205">
            <a:extLst>
              <a:ext uri="{FF2B5EF4-FFF2-40B4-BE49-F238E27FC236}">
                <a16:creationId xmlns:a16="http://schemas.microsoft.com/office/drawing/2014/main" id="{2EE4E256-9324-E143-9C6B-7837E26CF5B4}"/>
              </a:ext>
            </a:extLst>
          </p:cNvPr>
          <p:cNvSpPr/>
          <p:nvPr/>
        </p:nvSpPr>
        <p:spPr>
          <a:xfrm>
            <a:off x="8691048" y="3108820"/>
            <a:ext cx="613508" cy="288737"/>
          </a:xfrm>
          <a:prstGeom prst="rightArrow">
            <a:avLst/>
          </a:prstGeom>
          <a:gradFill>
            <a:gsLst>
              <a:gs pos="0">
                <a:schemeClr val="bg1"/>
              </a:gs>
              <a:gs pos="99000">
                <a:srgbClr val="0012A0"/>
              </a:gs>
              <a:gs pos="58000">
                <a:srgbClr val="6EBF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4162931-2654-1C40-B805-4B3DC15EE849}"/>
              </a:ext>
            </a:extLst>
          </p:cNvPr>
          <p:cNvGrpSpPr/>
          <p:nvPr/>
        </p:nvGrpSpPr>
        <p:grpSpPr>
          <a:xfrm>
            <a:off x="7232575" y="3038475"/>
            <a:ext cx="1430955" cy="365894"/>
            <a:chOff x="7219875" y="3091894"/>
            <a:chExt cx="1430955" cy="27120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693E30F-EB99-744A-A643-BA8CD54419C5}"/>
                </a:ext>
              </a:extLst>
            </p:cNvPr>
            <p:cNvSpPr/>
            <p:nvPr/>
          </p:nvSpPr>
          <p:spPr>
            <a:xfrm>
              <a:off x="7219875" y="3096088"/>
              <a:ext cx="1430955" cy="2534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2284DC6-132B-E542-80A3-B3F242A4E0E0}"/>
                </a:ext>
              </a:extLst>
            </p:cNvPr>
            <p:cNvCxnSpPr/>
            <p:nvPr/>
          </p:nvCxnSpPr>
          <p:spPr>
            <a:xfrm>
              <a:off x="74989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4275846-C439-E14A-9D15-E5870F5B377C}"/>
                </a:ext>
              </a:extLst>
            </p:cNvPr>
            <p:cNvCxnSpPr/>
            <p:nvPr/>
          </p:nvCxnSpPr>
          <p:spPr>
            <a:xfrm>
              <a:off x="7273344" y="30966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B4E1BD7-83C8-B34D-A0CF-3DC9ED73B671}"/>
                </a:ext>
              </a:extLst>
            </p:cNvPr>
            <p:cNvCxnSpPr/>
            <p:nvPr/>
          </p:nvCxnSpPr>
          <p:spPr>
            <a:xfrm>
              <a:off x="7321344" y="30942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7A53D37-0107-E447-B026-FB75F1CC92B6}"/>
                </a:ext>
              </a:extLst>
            </p:cNvPr>
            <p:cNvCxnSpPr/>
            <p:nvPr/>
          </p:nvCxnSpPr>
          <p:spPr>
            <a:xfrm>
              <a:off x="74233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48AD58B-2CA9-1848-8136-929DDC770F6D}"/>
              </a:ext>
            </a:extLst>
          </p:cNvPr>
          <p:cNvGrpSpPr/>
          <p:nvPr/>
        </p:nvGrpSpPr>
        <p:grpSpPr>
          <a:xfrm>
            <a:off x="7564040" y="3084742"/>
            <a:ext cx="1060174" cy="276999"/>
            <a:chOff x="2418521" y="3140627"/>
            <a:chExt cx="1060174" cy="27699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C60EDEB-4300-AB41-9986-F99E9A60DC2D}"/>
                </a:ext>
              </a:extLst>
            </p:cNvPr>
            <p:cNvSpPr/>
            <p:nvPr/>
          </p:nvSpPr>
          <p:spPr>
            <a:xfrm>
              <a:off x="2418521" y="3187148"/>
              <a:ext cx="1060174" cy="185530"/>
            </a:xfrm>
            <a:prstGeom prst="rect">
              <a:avLst/>
            </a:prstGeom>
            <a:solidFill>
              <a:srgbClr val="001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A3D14F8-C2C0-1942-AAB9-0D27DFEA4274}"/>
                </a:ext>
              </a:extLst>
            </p:cNvPr>
            <p:cNvSpPr/>
            <p:nvPr/>
          </p:nvSpPr>
          <p:spPr>
            <a:xfrm>
              <a:off x="2706480" y="3197527"/>
              <a:ext cx="733425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2A90FB1-6706-3A4F-BBFE-498069E83A46}"/>
                </a:ext>
              </a:extLst>
            </p:cNvPr>
            <p:cNvSpPr txBox="1"/>
            <p:nvPr/>
          </p:nvSpPr>
          <p:spPr>
            <a:xfrm>
              <a:off x="2750930" y="3140627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12A0"/>
                  </a:solidFill>
                </a:rPr>
                <a:t>payload</a:t>
              </a:r>
              <a:endParaRPr lang="en-US" sz="1100" i="1" dirty="0">
                <a:solidFill>
                  <a:srgbClr val="0012A0"/>
                </a:solidFill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84F05C2-5576-3742-A4F3-7A300C18EE7C}"/>
                </a:ext>
              </a:extLst>
            </p:cNvPr>
            <p:cNvCxnSpPr>
              <a:cxnSpLocks/>
            </p:cNvCxnSpPr>
            <p:nvPr/>
          </p:nvCxnSpPr>
          <p:spPr>
            <a:xfrm>
              <a:off x="2474705" y="3196425"/>
              <a:ext cx="0" cy="16683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24A26B1-D43B-7644-AB0D-E8B93E6849A1}"/>
                </a:ext>
              </a:extLst>
            </p:cNvPr>
            <p:cNvCxnSpPr>
              <a:cxnSpLocks/>
            </p:cNvCxnSpPr>
            <p:nvPr/>
          </p:nvCxnSpPr>
          <p:spPr>
            <a:xfrm>
              <a:off x="2525505" y="3199637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69EB996-1998-C44B-9E2F-071294DFF07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945" y="3194825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1756B14-A618-4644-AADB-42B672171E69}"/>
                </a:ext>
              </a:extLst>
            </p:cNvPr>
            <p:cNvCxnSpPr>
              <a:cxnSpLocks/>
            </p:cNvCxnSpPr>
            <p:nvPr/>
          </p:nvCxnSpPr>
          <p:spPr>
            <a:xfrm>
              <a:off x="2660259" y="3196429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4794A70-C767-7C46-ADA2-E0E60DA28AAE}"/>
              </a:ext>
            </a:extLst>
          </p:cNvPr>
          <p:cNvGrpSpPr/>
          <p:nvPr/>
        </p:nvGrpSpPr>
        <p:grpSpPr>
          <a:xfrm>
            <a:off x="7542671" y="3101525"/>
            <a:ext cx="1106157" cy="224519"/>
            <a:chOff x="2044062" y="3084919"/>
            <a:chExt cx="1106157" cy="224519"/>
          </a:xfrm>
        </p:grpSpPr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6650B23A-89BA-1940-B8C3-500EB3D61607}"/>
                </a:ext>
              </a:extLst>
            </p:cNvPr>
            <p:cNvSpPr/>
            <p:nvPr/>
          </p:nvSpPr>
          <p:spPr>
            <a:xfrm>
              <a:off x="2044062" y="3092450"/>
              <a:ext cx="1106157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B27433E-EED3-ED41-BE05-8C704F5F5DC3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4996838-AA15-B440-BC8D-124BB6D41640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6E859A7-F339-B54B-BD00-1FB8D9513390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339ED11-A33B-1E40-88B3-BE3FDA8649FC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E136345-3B81-6C44-ABCC-4CA60BACE6D6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9056E8C-084E-9F43-B23D-FB8E99B599C1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259DDFB-3EEF-9D44-AA4B-0EC4728CD355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26856E5-4AD5-BE4D-B500-A7AD5439B70D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01DADB0-222C-B24B-8D0D-03760C7F0822}"/>
                </a:ext>
              </a:extLst>
            </p:cNvPr>
            <p:cNvCxnSpPr/>
            <p:nvPr/>
          </p:nvCxnSpPr>
          <p:spPr>
            <a:xfrm flipH="1">
              <a:off x="2814139" y="308492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55875F2-F8D1-CE45-8BAC-8744F73D4F68}"/>
                </a:ext>
              </a:extLst>
            </p:cNvPr>
            <p:cNvCxnSpPr/>
            <p:nvPr/>
          </p:nvCxnSpPr>
          <p:spPr>
            <a:xfrm flipH="1">
              <a:off x="2891428" y="3090363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1BEB87-E97E-DB4D-BFBB-74F001CDB608}"/>
                </a:ext>
              </a:extLst>
            </p:cNvPr>
            <p:cNvCxnSpPr/>
            <p:nvPr/>
          </p:nvCxnSpPr>
          <p:spPr>
            <a:xfrm flipH="1">
              <a:off x="2968717" y="3089274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18157D5-90E4-7444-8E1F-DBD672AE220E}"/>
                </a:ext>
              </a:extLst>
            </p:cNvPr>
            <p:cNvCxnSpPr/>
            <p:nvPr/>
          </p:nvCxnSpPr>
          <p:spPr>
            <a:xfrm flipH="1">
              <a:off x="3046006" y="3084919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Two IPsec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409700"/>
            <a:ext cx="11512826" cy="4648200"/>
          </a:xfrm>
        </p:spPr>
        <p:txBody>
          <a:bodyPr>
            <a:normAutofit/>
          </a:bodyPr>
          <a:lstStyle/>
          <a:p>
            <a:pPr indent="-339725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 (AH) protocol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[RFC 4302]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 &amp; data integrity but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39725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Encapsulation Security Protocol (ESP)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[RFC 4303]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authentication, data integrity,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and confidentiality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more widely used than AH</a:t>
            </a:r>
          </a:p>
        </p:txBody>
      </p:sp>
    </p:spTree>
    <p:extLst>
      <p:ext uri="{BB962C8B-B14F-4D97-AF65-F5344CB8AC3E}">
        <p14:creationId xmlns:p14="http://schemas.microsoft.com/office/powerpoint/2010/main" val="4296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3D4DFD4A-11BF-1D45-8B30-8DB0138CD137}"/>
              </a:ext>
            </a:extLst>
          </p:cNvPr>
          <p:cNvGrpSpPr/>
          <p:nvPr/>
        </p:nvGrpSpPr>
        <p:grpSpPr>
          <a:xfrm>
            <a:off x="4412974" y="4461518"/>
            <a:ext cx="2075622" cy="462165"/>
            <a:chOff x="5075582" y="4872335"/>
            <a:chExt cx="2075622" cy="46216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65E93B6-9CDC-5143-84AB-38E846F49DB1}"/>
                </a:ext>
              </a:extLst>
            </p:cNvPr>
            <p:cNvGrpSpPr/>
            <p:nvPr/>
          </p:nvGrpSpPr>
          <p:grpSpPr>
            <a:xfrm>
              <a:off x="5075582" y="4896928"/>
              <a:ext cx="2075622" cy="437572"/>
              <a:chOff x="5049078" y="4896928"/>
              <a:chExt cx="2075622" cy="43757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07A4581-6CDE-F444-A2B2-E64F0F6448DB}"/>
                  </a:ext>
                </a:extLst>
              </p:cNvPr>
              <p:cNvCxnSpPr/>
              <p:nvPr/>
            </p:nvCxnSpPr>
            <p:spPr>
              <a:xfrm>
                <a:off x="5049078" y="489692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132BA6B-88D0-CF4D-968C-D65925A67EFC}"/>
                  </a:ext>
                </a:extLst>
              </p:cNvPr>
              <p:cNvCxnSpPr/>
              <p:nvPr/>
            </p:nvCxnSpPr>
            <p:spPr>
              <a:xfrm>
                <a:off x="7124700" y="489717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3ADA45E-C6EB-3447-8BEB-9BCF74056209}"/>
                  </a:ext>
                </a:extLst>
              </p:cNvPr>
              <p:cNvCxnSpPr/>
              <p:nvPr/>
            </p:nvCxnSpPr>
            <p:spPr>
              <a:xfrm>
                <a:off x="5049078" y="5088835"/>
                <a:ext cx="2075622" cy="0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7F0EA5-09A6-6842-884F-3E684CFAD883}"/>
                </a:ext>
              </a:extLst>
            </p:cNvPr>
            <p:cNvSpPr txBox="1"/>
            <p:nvPr/>
          </p:nvSpPr>
          <p:spPr>
            <a:xfrm>
              <a:off x="5844208" y="4872335"/>
              <a:ext cx="5014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SA</a:t>
              </a:r>
            </a:p>
          </p:txBody>
        </p:sp>
      </p:grpSp>
      <p:sp>
        <p:nvSpPr>
          <p:cNvPr id="79" name="Freeform 296">
            <a:extLst>
              <a:ext uri="{FF2B5EF4-FFF2-40B4-BE49-F238E27FC236}">
                <a16:creationId xmlns:a16="http://schemas.microsoft.com/office/drawing/2014/main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6417911" y="3939027"/>
            <a:ext cx="227274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2199862" y="3869635"/>
            <a:ext cx="2202205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Security associations (SAs)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69" y="1277178"/>
            <a:ext cx="10571923" cy="4648200"/>
          </a:xfrm>
        </p:spPr>
        <p:txBody>
          <a:bodyPr>
            <a:normAutofit/>
          </a:bodyPr>
          <a:lstStyle/>
          <a:p>
            <a:pPr indent="-287338"/>
            <a:r>
              <a:rPr lang="en-US" dirty="0"/>
              <a:t>before sending data, </a:t>
            </a:r>
            <a:r>
              <a:rPr lang="en-US" altLang="ja-JP" dirty="0">
                <a:solidFill>
                  <a:srgbClr val="C00000"/>
                </a:solidFill>
              </a:rPr>
              <a:t>security association (SA) </a:t>
            </a:r>
            <a:r>
              <a:rPr lang="en-US" altLang="ja-JP" dirty="0"/>
              <a:t>established from sending to receiving entity  (directional)</a:t>
            </a:r>
            <a:endParaRPr lang="en-US" altLang="ja-JP" sz="3200" dirty="0"/>
          </a:p>
          <a:p>
            <a:pPr indent="-287338"/>
            <a:r>
              <a:rPr lang="en-US" dirty="0"/>
              <a:t>ending, receiving entitles maintain </a:t>
            </a:r>
            <a:r>
              <a:rPr lang="en-US" i="1" dirty="0"/>
              <a:t>state information</a:t>
            </a:r>
            <a:r>
              <a:rPr lang="en-US" dirty="0"/>
              <a:t> about SA</a:t>
            </a:r>
          </a:p>
          <a:p>
            <a:pPr lvl="1"/>
            <a:r>
              <a:rPr lang="en-US" sz="2800" dirty="0"/>
              <a:t>recall: TCP endpoints also maintain state info</a:t>
            </a:r>
          </a:p>
          <a:p>
            <a:pPr lvl="1"/>
            <a:r>
              <a:rPr lang="en-US" sz="2800" dirty="0"/>
              <a:t>IP is connectionless; IPsec is connection-oriented!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5175294" y="3311699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95061-2BC1-A043-8983-A6D2BB90BD71}"/>
              </a:ext>
            </a:extLst>
          </p:cNvPr>
          <p:cNvGrpSpPr/>
          <p:nvPr/>
        </p:nvGrpSpPr>
        <p:grpSpPr>
          <a:xfrm>
            <a:off x="3891171" y="4067354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2153481" y="3763618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DAF8A6-5787-7D4C-9F9B-955DF1495910}"/>
              </a:ext>
            </a:extLst>
          </p:cNvPr>
          <p:cNvGrpSpPr/>
          <p:nvPr/>
        </p:nvGrpSpPr>
        <p:grpSpPr>
          <a:xfrm flipH="1">
            <a:off x="6411723" y="4079806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4763" y="3902767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B4ADB-AB8F-8A42-A9F9-3C57E849C39C}"/>
              </a:ext>
            </a:extLst>
          </p:cNvPr>
          <p:cNvGrpSpPr/>
          <p:nvPr/>
        </p:nvGrpSpPr>
        <p:grpSpPr>
          <a:xfrm>
            <a:off x="4611757" y="4151258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F7B2F1-7981-6243-94B5-7FD42CA503C2}"/>
              </a:ext>
            </a:extLst>
          </p:cNvPr>
          <p:cNvCxnSpPr/>
          <p:nvPr/>
        </p:nvCxnSpPr>
        <p:spPr>
          <a:xfrm>
            <a:off x="4495545" y="4251618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069B82-596C-0441-A853-7EF039592387}"/>
              </a:ext>
            </a:extLst>
          </p:cNvPr>
          <p:cNvCxnSpPr/>
          <p:nvPr/>
        </p:nvCxnSpPr>
        <p:spPr>
          <a:xfrm>
            <a:off x="6259031" y="4266690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43">
            <a:extLst>
              <a:ext uri="{FF2B5EF4-FFF2-40B4-BE49-F238E27FC236}">
                <a16:creationId xmlns:a16="http://schemas.microsoft.com/office/drawing/2014/main" id="{D73D72CE-63DC-F847-87E3-A8D504C3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349" y="3729810"/>
            <a:ext cx="105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+mn-lt"/>
                <a:cs typeface="Arial" charset="0"/>
              </a:rPr>
              <a:t>193.68.2.23</a:t>
            </a:r>
          </a:p>
        </p:txBody>
      </p:sp>
      <p:sp>
        <p:nvSpPr>
          <p:cNvPr id="83" name="Text Box 44">
            <a:extLst>
              <a:ext uri="{FF2B5EF4-FFF2-40B4-BE49-F238E27FC236}">
                <a16:creationId xmlns:a16="http://schemas.microsoft.com/office/drawing/2014/main" id="{9B1B9717-FF4B-8946-AE2A-0C012D94A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745" y="3727970"/>
            <a:ext cx="12330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+mn-lt"/>
                <a:cs typeface="Arial" charset="0"/>
              </a:rPr>
              <a:t>200.168.1.100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67BD11-E82F-3948-BD96-4A21755B1EBD}"/>
              </a:ext>
            </a:extLst>
          </p:cNvPr>
          <p:cNvCxnSpPr/>
          <p:nvPr/>
        </p:nvCxnSpPr>
        <p:spPr>
          <a:xfrm flipV="1">
            <a:off x="6370204" y="4003180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CF7ED3-5C82-F645-97C8-EC60CE9A906C}"/>
              </a:ext>
            </a:extLst>
          </p:cNvPr>
          <p:cNvCxnSpPr/>
          <p:nvPr/>
        </p:nvCxnSpPr>
        <p:spPr>
          <a:xfrm flipV="1">
            <a:off x="4522354" y="3997577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1E1401D-4FDF-354D-8E6F-BC1C33B9DDCD}"/>
              </a:ext>
            </a:extLst>
          </p:cNvPr>
          <p:cNvGrpSpPr/>
          <p:nvPr/>
        </p:nvGrpSpPr>
        <p:grpSpPr>
          <a:xfrm>
            <a:off x="1109249" y="4672427"/>
            <a:ext cx="9147934" cy="1993417"/>
            <a:chOff x="1109249" y="4672427"/>
            <a:chExt cx="9147934" cy="1993417"/>
          </a:xfrm>
        </p:grpSpPr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87BD3CA9-DE24-6B4C-B69C-BFA7530CA3A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09249" y="4672427"/>
              <a:ext cx="8161337" cy="19536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0012A0"/>
                  </a:solidFill>
                </a:rPr>
                <a:t>R1 stores for SA: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32-bit identifier: </a:t>
              </a:r>
              <a:r>
                <a:rPr lang="en-US" sz="2200" i="1" dirty="0"/>
                <a:t>Security Parameter Index (SPI)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origin SA interface </a:t>
              </a:r>
              <a:r>
                <a:rPr lang="en-US" sz="2000" dirty="0"/>
                <a:t>(200.168.1.100)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destination SA interface </a:t>
              </a:r>
              <a:r>
                <a:rPr lang="en-US" sz="1800" dirty="0"/>
                <a:t>(193.68.2.23)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type of encryption used</a:t>
              </a:r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A80DCF40-C508-554C-A640-06F187BCC45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045685" y="5487436"/>
              <a:ext cx="4211498" cy="11784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en-US" sz="2200" dirty="0"/>
                <a:t>encryption key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type of integrity check used 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authentication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8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77DBD444-9315-7048-BDE5-13C962A17FE0}"/>
              </a:ext>
            </a:extLst>
          </p:cNvPr>
          <p:cNvSpPr/>
          <p:nvPr/>
        </p:nvSpPr>
        <p:spPr>
          <a:xfrm>
            <a:off x="3286107" y="3295753"/>
            <a:ext cx="137676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4EA96FA-150A-454A-ADE0-BF32617A8756}"/>
              </a:ext>
            </a:extLst>
          </p:cNvPr>
          <p:cNvSpPr/>
          <p:nvPr/>
        </p:nvSpPr>
        <p:spPr>
          <a:xfrm>
            <a:off x="6656987" y="3290586"/>
            <a:ext cx="2298915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D8BB7-609E-0244-A14B-25AB29CD6D16}"/>
              </a:ext>
            </a:extLst>
          </p:cNvPr>
          <p:cNvSpPr/>
          <p:nvPr/>
        </p:nvSpPr>
        <p:spPr>
          <a:xfrm>
            <a:off x="2464696" y="2177291"/>
            <a:ext cx="645504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IPsec datagram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88" name="Rectangle 5">
            <a:extLst>
              <a:ext uri="{FF2B5EF4-FFF2-40B4-BE49-F238E27FC236}">
                <a16:creationId xmlns:a16="http://schemas.microsoft.com/office/drawing/2014/main" id="{AD848549-52A5-A642-92EF-5B798CBC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81" y="2174539"/>
            <a:ext cx="1128712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new IP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3" name="Rectangle 6">
            <a:extLst>
              <a:ext uri="{FF2B5EF4-FFF2-40B4-BE49-F238E27FC236}">
                <a16:creationId xmlns:a16="http://schemas.microsoft.com/office/drawing/2014/main" id="{B2AE65F7-928A-0840-8E23-DC0C5CC6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893" y="2174539"/>
            <a:ext cx="700087" cy="6096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8" name="Rectangle 7">
            <a:extLst>
              <a:ext uri="{FF2B5EF4-FFF2-40B4-BE49-F238E27FC236}">
                <a16:creationId xmlns:a16="http://schemas.microsoft.com/office/drawing/2014/main" id="{49D5FBE5-E7DA-864C-BE81-AEDD04DA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81" y="2174539"/>
            <a:ext cx="976312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hdr</a:t>
            </a: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312E8F9D-ED21-9F4F-854A-45C20C56F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293" y="2174539"/>
            <a:ext cx="2224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 IP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datagram payload</a:t>
            </a:r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DB646282-CE51-8B43-B570-88383114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381" y="2166239"/>
            <a:ext cx="700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trailer</a:t>
            </a:r>
          </a:p>
        </p:txBody>
      </p:sp>
      <p:sp>
        <p:nvSpPr>
          <p:cNvPr id="101" name="Rectangle 10">
            <a:extLst>
              <a:ext uri="{FF2B5EF4-FFF2-40B4-BE49-F238E27FC236}">
                <a16:creationId xmlns:a16="http://schemas.microsoft.com/office/drawing/2014/main" id="{1945AEBE-82E5-184D-8050-81A50E0F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8" y="2166239"/>
            <a:ext cx="700087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auth</a:t>
            </a:r>
          </a:p>
        </p:txBody>
      </p:sp>
      <p:grpSp>
        <p:nvGrpSpPr>
          <p:cNvPr id="103" name="Group 18">
            <a:extLst>
              <a:ext uri="{FF2B5EF4-FFF2-40B4-BE49-F238E27FC236}">
                <a16:creationId xmlns:a16="http://schemas.microsoft.com/office/drawing/2014/main" id="{B7A61894-02AD-4A4D-BA66-10CD7FCFAD94}"/>
              </a:ext>
            </a:extLst>
          </p:cNvPr>
          <p:cNvGrpSpPr>
            <a:grpSpLocks/>
          </p:cNvGrpSpPr>
          <p:nvPr/>
        </p:nvGrpSpPr>
        <p:grpSpPr bwMode="auto">
          <a:xfrm>
            <a:off x="6669881" y="3282614"/>
            <a:ext cx="2281237" cy="609600"/>
            <a:chOff x="3346" y="2367"/>
            <a:chExt cx="1437" cy="384"/>
          </a:xfrm>
        </p:grpSpPr>
        <p:sp>
          <p:nvSpPr>
            <p:cNvPr id="112" name="Rectangle 19">
              <a:extLst>
                <a:ext uri="{FF2B5EF4-FFF2-40B4-BE49-F238E27FC236}">
                  <a16:creationId xmlns:a16="http://schemas.microsoft.com/office/drawing/2014/main" id="{C23F3DAB-F8E9-6743-A49D-72EF0660D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367"/>
              <a:ext cx="529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padding</a:t>
              </a:r>
            </a:p>
          </p:txBody>
        </p:sp>
        <p:sp>
          <p:nvSpPr>
            <p:cNvPr id="113" name="Rectangle 20">
              <a:extLst>
                <a:ext uri="{FF2B5EF4-FFF2-40B4-BE49-F238E27FC236}">
                  <a16:creationId xmlns:a16="http://schemas.microsoft.com/office/drawing/2014/main" id="{31286223-F856-B14D-8277-3E6128639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367"/>
              <a:ext cx="46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length</a:t>
              </a:r>
            </a:p>
          </p:txBody>
        </p:sp>
        <p:sp>
          <p:nvSpPr>
            <p:cNvPr id="114" name="Rectangle 21">
              <a:extLst>
                <a:ext uri="{FF2B5EF4-FFF2-40B4-BE49-F238E27FC236}">
                  <a16:creationId xmlns:a16="http://schemas.microsoft.com/office/drawing/2014/main" id="{73C6F23B-BC42-C141-A877-A7CA38B39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367"/>
              <a:ext cx="44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next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header</a:t>
              </a:r>
            </a:p>
          </p:txBody>
        </p:sp>
      </p:grpSp>
      <p:sp>
        <p:nvSpPr>
          <p:cNvPr id="104" name="Line 22">
            <a:extLst>
              <a:ext uri="{FF2B5EF4-FFF2-40B4-BE49-F238E27FC236}">
                <a16:creationId xmlns:a16="http://schemas.microsoft.com/office/drawing/2014/main" id="{D2E7EF83-959E-5941-B056-F7B0DA51B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2106" y="2836527"/>
            <a:ext cx="803275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23">
            <a:extLst>
              <a:ext uri="{FF2B5EF4-FFF2-40B4-BE49-F238E27FC236}">
                <a16:creationId xmlns:a16="http://schemas.microsoft.com/office/drawing/2014/main" id="{68EA18AF-3C87-8F44-BED1-F1CBCEE668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89118" y="2822239"/>
            <a:ext cx="747712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06" name="Group 24">
            <a:extLst>
              <a:ext uri="{FF2B5EF4-FFF2-40B4-BE49-F238E27FC236}">
                <a16:creationId xmlns:a16="http://schemas.microsoft.com/office/drawing/2014/main" id="{FEE4C952-B419-6240-97B3-9BA89FF1A58B}"/>
              </a:ext>
            </a:extLst>
          </p:cNvPr>
          <p:cNvGrpSpPr>
            <a:grpSpLocks/>
          </p:cNvGrpSpPr>
          <p:nvPr/>
        </p:nvGrpSpPr>
        <p:grpSpPr bwMode="auto">
          <a:xfrm>
            <a:off x="3275806" y="3285789"/>
            <a:ext cx="1392237" cy="625475"/>
            <a:chOff x="1409" y="2193"/>
            <a:chExt cx="877" cy="386"/>
          </a:xfrm>
        </p:grpSpPr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CB30A88A-2F21-EE45-BF4F-A9F6A8FA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193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SPI</a:t>
              </a:r>
            </a:p>
          </p:txBody>
        </p:sp>
        <p:sp>
          <p:nvSpPr>
            <p:cNvPr id="111" name="Rectangle 26">
              <a:extLst>
                <a:ext uri="{FF2B5EF4-FFF2-40B4-BE49-F238E27FC236}">
                  <a16:creationId xmlns:a16="http://schemas.microsoft.com/office/drawing/2014/main" id="{EC87F6A4-DE19-D043-9460-717C9BBC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195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#</a:t>
              </a:r>
            </a:p>
          </p:txBody>
        </p:sp>
      </p:grpSp>
      <p:sp>
        <p:nvSpPr>
          <p:cNvPr id="107" name="Line 27">
            <a:extLst>
              <a:ext uri="{FF2B5EF4-FFF2-40B4-BE49-F238E27FC236}">
                <a16:creationId xmlns:a16="http://schemas.microsoft.com/office/drawing/2014/main" id="{7350C550-FB21-BA4B-B0FA-77C0C5069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9456" y="2823827"/>
            <a:ext cx="319087" cy="427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28">
            <a:extLst>
              <a:ext uri="{FF2B5EF4-FFF2-40B4-BE49-F238E27FC236}">
                <a16:creationId xmlns:a16="http://schemas.microsoft.com/office/drawing/2014/main" id="{F3C56AA0-CE2D-1E41-B015-E684D98C1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981" y="2865102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29">
            <a:extLst>
              <a:ext uri="{FF2B5EF4-FFF2-40B4-BE49-F238E27FC236}">
                <a16:creationId xmlns:a16="http://schemas.microsoft.com/office/drawing/2014/main" id="{3CA2A9DE-1E2E-144C-A029-F6A1E691A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0693" y="2823827"/>
            <a:ext cx="360362" cy="414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E35867-502B-CF42-BE77-7C4B7F0D05DF}"/>
              </a:ext>
            </a:extLst>
          </p:cNvPr>
          <p:cNvCxnSpPr/>
          <p:nvPr/>
        </p:nvCxnSpPr>
        <p:spPr>
          <a:xfrm>
            <a:off x="4283533" y="1959429"/>
            <a:ext cx="39449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2">
            <a:extLst>
              <a:ext uri="{FF2B5EF4-FFF2-40B4-BE49-F238E27FC236}">
                <a16:creationId xmlns:a16="http://schemas.microsoft.com/office/drawing/2014/main" id="{9AEEF36D-F857-F942-9E31-EB013333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844" y="1775579"/>
            <a:ext cx="114005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encrypted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438CAA3-51B7-8C43-8883-52C08C8D16AC}"/>
              </a:ext>
            </a:extLst>
          </p:cNvPr>
          <p:cNvCxnSpPr>
            <a:cxnSpLocks/>
          </p:cNvCxnSpPr>
          <p:nvPr/>
        </p:nvCxnSpPr>
        <p:spPr>
          <a:xfrm>
            <a:off x="3586848" y="1693817"/>
            <a:ext cx="53078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15">
            <a:extLst>
              <a:ext uri="{FF2B5EF4-FFF2-40B4-BE49-F238E27FC236}">
                <a16:creationId xmlns:a16="http://schemas.microsoft.com/office/drawing/2014/main" id="{C61631BA-E0F3-914F-B2DB-6B523DA0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810" y="1503708"/>
            <a:ext cx="150554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authenticated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</p:txBody>
      </p:sp>
      <p:sp>
        <p:nvSpPr>
          <p:cNvPr id="124" name="Rectangle 3">
            <a:extLst>
              <a:ext uri="{FF2B5EF4-FFF2-40B4-BE49-F238E27FC236}">
                <a16:creationId xmlns:a16="http://schemas.microsoft.com/office/drawing/2014/main" id="{B5C8CA56-4CEE-4B4B-85A6-370DE8D07FA9}"/>
              </a:ext>
            </a:extLst>
          </p:cNvPr>
          <p:cNvSpPr txBox="1">
            <a:spLocks noChangeArrowheads="1"/>
          </p:cNvSpPr>
          <p:nvPr/>
        </p:nvSpPr>
        <p:spPr>
          <a:xfrm>
            <a:off x="2221640" y="4220754"/>
            <a:ext cx="10475458" cy="236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ESP trailer: padding for block ciphers</a:t>
            </a:r>
          </a:p>
          <a:p>
            <a:pPr>
              <a:spcBef>
                <a:spcPts val="600"/>
              </a:spcBef>
            </a:pPr>
            <a:r>
              <a:rPr lang="en-US" dirty="0"/>
              <a:t>ESP header: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SPI, so receiving entity knows what to do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sequence number, to thwart replay attacks</a:t>
            </a:r>
          </a:p>
          <a:p>
            <a:pPr>
              <a:spcBef>
                <a:spcPts val="600"/>
              </a:spcBef>
            </a:pPr>
            <a:r>
              <a:rPr lang="en-US" dirty="0"/>
              <a:t>MAC in ESP auth field created with shared secret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6159F3-D2DF-154C-8507-BEACC4A9BAD1}"/>
              </a:ext>
            </a:extLst>
          </p:cNvPr>
          <p:cNvSpPr txBox="1"/>
          <p:nvPr/>
        </p:nvSpPr>
        <p:spPr>
          <a:xfrm>
            <a:off x="9481978" y="2534194"/>
            <a:ext cx="201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12A0"/>
                </a:solidFill>
              </a:rPr>
              <a:t>tunnel mode</a:t>
            </a:r>
          </a:p>
          <a:p>
            <a:pPr algn="ctr"/>
            <a:r>
              <a:rPr lang="en-US" sz="2800" i="1" dirty="0">
                <a:solidFill>
                  <a:srgbClr val="0012A0"/>
                </a:solidFill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12627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96">
            <a:extLst>
              <a:ext uri="{FF2B5EF4-FFF2-40B4-BE49-F238E27FC236}">
                <a16:creationId xmlns:a16="http://schemas.microsoft.com/office/drawing/2014/main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10431271" y="1866576"/>
            <a:ext cx="144573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7119480" y="1797184"/>
            <a:ext cx="1295948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ESP tunnel mode: actions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9188655" y="1239248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95061-2BC1-A043-8983-A6D2BB90BD71}"/>
              </a:ext>
            </a:extLst>
          </p:cNvPr>
          <p:cNvGrpSpPr/>
          <p:nvPr/>
        </p:nvGrpSpPr>
        <p:grpSpPr>
          <a:xfrm>
            <a:off x="7705752" y="1994903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6975223" y="1412870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DAF8A6-5787-7D4C-9F9B-955DF1495910}"/>
              </a:ext>
            </a:extLst>
          </p:cNvPr>
          <p:cNvGrpSpPr/>
          <p:nvPr/>
        </p:nvGrpSpPr>
        <p:grpSpPr>
          <a:xfrm flipH="1">
            <a:off x="10425084" y="2007355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71163" y="1737550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B4ADB-AB8F-8A42-A9F9-3C57E849C39C}"/>
              </a:ext>
            </a:extLst>
          </p:cNvPr>
          <p:cNvGrpSpPr/>
          <p:nvPr/>
        </p:nvGrpSpPr>
        <p:grpSpPr>
          <a:xfrm>
            <a:off x="8625118" y="2078807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F7B2F1-7981-6243-94B5-7FD42CA503C2}"/>
              </a:ext>
            </a:extLst>
          </p:cNvPr>
          <p:cNvCxnSpPr>
            <a:cxnSpLocks/>
          </p:cNvCxnSpPr>
          <p:nvPr/>
        </p:nvCxnSpPr>
        <p:spPr>
          <a:xfrm>
            <a:off x="8309113" y="2179167"/>
            <a:ext cx="35051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069B82-596C-0441-A853-7EF039592387}"/>
              </a:ext>
            </a:extLst>
          </p:cNvPr>
          <p:cNvCxnSpPr/>
          <p:nvPr/>
        </p:nvCxnSpPr>
        <p:spPr>
          <a:xfrm>
            <a:off x="10272392" y="2194239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9">
            <a:extLst>
              <a:ext uri="{FF2B5EF4-FFF2-40B4-BE49-F238E27FC236}">
                <a16:creationId xmlns:a16="http://schemas.microsoft.com/office/drawing/2014/main" id="{87BD3CA9-DE24-6B4C-B69C-BFA7530CA3A7}"/>
              </a:ext>
            </a:extLst>
          </p:cNvPr>
          <p:cNvSpPr txBox="1">
            <a:spLocks noChangeArrowheads="1"/>
          </p:cNvSpPr>
          <p:nvPr/>
        </p:nvSpPr>
        <p:spPr>
          <a:xfrm>
            <a:off x="751440" y="1346132"/>
            <a:ext cx="1315899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12A0"/>
                </a:solidFill>
              </a:rPr>
              <a:t>at R1: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E5C7171E-ED33-734D-875F-55DE74D7D1FB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815547"/>
            <a:ext cx="5628860" cy="462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600" dirty="0"/>
              <a:t>appends ESP trailer to original datagram (which includes original header fields!)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encrypts result using algorithm &amp; key specified by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</a:t>
            </a:r>
            <a:r>
              <a:rPr lang="en-US" altLang="ja-JP" sz="2600" dirty="0"/>
              <a:t>ESP header </a:t>
            </a:r>
            <a:r>
              <a:rPr lang="en-US" sz="2600" dirty="0"/>
              <a:t>to front of this encrypted quantity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authentication MAC using algorithm and key specified in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MAC forming </a:t>
            </a:r>
            <a:r>
              <a:rPr lang="en-US" sz="2600" i="1" dirty="0"/>
              <a:t>payload</a:t>
            </a:r>
            <a:endParaRPr lang="en-US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new IP header, new IP header fields, addresses to tunnel endpoint</a:t>
            </a:r>
            <a:endParaRPr lang="en-US" sz="2600" dirty="0">
              <a:latin typeface="Gill Sans MT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EF8F26-68F0-3A49-83F2-9460CE31D4BD}"/>
              </a:ext>
            </a:extLst>
          </p:cNvPr>
          <p:cNvGrpSpPr/>
          <p:nvPr/>
        </p:nvGrpSpPr>
        <p:grpSpPr>
          <a:xfrm>
            <a:off x="7182680" y="1021603"/>
            <a:ext cx="1744188" cy="288737"/>
            <a:chOff x="1596889" y="3055814"/>
            <a:chExt cx="1744188" cy="28873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08F2435-C43C-FA49-9048-2F2BF3798893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A3D55E3-0578-CC47-A17E-9134279D78F2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4B8151D-E68D-1145-A447-BD209DA884BC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D665C1-A6C6-4D44-BD8D-87CC0C9760A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B77B4E6-2DF5-434C-9D1F-8148FD99055F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C2B58DB-D327-624A-9251-1D3B9D784F52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12AEA3-37DD-2840-A4A9-2C15B83C8125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2775019-AB2E-284F-A8FC-A7E09359C104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BA6CD437-95CA-334D-B101-BD1A5EC9A655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24F8D8C-99F1-D149-B2C4-30701AD83546}"/>
              </a:ext>
            </a:extLst>
          </p:cNvPr>
          <p:cNvGrpSpPr/>
          <p:nvPr/>
        </p:nvGrpSpPr>
        <p:grpSpPr>
          <a:xfrm>
            <a:off x="7810500" y="2415622"/>
            <a:ext cx="2071981" cy="365894"/>
            <a:chOff x="8266244" y="1514475"/>
            <a:chExt cx="2071981" cy="365894"/>
          </a:xfrm>
        </p:grpSpPr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14EF7333-F5C9-B44C-B88E-E62F99908C70}"/>
                </a:ext>
              </a:extLst>
            </p:cNvPr>
            <p:cNvSpPr/>
            <p:nvPr/>
          </p:nvSpPr>
          <p:spPr>
            <a:xfrm>
              <a:off x="9724717" y="1584820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0DE8A9C-4B04-9644-B41E-AF7C1D3EF044}"/>
                </a:ext>
              </a:extLst>
            </p:cNvPr>
            <p:cNvGrpSpPr/>
            <p:nvPr/>
          </p:nvGrpSpPr>
          <p:grpSpPr>
            <a:xfrm>
              <a:off x="8266244" y="1514475"/>
              <a:ext cx="1430955" cy="365894"/>
              <a:chOff x="7219875" y="3091894"/>
              <a:chExt cx="1430955" cy="2712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BD4545-82EF-4945-8E69-7E9761D559A5}"/>
                  </a:ext>
                </a:extLst>
              </p:cNvPr>
              <p:cNvSpPr/>
              <p:nvPr/>
            </p:nvSpPr>
            <p:spPr>
              <a:xfrm>
                <a:off x="7219875" y="3096088"/>
                <a:ext cx="1430955" cy="2534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E42E31E-7EE3-5A45-8848-61D2549D7ADB}"/>
                  </a:ext>
                </a:extLst>
              </p:cNvPr>
              <p:cNvCxnSpPr/>
              <p:nvPr/>
            </p:nvCxnSpPr>
            <p:spPr>
              <a:xfrm>
                <a:off x="74989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264DD8E-2606-094F-9E6A-C8247EFFB5F4}"/>
                  </a:ext>
                </a:extLst>
              </p:cNvPr>
              <p:cNvCxnSpPr/>
              <p:nvPr/>
            </p:nvCxnSpPr>
            <p:spPr>
              <a:xfrm>
                <a:off x="7273344" y="30966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A83087D-DA47-2D4F-B05A-5004EE6C6A00}"/>
                  </a:ext>
                </a:extLst>
              </p:cNvPr>
              <p:cNvCxnSpPr/>
              <p:nvPr/>
            </p:nvCxnSpPr>
            <p:spPr>
              <a:xfrm>
                <a:off x="7321344" y="30942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81B492-7189-CE48-818D-ACC1F0352D17}"/>
                  </a:ext>
                </a:extLst>
              </p:cNvPr>
              <p:cNvCxnSpPr/>
              <p:nvPr/>
            </p:nvCxnSpPr>
            <p:spPr>
              <a:xfrm>
                <a:off x="74233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ABE4CD6-E82A-F240-A866-6260742792F6}"/>
                </a:ext>
              </a:extLst>
            </p:cNvPr>
            <p:cNvGrpSpPr/>
            <p:nvPr/>
          </p:nvGrpSpPr>
          <p:grpSpPr>
            <a:xfrm>
              <a:off x="8597709" y="1560742"/>
              <a:ext cx="1060174" cy="276999"/>
              <a:chOff x="2418521" y="3140627"/>
              <a:chExt cx="1060174" cy="27699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3E18FFA-9DBA-334B-91E4-C4F945F0B3EA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0C17C6E-B531-7748-BABE-6E5E48BE5ECD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83816C-F16B-754B-92F8-EDFED659B67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B00FE65-C4C2-5545-93B6-6727ED3C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4705" y="3196425"/>
                <a:ext cx="0" cy="16683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3132241-B0B1-1A40-8C9E-481B9DD98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5505" y="3199637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6C721FF-574B-C341-9B62-4A5E7C1D9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945" y="3194825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6BD0451-EAAF-9A4D-9561-B511690D8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259" y="3196429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2610363-12AA-1E4B-BFD9-93368F887F16}"/>
                </a:ext>
              </a:extLst>
            </p:cNvPr>
            <p:cNvGrpSpPr/>
            <p:nvPr/>
          </p:nvGrpSpPr>
          <p:grpSpPr>
            <a:xfrm>
              <a:off x="8589592" y="1577525"/>
              <a:ext cx="1106157" cy="224519"/>
              <a:chOff x="2044062" y="3084919"/>
              <a:chExt cx="1106157" cy="224519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DFCBB9E6-6B01-CB4B-B08E-35B56E6CF3CA}"/>
                  </a:ext>
                </a:extLst>
              </p:cNvPr>
              <p:cNvSpPr/>
              <p:nvPr/>
            </p:nvSpPr>
            <p:spPr>
              <a:xfrm>
                <a:off x="2044062" y="3092450"/>
                <a:ext cx="1106157" cy="215900"/>
              </a:xfrm>
              <a:prstGeom prst="roundRect">
                <a:avLst/>
              </a:prstGeom>
              <a:solidFill>
                <a:schemeClr val="bg1">
                  <a:alpha val="83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700C3E6-2524-7E46-82D5-5602E6F1A82A}"/>
                  </a:ext>
                </a:extLst>
              </p:cNvPr>
              <p:cNvCxnSpPr/>
              <p:nvPr/>
            </p:nvCxnSpPr>
            <p:spPr>
              <a:xfrm flipH="1">
                <a:off x="209867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0EE30DF-49C2-944F-9D74-32D4F038B24A}"/>
                  </a:ext>
                </a:extLst>
              </p:cNvPr>
              <p:cNvCxnSpPr/>
              <p:nvPr/>
            </p:nvCxnSpPr>
            <p:spPr>
              <a:xfrm flipH="1">
                <a:off x="21907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E6384E5-004C-CB4C-9349-F26EB5891BF1}"/>
                  </a:ext>
                </a:extLst>
              </p:cNvPr>
              <p:cNvCxnSpPr/>
              <p:nvPr/>
            </p:nvCxnSpPr>
            <p:spPr>
              <a:xfrm flipH="1">
                <a:off x="22828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14E1685-BAD6-5748-B9AF-D8E7525B4C0E}"/>
                  </a:ext>
                </a:extLst>
              </p:cNvPr>
              <p:cNvCxnSpPr/>
              <p:nvPr/>
            </p:nvCxnSpPr>
            <p:spPr>
              <a:xfrm flipH="1">
                <a:off x="237490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21C10CB-10E5-F047-9DE3-D0911A3D6023}"/>
                  </a:ext>
                </a:extLst>
              </p:cNvPr>
              <p:cNvCxnSpPr/>
              <p:nvPr/>
            </p:nvCxnSpPr>
            <p:spPr>
              <a:xfrm flipH="1">
                <a:off x="2466975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8D60F35-591E-1341-913C-3CE2CE97453C}"/>
                  </a:ext>
                </a:extLst>
              </p:cNvPr>
              <p:cNvCxnSpPr/>
              <p:nvPr/>
            </p:nvCxnSpPr>
            <p:spPr>
              <a:xfrm flipH="1">
                <a:off x="25590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CE0022-A86D-804C-84A3-3EA263B4D77B}"/>
                  </a:ext>
                </a:extLst>
              </p:cNvPr>
              <p:cNvCxnSpPr/>
              <p:nvPr/>
            </p:nvCxnSpPr>
            <p:spPr>
              <a:xfrm flipH="1">
                <a:off x="26511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773942A-A5B8-5544-94DB-CFA818FE4273}"/>
                  </a:ext>
                </a:extLst>
              </p:cNvPr>
              <p:cNvCxnSpPr/>
              <p:nvPr/>
            </p:nvCxnSpPr>
            <p:spPr>
              <a:xfrm flipH="1">
                <a:off x="273685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FE558D8-AE7B-004C-96BB-709C2713F76D}"/>
                  </a:ext>
                </a:extLst>
              </p:cNvPr>
              <p:cNvCxnSpPr/>
              <p:nvPr/>
            </p:nvCxnSpPr>
            <p:spPr>
              <a:xfrm flipH="1">
                <a:off x="2814139" y="308492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330E8F3-669E-6A42-80C7-ED14D3F869E3}"/>
                  </a:ext>
                </a:extLst>
              </p:cNvPr>
              <p:cNvCxnSpPr/>
              <p:nvPr/>
            </p:nvCxnSpPr>
            <p:spPr>
              <a:xfrm flipH="1">
                <a:off x="2891428" y="3090363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8FDB270-37FA-0D40-A6DB-0D76AC866C3D}"/>
                  </a:ext>
                </a:extLst>
              </p:cNvPr>
              <p:cNvCxnSpPr/>
              <p:nvPr/>
            </p:nvCxnSpPr>
            <p:spPr>
              <a:xfrm flipH="1">
                <a:off x="2968717" y="3089274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5079AD-16D1-9D4D-A1C7-19CC9F1BA8A2}"/>
                  </a:ext>
                </a:extLst>
              </p:cNvPr>
              <p:cNvCxnSpPr/>
              <p:nvPr/>
            </p:nvCxnSpPr>
            <p:spPr>
              <a:xfrm flipH="1">
                <a:off x="3046006" y="3084919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11A41B8C-8BB8-7948-A279-B3B3A792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598" y="3140765"/>
            <a:ext cx="4114331" cy="1602697"/>
          </a:xfrm>
          <a:prstGeom prst="rect">
            <a:avLst/>
          </a:prstGeom>
        </p:spPr>
      </p:pic>
      <p:sp>
        <p:nvSpPr>
          <p:cNvPr id="114" name="Rectangle 59">
            <a:extLst>
              <a:ext uri="{FF2B5EF4-FFF2-40B4-BE49-F238E27FC236}">
                <a16:creationId xmlns:a16="http://schemas.microsoft.com/office/drawing/2014/main" id="{F9FA3A03-ABA4-DF42-8BEA-5D278C650CAE}"/>
              </a:ext>
            </a:extLst>
          </p:cNvPr>
          <p:cNvSpPr txBox="1">
            <a:spLocks noChangeArrowheads="1"/>
          </p:cNvSpPr>
          <p:nvPr/>
        </p:nvSpPr>
        <p:spPr>
          <a:xfrm>
            <a:off x="7635945" y="1684062"/>
            <a:ext cx="752682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000" dirty="0"/>
              <a:t>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IPsec sequence numbers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09904426-31F8-974C-8449-D83EB232E147}"/>
              </a:ext>
            </a:extLst>
          </p:cNvPr>
          <p:cNvSpPr txBox="1">
            <a:spLocks noChangeArrowheads="1"/>
          </p:cNvSpPr>
          <p:nvPr/>
        </p:nvSpPr>
        <p:spPr>
          <a:xfrm>
            <a:off x="929446" y="1302164"/>
            <a:ext cx="1042766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new SA, sender initializes seq. # to 0</a:t>
            </a:r>
          </a:p>
          <a:p>
            <a:r>
              <a:rPr lang="en-US" dirty="0"/>
              <a:t>each time datagram is sent on SA:</a:t>
            </a:r>
          </a:p>
          <a:p>
            <a:pPr lvl="1"/>
            <a:r>
              <a:rPr lang="en-US" dirty="0"/>
              <a:t>sender increments seq # counter</a:t>
            </a:r>
          </a:p>
          <a:p>
            <a:pPr lvl="1"/>
            <a:r>
              <a:rPr lang="en-US" dirty="0"/>
              <a:t>places value in seq # field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prevent attacker from sniffing and replaying a packet</a:t>
            </a:r>
          </a:p>
          <a:p>
            <a:pPr lvl="1"/>
            <a:r>
              <a:rPr lang="en-US" dirty="0"/>
              <a:t>receipt of duplicate, authenticated IP packets may disrupt service</a:t>
            </a:r>
          </a:p>
          <a:p>
            <a:r>
              <a:rPr lang="en-US" dirty="0"/>
              <a:t>method: </a:t>
            </a:r>
          </a:p>
          <a:p>
            <a:pPr lvl="1"/>
            <a:r>
              <a:rPr lang="en-US" dirty="0"/>
              <a:t>destination checks for duplicates</a:t>
            </a:r>
          </a:p>
          <a:p>
            <a:pPr lvl="1"/>
            <a:r>
              <a:rPr lang="en-US" dirty="0"/>
              <a:t>doesn’t keep track of </a:t>
            </a:r>
            <a:r>
              <a:rPr lang="en-US" i="1" dirty="0"/>
              <a:t>all </a:t>
            </a:r>
            <a:r>
              <a:rPr lang="en-US" dirty="0"/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0" y="1472239"/>
            <a:ext cx="6225209" cy="894622"/>
          </a:xfrm>
        </p:spPr>
        <p:txBody>
          <a:bodyPr>
            <a:noAutofit/>
          </a:bodyPr>
          <a:lstStyle/>
          <a:p>
            <a:r>
              <a:rPr lang="en-US" sz="3200" b="0" dirty="0">
                <a:latin typeface="+mn-lt"/>
              </a:rPr>
              <a:t>Security Policy Database (SPD)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DF02F7-7DB2-0545-9523-F468B9D8C7F8}"/>
              </a:ext>
            </a:extLst>
          </p:cNvPr>
          <p:cNvSpPr txBox="1">
            <a:spLocks noChangeArrowheads="1"/>
          </p:cNvSpPr>
          <p:nvPr/>
        </p:nvSpPr>
        <p:spPr>
          <a:xfrm>
            <a:off x="864705" y="2554356"/>
            <a:ext cx="5231295" cy="274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policy: for given datagram, sender needs to know if it should use IP sec</a:t>
            </a:r>
          </a:p>
          <a:p>
            <a:r>
              <a:rPr lang="en-US" sz="2400" dirty="0"/>
              <a:t>policy stored in </a:t>
            </a:r>
            <a:r>
              <a:rPr lang="en-US" sz="2400" dirty="0">
                <a:solidFill>
                  <a:srgbClr val="C00000"/>
                </a:solidFill>
              </a:rPr>
              <a:t>security policy database (SPD)</a:t>
            </a:r>
          </a:p>
          <a:p>
            <a:r>
              <a:rPr lang="en-US" sz="2400" dirty="0"/>
              <a:t>needs to know which SA to use</a:t>
            </a:r>
          </a:p>
          <a:p>
            <a:pPr lvl="1"/>
            <a:r>
              <a:rPr lang="en-US" dirty="0"/>
              <a:t>may use: source and destination IP address; protocol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96A7A-3CC4-3F4A-BA0A-E705FA131172}"/>
              </a:ext>
            </a:extLst>
          </p:cNvPr>
          <p:cNvSpPr txBox="1"/>
          <p:nvPr/>
        </p:nvSpPr>
        <p:spPr>
          <a:xfrm>
            <a:off x="6586329" y="1603513"/>
            <a:ext cx="53936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12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Assoc. Database (SAD)</a:t>
            </a:r>
          </a:p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AD72EB-38BE-4749-B734-30ECD6FF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524" y="2207176"/>
            <a:ext cx="5367476" cy="292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endpoint holds SA state in 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security association database (SAD)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when sending IPsec datagram, R1 accesses SAD to determine how to process datagram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when IPsec datagram arrives to R2, R2 examines SPI in IPsec datagram, indexes SAD with SPI, processing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ECBC5-3AF7-274F-8BF2-A44F38FF1C44}"/>
              </a:ext>
            </a:extLst>
          </p:cNvPr>
          <p:cNvSpPr txBox="1"/>
          <p:nvPr/>
        </p:nvSpPr>
        <p:spPr>
          <a:xfrm>
            <a:off x="7810500" y="5526157"/>
            <a:ext cx="284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12A0"/>
                </a:solidFill>
              </a:rPr>
              <a:t>SAD: </a:t>
            </a:r>
            <a:r>
              <a:rPr lang="en-US" altLang="ja-JP" sz="2800" i="1" dirty="0">
                <a:solidFill>
                  <a:srgbClr val="0012A0"/>
                </a:solidFill>
              </a:rPr>
              <a:t>“what” to 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1C801-CD50-7F4E-A7A7-09FC0141B1BD}"/>
              </a:ext>
            </a:extLst>
          </p:cNvPr>
          <p:cNvSpPr txBox="1"/>
          <p:nvPr/>
        </p:nvSpPr>
        <p:spPr>
          <a:xfrm>
            <a:off x="2206488" y="5506277"/>
            <a:ext cx="3064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12A0"/>
                </a:solidFill>
              </a:rPr>
              <a:t>SPD: “</a:t>
            </a:r>
            <a:r>
              <a:rPr lang="en-US" altLang="ja-JP" sz="2800" i="1" dirty="0">
                <a:solidFill>
                  <a:srgbClr val="0012A0"/>
                </a:solidFill>
              </a:rPr>
              <a:t>how” to do it </a:t>
            </a:r>
            <a:endParaRPr lang="en-US" sz="2800" i="1" dirty="0">
              <a:solidFill>
                <a:srgbClr val="0012A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IPsec security databases</a:t>
            </a:r>
          </a:p>
        </p:txBody>
      </p:sp>
    </p:spTree>
    <p:extLst>
      <p:ext uri="{BB962C8B-B14F-4D97-AF65-F5344CB8AC3E}">
        <p14:creationId xmlns:p14="http://schemas.microsoft.com/office/powerpoint/2010/main" val="28552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Summary: IPsec services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313B3D-8965-0847-86CC-C1B8EA78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658" y="1650048"/>
            <a:ext cx="7772400" cy="4648200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Trudy sits somewhere between R1, R2. she doesn’</a:t>
            </a:r>
            <a:r>
              <a:rPr lang="en-US" altLang="ja-JP" sz="3200" dirty="0"/>
              <a:t>t know the keys</a:t>
            </a:r>
          </a:p>
          <a:p>
            <a:pPr lvl="1"/>
            <a:r>
              <a:rPr lang="en-US" sz="2800" dirty="0"/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sz="2800" dirty="0"/>
              <a:t>flip bits without detection?</a:t>
            </a:r>
          </a:p>
          <a:p>
            <a:pPr lvl="1"/>
            <a:r>
              <a:rPr lang="en-US" sz="2800" dirty="0"/>
              <a:t>masquerade as R1 using R1</a:t>
            </a:r>
            <a:r>
              <a:rPr lang="en-US" altLang="ja-JP" sz="2800" dirty="0"/>
              <a:t>’s IP address?</a:t>
            </a:r>
          </a:p>
          <a:p>
            <a:pPr lvl="1"/>
            <a:r>
              <a:rPr lang="en-US" sz="2800" dirty="0"/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" name="Picture 9" descr="Eve">
            <a:extLst>
              <a:ext uri="{FF2B5EF4-FFF2-40B4-BE49-F238E27FC236}">
                <a16:creationId xmlns:a16="http://schemas.microsoft.com/office/drawing/2014/main" id="{D157BE8D-0796-AF47-8EEE-0EFF6D3E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2242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IKE: Internet Key Exchange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91D8B07-0DDE-C742-9800-8DA6D67052A5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67679"/>
            <a:ext cx="111285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lnSpc>
                <a:spcPct val="80000"/>
              </a:lnSpc>
            </a:pPr>
            <a:r>
              <a:rPr lang="en-US" i="1" dirty="0">
                <a:solidFill>
                  <a:srgbClr val="0012A0"/>
                </a:solidFill>
              </a:rPr>
              <a:t>previous examples: </a:t>
            </a:r>
            <a:r>
              <a:rPr lang="en-US" dirty="0"/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400" i="1" dirty="0">
                <a:solidFill>
                  <a:srgbClr val="0012A0"/>
                </a:solidFill>
                <a:cs typeface="Arial" charset="0"/>
              </a:rPr>
              <a:t>Example SA: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HMAC key:0xc0291f…</a:t>
            </a:r>
          </a:p>
          <a:p>
            <a:pPr indent="-287338">
              <a:lnSpc>
                <a:spcPct val="80000"/>
              </a:lnSpc>
            </a:pPr>
            <a:r>
              <a:rPr lang="en-US" dirty="0"/>
              <a:t>manual keying is impractical for VPN with 100s of endpoints </a:t>
            </a:r>
          </a:p>
          <a:p>
            <a:pPr indent="-287338">
              <a:lnSpc>
                <a:spcPct val="80000"/>
              </a:lnSpc>
            </a:pPr>
            <a:r>
              <a:rPr lang="en-US" dirty="0"/>
              <a:t>instead use </a:t>
            </a:r>
            <a:r>
              <a:rPr lang="en-US" dirty="0">
                <a:solidFill>
                  <a:srgbClr val="CC0000"/>
                </a:solidFill>
              </a:rPr>
              <a:t>IPsec IKE (Internet Key Exchange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2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integrity, authentication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IKE: PSK and PKI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52D4D6-28AB-3B41-8A86-690170A4FC1F}"/>
              </a:ext>
            </a:extLst>
          </p:cNvPr>
          <p:cNvSpPr txBox="1">
            <a:spLocks noChangeArrowheads="1"/>
          </p:cNvSpPr>
          <p:nvPr/>
        </p:nvSpPr>
        <p:spPr>
          <a:xfrm>
            <a:off x="1022212" y="1426403"/>
            <a:ext cx="10599945" cy="492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authentication (prove who you are) with either</a:t>
            </a:r>
          </a:p>
          <a:p>
            <a:pPr lvl="1"/>
            <a:r>
              <a:rPr lang="en-US" sz="2800" dirty="0"/>
              <a:t>pre-shared secret (PSK) or </a:t>
            </a:r>
          </a:p>
          <a:p>
            <a:pPr lvl="1"/>
            <a:r>
              <a:rPr lang="en-US" sz="2800" dirty="0"/>
              <a:t>with PKI (pubic/private keys and certificates).</a:t>
            </a:r>
          </a:p>
          <a:p>
            <a:pPr indent="-339725"/>
            <a:r>
              <a:rPr lang="en-US" sz="3200" dirty="0"/>
              <a:t>PSK: both sides start with secret</a:t>
            </a:r>
          </a:p>
          <a:p>
            <a:pPr lvl="1"/>
            <a:r>
              <a:rPr lang="en-US" sz="2800" dirty="0"/>
              <a:t>run IKE to authenticate each other and to generate IPsec SAs (one in each direction), including encryption, authentication keys</a:t>
            </a:r>
          </a:p>
          <a:p>
            <a:pPr indent="-339725"/>
            <a:r>
              <a:rPr lang="en-US" sz="3200" dirty="0"/>
              <a:t>PKI: both sides start with public/private key pair, certificate</a:t>
            </a:r>
          </a:p>
          <a:p>
            <a:pPr lvl="1"/>
            <a:r>
              <a:rPr lang="en-US" sz="2800" dirty="0"/>
              <a:t>run IKE to authenticate each other, obtain IPsec SAs (one in each direction).</a:t>
            </a:r>
          </a:p>
          <a:p>
            <a:pPr lvl="1"/>
            <a:r>
              <a:rPr lang="en-US" sz="2800" dirty="0"/>
              <a:t>similar with handshake in SSL.</a:t>
            </a:r>
          </a:p>
          <a:p>
            <a:pPr lvl="1">
              <a:buFont typeface="Wingdings" charset="0"/>
              <a:buNone/>
            </a:pPr>
            <a:endParaRPr lang="en-US" sz="2800" dirty="0"/>
          </a:p>
          <a:p>
            <a:pPr lvl="1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 phases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60D70A-372F-794A-BD3C-627372D3685C}"/>
              </a:ext>
            </a:extLst>
          </p:cNvPr>
          <p:cNvSpPr txBox="1">
            <a:spLocks noChangeArrowheads="1"/>
          </p:cNvSpPr>
          <p:nvPr/>
        </p:nvSpPr>
        <p:spPr>
          <a:xfrm>
            <a:off x="970722" y="1467677"/>
            <a:ext cx="1032013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/>
              <a:t>IKE has two phases</a:t>
            </a:r>
          </a:p>
          <a:p>
            <a:pPr lvl="1"/>
            <a:r>
              <a:rPr lang="en-US" sz="2800" i="1" dirty="0">
                <a:solidFill>
                  <a:srgbClr val="000099"/>
                </a:solidFill>
              </a:rPr>
              <a:t>phase 1: </a:t>
            </a:r>
            <a:r>
              <a:rPr lang="en-US" sz="2800" dirty="0"/>
              <a:t>establish bi-directional IKE SA</a:t>
            </a:r>
          </a:p>
          <a:p>
            <a:pPr lvl="2"/>
            <a:r>
              <a:rPr lang="en-US" sz="2800" dirty="0">
                <a:cs typeface="Gill Sans MT" charset="0"/>
              </a:rPr>
              <a:t>note: IKE SA different from IPsec SA</a:t>
            </a:r>
          </a:p>
          <a:p>
            <a:pPr lvl="2"/>
            <a:r>
              <a:rPr lang="en-US" sz="2800" dirty="0">
                <a:cs typeface="Gill Sans MT" charset="0"/>
              </a:rPr>
              <a:t>aka ISAKMP security association</a:t>
            </a:r>
          </a:p>
          <a:p>
            <a:pPr lvl="1"/>
            <a:r>
              <a:rPr lang="en-US" sz="2800" i="1" dirty="0">
                <a:solidFill>
                  <a:srgbClr val="000099"/>
                </a:solidFill>
              </a:rPr>
              <a:t>phase 2: </a:t>
            </a:r>
            <a:r>
              <a:rPr lang="en-US" sz="2800" dirty="0"/>
              <a:t>ISAKMP is used to securely negotiate IPsec pair of SAs</a:t>
            </a:r>
          </a:p>
          <a:p>
            <a:pPr indent="-287338"/>
            <a:r>
              <a:rPr lang="en-US" sz="3200" dirty="0"/>
              <a:t>phase 1 has two modes: aggressive mode and main mode</a:t>
            </a:r>
          </a:p>
          <a:p>
            <a:pPr lvl="1"/>
            <a:r>
              <a:rPr lang="en-US" sz="2800" dirty="0"/>
              <a:t>aggressive mode uses fewer messages</a:t>
            </a:r>
          </a:p>
          <a:p>
            <a:pPr lvl="1"/>
            <a:r>
              <a:rPr lang="en-US" sz="2800" dirty="0"/>
              <a:t>main mode provides identity protection and is more flexible</a:t>
            </a:r>
          </a:p>
          <a:p>
            <a:pPr lvl="1">
              <a:buFont typeface="Wingdings" charset="0"/>
              <a:buNone/>
            </a:pPr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IPsec summary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DF0287-CB9F-064B-9850-D7015F1D6CB0}"/>
              </a:ext>
            </a:extLst>
          </p:cNvPr>
          <p:cNvSpPr txBox="1">
            <a:spLocks noChangeArrowheads="1"/>
          </p:cNvSpPr>
          <p:nvPr/>
        </p:nvSpPr>
        <p:spPr>
          <a:xfrm>
            <a:off x="864704" y="1507435"/>
            <a:ext cx="1062493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/>
            <a:r>
              <a:rPr lang="en-US" sz="3200" dirty="0"/>
              <a:t>IKE message exchange for algorithms, secret keys, SPI numbers</a:t>
            </a:r>
          </a:p>
          <a:p>
            <a:pPr marL="404813" indent="-274638"/>
            <a:r>
              <a:rPr lang="en-US" sz="3200" dirty="0"/>
              <a:t>either AH or ESP protocol  (or both)</a:t>
            </a:r>
          </a:p>
          <a:p>
            <a:pPr marL="852488" lvl="2" indent="-274638"/>
            <a:r>
              <a:rPr lang="en-US" sz="2800" dirty="0"/>
              <a:t>AH provides integrity, source authentication</a:t>
            </a:r>
          </a:p>
          <a:p>
            <a:pPr marL="852488" lvl="2" indent="-274638"/>
            <a:r>
              <a:rPr lang="en-US" sz="2800" dirty="0"/>
              <a:t>ESP protocol (with AH) additionally provides encryption</a:t>
            </a:r>
          </a:p>
          <a:p>
            <a:pPr marL="404813" indent="-274638"/>
            <a:r>
              <a:rPr lang="en-US" sz="3200" dirty="0"/>
              <a:t>IPsec peers can be two end systems, two routers/firewalls, or a router/firewall and </a:t>
            </a:r>
            <a:r>
              <a:rPr lang="en-US" dirty="0">
                <a:latin typeface="Gill Sans MT" charset="0"/>
              </a:rPr>
              <a:t>an end system</a:t>
            </a:r>
          </a:p>
        </p:txBody>
      </p:sp>
    </p:spTree>
    <p:extLst>
      <p:ext uri="{BB962C8B-B14F-4D97-AF65-F5344CB8AC3E}">
        <p14:creationId xmlns:p14="http://schemas.microsoft.com/office/powerpoint/2010/main" val="39217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sz="3600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52B30F-E662-5442-93A8-4764A71B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5" y="1516755"/>
            <a:ext cx="8541419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DD0AE07-1921-3343-9607-7C836D07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97" y="4413942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84619091-05C1-F843-BAF9-1C77BDAC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372" y="1702492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+mn-lt"/>
                <a:cs typeface="Gill Sans MT" charset="0"/>
              </a:rPr>
              <a:t>isolates organization’</a:t>
            </a:r>
            <a:r>
              <a:rPr lang="en-US" altLang="ja-JP" sz="2800" dirty="0">
                <a:latin typeface="+mn-lt"/>
                <a:cs typeface="Gill Sans MT" charset="0"/>
              </a:rPr>
              <a:t>s internal network from larger Internet, allowing some packets to pass, blocking others</a:t>
            </a:r>
            <a:endParaRPr lang="en-US" sz="2800" dirty="0">
              <a:latin typeface="+mn-lt"/>
              <a:cs typeface="Gill Sans M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E783D-2B87-DB45-99FA-88F5EFB0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747" y="188505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3CAAF5CC-6C3B-AC47-94FE-13A07689C0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07785" y="3107430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48AFDDBC-F95E-7A4C-A8B2-EDD7DCD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135" y="6158605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" name="Rectangle 362">
            <a:extLst>
              <a:ext uri="{FF2B5EF4-FFF2-40B4-BE49-F238E27FC236}">
                <a16:creationId xmlns:a16="http://schemas.microsoft.com/office/drawing/2014/main" id="{CC43B61B-149A-9342-BE40-0DEB841F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072" y="6009380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364">
            <a:extLst>
              <a:ext uri="{FF2B5EF4-FFF2-40B4-BE49-F238E27FC236}">
                <a16:creationId xmlns:a16="http://schemas.microsoft.com/office/drawing/2014/main" id="{3EA3673D-27C6-BE49-9AAE-379B716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410" y="6071292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EC89CBB4-B77A-554B-AC3C-7943A8593B75}"/>
              </a:ext>
            </a:extLst>
          </p:cNvPr>
          <p:cNvGrpSpPr>
            <a:grpSpLocks/>
          </p:cNvGrpSpPr>
          <p:nvPr/>
        </p:nvGrpSpPr>
        <p:grpSpPr bwMode="auto">
          <a:xfrm>
            <a:off x="5558872" y="4901305"/>
            <a:ext cx="441325" cy="1095375"/>
            <a:chOff x="4048125" y="4787151"/>
            <a:chExt cx="441325" cy="1095375"/>
          </a:xfrm>
        </p:grpSpPr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B40F812E-A633-9B46-9010-B142BAF6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82">
              <a:extLst>
                <a:ext uri="{FF2B5EF4-FFF2-40B4-BE49-F238E27FC236}">
                  <a16:creationId xmlns:a16="http://schemas.microsoft.com/office/drawing/2014/main" id="{7835296A-65B2-7B40-9BC7-D6A78571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C51015DA-F8ED-A642-B642-0275F034D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85">
              <a:extLst>
                <a:ext uri="{FF2B5EF4-FFF2-40B4-BE49-F238E27FC236}">
                  <a16:creationId xmlns:a16="http://schemas.microsoft.com/office/drawing/2014/main" id="{B550B484-1EFB-D540-9D4E-AFCAC38C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id="{405E0A24-CD1E-D040-9322-8CDA164C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87">
              <a:extLst>
                <a:ext uri="{FF2B5EF4-FFF2-40B4-BE49-F238E27FC236}">
                  <a16:creationId xmlns:a16="http://schemas.microsoft.com/office/drawing/2014/main" id="{CD63B296-2B88-1140-8E2F-BF543B5F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88">
              <a:extLst>
                <a:ext uri="{FF2B5EF4-FFF2-40B4-BE49-F238E27FC236}">
                  <a16:creationId xmlns:a16="http://schemas.microsoft.com/office/drawing/2014/main" id="{335253E8-FB15-5540-A3E8-E0B6FA2E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89">
              <a:extLst>
                <a:ext uri="{FF2B5EF4-FFF2-40B4-BE49-F238E27FC236}">
                  <a16:creationId xmlns:a16="http://schemas.microsoft.com/office/drawing/2014/main" id="{04FFEE5C-14DE-B74B-8D42-CCD7B05C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Rectangle 90">
              <a:extLst>
                <a:ext uri="{FF2B5EF4-FFF2-40B4-BE49-F238E27FC236}">
                  <a16:creationId xmlns:a16="http://schemas.microsoft.com/office/drawing/2014/main" id="{50D8E311-861E-DA45-AFD2-A9102BB1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91">
              <a:extLst>
                <a:ext uri="{FF2B5EF4-FFF2-40B4-BE49-F238E27FC236}">
                  <a16:creationId xmlns:a16="http://schemas.microsoft.com/office/drawing/2014/main" id="{257A734E-720F-4B45-AD92-5084F6FD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92">
              <a:extLst>
                <a:ext uri="{FF2B5EF4-FFF2-40B4-BE49-F238E27FC236}">
                  <a16:creationId xmlns:a16="http://schemas.microsoft.com/office/drawing/2014/main" id="{82CE2BBC-F6C6-2740-83A8-373791F5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3">
              <a:extLst>
                <a:ext uri="{FF2B5EF4-FFF2-40B4-BE49-F238E27FC236}">
                  <a16:creationId xmlns:a16="http://schemas.microsoft.com/office/drawing/2014/main" id="{65DDB0BB-5468-E84A-AD2C-D376FAFD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94">
              <a:extLst>
                <a:ext uri="{FF2B5EF4-FFF2-40B4-BE49-F238E27FC236}">
                  <a16:creationId xmlns:a16="http://schemas.microsoft.com/office/drawing/2014/main" id="{531BDCEF-EECB-D141-ABCD-BF3ACB25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17BC1454-8FC6-7445-9DC6-A1ABFB76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6">
              <a:extLst>
                <a:ext uri="{FF2B5EF4-FFF2-40B4-BE49-F238E27FC236}">
                  <a16:creationId xmlns:a16="http://schemas.microsoft.com/office/drawing/2014/main" id="{5F58DAB6-0A75-9F47-9E4F-87BF2C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D212E575-5B57-B74E-85BF-D1B0FF87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98">
              <a:extLst>
                <a:ext uri="{FF2B5EF4-FFF2-40B4-BE49-F238E27FC236}">
                  <a16:creationId xmlns:a16="http://schemas.microsoft.com/office/drawing/2014/main" id="{9BC154C2-F424-3846-9449-26A96392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99">
              <a:extLst>
                <a:ext uri="{FF2B5EF4-FFF2-40B4-BE49-F238E27FC236}">
                  <a16:creationId xmlns:a16="http://schemas.microsoft.com/office/drawing/2014/main" id="{885418F8-F07B-7946-9A22-3ED5040D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C1C04992-7ABD-E545-952B-EF0EBE66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Rectangle 101">
              <a:extLst>
                <a:ext uri="{FF2B5EF4-FFF2-40B4-BE49-F238E27FC236}">
                  <a16:creationId xmlns:a16="http://schemas.microsoft.com/office/drawing/2014/main" id="{5DFC4F39-AA1A-4E42-99E5-D4990B0E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Rectangle 102">
              <a:extLst>
                <a:ext uri="{FF2B5EF4-FFF2-40B4-BE49-F238E27FC236}">
                  <a16:creationId xmlns:a16="http://schemas.microsoft.com/office/drawing/2014/main" id="{E603DB12-77E1-8242-9F51-213A0B85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103">
              <a:extLst>
                <a:ext uri="{FF2B5EF4-FFF2-40B4-BE49-F238E27FC236}">
                  <a16:creationId xmlns:a16="http://schemas.microsoft.com/office/drawing/2014/main" id="{016809E1-F0F7-2D4C-8F7D-70EB5E43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Rectangle 104">
              <a:extLst>
                <a:ext uri="{FF2B5EF4-FFF2-40B4-BE49-F238E27FC236}">
                  <a16:creationId xmlns:a16="http://schemas.microsoft.com/office/drawing/2014/main" id="{4CA76F31-0857-C34B-8BBC-A6EE882E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105">
              <a:extLst>
                <a:ext uri="{FF2B5EF4-FFF2-40B4-BE49-F238E27FC236}">
                  <a16:creationId xmlns:a16="http://schemas.microsoft.com/office/drawing/2014/main" id="{A62568D7-56B3-4F4B-B3E5-2853442D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106">
              <a:extLst>
                <a:ext uri="{FF2B5EF4-FFF2-40B4-BE49-F238E27FC236}">
                  <a16:creationId xmlns:a16="http://schemas.microsoft.com/office/drawing/2014/main" id="{3CD31A79-7B42-8F4F-8E76-91787D527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Rectangle 107">
              <a:extLst>
                <a:ext uri="{FF2B5EF4-FFF2-40B4-BE49-F238E27FC236}">
                  <a16:creationId xmlns:a16="http://schemas.microsoft.com/office/drawing/2014/main" id="{BA1F52EA-B3F3-634D-A7A6-D2586D51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Rectangle 108">
              <a:extLst>
                <a:ext uri="{FF2B5EF4-FFF2-40B4-BE49-F238E27FC236}">
                  <a16:creationId xmlns:a16="http://schemas.microsoft.com/office/drawing/2014/main" id="{380D3064-04DD-2D41-99BC-6F829ED6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Rectangle 109">
              <a:extLst>
                <a:ext uri="{FF2B5EF4-FFF2-40B4-BE49-F238E27FC236}">
                  <a16:creationId xmlns:a16="http://schemas.microsoft.com/office/drawing/2014/main" id="{DC18FB85-25A4-0543-A52C-C95A3F0B1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 110">
              <a:extLst>
                <a:ext uri="{FF2B5EF4-FFF2-40B4-BE49-F238E27FC236}">
                  <a16:creationId xmlns:a16="http://schemas.microsoft.com/office/drawing/2014/main" id="{9B8F1713-41CE-054C-B8C7-8AD7A285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Rectangle 111">
              <a:extLst>
                <a:ext uri="{FF2B5EF4-FFF2-40B4-BE49-F238E27FC236}">
                  <a16:creationId xmlns:a16="http://schemas.microsoft.com/office/drawing/2014/main" id="{A2C868FF-FD14-8240-B27B-A928FBAB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112">
              <a:extLst>
                <a:ext uri="{FF2B5EF4-FFF2-40B4-BE49-F238E27FC236}">
                  <a16:creationId xmlns:a16="http://schemas.microsoft.com/office/drawing/2014/main" id="{55EFE127-34DD-CD41-ADAC-6E085137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113">
              <a:extLst>
                <a:ext uri="{FF2B5EF4-FFF2-40B4-BE49-F238E27FC236}">
                  <a16:creationId xmlns:a16="http://schemas.microsoft.com/office/drawing/2014/main" id="{C5868CF5-F8B1-A44E-823D-57C3F356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Rectangle 114">
              <a:extLst>
                <a:ext uri="{FF2B5EF4-FFF2-40B4-BE49-F238E27FC236}">
                  <a16:creationId xmlns:a16="http://schemas.microsoft.com/office/drawing/2014/main" id="{76C0972C-AC1E-9340-ADFC-EAB623F7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Rectangle 115">
              <a:extLst>
                <a:ext uri="{FF2B5EF4-FFF2-40B4-BE49-F238E27FC236}">
                  <a16:creationId xmlns:a16="http://schemas.microsoft.com/office/drawing/2014/main" id="{22D8CA80-72DD-7744-95C0-D49BA406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116">
              <a:extLst>
                <a:ext uri="{FF2B5EF4-FFF2-40B4-BE49-F238E27FC236}">
                  <a16:creationId xmlns:a16="http://schemas.microsoft.com/office/drawing/2014/main" id="{7C434CB7-8E9E-1644-8654-A2F62955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Rectangle 117">
              <a:extLst>
                <a:ext uri="{FF2B5EF4-FFF2-40B4-BE49-F238E27FC236}">
                  <a16:creationId xmlns:a16="http://schemas.microsoft.com/office/drawing/2014/main" id="{2BA267F7-B5EA-DF48-AE54-AA33B6E7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E4667184-0C21-A648-8649-D420639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38BDD8A-F06D-7844-9FCD-727B605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Rectangle 120">
              <a:extLst>
                <a:ext uri="{FF2B5EF4-FFF2-40B4-BE49-F238E27FC236}">
                  <a16:creationId xmlns:a16="http://schemas.microsoft.com/office/drawing/2014/main" id="{EC22C917-6742-9C43-83BF-FF341D51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21">
              <a:extLst>
                <a:ext uri="{FF2B5EF4-FFF2-40B4-BE49-F238E27FC236}">
                  <a16:creationId xmlns:a16="http://schemas.microsoft.com/office/drawing/2014/main" id="{DA111470-E92E-1443-9356-A5156D1CC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122">
              <a:extLst>
                <a:ext uri="{FF2B5EF4-FFF2-40B4-BE49-F238E27FC236}">
                  <a16:creationId xmlns:a16="http://schemas.microsoft.com/office/drawing/2014/main" id="{A29562FB-E6FA-8F43-B4D5-949B93DBE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123">
              <a:extLst>
                <a:ext uri="{FF2B5EF4-FFF2-40B4-BE49-F238E27FC236}">
                  <a16:creationId xmlns:a16="http://schemas.microsoft.com/office/drawing/2014/main" id="{501F98DF-E71D-0840-A458-9C5C6C26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124">
              <a:extLst>
                <a:ext uri="{FF2B5EF4-FFF2-40B4-BE49-F238E27FC236}">
                  <a16:creationId xmlns:a16="http://schemas.microsoft.com/office/drawing/2014/main" id="{8A6DF2C5-1FA8-8248-A33F-31BB82E4E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25">
              <a:extLst>
                <a:ext uri="{FF2B5EF4-FFF2-40B4-BE49-F238E27FC236}">
                  <a16:creationId xmlns:a16="http://schemas.microsoft.com/office/drawing/2014/main" id="{3AD37C91-EB05-2644-A973-E6369704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26">
              <a:extLst>
                <a:ext uri="{FF2B5EF4-FFF2-40B4-BE49-F238E27FC236}">
                  <a16:creationId xmlns:a16="http://schemas.microsoft.com/office/drawing/2014/main" id="{371235CC-7EE3-8C44-AA63-0753900B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27">
              <a:extLst>
                <a:ext uri="{FF2B5EF4-FFF2-40B4-BE49-F238E27FC236}">
                  <a16:creationId xmlns:a16="http://schemas.microsoft.com/office/drawing/2014/main" id="{A1A1A67E-75BF-6A43-B599-2CE4588A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28">
              <a:extLst>
                <a:ext uri="{FF2B5EF4-FFF2-40B4-BE49-F238E27FC236}">
                  <a16:creationId xmlns:a16="http://schemas.microsoft.com/office/drawing/2014/main" id="{490505B0-C63C-874C-A140-CD5AA95F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129">
              <a:extLst>
                <a:ext uri="{FF2B5EF4-FFF2-40B4-BE49-F238E27FC236}">
                  <a16:creationId xmlns:a16="http://schemas.microsoft.com/office/drawing/2014/main" id="{A9DC5A69-47A0-5940-AE12-D57D659D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10957CEE-801E-A24A-9E50-6AC173E7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31">
              <a:extLst>
                <a:ext uri="{FF2B5EF4-FFF2-40B4-BE49-F238E27FC236}">
                  <a16:creationId xmlns:a16="http://schemas.microsoft.com/office/drawing/2014/main" id="{EF8F5A5B-1840-6742-9F0E-45C99851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32">
              <a:extLst>
                <a:ext uri="{FF2B5EF4-FFF2-40B4-BE49-F238E27FC236}">
                  <a16:creationId xmlns:a16="http://schemas.microsoft.com/office/drawing/2014/main" id="{188B746C-6D52-0645-9668-1B0CB780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33">
              <a:extLst>
                <a:ext uri="{FF2B5EF4-FFF2-40B4-BE49-F238E27FC236}">
                  <a16:creationId xmlns:a16="http://schemas.microsoft.com/office/drawing/2014/main" id="{27DF2491-AE20-9143-A901-F16C2DE7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134">
              <a:extLst>
                <a:ext uri="{FF2B5EF4-FFF2-40B4-BE49-F238E27FC236}">
                  <a16:creationId xmlns:a16="http://schemas.microsoft.com/office/drawing/2014/main" id="{AB3D4CA9-D12F-D846-9A6E-4F76B44FD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135">
              <a:extLst>
                <a:ext uri="{FF2B5EF4-FFF2-40B4-BE49-F238E27FC236}">
                  <a16:creationId xmlns:a16="http://schemas.microsoft.com/office/drawing/2014/main" id="{440FD961-94AD-2547-929A-48DD6DFC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136">
              <a:extLst>
                <a:ext uri="{FF2B5EF4-FFF2-40B4-BE49-F238E27FC236}">
                  <a16:creationId xmlns:a16="http://schemas.microsoft.com/office/drawing/2014/main" id="{5397CCE1-A660-974C-A119-0E203EB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137">
              <a:extLst>
                <a:ext uri="{FF2B5EF4-FFF2-40B4-BE49-F238E27FC236}">
                  <a16:creationId xmlns:a16="http://schemas.microsoft.com/office/drawing/2014/main" id="{4F8F2FF3-EBB9-4549-B892-6171F5C2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38">
              <a:extLst>
                <a:ext uri="{FF2B5EF4-FFF2-40B4-BE49-F238E27FC236}">
                  <a16:creationId xmlns:a16="http://schemas.microsoft.com/office/drawing/2014/main" id="{FA84CA53-403A-2546-A3EE-52B63B2F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39">
              <a:extLst>
                <a:ext uri="{FF2B5EF4-FFF2-40B4-BE49-F238E27FC236}">
                  <a16:creationId xmlns:a16="http://schemas.microsoft.com/office/drawing/2014/main" id="{60EB4AEB-FB10-6447-8020-8A57F3D32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40">
              <a:extLst>
                <a:ext uri="{FF2B5EF4-FFF2-40B4-BE49-F238E27FC236}">
                  <a16:creationId xmlns:a16="http://schemas.microsoft.com/office/drawing/2014/main" id="{E393386E-EF15-5F44-A0CB-FDD1D7CF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41">
              <a:extLst>
                <a:ext uri="{FF2B5EF4-FFF2-40B4-BE49-F238E27FC236}">
                  <a16:creationId xmlns:a16="http://schemas.microsoft.com/office/drawing/2014/main" id="{8E272848-EF04-4743-851B-25E3E6EA9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42">
              <a:extLst>
                <a:ext uri="{FF2B5EF4-FFF2-40B4-BE49-F238E27FC236}">
                  <a16:creationId xmlns:a16="http://schemas.microsoft.com/office/drawing/2014/main" id="{739AFF2C-8F89-0743-90F3-A463D849E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43">
              <a:extLst>
                <a:ext uri="{FF2B5EF4-FFF2-40B4-BE49-F238E27FC236}">
                  <a16:creationId xmlns:a16="http://schemas.microsoft.com/office/drawing/2014/main" id="{026101E6-52D8-0C48-A3D6-84F520E07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144">
              <a:extLst>
                <a:ext uri="{FF2B5EF4-FFF2-40B4-BE49-F238E27FC236}">
                  <a16:creationId xmlns:a16="http://schemas.microsoft.com/office/drawing/2014/main" id="{B035D461-E6FE-C148-B9B8-0124FAA4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45">
              <a:extLst>
                <a:ext uri="{FF2B5EF4-FFF2-40B4-BE49-F238E27FC236}">
                  <a16:creationId xmlns:a16="http://schemas.microsoft.com/office/drawing/2014/main" id="{DDBF5831-D644-F545-9B23-3E78FABE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46">
              <a:extLst>
                <a:ext uri="{FF2B5EF4-FFF2-40B4-BE49-F238E27FC236}">
                  <a16:creationId xmlns:a16="http://schemas.microsoft.com/office/drawing/2014/main" id="{9B7619BB-4241-B242-A8FA-DE2DCDCC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47">
              <a:extLst>
                <a:ext uri="{FF2B5EF4-FFF2-40B4-BE49-F238E27FC236}">
                  <a16:creationId xmlns:a16="http://schemas.microsoft.com/office/drawing/2014/main" id="{28FF4174-F711-CF4B-9F57-4439804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48">
              <a:extLst>
                <a:ext uri="{FF2B5EF4-FFF2-40B4-BE49-F238E27FC236}">
                  <a16:creationId xmlns:a16="http://schemas.microsoft.com/office/drawing/2014/main" id="{E505E7F2-2917-FD42-B1DB-1458F3281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49">
              <a:extLst>
                <a:ext uri="{FF2B5EF4-FFF2-40B4-BE49-F238E27FC236}">
                  <a16:creationId xmlns:a16="http://schemas.microsoft.com/office/drawing/2014/main" id="{4C11ACF6-A80A-2A43-94DD-CAA682A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50">
              <a:extLst>
                <a:ext uri="{FF2B5EF4-FFF2-40B4-BE49-F238E27FC236}">
                  <a16:creationId xmlns:a16="http://schemas.microsoft.com/office/drawing/2014/main" id="{318DB6BD-1060-BD49-8206-6A9AB6AAA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51">
              <a:extLst>
                <a:ext uri="{FF2B5EF4-FFF2-40B4-BE49-F238E27FC236}">
                  <a16:creationId xmlns:a16="http://schemas.microsoft.com/office/drawing/2014/main" id="{27611E2A-0C85-3E44-B76B-AD3D7DE7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2">
              <a:extLst>
                <a:ext uri="{FF2B5EF4-FFF2-40B4-BE49-F238E27FC236}">
                  <a16:creationId xmlns:a16="http://schemas.microsoft.com/office/drawing/2014/main" id="{6FAE157F-DD02-7248-9F69-A6DF4B6D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53">
              <a:extLst>
                <a:ext uri="{FF2B5EF4-FFF2-40B4-BE49-F238E27FC236}">
                  <a16:creationId xmlns:a16="http://schemas.microsoft.com/office/drawing/2014/main" id="{6576BFD0-8CB1-924E-BCC6-68773BB9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54">
              <a:extLst>
                <a:ext uri="{FF2B5EF4-FFF2-40B4-BE49-F238E27FC236}">
                  <a16:creationId xmlns:a16="http://schemas.microsoft.com/office/drawing/2014/main" id="{55D0D374-80E4-984D-A231-C06A9944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55">
              <a:extLst>
                <a:ext uri="{FF2B5EF4-FFF2-40B4-BE49-F238E27FC236}">
                  <a16:creationId xmlns:a16="http://schemas.microsoft.com/office/drawing/2014/main" id="{05821809-E9D2-8E40-AAC5-D2B474F7E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56">
              <a:extLst>
                <a:ext uri="{FF2B5EF4-FFF2-40B4-BE49-F238E27FC236}">
                  <a16:creationId xmlns:a16="http://schemas.microsoft.com/office/drawing/2014/main" id="{15659895-633C-8C4F-BF64-39EB212A5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57">
              <a:extLst>
                <a:ext uri="{FF2B5EF4-FFF2-40B4-BE49-F238E27FC236}">
                  <a16:creationId xmlns:a16="http://schemas.microsoft.com/office/drawing/2014/main" id="{D6167979-F66E-0F44-A138-8DB53134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58">
              <a:extLst>
                <a:ext uri="{FF2B5EF4-FFF2-40B4-BE49-F238E27FC236}">
                  <a16:creationId xmlns:a16="http://schemas.microsoft.com/office/drawing/2014/main" id="{1B1E24EF-C141-6E45-A3C1-D5953F8F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59">
              <a:extLst>
                <a:ext uri="{FF2B5EF4-FFF2-40B4-BE49-F238E27FC236}">
                  <a16:creationId xmlns:a16="http://schemas.microsoft.com/office/drawing/2014/main" id="{793C78B3-9A1D-7449-BA4F-AAD94DF4C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60">
              <a:extLst>
                <a:ext uri="{FF2B5EF4-FFF2-40B4-BE49-F238E27FC236}">
                  <a16:creationId xmlns:a16="http://schemas.microsoft.com/office/drawing/2014/main" id="{78378C31-4F03-C742-BCE5-A3F5FE8B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61">
              <a:extLst>
                <a:ext uri="{FF2B5EF4-FFF2-40B4-BE49-F238E27FC236}">
                  <a16:creationId xmlns:a16="http://schemas.microsoft.com/office/drawing/2014/main" id="{147398DA-83C9-A749-B1E5-6F2039C2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id="{B6901C3E-949A-034F-A5E5-4063B2B7E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id="{FA795A51-3E37-3342-BC60-E68F2FB3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id="{CF305619-CAD2-F149-B9E4-BCE9A0F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id="{2CE7B250-79E6-C64C-8EBF-F666F4A7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66">
              <a:extLst>
                <a:ext uri="{FF2B5EF4-FFF2-40B4-BE49-F238E27FC236}">
                  <a16:creationId xmlns:a16="http://schemas.microsoft.com/office/drawing/2014/main" id="{C6863BED-7E03-194A-AE7B-C107BCD86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67">
              <a:extLst>
                <a:ext uri="{FF2B5EF4-FFF2-40B4-BE49-F238E27FC236}">
                  <a16:creationId xmlns:a16="http://schemas.microsoft.com/office/drawing/2014/main" id="{842A010E-227E-F44F-AEEC-E6C5DCD8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68">
              <a:extLst>
                <a:ext uri="{FF2B5EF4-FFF2-40B4-BE49-F238E27FC236}">
                  <a16:creationId xmlns:a16="http://schemas.microsoft.com/office/drawing/2014/main" id="{9283BE2F-B329-9847-B710-31391044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69">
              <a:extLst>
                <a:ext uri="{FF2B5EF4-FFF2-40B4-BE49-F238E27FC236}">
                  <a16:creationId xmlns:a16="http://schemas.microsoft.com/office/drawing/2014/main" id="{1059369B-DE14-1840-B214-04FDD87D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70">
              <a:extLst>
                <a:ext uri="{FF2B5EF4-FFF2-40B4-BE49-F238E27FC236}">
                  <a16:creationId xmlns:a16="http://schemas.microsoft.com/office/drawing/2014/main" id="{22448259-64B4-824A-9033-0704F04AD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71">
              <a:extLst>
                <a:ext uri="{FF2B5EF4-FFF2-40B4-BE49-F238E27FC236}">
                  <a16:creationId xmlns:a16="http://schemas.microsoft.com/office/drawing/2014/main" id="{2B443380-3C64-8D4F-B767-9282B12B5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72">
              <a:extLst>
                <a:ext uri="{FF2B5EF4-FFF2-40B4-BE49-F238E27FC236}">
                  <a16:creationId xmlns:a16="http://schemas.microsoft.com/office/drawing/2014/main" id="{1ED93401-9AE8-0B4E-87EC-5345A35B5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73">
              <a:extLst>
                <a:ext uri="{FF2B5EF4-FFF2-40B4-BE49-F238E27FC236}">
                  <a16:creationId xmlns:a16="http://schemas.microsoft.com/office/drawing/2014/main" id="{17247DD1-E97C-5949-BDBC-F1A0D6BA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74">
              <a:extLst>
                <a:ext uri="{FF2B5EF4-FFF2-40B4-BE49-F238E27FC236}">
                  <a16:creationId xmlns:a16="http://schemas.microsoft.com/office/drawing/2014/main" id="{6F3752E6-68CD-9E4A-B561-C4855B10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75">
              <a:extLst>
                <a:ext uri="{FF2B5EF4-FFF2-40B4-BE49-F238E27FC236}">
                  <a16:creationId xmlns:a16="http://schemas.microsoft.com/office/drawing/2014/main" id="{B0B98B9C-D270-934F-A6F8-A80956A8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76">
              <a:extLst>
                <a:ext uri="{FF2B5EF4-FFF2-40B4-BE49-F238E27FC236}">
                  <a16:creationId xmlns:a16="http://schemas.microsoft.com/office/drawing/2014/main" id="{BD233484-71BB-C94C-8051-B7E4CCC8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77">
              <a:extLst>
                <a:ext uri="{FF2B5EF4-FFF2-40B4-BE49-F238E27FC236}">
                  <a16:creationId xmlns:a16="http://schemas.microsoft.com/office/drawing/2014/main" id="{819AA426-A731-0442-8A1D-995D0E75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78">
              <a:extLst>
                <a:ext uri="{FF2B5EF4-FFF2-40B4-BE49-F238E27FC236}">
                  <a16:creationId xmlns:a16="http://schemas.microsoft.com/office/drawing/2014/main" id="{0E3D9A63-1EFB-1049-9738-D8EF2B77E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79">
              <a:extLst>
                <a:ext uri="{FF2B5EF4-FFF2-40B4-BE49-F238E27FC236}">
                  <a16:creationId xmlns:a16="http://schemas.microsoft.com/office/drawing/2014/main" id="{3D6B53FB-B6B4-934B-BF44-B7A05754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80">
              <a:extLst>
                <a:ext uri="{FF2B5EF4-FFF2-40B4-BE49-F238E27FC236}">
                  <a16:creationId xmlns:a16="http://schemas.microsoft.com/office/drawing/2014/main" id="{308516F8-396C-A64E-A007-6C43D873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81">
              <a:extLst>
                <a:ext uri="{FF2B5EF4-FFF2-40B4-BE49-F238E27FC236}">
                  <a16:creationId xmlns:a16="http://schemas.microsoft.com/office/drawing/2014/main" id="{4ECA606F-F6DC-7D49-8769-817E24E0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82">
              <a:extLst>
                <a:ext uri="{FF2B5EF4-FFF2-40B4-BE49-F238E27FC236}">
                  <a16:creationId xmlns:a16="http://schemas.microsoft.com/office/drawing/2014/main" id="{5ED46C31-EDB8-7C48-B6E6-FDC7CA56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83">
              <a:extLst>
                <a:ext uri="{FF2B5EF4-FFF2-40B4-BE49-F238E27FC236}">
                  <a16:creationId xmlns:a16="http://schemas.microsoft.com/office/drawing/2014/main" id="{EE52C907-0F65-2A4A-BB97-FC7AA0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84">
              <a:extLst>
                <a:ext uri="{FF2B5EF4-FFF2-40B4-BE49-F238E27FC236}">
                  <a16:creationId xmlns:a16="http://schemas.microsoft.com/office/drawing/2014/main" id="{0DEDF517-8E1E-2F48-99E2-32D8E824E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85">
              <a:extLst>
                <a:ext uri="{FF2B5EF4-FFF2-40B4-BE49-F238E27FC236}">
                  <a16:creationId xmlns:a16="http://schemas.microsoft.com/office/drawing/2014/main" id="{1425E3EC-E3CA-3C47-9F5C-DA634DFE1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86">
              <a:extLst>
                <a:ext uri="{FF2B5EF4-FFF2-40B4-BE49-F238E27FC236}">
                  <a16:creationId xmlns:a16="http://schemas.microsoft.com/office/drawing/2014/main" id="{A28A1D0C-924B-CC49-9DA0-86784856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87">
              <a:extLst>
                <a:ext uri="{FF2B5EF4-FFF2-40B4-BE49-F238E27FC236}">
                  <a16:creationId xmlns:a16="http://schemas.microsoft.com/office/drawing/2014/main" id="{31D74CCA-C0DF-B14D-9A32-CFEAC49E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88">
              <a:extLst>
                <a:ext uri="{FF2B5EF4-FFF2-40B4-BE49-F238E27FC236}">
                  <a16:creationId xmlns:a16="http://schemas.microsoft.com/office/drawing/2014/main" id="{0439529F-7BBE-774C-81E9-5A7C1D1D0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Rectangle 189">
              <a:extLst>
                <a:ext uri="{FF2B5EF4-FFF2-40B4-BE49-F238E27FC236}">
                  <a16:creationId xmlns:a16="http://schemas.microsoft.com/office/drawing/2014/main" id="{16FB2768-E6DD-684B-88CB-64D05341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90">
              <a:extLst>
                <a:ext uri="{FF2B5EF4-FFF2-40B4-BE49-F238E27FC236}">
                  <a16:creationId xmlns:a16="http://schemas.microsoft.com/office/drawing/2014/main" id="{0BD92C47-CEC7-794A-9C36-5C78F416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91">
              <a:extLst>
                <a:ext uri="{FF2B5EF4-FFF2-40B4-BE49-F238E27FC236}">
                  <a16:creationId xmlns:a16="http://schemas.microsoft.com/office/drawing/2014/main" id="{6046EF62-D97E-8646-8954-23C2CABC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AD11DA53-CB2C-624D-AF0E-61DB90D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8" name="Rectangle 350">
            <a:extLst>
              <a:ext uri="{FF2B5EF4-FFF2-40B4-BE49-F238E27FC236}">
                <a16:creationId xmlns:a16="http://schemas.microsoft.com/office/drawing/2014/main" id="{D47A6D05-B94A-AD46-9B80-6EA938DB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122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9" name="Rectangle 352">
            <a:extLst>
              <a:ext uri="{FF2B5EF4-FFF2-40B4-BE49-F238E27FC236}">
                <a16:creationId xmlns:a16="http://schemas.microsoft.com/office/drawing/2014/main" id="{E712AA80-E59C-DE41-8A80-9DD412D2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910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0" name="Rectangle 353">
            <a:extLst>
              <a:ext uri="{FF2B5EF4-FFF2-40B4-BE49-F238E27FC236}">
                <a16:creationId xmlns:a16="http://schemas.microsoft.com/office/drawing/2014/main" id="{EF6241D4-47E7-AE49-92D9-6585612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60" y="5156892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1" name="Rectangle 355">
            <a:extLst>
              <a:ext uri="{FF2B5EF4-FFF2-40B4-BE49-F238E27FC236}">
                <a16:creationId xmlns:a16="http://schemas.microsoft.com/office/drawing/2014/main" id="{FA26B15C-6F9A-8A4D-8138-1F688CF8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47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2" name="Rectangle 357">
            <a:extLst>
              <a:ext uri="{FF2B5EF4-FFF2-40B4-BE49-F238E27FC236}">
                <a16:creationId xmlns:a16="http://schemas.microsoft.com/office/drawing/2014/main" id="{7B2B37D0-A6E4-D341-895F-5385726A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85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3" name="Freeform 358">
            <a:extLst>
              <a:ext uri="{FF2B5EF4-FFF2-40B4-BE49-F238E27FC236}">
                <a16:creationId xmlns:a16="http://schemas.microsoft.com/office/drawing/2014/main" id="{72C7D784-CB00-A84C-9A8B-0AC4C5EFBD8D}"/>
              </a:ext>
            </a:extLst>
          </p:cNvPr>
          <p:cNvSpPr>
            <a:spLocks noEditPoints="1"/>
          </p:cNvSpPr>
          <p:nvPr/>
        </p:nvSpPr>
        <p:spPr bwMode="auto">
          <a:xfrm>
            <a:off x="4974672" y="5388667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4" name="Freeform 359">
            <a:extLst>
              <a:ext uri="{FF2B5EF4-FFF2-40B4-BE49-F238E27FC236}">
                <a16:creationId xmlns:a16="http://schemas.microsoft.com/office/drawing/2014/main" id="{FBAEB3E7-3C19-8044-80D5-C5A7ABB1A420}"/>
              </a:ext>
            </a:extLst>
          </p:cNvPr>
          <p:cNvSpPr>
            <a:spLocks noEditPoints="1"/>
          </p:cNvSpPr>
          <p:nvPr/>
        </p:nvSpPr>
        <p:spPr bwMode="auto">
          <a:xfrm>
            <a:off x="2718835" y="5388667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5" name="Freeform 360">
            <a:extLst>
              <a:ext uri="{FF2B5EF4-FFF2-40B4-BE49-F238E27FC236}">
                <a16:creationId xmlns:a16="http://schemas.microsoft.com/office/drawing/2014/main" id="{D0221869-AF78-6141-83A2-E2121A00A425}"/>
              </a:ext>
            </a:extLst>
          </p:cNvPr>
          <p:cNvSpPr>
            <a:spLocks noEditPoints="1"/>
          </p:cNvSpPr>
          <p:nvPr/>
        </p:nvSpPr>
        <p:spPr bwMode="auto">
          <a:xfrm>
            <a:off x="7732314" y="5388667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6" name="Freeform 361">
            <a:extLst>
              <a:ext uri="{FF2B5EF4-FFF2-40B4-BE49-F238E27FC236}">
                <a16:creationId xmlns:a16="http://schemas.microsoft.com/office/drawing/2014/main" id="{5258578D-402E-FC42-8488-2ADFDC3AEDA4}"/>
              </a:ext>
            </a:extLst>
          </p:cNvPr>
          <p:cNvSpPr>
            <a:spLocks noEditPoints="1"/>
          </p:cNvSpPr>
          <p:nvPr/>
        </p:nvSpPr>
        <p:spPr bwMode="auto">
          <a:xfrm>
            <a:off x="6024010" y="5388667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7" name="Text Box 365">
            <a:extLst>
              <a:ext uri="{FF2B5EF4-FFF2-40B4-BE49-F238E27FC236}">
                <a16:creationId xmlns:a16="http://schemas.microsoft.com/office/drawing/2014/main" id="{8F776B26-0490-9C43-857A-74CFF125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32" y="5107680"/>
            <a:ext cx="142051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administered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148" name="Text Box 366">
            <a:extLst>
              <a:ext uri="{FF2B5EF4-FFF2-40B4-BE49-F238E27FC236}">
                <a16:creationId xmlns:a16="http://schemas.microsoft.com/office/drawing/2014/main" id="{1A732264-837B-BB4D-BD8F-8E46C465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596" y="5102917"/>
            <a:ext cx="94506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public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Inter</a:t>
            </a:r>
            <a:r>
              <a:rPr lang="en-US" sz="1800" dirty="0">
                <a:latin typeface="+mn-lt"/>
              </a:rPr>
              <a:t>net</a:t>
            </a:r>
          </a:p>
        </p:txBody>
      </p:sp>
      <p:sp>
        <p:nvSpPr>
          <p:cNvPr id="149" name="Text Box 367">
            <a:extLst>
              <a:ext uri="{FF2B5EF4-FFF2-40B4-BE49-F238E27FC236}">
                <a16:creationId xmlns:a16="http://schemas.microsoft.com/office/drawing/2014/main" id="{F0E6FC73-7883-384C-A437-06FDD965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72" y="5942705"/>
            <a:ext cx="1120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250" name="TextBox 4">
            <a:extLst>
              <a:ext uri="{FF2B5EF4-FFF2-40B4-BE49-F238E27FC236}">
                <a16:creationId xmlns:a16="http://schemas.microsoft.com/office/drawing/2014/main" id="{FAB71D03-F2EA-334C-B2D9-C3DF0D9AC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22" y="5642667"/>
            <a:ext cx="274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trusted “good guys” </a:t>
            </a:r>
          </a:p>
        </p:txBody>
      </p:sp>
      <p:sp>
        <p:nvSpPr>
          <p:cNvPr id="251" name="TextBox 464">
            <a:extLst>
              <a:ext uri="{FF2B5EF4-FFF2-40B4-BE49-F238E27FC236}">
                <a16:creationId xmlns:a16="http://schemas.microsoft.com/office/drawing/2014/main" id="{B3420076-3CE5-2548-8374-7C77BD3E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472" y="5674417"/>
            <a:ext cx="2903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untrusted “bad guys” </a:t>
            </a:r>
          </a:p>
        </p:txBody>
      </p:sp>
      <p:grpSp>
        <p:nvGrpSpPr>
          <p:cNvPr id="252" name="Group 8">
            <a:extLst>
              <a:ext uri="{FF2B5EF4-FFF2-40B4-BE49-F238E27FC236}">
                <a16:creationId xmlns:a16="http://schemas.microsoft.com/office/drawing/2014/main" id="{0293BB95-6A41-7C4F-9713-B3C7B3F33EC7}"/>
              </a:ext>
            </a:extLst>
          </p:cNvPr>
          <p:cNvGrpSpPr>
            <a:grpSpLocks/>
          </p:cNvGrpSpPr>
          <p:nvPr/>
        </p:nvGrpSpPr>
        <p:grpSpPr bwMode="auto">
          <a:xfrm>
            <a:off x="2371962" y="1191231"/>
            <a:ext cx="1417639" cy="584200"/>
            <a:chOff x="1282" y="3611"/>
            <a:chExt cx="893" cy="368"/>
          </a:xfrm>
        </p:grpSpPr>
        <p:sp>
          <p:nvSpPr>
            <p:cNvPr id="253" name="Rectangle 9">
              <a:extLst>
                <a:ext uri="{FF2B5EF4-FFF2-40B4-BE49-F238E27FC236}">
                  <a16:creationId xmlns:a16="http://schemas.microsoft.com/office/drawing/2014/main" id="{BF3A36F9-DB9C-A549-88D9-9D792D0A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4" name="Text Box 10">
              <a:extLst>
                <a:ext uri="{FF2B5EF4-FFF2-40B4-BE49-F238E27FC236}">
                  <a16:creationId xmlns:a16="http://schemas.microsoft.com/office/drawing/2014/main" id="{5FFC475F-7FB3-C047-BFBC-481CA25DB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611"/>
              <a:ext cx="893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firewall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E7D256-C2FC-8549-B1E4-EECD38A74692}"/>
              </a:ext>
            </a:extLst>
          </p:cNvPr>
          <p:cNvGrpSpPr/>
          <p:nvPr/>
        </p:nvGrpSpPr>
        <p:grpSpPr>
          <a:xfrm>
            <a:off x="2639460" y="3012180"/>
            <a:ext cx="5718175" cy="1846262"/>
            <a:chOff x="2639460" y="3012180"/>
            <a:chExt cx="5718175" cy="1846262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13B5A8-27F9-3741-BD70-A298A378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Rectangle 198">
              <a:extLst>
                <a:ext uri="{FF2B5EF4-FFF2-40B4-BE49-F238E27FC236}">
                  <a16:creationId xmlns:a16="http://schemas.microsoft.com/office/drawing/2014/main" id="{84B0505C-5FC9-B442-905B-FDEE1E39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35" name="Line 334">
              <a:extLst>
                <a:ext uri="{FF2B5EF4-FFF2-40B4-BE49-F238E27FC236}">
                  <a16:creationId xmlns:a16="http://schemas.microsoft.com/office/drawing/2014/main" id="{BAB5EDB8-E2B8-E34D-B0DC-87C7A047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346">
              <a:extLst>
                <a:ext uri="{FF2B5EF4-FFF2-40B4-BE49-F238E27FC236}">
                  <a16:creationId xmlns:a16="http://schemas.microsoft.com/office/drawing/2014/main" id="{BC9887D0-E0E1-9443-B488-A15B4A9A9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347">
              <a:extLst>
                <a:ext uri="{FF2B5EF4-FFF2-40B4-BE49-F238E27FC236}">
                  <a16:creationId xmlns:a16="http://schemas.microsoft.com/office/drawing/2014/main" id="{CAF84CA2-052A-CD49-A714-C8AC4F7E7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20">
              <a:extLst>
                <a:ext uri="{FF2B5EF4-FFF2-40B4-BE49-F238E27FC236}">
                  <a16:creationId xmlns:a16="http://schemas.microsoft.com/office/drawing/2014/main" id="{9B0DEA47-8A94-9F44-829B-FFB88187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4" name="Line 21">
              <a:extLst>
                <a:ext uri="{FF2B5EF4-FFF2-40B4-BE49-F238E27FC236}">
                  <a16:creationId xmlns:a16="http://schemas.microsoft.com/office/drawing/2014/main" id="{C2E6D992-0734-0348-8FBF-3718C1917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5" name="Line 22">
              <a:extLst>
                <a:ext uri="{FF2B5EF4-FFF2-40B4-BE49-F238E27FC236}">
                  <a16:creationId xmlns:a16="http://schemas.microsoft.com/office/drawing/2014/main" id="{E8954401-273A-E649-A064-AAEA8905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96" name="Group 44">
              <a:extLst>
                <a:ext uri="{FF2B5EF4-FFF2-40B4-BE49-F238E27FC236}">
                  <a16:creationId xmlns:a16="http://schemas.microsoft.com/office/drawing/2014/main" id="{07096C29-94A2-3346-8428-AB9899839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248" name="Picture 45" descr="desktop_computer_stylized_medium">
                <a:extLst>
                  <a:ext uri="{FF2B5EF4-FFF2-40B4-BE49-F238E27FC236}">
                    <a16:creationId xmlns:a16="http://schemas.microsoft.com/office/drawing/2014/main" id="{440582E2-96E6-B64B-9C85-B7E26AE96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6BB8439F-9076-5349-95A5-05557785DC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97" name="Group 44">
              <a:extLst>
                <a:ext uri="{FF2B5EF4-FFF2-40B4-BE49-F238E27FC236}">
                  <a16:creationId xmlns:a16="http://schemas.microsoft.com/office/drawing/2014/main" id="{B19417FB-A5B8-6A42-ACA1-C0A09087E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246" name="Picture 45" descr="desktop_computer_stylized_medium">
                <a:extLst>
                  <a:ext uri="{FF2B5EF4-FFF2-40B4-BE49-F238E27FC236}">
                    <a16:creationId xmlns:a16="http://schemas.microsoft.com/office/drawing/2014/main" id="{0D1F62B5-4382-F94C-9178-33610A7BF1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46">
                <a:extLst>
                  <a:ext uri="{FF2B5EF4-FFF2-40B4-BE49-F238E27FC236}">
                    <a16:creationId xmlns:a16="http://schemas.microsoft.com/office/drawing/2014/main" id="{D4A75018-B6FC-2546-9CA3-0BBCD137A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98" name="Line 21">
              <a:extLst>
                <a:ext uri="{FF2B5EF4-FFF2-40B4-BE49-F238E27FC236}">
                  <a16:creationId xmlns:a16="http://schemas.microsoft.com/office/drawing/2014/main" id="{95BE9DBC-8FA3-9946-BAD9-2FB4690E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9" name="Line 22">
              <a:extLst>
                <a:ext uri="{FF2B5EF4-FFF2-40B4-BE49-F238E27FC236}">
                  <a16:creationId xmlns:a16="http://schemas.microsoft.com/office/drawing/2014/main" id="{787B37D4-E008-8B44-AD8A-CADF5992D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0" name="Line 22">
              <a:extLst>
                <a:ext uri="{FF2B5EF4-FFF2-40B4-BE49-F238E27FC236}">
                  <a16:creationId xmlns:a16="http://schemas.microsoft.com/office/drawing/2014/main" id="{C5E9C8C5-5403-2F46-A4A5-F7C53E3DD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1" name="Line 20">
              <a:extLst>
                <a:ext uri="{FF2B5EF4-FFF2-40B4-BE49-F238E27FC236}">
                  <a16:creationId xmlns:a16="http://schemas.microsoft.com/office/drawing/2014/main" id="{A38555C0-B414-8145-A438-5FBADB823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02" name="Group 44">
              <a:extLst>
                <a:ext uri="{FF2B5EF4-FFF2-40B4-BE49-F238E27FC236}">
                  <a16:creationId xmlns:a16="http://schemas.microsoft.com/office/drawing/2014/main" id="{9B2DE012-3314-F842-8EEA-5FAE12D09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244" name="Picture 45" descr="desktop_computer_stylized_medium">
                <a:extLst>
                  <a:ext uri="{FF2B5EF4-FFF2-40B4-BE49-F238E27FC236}">
                    <a16:creationId xmlns:a16="http://schemas.microsoft.com/office/drawing/2014/main" id="{ABA861F1-2F6F-C544-A18C-9E1B712DC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46">
                <a:extLst>
                  <a:ext uri="{FF2B5EF4-FFF2-40B4-BE49-F238E27FC236}">
                    <a16:creationId xmlns:a16="http://schemas.microsoft.com/office/drawing/2014/main" id="{3251F9E7-FBE0-0E48-9FD8-CEDB3EBF0E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3" name="Group 44">
              <a:extLst>
                <a:ext uri="{FF2B5EF4-FFF2-40B4-BE49-F238E27FC236}">
                  <a16:creationId xmlns:a16="http://schemas.microsoft.com/office/drawing/2014/main" id="{5B72F314-1CDE-BA43-A57A-296E27959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242" name="Picture 45" descr="desktop_computer_stylized_medium">
                <a:extLst>
                  <a:ext uri="{FF2B5EF4-FFF2-40B4-BE49-F238E27FC236}">
                    <a16:creationId xmlns:a16="http://schemas.microsoft.com/office/drawing/2014/main" id="{56DB6194-0A05-3548-B23D-161E47AA0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46">
                <a:extLst>
                  <a:ext uri="{FF2B5EF4-FFF2-40B4-BE49-F238E27FC236}">
                    <a16:creationId xmlns:a16="http://schemas.microsoft.com/office/drawing/2014/main" id="{6196CCB5-86A0-DB47-B917-266F1129E3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6" name="Group 44">
              <a:extLst>
                <a:ext uri="{FF2B5EF4-FFF2-40B4-BE49-F238E27FC236}">
                  <a16:creationId xmlns:a16="http://schemas.microsoft.com/office/drawing/2014/main" id="{E80D1AA7-AC3E-1C4C-AE1D-9AF4192E6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240" name="Picture 45" descr="desktop_computer_stylized_medium">
                <a:extLst>
                  <a:ext uri="{FF2B5EF4-FFF2-40B4-BE49-F238E27FC236}">
                    <a16:creationId xmlns:a16="http://schemas.microsoft.com/office/drawing/2014/main" id="{0BDD990B-4412-C14F-B70D-182883C7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46">
                <a:extLst>
                  <a:ext uri="{FF2B5EF4-FFF2-40B4-BE49-F238E27FC236}">
                    <a16:creationId xmlns:a16="http://schemas.microsoft.com/office/drawing/2014/main" id="{ED760135-BFA5-F843-BA51-4AEAFA7FBC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7" name="Group 906">
              <a:extLst>
                <a:ext uri="{FF2B5EF4-FFF2-40B4-BE49-F238E27FC236}">
                  <a16:creationId xmlns:a16="http://schemas.microsoft.com/office/drawing/2014/main" id="{0EF2BCAF-A4BD-A846-ACB2-D165D0368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208" name="Freeform 907">
                <a:extLst>
                  <a:ext uri="{FF2B5EF4-FFF2-40B4-BE49-F238E27FC236}">
                    <a16:creationId xmlns:a16="http://schemas.microsoft.com/office/drawing/2014/main" id="{D167F233-D79A-244E-9B00-D7571524D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Rectangle 908">
                <a:extLst>
                  <a:ext uri="{FF2B5EF4-FFF2-40B4-BE49-F238E27FC236}">
                    <a16:creationId xmlns:a16="http://schemas.microsoft.com/office/drawing/2014/main" id="{E1564DE1-7B5B-AC48-8194-A071AE61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0" name="Freeform 909">
                <a:extLst>
                  <a:ext uri="{FF2B5EF4-FFF2-40B4-BE49-F238E27FC236}">
                    <a16:creationId xmlns:a16="http://schemas.microsoft.com/office/drawing/2014/main" id="{5568C9E9-FFF9-5C45-8384-639053D1D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910">
                <a:extLst>
                  <a:ext uri="{FF2B5EF4-FFF2-40B4-BE49-F238E27FC236}">
                    <a16:creationId xmlns:a16="http://schemas.microsoft.com/office/drawing/2014/main" id="{DE33867F-CD30-2C42-8185-6B453B68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Rectangle 911">
                <a:extLst>
                  <a:ext uri="{FF2B5EF4-FFF2-40B4-BE49-F238E27FC236}">
                    <a16:creationId xmlns:a16="http://schemas.microsoft.com/office/drawing/2014/main" id="{640AFDE2-44DE-BA44-9897-B80CC4EA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3" name="Group 912">
                <a:extLst>
                  <a:ext uri="{FF2B5EF4-FFF2-40B4-BE49-F238E27FC236}">
                    <a16:creationId xmlns:a16="http://schemas.microsoft.com/office/drawing/2014/main" id="{C80658C1-F6B1-ED47-8588-7C8509A26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8" name="AutoShape 913">
                  <a:extLst>
                    <a:ext uri="{FF2B5EF4-FFF2-40B4-BE49-F238E27FC236}">
                      <a16:creationId xmlns:a16="http://schemas.microsoft.com/office/drawing/2014/main" id="{0861DDAD-2F67-6447-B52B-B63DDB033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9" name="AutoShape 914">
                  <a:extLst>
                    <a:ext uri="{FF2B5EF4-FFF2-40B4-BE49-F238E27FC236}">
                      <a16:creationId xmlns:a16="http://schemas.microsoft.com/office/drawing/2014/main" id="{98F3AD3B-6AC5-7745-9CE1-7714711B2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4" name="Rectangle 915">
                <a:extLst>
                  <a:ext uri="{FF2B5EF4-FFF2-40B4-BE49-F238E27FC236}">
                    <a16:creationId xmlns:a16="http://schemas.microsoft.com/office/drawing/2014/main" id="{F04895A9-5C78-4240-9415-0788224C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5" name="Group 916">
                <a:extLst>
                  <a:ext uri="{FF2B5EF4-FFF2-40B4-BE49-F238E27FC236}">
                    <a16:creationId xmlns:a16="http://schemas.microsoft.com/office/drawing/2014/main" id="{86296398-7B5D-A848-88BE-E066E9979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6" name="AutoShape 917">
                  <a:extLst>
                    <a:ext uri="{FF2B5EF4-FFF2-40B4-BE49-F238E27FC236}">
                      <a16:creationId xmlns:a16="http://schemas.microsoft.com/office/drawing/2014/main" id="{72D4B2C5-D4F3-EA4E-A5B0-6301DE053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7" name="AutoShape 918">
                  <a:extLst>
                    <a:ext uri="{FF2B5EF4-FFF2-40B4-BE49-F238E27FC236}">
                      <a16:creationId xmlns:a16="http://schemas.microsoft.com/office/drawing/2014/main" id="{716233BC-B427-5F4D-8F2D-8CAD9A041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6" name="Rectangle 919">
                <a:extLst>
                  <a:ext uri="{FF2B5EF4-FFF2-40B4-BE49-F238E27FC236}">
                    <a16:creationId xmlns:a16="http://schemas.microsoft.com/office/drawing/2014/main" id="{4BE6F212-D45E-A64C-987B-6B611624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7" name="Rectangle 920">
                <a:extLst>
                  <a:ext uri="{FF2B5EF4-FFF2-40B4-BE49-F238E27FC236}">
                    <a16:creationId xmlns:a16="http://schemas.microsoft.com/office/drawing/2014/main" id="{FBFB7BF3-2C5C-7042-886A-EAD46271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8" name="Group 921">
                <a:extLst>
                  <a:ext uri="{FF2B5EF4-FFF2-40B4-BE49-F238E27FC236}">
                    <a16:creationId xmlns:a16="http://schemas.microsoft.com/office/drawing/2014/main" id="{D7C98F8C-7EDD-8040-B65C-56559D64DF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234" name="AutoShape 922">
                  <a:extLst>
                    <a:ext uri="{FF2B5EF4-FFF2-40B4-BE49-F238E27FC236}">
                      <a16:creationId xmlns:a16="http://schemas.microsoft.com/office/drawing/2014/main" id="{1B5BDB0A-6175-4247-BDF2-73CF58C96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5" name="AutoShape 923">
                  <a:extLst>
                    <a:ext uri="{FF2B5EF4-FFF2-40B4-BE49-F238E27FC236}">
                      <a16:creationId xmlns:a16="http://schemas.microsoft.com/office/drawing/2014/main" id="{6F62E9EE-D5E0-ED4C-8456-46029F4B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9" name="Freeform 924">
                <a:extLst>
                  <a:ext uri="{FF2B5EF4-FFF2-40B4-BE49-F238E27FC236}">
                    <a16:creationId xmlns:a16="http://schemas.microsoft.com/office/drawing/2014/main" id="{66CC3828-747A-354B-9C95-FFD396DF0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20" name="Group 925">
                <a:extLst>
                  <a:ext uri="{FF2B5EF4-FFF2-40B4-BE49-F238E27FC236}">
                    <a16:creationId xmlns:a16="http://schemas.microsoft.com/office/drawing/2014/main" id="{25F6CA0F-B356-034E-9102-92E16162B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2" name="AutoShape 926">
                  <a:extLst>
                    <a:ext uri="{FF2B5EF4-FFF2-40B4-BE49-F238E27FC236}">
                      <a16:creationId xmlns:a16="http://schemas.microsoft.com/office/drawing/2014/main" id="{AAD8F320-D054-D34C-BC34-2E208DA7B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3" name="AutoShape 927">
                  <a:extLst>
                    <a:ext uri="{FF2B5EF4-FFF2-40B4-BE49-F238E27FC236}">
                      <a16:creationId xmlns:a16="http://schemas.microsoft.com/office/drawing/2014/main" id="{AF2FB8B6-C880-9042-9AE6-DD3C224F0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21" name="Rectangle 928">
                <a:extLst>
                  <a:ext uri="{FF2B5EF4-FFF2-40B4-BE49-F238E27FC236}">
                    <a16:creationId xmlns:a16="http://schemas.microsoft.com/office/drawing/2014/main" id="{B1737757-7709-DD47-A380-A58DD2BD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2" name="Freeform 929">
                <a:extLst>
                  <a:ext uri="{FF2B5EF4-FFF2-40B4-BE49-F238E27FC236}">
                    <a16:creationId xmlns:a16="http://schemas.microsoft.com/office/drawing/2014/main" id="{DF4FBBC0-EEE3-A04B-88FA-24130215A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Freeform 930">
                <a:extLst>
                  <a:ext uri="{FF2B5EF4-FFF2-40B4-BE49-F238E27FC236}">
                    <a16:creationId xmlns:a16="http://schemas.microsoft.com/office/drawing/2014/main" id="{993CDC17-54C1-BD4B-BA75-29EC0CDB7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Oval 931">
                <a:extLst>
                  <a:ext uri="{FF2B5EF4-FFF2-40B4-BE49-F238E27FC236}">
                    <a16:creationId xmlns:a16="http://schemas.microsoft.com/office/drawing/2014/main" id="{0C32B116-A835-544C-B8D4-A375C171E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" name="Freeform 932">
                <a:extLst>
                  <a:ext uri="{FF2B5EF4-FFF2-40B4-BE49-F238E27FC236}">
                    <a16:creationId xmlns:a16="http://schemas.microsoft.com/office/drawing/2014/main" id="{8D2E9DD5-B253-A847-8FEA-01A173044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AutoShape 933">
                <a:extLst>
                  <a:ext uri="{FF2B5EF4-FFF2-40B4-BE49-F238E27FC236}">
                    <a16:creationId xmlns:a16="http://schemas.microsoft.com/office/drawing/2014/main" id="{509BFB77-2BE1-1E48-83CD-8B895611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" name="AutoShape 934">
                <a:extLst>
                  <a:ext uri="{FF2B5EF4-FFF2-40B4-BE49-F238E27FC236}">
                    <a16:creationId xmlns:a16="http://schemas.microsoft.com/office/drawing/2014/main" id="{01414F62-8A64-AC4A-97DC-E5F5041A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8" name="Oval 935">
                <a:extLst>
                  <a:ext uri="{FF2B5EF4-FFF2-40B4-BE49-F238E27FC236}">
                    <a16:creationId xmlns:a16="http://schemas.microsoft.com/office/drawing/2014/main" id="{BAFD017E-3760-C942-8567-9B12212C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9" name="Oval 936">
                <a:extLst>
                  <a:ext uri="{FF2B5EF4-FFF2-40B4-BE49-F238E27FC236}">
                    <a16:creationId xmlns:a16="http://schemas.microsoft.com/office/drawing/2014/main" id="{521C6AA6-8294-EB4C-8DD2-27B93EC7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0" name="Oval 937">
                <a:extLst>
                  <a:ext uri="{FF2B5EF4-FFF2-40B4-BE49-F238E27FC236}">
                    <a16:creationId xmlns:a16="http://schemas.microsoft.com/office/drawing/2014/main" id="{73C4DDBC-DB29-D94F-9942-99E0E0F80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1" name="Rectangle 938">
                <a:extLst>
                  <a:ext uri="{FF2B5EF4-FFF2-40B4-BE49-F238E27FC236}">
                    <a16:creationId xmlns:a16="http://schemas.microsoft.com/office/drawing/2014/main" id="{25BCAF75-BD9B-6847-BCD8-77F3AD1F7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B1E38E8A-8012-E24B-87EC-714BCCE6F605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2084A6B-B312-5042-BC3B-7D18BF6ADD1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BFBAE342-75A0-564A-BF2F-9223F89E3E27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1499C94-CAE6-DE42-99D2-503643B5718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C24E28D0-3571-474A-A147-CA1F8D5923A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0369BE48-28BF-E041-8A18-65E0A4D1294B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7424811A-5C3A-7E4D-9660-9E874B4E1FB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35314488-C321-224E-9BAC-D7BFF8EA322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E453D95-27B6-5D42-84B7-8F65F6B91F73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B4C113B3-9055-D542-A4D3-A7457EC1EBB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E941B92-6A8D-E141-AC26-91968AD6BF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6BED25BE-180D-DF43-BE5B-044796E740F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E5C27857-5C65-AF4E-9301-16CE2F3C9B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D4AE7112-2F87-5249-9A07-3EB7109857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B9F984D7-9C62-1844-A2FA-4E3427988E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BB3E49F3-41C5-6D4F-A2F9-420ED086AE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F12063-A567-7241-AA29-1B90E7006771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1313B6B-D71E-D54E-9456-1E702248738E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63ECE2BC-D345-9B44-8219-79AD2692CC9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C30ECF1-FDD4-9E47-A5E3-A10ABFF1167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089BA287-0157-384D-AD7C-397AAFE0F02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C2FBA9C6-A4A5-4242-AA3B-FDBDB58C889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D67734B9-2ED2-8042-8393-40F86070A07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15E608DD-7A35-8745-A97D-D9965153245E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906">
              <a:extLst>
                <a:ext uri="{FF2B5EF4-FFF2-40B4-BE49-F238E27FC236}">
                  <a16:creationId xmlns:a16="http://schemas.microsoft.com/office/drawing/2014/main" id="{F9790D02-FDD2-424C-8296-3D3024293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160" name="Freeform 907">
                <a:extLst>
                  <a:ext uri="{FF2B5EF4-FFF2-40B4-BE49-F238E27FC236}">
                    <a16:creationId xmlns:a16="http://schemas.microsoft.com/office/drawing/2014/main" id="{CA2C84F3-FC86-FD4E-8BEA-807822DA9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Rectangle 908">
                <a:extLst>
                  <a:ext uri="{FF2B5EF4-FFF2-40B4-BE49-F238E27FC236}">
                    <a16:creationId xmlns:a16="http://schemas.microsoft.com/office/drawing/2014/main" id="{AA3389AE-85C5-C347-96FF-B569C4ED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2" name="Freeform 909">
                <a:extLst>
                  <a:ext uri="{FF2B5EF4-FFF2-40B4-BE49-F238E27FC236}">
                    <a16:creationId xmlns:a16="http://schemas.microsoft.com/office/drawing/2014/main" id="{8C7BE594-7189-5E41-9F5D-B57847199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910">
                <a:extLst>
                  <a:ext uri="{FF2B5EF4-FFF2-40B4-BE49-F238E27FC236}">
                    <a16:creationId xmlns:a16="http://schemas.microsoft.com/office/drawing/2014/main" id="{36F3F309-7840-D444-BF6A-93E5AFBD3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Rectangle 911">
                <a:extLst>
                  <a:ext uri="{FF2B5EF4-FFF2-40B4-BE49-F238E27FC236}">
                    <a16:creationId xmlns:a16="http://schemas.microsoft.com/office/drawing/2014/main" id="{5E58AB74-5D96-894B-8AD1-6F5C7C2A4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5" name="Group 912">
                <a:extLst>
                  <a:ext uri="{FF2B5EF4-FFF2-40B4-BE49-F238E27FC236}">
                    <a16:creationId xmlns:a16="http://schemas.microsoft.com/office/drawing/2014/main" id="{04A9426A-E819-4448-829F-8A6CA611C4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0" name="AutoShape 913">
                  <a:extLst>
                    <a:ext uri="{FF2B5EF4-FFF2-40B4-BE49-F238E27FC236}">
                      <a16:creationId xmlns:a16="http://schemas.microsoft.com/office/drawing/2014/main" id="{80011D9B-CAEB-194F-9F97-C43A25BFA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AutoShape 914">
                  <a:extLst>
                    <a:ext uri="{FF2B5EF4-FFF2-40B4-BE49-F238E27FC236}">
                      <a16:creationId xmlns:a16="http://schemas.microsoft.com/office/drawing/2014/main" id="{79C8DFE5-48B7-2F47-965D-612DFC1BB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6" name="Rectangle 915">
                <a:extLst>
                  <a:ext uri="{FF2B5EF4-FFF2-40B4-BE49-F238E27FC236}">
                    <a16:creationId xmlns:a16="http://schemas.microsoft.com/office/drawing/2014/main" id="{3305C66B-3BB8-6E44-BC14-6AE6A10F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" name="Group 916">
                <a:extLst>
                  <a:ext uri="{FF2B5EF4-FFF2-40B4-BE49-F238E27FC236}">
                    <a16:creationId xmlns:a16="http://schemas.microsoft.com/office/drawing/2014/main" id="{EE2E4AEE-0943-EB49-A382-B61C7457E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8" name="AutoShape 917">
                  <a:extLst>
                    <a:ext uri="{FF2B5EF4-FFF2-40B4-BE49-F238E27FC236}">
                      <a16:creationId xmlns:a16="http://schemas.microsoft.com/office/drawing/2014/main" id="{CDE7F949-972A-DA40-9726-C073E4A1E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9" name="AutoShape 918">
                  <a:extLst>
                    <a:ext uri="{FF2B5EF4-FFF2-40B4-BE49-F238E27FC236}">
                      <a16:creationId xmlns:a16="http://schemas.microsoft.com/office/drawing/2014/main" id="{669BCB3C-026C-5148-8D3E-EAE2D42AD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8" name="Rectangle 919">
                <a:extLst>
                  <a:ext uri="{FF2B5EF4-FFF2-40B4-BE49-F238E27FC236}">
                    <a16:creationId xmlns:a16="http://schemas.microsoft.com/office/drawing/2014/main" id="{8FD3873C-666E-BA4D-B3F2-4A4600CD0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9" name="Rectangle 920">
                <a:extLst>
                  <a:ext uri="{FF2B5EF4-FFF2-40B4-BE49-F238E27FC236}">
                    <a16:creationId xmlns:a16="http://schemas.microsoft.com/office/drawing/2014/main" id="{F9A8C18B-DAD6-484B-83B9-7CF9D7039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70" name="Group 921">
                <a:extLst>
                  <a:ext uri="{FF2B5EF4-FFF2-40B4-BE49-F238E27FC236}">
                    <a16:creationId xmlns:a16="http://schemas.microsoft.com/office/drawing/2014/main" id="{34C506CB-7EF9-5546-AA21-DCB879D42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86" name="AutoShape 922">
                  <a:extLst>
                    <a:ext uri="{FF2B5EF4-FFF2-40B4-BE49-F238E27FC236}">
                      <a16:creationId xmlns:a16="http://schemas.microsoft.com/office/drawing/2014/main" id="{E337949E-344C-F540-8A6A-DD8DD30D8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7" name="AutoShape 923">
                  <a:extLst>
                    <a:ext uri="{FF2B5EF4-FFF2-40B4-BE49-F238E27FC236}">
                      <a16:creationId xmlns:a16="http://schemas.microsoft.com/office/drawing/2014/main" id="{677D2F93-9BCC-2C42-887A-222CA92C7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1" name="Freeform 924">
                <a:extLst>
                  <a:ext uri="{FF2B5EF4-FFF2-40B4-BE49-F238E27FC236}">
                    <a16:creationId xmlns:a16="http://schemas.microsoft.com/office/drawing/2014/main" id="{09FEDF14-067B-9940-B299-642476DA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72" name="Group 925">
                <a:extLst>
                  <a:ext uri="{FF2B5EF4-FFF2-40B4-BE49-F238E27FC236}">
                    <a16:creationId xmlns:a16="http://schemas.microsoft.com/office/drawing/2014/main" id="{E121141B-483A-5E4F-B40C-12014343B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4" name="AutoShape 926">
                  <a:extLst>
                    <a:ext uri="{FF2B5EF4-FFF2-40B4-BE49-F238E27FC236}">
                      <a16:creationId xmlns:a16="http://schemas.microsoft.com/office/drawing/2014/main" id="{D77409F9-8914-4D4C-8E07-99394C877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5" name="AutoShape 927">
                  <a:extLst>
                    <a:ext uri="{FF2B5EF4-FFF2-40B4-BE49-F238E27FC236}">
                      <a16:creationId xmlns:a16="http://schemas.microsoft.com/office/drawing/2014/main" id="{E2170978-7D92-9444-A9EF-24DE5A606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3" name="Rectangle 928">
                <a:extLst>
                  <a:ext uri="{FF2B5EF4-FFF2-40B4-BE49-F238E27FC236}">
                    <a16:creationId xmlns:a16="http://schemas.microsoft.com/office/drawing/2014/main" id="{F61146F1-8C5E-BA48-9542-AF192FB2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4" name="Freeform 929">
                <a:extLst>
                  <a:ext uri="{FF2B5EF4-FFF2-40B4-BE49-F238E27FC236}">
                    <a16:creationId xmlns:a16="http://schemas.microsoft.com/office/drawing/2014/main" id="{AF91BA9D-9F10-A44E-BC96-10C8BF07F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930">
                <a:extLst>
                  <a:ext uri="{FF2B5EF4-FFF2-40B4-BE49-F238E27FC236}">
                    <a16:creationId xmlns:a16="http://schemas.microsoft.com/office/drawing/2014/main" id="{6980F881-8A80-1C4D-820C-0B5F8D4EA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Oval 931">
                <a:extLst>
                  <a:ext uri="{FF2B5EF4-FFF2-40B4-BE49-F238E27FC236}">
                    <a16:creationId xmlns:a16="http://schemas.microsoft.com/office/drawing/2014/main" id="{331800A4-8EA3-A84B-92DD-86FA4A43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7" name="Freeform 932">
                <a:extLst>
                  <a:ext uri="{FF2B5EF4-FFF2-40B4-BE49-F238E27FC236}">
                    <a16:creationId xmlns:a16="http://schemas.microsoft.com/office/drawing/2014/main" id="{898CCB61-DAEA-C748-BA8F-11875CE1F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AutoShape 933">
                <a:extLst>
                  <a:ext uri="{FF2B5EF4-FFF2-40B4-BE49-F238E27FC236}">
                    <a16:creationId xmlns:a16="http://schemas.microsoft.com/office/drawing/2014/main" id="{5E51A38E-37E0-5943-B4D0-070AFAFF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9" name="AutoShape 934">
                <a:extLst>
                  <a:ext uri="{FF2B5EF4-FFF2-40B4-BE49-F238E27FC236}">
                    <a16:creationId xmlns:a16="http://schemas.microsoft.com/office/drawing/2014/main" id="{6A12CBD0-17F9-C440-83BF-8AD9337A6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0" name="Oval 935">
                <a:extLst>
                  <a:ext uri="{FF2B5EF4-FFF2-40B4-BE49-F238E27FC236}">
                    <a16:creationId xmlns:a16="http://schemas.microsoft.com/office/drawing/2014/main" id="{A0490C91-AE3A-374C-887D-E453E8102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1" name="Oval 936">
                <a:extLst>
                  <a:ext uri="{FF2B5EF4-FFF2-40B4-BE49-F238E27FC236}">
                    <a16:creationId xmlns:a16="http://schemas.microsoft.com/office/drawing/2014/main" id="{FC9C97C0-67C7-BC42-8CF0-88B2184B4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Oval 937">
                <a:extLst>
                  <a:ext uri="{FF2B5EF4-FFF2-40B4-BE49-F238E27FC236}">
                    <a16:creationId xmlns:a16="http://schemas.microsoft.com/office/drawing/2014/main" id="{B9983F02-430D-4A43-98E2-3794E266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3" name="Rectangle 938">
                <a:extLst>
                  <a:ext uri="{FF2B5EF4-FFF2-40B4-BE49-F238E27FC236}">
                    <a16:creationId xmlns:a16="http://schemas.microsoft.com/office/drawing/2014/main" id="{90A969C1-1708-B444-9CC0-3BB7FBFD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Firewalls: why</a:t>
            </a:r>
          </a:p>
        </p:txBody>
      </p:sp>
      <p:sp>
        <p:nvSpPr>
          <p:cNvPr id="280" name="Rectangle 6">
            <a:extLst>
              <a:ext uri="{FF2B5EF4-FFF2-40B4-BE49-F238E27FC236}">
                <a16:creationId xmlns:a16="http://schemas.microsoft.com/office/drawing/2014/main" id="{4647D4A8-A717-634C-AF6A-88FEC8CA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9" y="1346162"/>
            <a:ext cx="10051701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denial of service attacks:</a:t>
            </a:r>
          </a:p>
          <a:p>
            <a:pPr marL="690563" lvl="1" indent="-2333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SYN flooding: attacker establishes many bogus TCP connections, no resources left for </a:t>
            </a:r>
            <a:r>
              <a:rPr lang="en-US" altLang="ja-JP" sz="2400" dirty="0">
                <a:cs typeface="Gill Sans MT"/>
              </a:rPr>
              <a:t>“</a:t>
            </a:r>
            <a:r>
              <a:rPr lang="en-US" sz="2400" dirty="0">
                <a:cs typeface="Gill Sans MT"/>
              </a:rPr>
              <a:t>real</a:t>
            </a:r>
            <a:r>
              <a:rPr lang="en-US" altLang="ja-JP" sz="2400" dirty="0">
                <a:cs typeface="Gill Sans MT"/>
              </a:rPr>
              <a:t>”</a:t>
            </a:r>
            <a:r>
              <a:rPr lang="en-US" sz="2400" dirty="0"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illegal modification/access of internal data</a:t>
            </a:r>
          </a:p>
          <a:p>
            <a:pPr marL="690563" lvl="1" indent="-233363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e.g., attacker replaces CIA</a:t>
            </a:r>
            <a:r>
              <a:rPr lang="ja-JP" altLang="en-US" sz="2400">
                <a:cs typeface="Gill Sans MT"/>
              </a:rPr>
              <a:t>’</a:t>
            </a:r>
            <a:r>
              <a:rPr lang="en-US" sz="2400" dirty="0"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allow only authorized access to inside network</a:t>
            </a:r>
          </a:p>
          <a:p>
            <a:pPr marL="690563" lvl="1" indent="-223838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three types of firewalls: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stateless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stateful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application gateways</a:t>
            </a:r>
          </a:p>
        </p:txBody>
      </p:sp>
    </p:spTree>
    <p:extLst>
      <p:ext uri="{BB962C8B-B14F-4D97-AF65-F5344CB8AC3E}">
        <p14:creationId xmlns:p14="http://schemas.microsoft.com/office/powerpoint/2010/main" val="31750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5E387-0B35-7A44-9084-39BB98417210}"/>
              </a:ext>
            </a:extLst>
          </p:cNvPr>
          <p:cNvGrpSpPr/>
          <p:nvPr/>
        </p:nvGrpSpPr>
        <p:grpSpPr>
          <a:xfrm>
            <a:off x="2461040" y="1551370"/>
            <a:ext cx="5718175" cy="1846262"/>
            <a:chOff x="2639460" y="3012180"/>
            <a:chExt cx="5718175" cy="184626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2295582-323F-E848-B973-67480C6B9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198">
              <a:extLst>
                <a:ext uri="{FF2B5EF4-FFF2-40B4-BE49-F238E27FC236}">
                  <a16:creationId xmlns:a16="http://schemas.microsoft.com/office/drawing/2014/main" id="{3D07DBBB-CF0F-3F44-99C9-3F75417A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9" name="Line 334">
              <a:extLst>
                <a:ext uri="{FF2B5EF4-FFF2-40B4-BE49-F238E27FC236}">
                  <a16:creationId xmlns:a16="http://schemas.microsoft.com/office/drawing/2014/main" id="{C5013588-2C85-8D4F-9FAD-EF5006D71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346">
              <a:extLst>
                <a:ext uri="{FF2B5EF4-FFF2-40B4-BE49-F238E27FC236}">
                  <a16:creationId xmlns:a16="http://schemas.microsoft.com/office/drawing/2014/main" id="{F8055989-3657-594C-82A8-60EE2F87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347">
              <a:extLst>
                <a:ext uri="{FF2B5EF4-FFF2-40B4-BE49-F238E27FC236}">
                  <a16:creationId xmlns:a16="http://schemas.microsoft.com/office/drawing/2014/main" id="{D365F223-8596-8748-A94C-FBF99671C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8FE8EFD3-E437-4B43-8E00-80908095C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5E65455-8BA5-4E41-BB95-502143857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FADF5BD3-D3C6-5940-BFE8-6B639D69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id="{EE72A278-9FC3-5045-9DA2-C7412E610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124" name="Picture 45" descr="desktop_computer_stylized_medium">
                <a:extLst>
                  <a:ext uri="{FF2B5EF4-FFF2-40B4-BE49-F238E27FC236}">
                    <a16:creationId xmlns:a16="http://schemas.microsoft.com/office/drawing/2014/main" id="{015EC23D-53E2-5E4C-B94E-047D7272B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46">
                <a:extLst>
                  <a:ext uri="{FF2B5EF4-FFF2-40B4-BE49-F238E27FC236}">
                    <a16:creationId xmlns:a16="http://schemas.microsoft.com/office/drawing/2014/main" id="{596D08E5-0867-3948-9041-2C05DBE40A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" name="Group 44">
              <a:extLst>
                <a:ext uri="{FF2B5EF4-FFF2-40B4-BE49-F238E27FC236}">
                  <a16:creationId xmlns:a16="http://schemas.microsoft.com/office/drawing/2014/main" id="{A0B7E594-F386-6C46-970D-900757CAE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122" name="Picture 45" descr="desktop_computer_stylized_medium">
                <a:extLst>
                  <a:ext uri="{FF2B5EF4-FFF2-40B4-BE49-F238E27FC236}">
                    <a16:creationId xmlns:a16="http://schemas.microsoft.com/office/drawing/2014/main" id="{A34B7569-1A23-6340-AB30-0378804240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46">
                <a:extLst>
                  <a:ext uri="{FF2B5EF4-FFF2-40B4-BE49-F238E27FC236}">
                    <a16:creationId xmlns:a16="http://schemas.microsoft.com/office/drawing/2014/main" id="{11920007-994E-F84F-9988-93E6041533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791FA198-F808-A247-9094-FAC52AF4E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9C58F29-9A71-0E4E-B757-88CBB14D4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1B238A15-B5FF-AE44-878F-DC6AC8CC7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DC05518-23BE-C94C-A164-A962217A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id="{DA660BB5-7FB0-4C42-B1A1-13864F3A7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120" name="Picture 45" descr="desktop_computer_stylized_medium">
                <a:extLst>
                  <a:ext uri="{FF2B5EF4-FFF2-40B4-BE49-F238E27FC236}">
                    <a16:creationId xmlns:a16="http://schemas.microsoft.com/office/drawing/2014/main" id="{2F2923F1-58A1-C84D-BF2B-7E9B34FB0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46">
                <a:extLst>
                  <a:ext uri="{FF2B5EF4-FFF2-40B4-BE49-F238E27FC236}">
                    <a16:creationId xmlns:a16="http://schemas.microsoft.com/office/drawing/2014/main" id="{46D33FE4-069C-0144-8385-E6AE6BBD6A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7ABC6681-48BE-1848-9E8B-C31366317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118" name="Picture 45" descr="desktop_computer_stylized_medium">
                <a:extLst>
                  <a:ext uri="{FF2B5EF4-FFF2-40B4-BE49-F238E27FC236}">
                    <a16:creationId xmlns:a16="http://schemas.microsoft.com/office/drawing/2014/main" id="{4193E87E-44A0-1645-8482-B0FEE2FA2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16E89581-C9CA-1E49-BB51-F68537A66C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4" name="Group 44">
              <a:extLst>
                <a:ext uri="{FF2B5EF4-FFF2-40B4-BE49-F238E27FC236}">
                  <a16:creationId xmlns:a16="http://schemas.microsoft.com/office/drawing/2014/main" id="{B34BB223-DE05-6A4A-A2F3-B61F4F5BB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116" name="Picture 45" descr="desktop_computer_stylized_medium">
                <a:extLst>
                  <a:ext uri="{FF2B5EF4-FFF2-40B4-BE49-F238E27FC236}">
                    <a16:creationId xmlns:a16="http://schemas.microsoft.com/office/drawing/2014/main" id="{6C12209C-1305-0B46-9F45-003FAEA80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8108913C-0A0B-1042-AACF-D3B7CBF385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5" name="Group 906">
              <a:extLst>
                <a:ext uri="{FF2B5EF4-FFF2-40B4-BE49-F238E27FC236}">
                  <a16:creationId xmlns:a16="http://schemas.microsoft.com/office/drawing/2014/main" id="{D1522F93-BF6F-D441-800C-30847E497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84" name="Freeform 907">
                <a:extLst>
                  <a:ext uri="{FF2B5EF4-FFF2-40B4-BE49-F238E27FC236}">
                    <a16:creationId xmlns:a16="http://schemas.microsoft.com/office/drawing/2014/main" id="{AEEA7723-9160-3A4C-941A-69BD04A37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Rectangle 908">
                <a:extLst>
                  <a:ext uri="{FF2B5EF4-FFF2-40B4-BE49-F238E27FC236}">
                    <a16:creationId xmlns:a16="http://schemas.microsoft.com/office/drawing/2014/main" id="{8ACA22B0-FE51-4A47-BB85-F16AD6D1D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6" name="Freeform 909">
                <a:extLst>
                  <a:ext uri="{FF2B5EF4-FFF2-40B4-BE49-F238E27FC236}">
                    <a16:creationId xmlns:a16="http://schemas.microsoft.com/office/drawing/2014/main" id="{FE60557A-3B66-D147-B710-AF24AE7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910">
                <a:extLst>
                  <a:ext uri="{FF2B5EF4-FFF2-40B4-BE49-F238E27FC236}">
                    <a16:creationId xmlns:a16="http://schemas.microsoft.com/office/drawing/2014/main" id="{11B0230E-5F75-5148-A3D1-2D8B3EC4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Rectangle 911">
                <a:extLst>
                  <a:ext uri="{FF2B5EF4-FFF2-40B4-BE49-F238E27FC236}">
                    <a16:creationId xmlns:a16="http://schemas.microsoft.com/office/drawing/2014/main" id="{BCBEC638-8F75-014F-ADA9-3B9A5C373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9" name="Group 912">
                <a:extLst>
                  <a:ext uri="{FF2B5EF4-FFF2-40B4-BE49-F238E27FC236}">
                    <a16:creationId xmlns:a16="http://schemas.microsoft.com/office/drawing/2014/main" id="{37B72626-5FDE-D142-9AB0-919A54C33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913">
                  <a:extLst>
                    <a:ext uri="{FF2B5EF4-FFF2-40B4-BE49-F238E27FC236}">
                      <a16:creationId xmlns:a16="http://schemas.microsoft.com/office/drawing/2014/main" id="{704D8359-B066-8748-AC27-010BD39F2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5" name="AutoShape 914">
                  <a:extLst>
                    <a:ext uri="{FF2B5EF4-FFF2-40B4-BE49-F238E27FC236}">
                      <a16:creationId xmlns:a16="http://schemas.microsoft.com/office/drawing/2014/main" id="{94DD4879-3D81-E947-A0FF-5A5AA11F3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0" name="Rectangle 915">
                <a:extLst>
                  <a:ext uri="{FF2B5EF4-FFF2-40B4-BE49-F238E27FC236}">
                    <a16:creationId xmlns:a16="http://schemas.microsoft.com/office/drawing/2014/main" id="{F7B11742-56AB-A644-AD72-D716450D9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1" name="Group 916">
                <a:extLst>
                  <a:ext uri="{FF2B5EF4-FFF2-40B4-BE49-F238E27FC236}">
                    <a16:creationId xmlns:a16="http://schemas.microsoft.com/office/drawing/2014/main" id="{0CC7B33E-FE3D-F14F-ACAA-5AED98E2A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917">
                  <a:extLst>
                    <a:ext uri="{FF2B5EF4-FFF2-40B4-BE49-F238E27FC236}">
                      <a16:creationId xmlns:a16="http://schemas.microsoft.com/office/drawing/2014/main" id="{11064641-6BD1-1C40-8273-FF98260A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AutoShape 918">
                  <a:extLst>
                    <a:ext uri="{FF2B5EF4-FFF2-40B4-BE49-F238E27FC236}">
                      <a16:creationId xmlns:a16="http://schemas.microsoft.com/office/drawing/2014/main" id="{7739CF42-B546-594E-8149-6B15718DF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2" name="Rectangle 919">
                <a:extLst>
                  <a:ext uri="{FF2B5EF4-FFF2-40B4-BE49-F238E27FC236}">
                    <a16:creationId xmlns:a16="http://schemas.microsoft.com/office/drawing/2014/main" id="{BAB32908-1862-8A45-8FD4-BA74DFB1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3" name="Rectangle 920">
                <a:extLst>
                  <a:ext uri="{FF2B5EF4-FFF2-40B4-BE49-F238E27FC236}">
                    <a16:creationId xmlns:a16="http://schemas.microsoft.com/office/drawing/2014/main" id="{AFD30AFA-5002-4246-9D4B-3843B13FB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" name="Group 921">
                <a:extLst>
                  <a:ext uri="{FF2B5EF4-FFF2-40B4-BE49-F238E27FC236}">
                    <a16:creationId xmlns:a16="http://schemas.microsoft.com/office/drawing/2014/main" id="{3A4E59B2-6776-F044-A1D5-492D1A82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10" name="AutoShape 922">
                  <a:extLst>
                    <a:ext uri="{FF2B5EF4-FFF2-40B4-BE49-F238E27FC236}">
                      <a16:creationId xmlns:a16="http://schemas.microsoft.com/office/drawing/2014/main" id="{050DB3DA-3FE0-4E45-86D4-987D34DCD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1" name="AutoShape 923">
                  <a:extLst>
                    <a:ext uri="{FF2B5EF4-FFF2-40B4-BE49-F238E27FC236}">
                      <a16:creationId xmlns:a16="http://schemas.microsoft.com/office/drawing/2014/main" id="{91DE7B6A-B23C-E942-907A-35E945B4D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5" name="Freeform 924">
                <a:extLst>
                  <a:ext uri="{FF2B5EF4-FFF2-40B4-BE49-F238E27FC236}">
                    <a16:creationId xmlns:a16="http://schemas.microsoft.com/office/drawing/2014/main" id="{3FB0972F-BECE-974B-A3E7-A58D63D4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6" name="Group 925">
                <a:extLst>
                  <a:ext uri="{FF2B5EF4-FFF2-40B4-BE49-F238E27FC236}">
                    <a16:creationId xmlns:a16="http://schemas.microsoft.com/office/drawing/2014/main" id="{BC6FE3BA-3D3D-C544-A611-D8F0FDEE8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926">
                  <a:extLst>
                    <a:ext uri="{FF2B5EF4-FFF2-40B4-BE49-F238E27FC236}">
                      <a16:creationId xmlns:a16="http://schemas.microsoft.com/office/drawing/2014/main" id="{5B01C675-61C8-574F-9D97-10FB5364D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9" name="AutoShape 927">
                  <a:extLst>
                    <a:ext uri="{FF2B5EF4-FFF2-40B4-BE49-F238E27FC236}">
                      <a16:creationId xmlns:a16="http://schemas.microsoft.com/office/drawing/2014/main" id="{FB6EF860-87AB-D84C-A4E6-11BCE8C25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Rectangle 928">
                <a:extLst>
                  <a:ext uri="{FF2B5EF4-FFF2-40B4-BE49-F238E27FC236}">
                    <a16:creationId xmlns:a16="http://schemas.microsoft.com/office/drawing/2014/main" id="{2F412267-496E-554D-AA85-078F5D4B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Freeform 929">
                <a:extLst>
                  <a:ext uri="{FF2B5EF4-FFF2-40B4-BE49-F238E27FC236}">
                    <a16:creationId xmlns:a16="http://schemas.microsoft.com/office/drawing/2014/main" id="{AF4E1DE4-4F69-0C42-B1EC-DABB4D8A3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930">
                <a:extLst>
                  <a:ext uri="{FF2B5EF4-FFF2-40B4-BE49-F238E27FC236}">
                    <a16:creationId xmlns:a16="http://schemas.microsoft.com/office/drawing/2014/main" id="{5C136E4A-1C37-4944-B70D-A845CE14F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Oval 931">
                <a:extLst>
                  <a:ext uri="{FF2B5EF4-FFF2-40B4-BE49-F238E27FC236}">
                    <a16:creationId xmlns:a16="http://schemas.microsoft.com/office/drawing/2014/main" id="{5A97BA6F-7968-0B46-B4BA-E31E7364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1" name="Freeform 932">
                <a:extLst>
                  <a:ext uri="{FF2B5EF4-FFF2-40B4-BE49-F238E27FC236}">
                    <a16:creationId xmlns:a16="http://schemas.microsoft.com/office/drawing/2014/main" id="{FE2A825D-B216-F141-B706-1C8080884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AutoShape 933">
                <a:extLst>
                  <a:ext uri="{FF2B5EF4-FFF2-40B4-BE49-F238E27FC236}">
                    <a16:creationId xmlns:a16="http://schemas.microsoft.com/office/drawing/2014/main" id="{DA9B22C6-07B5-AC4F-9E05-842E0C765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" name="AutoShape 934">
                <a:extLst>
                  <a:ext uri="{FF2B5EF4-FFF2-40B4-BE49-F238E27FC236}">
                    <a16:creationId xmlns:a16="http://schemas.microsoft.com/office/drawing/2014/main" id="{93C3456B-5EAE-8446-AD42-80B37C10D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4" name="Oval 935">
                <a:extLst>
                  <a:ext uri="{FF2B5EF4-FFF2-40B4-BE49-F238E27FC236}">
                    <a16:creationId xmlns:a16="http://schemas.microsoft.com/office/drawing/2014/main" id="{A09E8CCA-65E5-7E47-922F-1987AA8A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5" name="Oval 936">
                <a:extLst>
                  <a:ext uri="{FF2B5EF4-FFF2-40B4-BE49-F238E27FC236}">
                    <a16:creationId xmlns:a16="http://schemas.microsoft.com/office/drawing/2014/main" id="{7C460452-7BE1-4949-BF58-9C1BE7467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6" name="Oval 937">
                <a:extLst>
                  <a:ext uri="{FF2B5EF4-FFF2-40B4-BE49-F238E27FC236}">
                    <a16:creationId xmlns:a16="http://schemas.microsoft.com/office/drawing/2014/main" id="{FA0952CD-1199-4949-A094-0AE42E99D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Rectangle 938">
                <a:extLst>
                  <a:ext uri="{FF2B5EF4-FFF2-40B4-BE49-F238E27FC236}">
                    <a16:creationId xmlns:a16="http://schemas.microsoft.com/office/drawing/2014/main" id="{735B8ADF-72F2-C942-A93A-6A9DE0632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08FF9CB-3577-F345-8547-E7807389CF1E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0284349-F583-D24B-A3DF-EC5D910AAA3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56B02F8-F0E1-FE4D-9320-C12545B6D1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51EC26A-E11D-7443-8704-AC214D14797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91B40CD7-4DF6-0141-890F-463F75E362A0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00C1CBE4-17A4-D448-9C92-885DEAEEDA3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FC89776-EDED-C343-9730-13AF464B5FE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C90CF92-14D3-224B-ABEB-751D6B3D3400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07B383-78B2-0449-9525-4B315C2CB61C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A5BAF25-A0DE-B749-BED2-B83B13A411D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60ECF75-00B2-054C-81C8-C369008BA69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2D5AA3E-2968-154F-83AA-BFEFB38761F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7E9ABA87-4EB0-6B47-8590-C8D13AF022C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890B6F94-5705-3F46-8D53-59C76A24DF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EA16DF83-44AF-C14B-A8A5-69E2FC1D598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CF1C375E-5271-8747-94CF-647940CF263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E4F11E-9F35-664F-97EA-7D4ADE6845C8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079D9-C480-AD4D-B5DA-EC37BA225C4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76B5A51-8072-0547-A367-70FC376A69A9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92BAC0A-5CE8-9042-8E37-B9117A3A474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3353FBFD-A2D7-E744-B1F3-8E7B40B65AF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4C63F95-1B9C-FD43-843A-DB2A347EA1C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D0BAA16E-35F3-E647-91A9-1F251F8EB69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CFB9596C-6CA1-1942-B376-083CC0E261A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" name="Group 906">
              <a:extLst>
                <a:ext uri="{FF2B5EF4-FFF2-40B4-BE49-F238E27FC236}">
                  <a16:creationId xmlns:a16="http://schemas.microsoft.com/office/drawing/2014/main" id="{F07F9C1D-AE30-5045-B1BC-4B265BBBF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30" name="Freeform 907">
                <a:extLst>
                  <a:ext uri="{FF2B5EF4-FFF2-40B4-BE49-F238E27FC236}">
                    <a16:creationId xmlns:a16="http://schemas.microsoft.com/office/drawing/2014/main" id="{C405BA89-5E69-E34D-8BF2-C4B6351C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Rectangle 908">
                <a:extLst>
                  <a:ext uri="{FF2B5EF4-FFF2-40B4-BE49-F238E27FC236}">
                    <a16:creationId xmlns:a16="http://schemas.microsoft.com/office/drawing/2014/main" id="{BEE1B41B-4E66-9746-969A-F01CAF6A3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Freeform 909">
                <a:extLst>
                  <a:ext uri="{FF2B5EF4-FFF2-40B4-BE49-F238E27FC236}">
                    <a16:creationId xmlns:a16="http://schemas.microsoft.com/office/drawing/2014/main" id="{5B85AD69-1925-1341-8DFA-7A4DF673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Freeform 910">
                <a:extLst>
                  <a:ext uri="{FF2B5EF4-FFF2-40B4-BE49-F238E27FC236}">
                    <a16:creationId xmlns:a16="http://schemas.microsoft.com/office/drawing/2014/main" id="{C4185373-6A8A-4149-9978-81B034501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Rectangle 911">
                <a:extLst>
                  <a:ext uri="{FF2B5EF4-FFF2-40B4-BE49-F238E27FC236}">
                    <a16:creationId xmlns:a16="http://schemas.microsoft.com/office/drawing/2014/main" id="{3666E251-0719-5748-AF0C-93134CF4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5" name="Group 912">
                <a:extLst>
                  <a:ext uri="{FF2B5EF4-FFF2-40B4-BE49-F238E27FC236}">
                    <a16:creationId xmlns:a16="http://schemas.microsoft.com/office/drawing/2014/main" id="{232623E2-627B-D14D-B0FB-CD7098D11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913">
                  <a:extLst>
                    <a:ext uri="{FF2B5EF4-FFF2-40B4-BE49-F238E27FC236}">
                      <a16:creationId xmlns:a16="http://schemas.microsoft.com/office/drawing/2014/main" id="{857B9C43-7C5C-2348-8660-BA024F631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AutoShape 914">
                  <a:extLst>
                    <a:ext uri="{FF2B5EF4-FFF2-40B4-BE49-F238E27FC236}">
                      <a16:creationId xmlns:a16="http://schemas.microsoft.com/office/drawing/2014/main" id="{05AEBC7D-0CFA-0E44-B67C-50A33880B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" name="Rectangle 915">
                <a:extLst>
                  <a:ext uri="{FF2B5EF4-FFF2-40B4-BE49-F238E27FC236}">
                    <a16:creationId xmlns:a16="http://schemas.microsoft.com/office/drawing/2014/main" id="{AEACDAA3-8AA8-6A49-AD26-9EE0EBFF8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7" name="Group 916">
                <a:extLst>
                  <a:ext uri="{FF2B5EF4-FFF2-40B4-BE49-F238E27FC236}">
                    <a16:creationId xmlns:a16="http://schemas.microsoft.com/office/drawing/2014/main" id="{1A83026F-3F53-9643-8F29-FA2E039B3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917">
                  <a:extLst>
                    <a:ext uri="{FF2B5EF4-FFF2-40B4-BE49-F238E27FC236}">
                      <a16:creationId xmlns:a16="http://schemas.microsoft.com/office/drawing/2014/main" id="{52E81D27-5E50-234E-9001-3524A94EB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AutoShape 918">
                  <a:extLst>
                    <a:ext uri="{FF2B5EF4-FFF2-40B4-BE49-F238E27FC236}">
                      <a16:creationId xmlns:a16="http://schemas.microsoft.com/office/drawing/2014/main" id="{B6A78DF5-A2A0-ED40-80EE-791D05788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" name="Rectangle 919">
                <a:extLst>
                  <a:ext uri="{FF2B5EF4-FFF2-40B4-BE49-F238E27FC236}">
                    <a16:creationId xmlns:a16="http://schemas.microsoft.com/office/drawing/2014/main" id="{8734703D-B68E-8748-AD6B-127F1C6C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Rectangle 920">
                <a:extLst>
                  <a:ext uri="{FF2B5EF4-FFF2-40B4-BE49-F238E27FC236}">
                    <a16:creationId xmlns:a16="http://schemas.microsoft.com/office/drawing/2014/main" id="{43CA87E6-9680-7349-8D67-A42CD1FA8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0" name="Group 921">
                <a:extLst>
                  <a:ext uri="{FF2B5EF4-FFF2-40B4-BE49-F238E27FC236}">
                    <a16:creationId xmlns:a16="http://schemas.microsoft.com/office/drawing/2014/main" id="{B872ACE3-F056-CD42-A484-E0E192157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57" name="AutoShape 922">
                  <a:extLst>
                    <a:ext uri="{FF2B5EF4-FFF2-40B4-BE49-F238E27FC236}">
                      <a16:creationId xmlns:a16="http://schemas.microsoft.com/office/drawing/2014/main" id="{5DEC78F2-B310-7A4B-B9E2-397F21DAF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" name="AutoShape 923">
                  <a:extLst>
                    <a:ext uri="{FF2B5EF4-FFF2-40B4-BE49-F238E27FC236}">
                      <a16:creationId xmlns:a16="http://schemas.microsoft.com/office/drawing/2014/main" id="{4BAC35D5-9AE5-5546-B357-5E9D720FC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id="{6FEDC341-483C-D340-9720-30D4F4ED6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2" name="Group 925">
                <a:extLst>
                  <a:ext uri="{FF2B5EF4-FFF2-40B4-BE49-F238E27FC236}">
                    <a16:creationId xmlns:a16="http://schemas.microsoft.com/office/drawing/2014/main" id="{023CE296-3E8C-014C-BCC0-9E5FAB16E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926">
                  <a:extLst>
                    <a:ext uri="{FF2B5EF4-FFF2-40B4-BE49-F238E27FC236}">
                      <a16:creationId xmlns:a16="http://schemas.microsoft.com/office/drawing/2014/main" id="{8324FC35-D619-B14F-8652-42CE1673C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AutoShape 927">
                  <a:extLst>
                    <a:ext uri="{FF2B5EF4-FFF2-40B4-BE49-F238E27FC236}">
                      <a16:creationId xmlns:a16="http://schemas.microsoft.com/office/drawing/2014/main" id="{ADB26010-A010-6148-81B5-7D84777D4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" name="Rectangle 928">
                <a:extLst>
                  <a:ext uri="{FF2B5EF4-FFF2-40B4-BE49-F238E27FC236}">
                    <a16:creationId xmlns:a16="http://schemas.microsoft.com/office/drawing/2014/main" id="{4D097071-15BC-014D-9F42-A6D93DB0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Freeform 929">
                <a:extLst>
                  <a:ext uri="{FF2B5EF4-FFF2-40B4-BE49-F238E27FC236}">
                    <a16:creationId xmlns:a16="http://schemas.microsoft.com/office/drawing/2014/main" id="{F9F71B50-9FCA-3043-ABA0-141F7A1FC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930">
                <a:extLst>
                  <a:ext uri="{FF2B5EF4-FFF2-40B4-BE49-F238E27FC236}">
                    <a16:creationId xmlns:a16="http://schemas.microsoft.com/office/drawing/2014/main" id="{222AC8FF-2FBE-6B4F-857C-494DB4552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Oval 931">
                <a:extLst>
                  <a:ext uri="{FF2B5EF4-FFF2-40B4-BE49-F238E27FC236}">
                    <a16:creationId xmlns:a16="http://schemas.microsoft.com/office/drawing/2014/main" id="{B301E399-5801-3843-92C4-100C625F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Freeform 932">
                <a:extLst>
                  <a:ext uri="{FF2B5EF4-FFF2-40B4-BE49-F238E27FC236}">
                    <a16:creationId xmlns:a16="http://schemas.microsoft.com/office/drawing/2014/main" id="{D9BC880A-8880-D44A-8749-1BFC6B16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AutoShape 933">
                <a:extLst>
                  <a:ext uri="{FF2B5EF4-FFF2-40B4-BE49-F238E27FC236}">
                    <a16:creationId xmlns:a16="http://schemas.microsoft.com/office/drawing/2014/main" id="{393F8118-0711-154E-A6FA-632710B3E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AutoShape 934">
                <a:extLst>
                  <a:ext uri="{FF2B5EF4-FFF2-40B4-BE49-F238E27FC236}">
                    <a16:creationId xmlns:a16="http://schemas.microsoft.com/office/drawing/2014/main" id="{75D86914-8875-AD43-A7E8-D9BB4787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Oval 935">
                <a:extLst>
                  <a:ext uri="{FF2B5EF4-FFF2-40B4-BE49-F238E27FC236}">
                    <a16:creationId xmlns:a16="http://schemas.microsoft.com/office/drawing/2014/main" id="{66D89C89-D606-974B-B75D-0D8717AB5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Oval 936">
                <a:extLst>
                  <a:ext uri="{FF2B5EF4-FFF2-40B4-BE49-F238E27FC236}">
                    <a16:creationId xmlns:a16="http://schemas.microsoft.com/office/drawing/2014/main" id="{25574DBE-4535-ED4F-AEDB-0EF2B4BB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Oval 937">
                <a:extLst>
                  <a:ext uri="{FF2B5EF4-FFF2-40B4-BE49-F238E27FC236}">
                    <a16:creationId xmlns:a16="http://schemas.microsoft.com/office/drawing/2014/main" id="{C64F88BB-8747-804C-9C30-A681CB4DD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Rectangle 938">
                <a:extLst>
                  <a:ext uri="{FF2B5EF4-FFF2-40B4-BE49-F238E27FC236}">
                    <a16:creationId xmlns:a16="http://schemas.microsoft.com/office/drawing/2014/main" id="{57D7C4B6-8B5D-2942-8D2C-DC825CD4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4" name="Rectangle 3">
            <a:extLst>
              <a:ext uri="{FF2B5EF4-FFF2-40B4-BE49-F238E27FC236}">
                <a16:creationId xmlns:a16="http://schemas.microsoft.com/office/drawing/2014/main" id="{6C3303A2-4D0E-1740-8D1E-1F24ED1363C1}"/>
              </a:ext>
            </a:extLst>
          </p:cNvPr>
          <p:cNvSpPr txBox="1">
            <a:spLocks noChangeArrowheads="1"/>
          </p:cNvSpPr>
          <p:nvPr/>
        </p:nvSpPr>
        <p:spPr>
          <a:xfrm>
            <a:off x="935038" y="3700424"/>
            <a:ext cx="10405752" cy="287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/>
              <a:t>internal network connected to Internet via router </a:t>
            </a:r>
            <a:r>
              <a:rPr lang="en-US" dirty="0">
                <a:solidFill>
                  <a:srgbClr val="CC0000"/>
                </a:solidFill>
              </a:rPr>
              <a:t>firewall</a:t>
            </a:r>
          </a:p>
          <a:p>
            <a:pPr indent="-285750"/>
            <a:r>
              <a:rPr lang="en-US" dirty="0"/>
              <a:t>filters </a:t>
            </a:r>
            <a:r>
              <a:rPr lang="en-US" dirty="0">
                <a:solidFill>
                  <a:srgbClr val="CC0000"/>
                </a:solidFill>
              </a:rPr>
              <a:t>packet-by-packet</a:t>
            </a:r>
            <a:r>
              <a:rPr lang="en-US" i="1" dirty="0">
                <a:solidFill>
                  <a:srgbClr val="CC0000"/>
                </a:solidFill>
              </a:rPr>
              <a:t>, </a:t>
            </a:r>
            <a:r>
              <a:rPr lang="en-US" dirty="0"/>
              <a:t>decision to forward/drop packet based on</a:t>
            </a:r>
            <a:r>
              <a:rPr lang="en-US" sz="24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source IP address, destination IP address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TCP/UDP source, destination port numbers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ICMP message type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 SYN, ACK bits</a:t>
            </a:r>
          </a:p>
        </p:txBody>
      </p:sp>
    </p:spTree>
    <p:extLst>
      <p:ext uri="{BB962C8B-B14F-4D97-AF65-F5344CB8AC3E}">
        <p14:creationId xmlns:p14="http://schemas.microsoft.com/office/powerpoint/2010/main" val="36094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example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2295582-323F-E848-B973-67480C6B9B89}"/>
              </a:ext>
            </a:extLst>
          </p:cNvPr>
          <p:cNvSpPr>
            <a:spLocks/>
          </p:cNvSpPr>
          <p:nvPr/>
        </p:nvSpPr>
        <p:spPr bwMode="auto">
          <a:xfrm>
            <a:off x="2527715" y="1551370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98">
            <a:extLst>
              <a:ext uri="{FF2B5EF4-FFF2-40B4-BE49-F238E27FC236}">
                <a16:creationId xmlns:a16="http://schemas.microsoft.com/office/drawing/2014/main" id="{3D07DBBB-CF0F-3F44-99C9-3F75417A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40" y="2654682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9" name="Line 334">
            <a:extLst>
              <a:ext uri="{FF2B5EF4-FFF2-40B4-BE49-F238E27FC236}">
                <a16:creationId xmlns:a16="http://schemas.microsoft.com/office/drawing/2014/main" id="{C5013588-2C85-8D4F-9FAD-EF5006D7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640" y="2681670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Freeform 346">
            <a:extLst>
              <a:ext uri="{FF2B5EF4-FFF2-40B4-BE49-F238E27FC236}">
                <a16:creationId xmlns:a16="http://schemas.microsoft.com/office/drawing/2014/main" id="{F8055989-3657-594C-82A8-60EE2F8749C8}"/>
              </a:ext>
            </a:extLst>
          </p:cNvPr>
          <p:cNvSpPr>
            <a:spLocks/>
          </p:cNvSpPr>
          <p:nvPr/>
        </p:nvSpPr>
        <p:spPr bwMode="auto">
          <a:xfrm>
            <a:off x="6277390" y="2057782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347">
            <a:extLst>
              <a:ext uri="{FF2B5EF4-FFF2-40B4-BE49-F238E27FC236}">
                <a16:creationId xmlns:a16="http://schemas.microsoft.com/office/drawing/2014/main" id="{D365F223-8596-8748-A94C-FBF99671C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3677" y="2664207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8FE8EFD3-E437-4B43-8E00-80908095C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652" y="2183195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25E65455-8BA5-4E41-BB95-502143857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002" y="2230820"/>
            <a:ext cx="2714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FADF5BD3-D3C6-5940-BFE8-6B639D693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102" y="225939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" name="Group 44">
            <a:extLst>
              <a:ext uri="{FF2B5EF4-FFF2-40B4-BE49-F238E27FC236}">
                <a16:creationId xmlns:a16="http://schemas.microsoft.com/office/drawing/2014/main" id="{EE72A278-9FC3-5045-9DA2-C7412E610090}"/>
              </a:ext>
            </a:extLst>
          </p:cNvPr>
          <p:cNvGrpSpPr>
            <a:grpSpLocks/>
          </p:cNvGrpSpPr>
          <p:nvPr/>
        </p:nvGrpSpPr>
        <p:grpSpPr bwMode="auto">
          <a:xfrm>
            <a:off x="2461040" y="1985847"/>
            <a:ext cx="568325" cy="481182"/>
            <a:chOff x="-44" y="1473"/>
            <a:chExt cx="981" cy="1105"/>
          </a:xfrm>
        </p:grpSpPr>
        <p:pic>
          <p:nvPicPr>
            <p:cNvPr id="124" name="Picture 45" descr="desktop_computer_stylized_medium">
              <a:extLst>
                <a:ext uri="{FF2B5EF4-FFF2-40B4-BE49-F238E27FC236}">
                  <a16:creationId xmlns:a16="http://schemas.microsoft.com/office/drawing/2014/main" id="{015EC23D-53E2-5E4C-B94E-047D7272B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596D08E5-0867-3948-9041-2C05DBE40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A0B7E594-F386-6C46-970D-900757CAE528}"/>
              </a:ext>
            </a:extLst>
          </p:cNvPr>
          <p:cNvGrpSpPr>
            <a:grpSpLocks/>
          </p:cNvGrpSpPr>
          <p:nvPr/>
        </p:nvGrpSpPr>
        <p:grpSpPr bwMode="auto">
          <a:xfrm>
            <a:off x="3396078" y="2474970"/>
            <a:ext cx="568325" cy="481182"/>
            <a:chOff x="-44" y="1473"/>
            <a:chExt cx="981" cy="1105"/>
          </a:xfrm>
        </p:grpSpPr>
        <p:pic>
          <p:nvPicPr>
            <p:cNvPr id="122" name="Picture 45" descr="desktop_computer_stylized_medium">
              <a:extLst>
                <a:ext uri="{FF2B5EF4-FFF2-40B4-BE49-F238E27FC236}">
                  <a16:creationId xmlns:a16="http://schemas.microsoft.com/office/drawing/2014/main" id="{A34B7569-1A23-6340-AB30-037880424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11920007-994E-F84F-9988-93E604153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" name="Line 21">
            <a:extLst>
              <a:ext uri="{FF2B5EF4-FFF2-40B4-BE49-F238E27FC236}">
                <a16:creationId xmlns:a16="http://schemas.microsoft.com/office/drawing/2014/main" id="{791FA198-F808-A247-9094-FAC52AF4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77" y="2189545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19C58F29-9A71-0E4E-B757-88CBB14D4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3952" y="2684845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B238A15-B5FF-AE44-878F-DC6AC8CC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765" y="2695957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DC05518-23BE-C94C-A164-A962217A2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490" y="2143507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2" name="Group 44">
            <a:extLst>
              <a:ext uri="{FF2B5EF4-FFF2-40B4-BE49-F238E27FC236}">
                <a16:creationId xmlns:a16="http://schemas.microsoft.com/office/drawing/2014/main" id="{DA660BB5-7FB0-4C42-B1A1-13864F3A71D8}"/>
              </a:ext>
            </a:extLst>
          </p:cNvPr>
          <p:cNvGrpSpPr>
            <a:grpSpLocks/>
          </p:cNvGrpSpPr>
          <p:nvPr/>
        </p:nvGrpSpPr>
        <p:grpSpPr bwMode="auto">
          <a:xfrm>
            <a:off x="3800890" y="2848163"/>
            <a:ext cx="568325" cy="481183"/>
            <a:chOff x="-44" y="1473"/>
            <a:chExt cx="981" cy="1105"/>
          </a:xfrm>
        </p:grpSpPr>
        <p:pic>
          <p:nvPicPr>
            <p:cNvPr id="120" name="Picture 45" descr="desktop_computer_stylized_medium">
              <a:extLst>
                <a:ext uri="{FF2B5EF4-FFF2-40B4-BE49-F238E27FC236}">
                  <a16:creationId xmlns:a16="http://schemas.microsoft.com/office/drawing/2014/main" id="{2F2923F1-58A1-C84D-BF2B-7E9B34FB0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46D33FE4-069C-0144-8385-E6AE6BBD6A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id="{7ABC6681-48BE-1848-9E8B-C313663173CE}"/>
              </a:ext>
            </a:extLst>
          </p:cNvPr>
          <p:cNvGrpSpPr>
            <a:grpSpLocks/>
          </p:cNvGrpSpPr>
          <p:nvPr/>
        </p:nvGrpSpPr>
        <p:grpSpPr bwMode="auto">
          <a:xfrm>
            <a:off x="4258090" y="2916450"/>
            <a:ext cx="568325" cy="481182"/>
            <a:chOff x="-44" y="1473"/>
            <a:chExt cx="981" cy="1105"/>
          </a:xfrm>
        </p:grpSpPr>
        <p:pic>
          <p:nvPicPr>
            <p:cNvPr id="118" name="Picture 45" descr="desktop_computer_stylized_medium">
              <a:extLst>
                <a:ext uri="{FF2B5EF4-FFF2-40B4-BE49-F238E27FC236}">
                  <a16:creationId xmlns:a16="http://schemas.microsoft.com/office/drawing/2014/main" id="{4193E87E-44A0-1645-8482-B0FEE2FA2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16E89581-C9CA-1E49-BB51-F68537A66C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B34BB223-DE05-6A4A-A2F3-B61F4F5BB47B}"/>
              </a:ext>
            </a:extLst>
          </p:cNvPr>
          <p:cNvGrpSpPr>
            <a:grpSpLocks/>
          </p:cNvGrpSpPr>
          <p:nvPr/>
        </p:nvGrpSpPr>
        <p:grpSpPr bwMode="auto">
          <a:xfrm>
            <a:off x="4080477" y="1806957"/>
            <a:ext cx="568325" cy="481183"/>
            <a:chOff x="-44" y="1473"/>
            <a:chExt cx="981" cy="1105"/>
          </a:xfrm>
        </p:grpSpPr>
        <p:pic>
          <p:nvPicPr>
            <p:cNvPr id="116" name="Picture 45" descr="desktop_computer_stylized_medium">
              <a:extLst>
                <a:ext uri="{FF2B5EF4-FFF2-40B4-BE49-F238E27FC236}">
                  <a16:creationId xmlns:a16="http://schemas.microsoft.com/office/drawing/2014/main" id="{6C12209C-1305-0B46-9F45-003FAEA80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8108913C-0A0B-1042-AACF-D3B7CBF3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" name="Group 906">
            <a:extLst>
              <a:ext uri="{FF2B5EF4-FFF2-40B4-BE49-F238E27FC236}">
                <a16:creationId xmlns:a16="http://schemas.microsoft.com/office/drawing/2014/main" id="{D1522F93-BF6F-D441-800C-30847E497F90}"/>
              </a:ext>
            </a:extLst>
          </p:cNvPr>
          <p:cNvGrpSpPr>
            <a:grpSpLocks/>
          </p:cNvGrpSpPr>
          <p:nvPr/>
        </p:nvGrpSpPr>
        <p:grpSpPr bwMode="auto">
          <a:xfrm>
            <a:off x="3050096" y="2418641"/>
            <a:ext cx="285924" cy="538072"/>
            <a:chOff x="4140" y="429"/>
            <a:chExt cx="1425" cy="2396"/>
          </a:xfrm>
        </p:grpSpPr>
        <p:sp>
          <p:nvSpPr>
            <p:cNvPr id="84" name="Freeform 907">
              <a:extLst>
                <a:ext uri="{FF2B5EF4-FFF2-40B4-BE49-F238E27FC236}">
                  <a16:creationId xmlns:a16="http://schemas.microsoft.com/office/drawing/2014/main" id="{AEEA7723-9160-3A4C-941A-69BD04A37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Rectangle 908">
              <a:extLst>
                <a:ext uri="{FF2B5EF4-FFF2-40B4-BE49-F238E27FC236}">
                  <a16:creationId xmlns:a16="http://schemas.microsoft.com/office/drawing/2014/main" id="{8ACA22B0-FE51-4A47-BB85-F16AD6D1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7"/>
              <a:ext cx="103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6" name="Freeform 909">
              <a:extLst>
                <a:ext uri="{FF2B5EF4-FFF2-40B4-BE49-F238E27FC236}">
                  <a16:creationId xmlns:a16="http://schemas.microsoft.com/office/drawing/2014/main" id="{FE60557A-3B66-D147-B710-AF24AE76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910">
              <a:extLst>
                <a:ext uri="{FF2B5EF4-FFF2-40B4-BE49-F238E27FC236}">
                  <a16:creationId xmlns:a16="http://schemas.microsoft.com/office/drawing/2014/main" id="{11B0230E-5F75-5148-A3D1-2D8B3EC43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Rectangle 911">
              <a:extLst>
                <a:ext uri="{FF2B5EF4-FFF2-40B4-BE49-F238E27FC236}">
                  <a16:creationId xmlns:a16="http://schemas.microsoft.com/office/drawing/2014/main" id="{BCBEC638-8F75-014F-ADA9-3B9A5C37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88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89" name="Group 912">
              <a:extLst>
                <a:ext uri="{FF2B5EF4-FFF2-40B4-BE49-F238E27FC236}">
                  <a16:creationId xmlns:a16="http://schemas.microsoft.com/office/drawing/2014/main" id="{37B72626-5FDE-D142-9AB0-919A54C33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" name="AutoShape 913">
                <a:extLst>
                  <a:ext uri="{FF2B5EF4-FFF2-40B4-BE49-F238E27FC236}">
                    <a16:creationId xmlns:a16="http://schemas.microsoft.com/office/drawing/2014/main" id="{704D8359-B066-8748-AC27-010BD39F2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" name="AutoShape 914">
                <a:extLst>
                  <a:ext uri="{FF2B5EF4-FFF2-40B4-BE49-F238E27FC236}">
                    <a16:creationId xmlns:a16="http://schemas.microsoft.com/office/drawing/2014/main" id="{94DD4879-3D81-E947-A0FF-5A5AA11F3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0" name="Rectangle 915">
              <a:extLst>
                <a:ext uri="{FF2B5EF4-FFF2-40B4-BE49-F238E27FC236}">
                  <a16:creationId xmlns:a16="http://schemas.microsoft.com/office/drawing/2014/main" id="{F7B11742-56AB-A644-AD72-D716450D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1" name="Group 916">
              <a:extLst>
                <a:ext uri="{FF2B5EF4-FFF2-40B4-BE49-F238E27FC236}">
                  <a16:creationId xmlns:a16="http://schemas.microsoft.com/office/drawing/2014/main" id="{0CC7B33E-FE3D-F14F-ACAA-5AED98E2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" name="AutoShape 917">
                <a:extLst>
                  <a:ext uri="{FF2B5EF4-FFF2-40B4-BE49-F238E27FC236}">
                    <a16:creationId xmlns:a16="http://schemas.microsoft.com/office/drawing/2014/main" id="{11064641-6BD1-1C40-8273-FF98260AC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3" name="AutoShape 918">
                <a:extLst>
                  <a:ext uri="{FF2B5EF4-FFF2-40B4-BE49-F238E27FC236}">
                    <a16:creationId xmlns:a16="http://schemas.microsoft.com/office/drawing/2014/main" id="{7739CF42-B546-594E-8149-6B15718DF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2" name="Rectangle 919">
              <a:extLst>
                <a:ext uri="{FF2B5EF4-FFF2-40B4-BE49-F238E27FC236}">
                  <a16:creationId xmlns:a16="http://schemas.microsoft.com/office/drawing/2014/main" id="{BAB32908-1862-8A45-8FD4-BA74DFB1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60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" name="Rectangle 920">
              <a:extLst>
                <a:ext uri="{FF2B5EF4-FFF2-40B4-BE49-F238E27FC236}">
                  <a16:creationId xmlns:a16="http://schemas.microsoft.com/office/drawing/2014/main" id="{AFD30AFA-5002-4246-9D4B-3843B13F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4" name="Group 921">
              <a:extLst>
                <a:ext uri="{FF2B5EF4-FFF2-40B4-BE49-F238E27FC236}">
                  <a16:creationId xmlns:a16="http://schemas.microsoft.com/office/drawing/2014/main" id="{3A4E59B2-6776-F044-A1D5-492D1A825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0" name="AutoShape 922">
                <a:extLst>
                  <a:ext uri="{FF2B5EF4-FFF2-40B4-BE49-F238E27FC236}">
                    <a16:creationId xmlns:a16="http://schemas.microsoft.com/office/drawing/2014/main" id="{050DB3DA-3FE0-4E45-86D4-987D34DC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1" name="AutoShape 923">
                <a:extLst>
                  <a:ext uri="{FF2B5EF4-FFF2-40B4-BE49-F238E27FC236}">
                    <a16:creationId xmlns:a16="http://schemas.microsoft.com/office/drawing/2014/main" id="{91DE7B6A-B23C-E942-907A-35E945B4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5" name="Freeform 924">
              <a:extLst>
                <a:ext uri="{FF2B5EF4-FFF2-40B4-BE49-F238E27FC236}">
                  <a16:creationId xmlns:a16="http://schemas.microsoft.com/office/drawing/2014/main" id="{3FB0972F-BECE-974B-A3E7-A58D63D42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6" name="Group 925">
              <a:extLst>
                <a:ext uri="{FF2B5EF4-FFF2-40B4-BE49-F238E27FC236}">
                  <a16:creationId xmlns:a16="http://schemas.microsoft.com/office/drawing/2014/main" id="{BC6FE3BA-3D3D-C544-A611-D8F0FDEE8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" name="AutoShape 926">
                <a:extLst>
                  <a:ext uri="{FF2B5EF4-FFF2-40B4-BE49-F238E27FC236}">
                    <a16:creationId xmlns:a16="http://schemas.microsoft.com/office/drawing/2014/main" id="{5B01C675-61C8-574F-9D97-10FB5364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9" name="AutoShape 927">
                <a:extLst>
                  <a:ext uri="{FF2B5EF4-FFF2-40B4-BE49-F238E27FC236}">
                    <a16:creationId xmlns:a16="http://schemas.microsoft.com/office/drawing/2014/main" id="{FB6EF860-87AB-D84C-A4E6-11BCE8C25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0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7" name="Rectangle 928">
              <a:extLst>
                <a:ext uri="{FF2B5EF4-FFF2-40B4-BE49-F238E27FC236}">
                  <a16:creationId xmlns:a16="http://schemas.microsoft.com/office/drawing/2014/main" id="{2F412267-496E-554D-AA85-078F5D4B2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7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" name="Freeform 929">
              <a:extLst>
                <a:ext uri="{FF2B5EF4-FFF2-40B4-BE49-F238E27FC236}">
                  <a16:creationId xmlns:a16="http://schemas.microsoft.com/office/drawing/2014/main" id="{AF4E1DE4-4F69-0C42-B1EC-DABB4D8A3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30">
              <a:extLst>
                <a:ext uri="{FF2B5EF4-FFF2-40B4-BE49-F238E27FC236}">
                  <a16:creationId xmlns:a16="http://schemas.microsoft.com/office/drawing/2014/main" id="{5C136E4A-1C37-4944-B70D-A845CE14F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Oval 931">
              <a:extLst>
                <a:ext uri="{FF2B5EF4-FFF2-40B4-BE49-F238E27FC236}">
                  <a16:creationId xmlns:a16="http://schemas.microsoft.com/office/drawing/2014/main" id="{5A97BA6F-7968-0B46-B4BA-E31E7364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4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1" name="Freeform 932">
              <a:extLst>
                <a:ext uri="{FF2B5EF4-FFF2-40B4-BE49-F238E27FC236}">
                  <a16:creationId xmlns:a16="http://schemas.microsoft.com/office/drawing/2014/main" id="{FE2A825D-B216-F141-B706-1C808088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AutoShape 933">
              <a:extLst>
                <a:ext uri="{FF2B5EF4-FFF2-40B4-BE49-F238E27FC236}">
                  <a16:creationId xmlns:a16="http://schemas.microsoft.com/office/drawing/2014/main" id="{DA9B22C6-07B5-AC4F-9E05-842E0C76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" name="AutoShape 934">
              <a:extLst>
                <a:ext uri="{FF2B5EF4-FFF2-40B4-BE49-F238E27FC236}">
                  <a16:creationId xmlns:a16="http://schemas.microsoft.com/office/drawing/2014/main" id="{93C3456B-5EAE-8446-AD42-80B37C10D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0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4" name="Oval 935">
              <a:extLst>
                <a:ext uri="{FF2B5EF4-FFF2-40B4-BE49-F238E27FC236}">
                  <a16:creationId xmlns:a16="http://schemas.microsoft.com/office/drawing/2014/main" id="{A09E8CCA-65E5-7E47-922F-1987AA8A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5" name="Oval 936">
              <a:extLst>
                <a:ext uri="{FF2B5EF4-FFF2-40B4-BE49-F238E27FC236}">
                  <a16:creationId xmlns:a16="http://schemas.microsoft.com/office/drawing/2014/main" id="{7C460452-7BE1-4949-BF58-9C1BE74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6" name="Oval 937">
              <a:extLst>
                <a:ext uri="{FF2B5EF4-FFF2-40B4-BE49-F238E27FC236}">
                  <a16:creationId xmlns:a16="http://schemas.microsoft.com/office/drawing/2014/main" id="{FA0952CD-1199-4949-A094-0AE42E99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8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7" name="Rectangle 938">
              <a:extLst>
                <a:ext uri="{FF2B5EF4-FFF2-40B4-BE49-F238E27FC236}">
                  <a16:creationId xmlns:a16="http://schemas.microsoft.com/office/drawing/2014/main" id="{735B8ADF-72F2-C942-A93A-6A9DE063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8FF9CB-3577-F345-8547-E7807389CF1E}"/>
              </a:ext>
            </a:extLst>
          </p:cNvPr>
          <p:cNvGrpSpPr/>
          <p:nvPr/>
        </p:nvGrpSpPr>
        <p:grpSpPr>
          <a:xfrm>
            <a:off x="3305130" y="2019858"/>
            <a:ext cx="710244" cy="282076"/>
            <a:chOff x="3668110" y="2448910"/>
            <a:chExt cx="3794234" cy="2165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284349-F583-D24B-A3DF-EC5D910AAA3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56B02F8-F0E1-FE4D-9320-C12545B6D1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51EC26A-E11D-7443-8704-AC214D14797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1B40CD7-4DF6-0141-890F-463F75E362A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00C1CBE4-17A4-D448-9C92-885DEAEEDA3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FC89776-EDED-C343-9730-13AF464B5FE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C90CF92-14D3-224B-ABEB-751D6B3D340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07B383-78B2-0449-9525-4B315C2CB61C}"/>
              </a:ext>
            </a:extLst>
          </p:cNvPr>
          <p:cNvGrpSpPr/>
          <p:nvPr/>
        </p:nvGrpSpPr>
        <p:grpSpPr>
          <a:xfrm>
            <a:off x="5123392" y="2482830"/>
            <a:ext cx="754294" cy="393599"/>
            <a:chOff x="7493876" y="2774731"/>
            <a:chExt cx="1481958" cy="894622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A5BAF25-A0DE-B749-BED2-B83B13A411D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ECF75-00B2-054C-81C8-C369008BA6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D5AA3E-2968-154F-83AA-BFEFB38761F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7E9ABA87-4EB0-6B47-8590-C8D13AF022C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90B6F94-5705-3F46-8D53-59C76A24DF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A16DF83-44AF-C14B-A8A5-69E2FC1D598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F1C375E-5271-8747-94CF-647940CF263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E4F11E-9F35-664F-97EA-7D4ADE6845C8}"/>
              </a:ext>
            </a:extLst>
          </p:cNvPr>
          <p:cNvGrpSpPr/>
          <p:nvPr/>
        </p:nvGrpSpPr>
        <p:grpSpPr>
          <a:xfrm>
            <a:off x="4089472" y="2510373"/>
            <a:ext cx="710244" cy="282076"/>
            <a:chOff x="3668110" y="2448910"/>
            <a:chExt cx="3794234" cy="21651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079D9-C480-AD4D-B5DA-EC37BA225C4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6B5A51-8072-0547-A367-70FC376A69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2BAC0A-5CE8-9042-8E37-B9117A3A474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353FBFD-A2D7-E744-B1F3-8E7B40B65AF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4C63F95-1B9C-FD43-843A-DB2A347EA1C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0BAA16E-35F3-E647-91A9-1F251F8EB69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FB9596C-6CA1-1942-B376-083CC0E261A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906">
            <a:extLst>
              <a:ext uri="{FF2B5EF4-FFF2-40B4-BE49-F238E27FC236}">
                <a16:creationId xmlns:a16="http://schemas.microsoft.com/office/drawing/2014/main" id="{F07F9C1D-AE30-5045-B1BC-4B265BBBFD83}"/>
              </a:ext>
            </a:extLst>
          </p:cNvPr>
          <p:cNvGrpSpPr>
            <a:grpSpLocks/>
          </p:cNvGrpSpPr>
          <p:nvPr/>
        </p:nvGrpSpPr>
        <p:grpSpPr bwMode="auto">
          <a:xfrm>
            <a:off x="5345682" y="2003885"/>
            <a:ext cx="296863" cy="541338"/>
            <a:chOff x="4140" y="429"/>
            <a:chExt cx="1425" cy="2396"/>
          </a:xfrm>
        </p:grpSpPr>
        <p:sp>
          <p:nvSpPr>
            <p:cNvPr id="30" name="Freeform 907">
              <a:extLst>
                <a:ext uri="{FF2B5EF4-FFF2-40B4-BE49-F238E27FC236}">
                  <a16:creationId xmlns:a16="http://schemas.microsoft.com/office/drawing/2014/main" id="{C405BA89-5E69-E34D-8BF2-C4B6351C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08">
              <a:extLst>
                <a:ext uri="{FF2B5EF4-FFF2-40B4-BE49-F238E27FC236}">
                  <a16:creationId xmlns:a16="http://schemas.microsoft.com/office/drawing/2014/main" id="{BEE1B41B-4E66-9746-969A-F01CAF6A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" name="Freeform 909">
              <a:extLst>
                <a:ext uri="{FF2B5EF4-FFF2-40B4-BE49-F238E27FC236}">
                  <a16:creationId xmlns:a16="http://schemas.microsoft.com/office/drawing/2014/main" id="{5B85AD69-1925-1341-8DFA-7A4DF673E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910">
              <a:extLst>
                <a:ext uri="{FF2B5EF4-FFF2-40B4-BE49-F238E27FC236}">
                  <a16:creationId xmlns:a16="http://schemas.microsoft.com/office/drawing/2014/main" id="{C4185373-6A8A-4149-9978-81B034501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11">
              <a:extLst>
                <a:ext uri="{FF2B5EF4-FFF2-40B4-BE49-F238E27FC236}">
                  <a16:creationId xmlns:a16="http://schemas.microsoft.com/office/drawing/2014/main" id="{3666E251-0719-5748-AF0C-93134CF4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5" name="Group 912">
              <a:extLst>
                <a:ext uri="{FF2B5EF4-FFF2-40B4-BE49-F238E27FC236}">
                  <a16:creationId xmlns:a16="http://schemas.microsoft.com/office/drawing/2014/main" id="{232623E2-627B-D14D-B0FB-CD7098D11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913">
                <a:extLst>
                  <a:ext uri="{FF2B5EF4-FFF2-40B4-BE49-F238E27FC236}">
                    <a16:creationId xmlns:a16="http://schemas.microsoft.com/office/drawing/2014/main" id="{857B9C43-7C5C-2348-8660-BA024F63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" name="AutoShape 914">
                <a:extLst>
                  <a:ext uri="{FF2B5EF4-FFF2-40B4-BE49-F238E27FC236}">
                    <a16:creationId xmlns:a16="http://schemas.microsoft.com/office/drawing/2014/main" id="{05AEBC7D-0CFA-0E44-B67C-50A33880B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6" name="Rectangle 915">
              <a:extLst>
                <a:ext uri="{FF2B5EF4-FFF2-40B4-BE49-F238E27FC236}">
                  <a16:creationId xmlns:a16="http://schemas.microsoft.com/office/drawing/2014/main" id="{AEACDAA3-8AA8-6A49-AD26-9EE0EBFF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7" name="Group 916">
              <a:extLst>
                <a:ext uri="{FF2B5EF4-FFF2-40B4-BE49-F238E27FC236}">
                  <a16:creationId xmlns:a16="http://schemas.microsoft.com/office/drawing/2014/main" id="{1A83026F-3F53-9643-8F29-FA2E039B3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917">
                <a:extLst>
                  <a:ext uri="{FF2B5EF4-FFF2-40B4-BE49-F238E27FC236}">
                    <a16:creationId xmlns:a16="http://schemas.microsoft.com/office/drawing/2014/main" id="{52E81D27-5E50-234E-9001-3524A94E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AutoShape 918">
                <a:extLst>
                  <a:ext uri="{FF2B5EF4-FFF2-40B4-BE49-F238E27FC236}">
                    <a16:creationId xmlns:a16="http://schemas.microsoft.com/office/drawing/2014/main" id="{B6A78DF5-A2A0-ED40-80EE-791D05788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8" name="Rectangle 919">
              <a:extLst>
                <a:ext uri="{FF2B5EF4-FFF2-40B4-BE49-F238E27FC236}">
                  <a16:creationId xmlns:a16="http://schemas.microsoft.com/office/drawing/2014/main" id="{8734703D-B68E-8748-AD6B-127F1C6C3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Rectangle 920">
              <a:extLst>
                <a:ext uri="{FF2B5EF4-FFF2-40B4-BE49-F238E27FC236}">
                  <a16:creationId xmlns:a16="http://schemas.microsoft.com/office/drawing/2014/main" id="{43CA87E6-9680-7349-8D67-A42CD1FA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0" name="Group 921">
              <a:extLst>
                <a:ext uri="{FF2B5EF4-FFF2-40B4-BE49-F238E27FC236}">
                  <a16:creationId xmlns:a16="http://schemas.microsoft.com/office/drawing/2014/main" id="{B872ACE3-F056-CD42-A484-E0E192157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7" name="AutoShape 922">
                <a:extLst>
                  <a:ext uri="{FF2B5EF4-FFF2-40B4-BE49-F238E27FC236}">
                    <a16:creationId xmlns:a16="http://schemas.microsoft.com/office/drawing/2014/main" id="{5DEC78F2-B310-7A4B-B9E2-397F21DAF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AutoShape 923">
                <a:extLst>
                  <a:ext uri="{FF2B5EF4-FFF2-40B4-BE49-F238E27FC236}">
                    <a16:creationId xmlns:a16="http://schemas.microsoft.com/office/drawing/2014/main" id="{4BAC35D5-9AE5-5546-B357-5E9D720FC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1" name="Freeform 924">
              <a:extLst>
                <a:ext uri="{FF2B5EF4-FFF2-40B4-BE49-F238E27FC236}">
                  <a16:creationId xmlns:a16="http://schemas.microsoft.com/office/drawing/2014/main" id="{6FEDC341-483C-D340-9720-30D4F4ED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2" name="Group 925">
              <a:extLst>
                <a:ext uri="{FF2B5EF4-FFF2-40B4-BE49-F238E27FC236}">
                  <a16:creationId xmlns:a16="http://schemas.microsoft.com/office/drawing/2014/main" id="{023CE296-3E8C-014C-BCC0-9E5FAB16E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926">
                <a:extLst>
                  <a:ext uri="{FF2B5EF4-FFF2-40B4-BE49-F238E27FC236}">
                    <a16:creationId xmlns:a16="http://schemas.microsoft.com/office/drawing/2014/main" id="{8324FC35-D619-B14F-8652-42CE1673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AutoShape 927">
                <a:extLst>
                  <a:ext uri="{FF2B5EF4-FFF2-40B4-BE49-F238E27FC236}">
                    <a16:creationId xmlns:a16="http://schemas.microsoft.com/office/drawing/2014/main" id="{ADB26010-A010-6148-81B5-7D84777D4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" name="Rectangle 928">
              <a:extLst>
                <a:ext uri="{FF2B5EF4-FFF2-40B4-BE49-F238E27FC236}">
                  <a16:creationId xmlns:a16="http://schemas.microsoft.com/office/drawing/2014/main" id="{4D097071-15BC-014D-9F42-A6D93DB0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Freeform 929">
              <a:extLst>
                <a:ext uri="{FF2B5EF4-FFF2-40B4-BE49-F238E27FC236}">
                  <a16:creationId xmlns:a16="http://schemas.microsoft.com/office/drawing/2014/main" id="{F9F71B50-9FCA-3043-ABA0-141F7A1F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930">
              <a:extLst>
                <a:ext uri="{FF2B5EF4-FFF2-40B4-BE49-F238E27FC236}">
                  <a16:creationId xmlns:a16="http://schemas.microsoft.com/office/drawing/2014/main" id="{222AC8FF-2FBE-6B4F-857C-494DB4552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Oval 931">
              <a:extLst>
                <a:ext uri="{FF2B5EF4-FFF2-40B4-BE49-F238E27FC236}">
                  <a16:creationId xmlns:a16="http://schemas.microsoft.com/office/drawing/2014/main" id="{B301E399-5801-3843-92C4-100C625F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" name="Freeform 932">
              <a:extLst>
                <a:ext uri="{FF2B5EF4-FFF2-40B4-BE49-F238E27FC236}">
                  <a16:creationId xmlns:a16="http://schemas.microsoft.com/office/drawing/2014/main" id="{D9BC880A-8880-D44A-8749-1BFC6B160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AutoShape 933">
              <a:extLst>
                <a:ext uri="{FF2B5EF4-FFF2-40B4-BE49-F238E27FC236}">
                  <a16:creationId xmlns:a16="http://schemas.microsoft.com/office/drawing/2014/main" id="{393F8118-0711-154E-A6FA-632710B3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AutoShape 934">
              <a:extLst>
                <a:ext uri="{FF2B5EF4-FFF2-40B4-BE49-F238E27FC236}">
                  <a16:creationId xmlns:a16="http://schemas.microsoft.com/office/drawing/2014/main" id="{75D86914-8875-AD43-A7E8-D9BB478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Oval 935">
              <a:extLst>
                <a:ext uri="{FF2B5EF4-FFF2-40B4-BE49-F238E27FC236}">
                  <a16:creationId xmlns:a16="http://schemas.microsoft.com/office/drawing/2014/main" id="{66D89C89-D606-974B-B75D-0D8717AB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Oval 936">
              <a:extLst>
                <a:ext uri="{FF2B5EF4-FFF2-40B4-BE49-F238E27FC236}">
                  <a16:creationId xmlns:a16="http://schemas.microsoft.com/office/drawing/2014/main" id="{25574DBE-4535-ED4F-AEDB-0EF2B4BB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3" name="Oval 937">
              <a:extLst>
                <a:ext uri="{FF2B5EF4-FFF2-40B4-BE49-F238E27FC236}">
                  <a16:creationId xmlns:a16="http://schemas.microsoft.com/office/drawing/2014/main" id="{C64F88BB-8747-804C-9C30-A681CB4D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Rectangle 938">
              <a:extLst>
                <a:ext uri="{FF2B5EF4-FFF2-40B4-BE49-F238E27FC236}">
                  <a16:creationId xmlns:a16="http://schemas.microsoft.com/office/drawing/2014/main" id="{57D7C4B6-8B5D-2942-8D2C-DC825CD4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5" name="Rectangle 4">
            <a:extLst>
              <a:ext uri="{FF2B5EF4-FFF2-40B4-BE49-F238E27FC236}">
                <a16:creationId xmlns:a16="http://schemas.microsoft.com/office/drawing/2014/main" id="{4D3ACD00-6D12-2C41-A8E5-58F89EF94552}"/>
              </a:ext>
            </a:extLst>
          </p:cNvPr>
          <p:cNvSpPr txBox="1">
            <a:spLocks noChangeArrowheads="1"/>
          </p:cNvSpPr>
          <p:nvPr/>
        </p:nvSpPr>
        <p:spPr>
          <a:xfrm>
            <a:off x="673100" y="3702204"/>
            <a:ext cx="10444666" cy="269859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</a:rPr>
              <a:t>example 1: </a:t>
            </a:r>
            <a:r>
              <a:rPr lang="en-US" sz="2400" dirty="0"/>
              <a:t>block incoming and outgoing datagrams with IP protocol field = 17 and with either source or dest port = 23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all incoming, outgoing UDP flows and telnet connections are blocked</a:t>
            </a:r>
          </a:p>
          <a:p>
            <a:r>
              <a:rPr lang="en-US" sz="2400" dirty="0">
                <a:solidFill>
                  <a:srgbClr val="CC0000"/>
                </a:solidFill>
              </a:rPr>
              <a:t>example 2: </a:t>
            </a:r>
            <a:r>
              <a:rPr lang="en-US" sz="2400" dirty="0"/>
              <a:t>block inbound TCP segments with ACK=0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prevents external clients from making TCP connections with internal clients, but allows internal clients to connect to outside</a:t>
            </a:r>
          </a:p>
        </p:txBody>
      </p:sp>
    </p:spTree>
    <p:extLst>
      <p:ext uri="{BB962C8B-B14F-4D97-AF65-F5344CB8AC3E}">
        <p14:creationId xmlns:p14="http://schemas.microsoft.com/office/powerpoint/2010/main" val="6221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more examples</a:t>
            </a:r>
          </a:p>
        </p:txBody>
      </p:sp>
      <p:graphicFrame>
        <p:nvGraphicFramePr>
          <p:cNvPr id="144" name="Group 28">
            <a:extLst>
              <a:ext uri="{FF2B5EF4-FFF2-40B4-BE49-F238E27FC236}">
                <a16:creationId xmlns:a16="http://schemas.microsoft.com/office/drawing/2014/main" id="{F1467964-6918-9049-8FA1-6CB88B183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40042"/>
              </p:ext>
            </p:extLst>
          </p:nvPr>
        </p:nvGraphicFramePr>
        <p:xfrm>
          <a:off x="1215483" y="1345698"/>
          <a:ext cx="9946887" cy="4889761"/>
        </p:xfrm>
        <a:graphic>
          <a:graphicData uri="http://schemas.openxmlformats.org/drawingml/2006/table">
            <a:tbl>
              <a:tblPr/>
              <a:tblGrid>
                <a:gridCol w="458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outside Web access 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 address (e.g. 130.207.255.255)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Access Control Lists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D75C7F8D-9BBE-D347-ACAA-8114CBCE4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38292"/>
              </p:ext>
            </p:extLst>
          </p:nvPr>
        </p:nvGraphicFramePr>
        <p:xfrm>
          <a:off x="1548509" y="2443240"/>
          <a:ext cx="8418512" cy="3903758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1">
            <a:extLst>
              <a:ext uri="{FF2B5EF4-FFF2-40B4-BE49-F238E27FC236}">
                <a16:creationId xmlns:a16="http://schemas.microsoft.com/office/drawing/2014/main" id="{0EDA4416-727A-6547-9914-66C8B3C4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278058"/>
            <a:ext cx="105128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1688" indent="-801688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</a:pPr>
            <a:r>
              <a:rPr lang="en-US" sz="3200" dirty="0">
                <a:solidFill>
                  <a:srgbClr val="CC0000"/>
                </a:solidFill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table of rules, applied top to bottom to incoming packets: (action, condition) pairs: looks like OpenFlow forwarding (Ch. 4)!</a:t>
            </a:r>
            <a:endParaRPr lang="en-US" sz="2400" dirty="0"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B9D1692-9687-5348-9251-BC3EE4115CF5}"/>
              </a:ext>
            </a:extLst>
          </p:cNvPr>
          <p:cNvSpPr txBox="1">
            <a:spLocks noChangeArrowheads="1"/>
          </p:cNvSpPr>
          <p:nvPr/>
        </p:nvSpPr>
        <p:spPr>
          <a:xfrm>
            <a:off x="934998" y="1290560"/>
            <a:ext cx="10829539" cy="459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i="1" dirty="0">
                <a:solidFill>
                  <a:srgbClr val="0012A0"/>
                </a:solidFill>
              </a:rPr>
              <a:t>stateless packet filter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heavy handed tool</a:t>
            </a:r>
          </a:p>
          <a:p>
            <a:pPr lvl="1"/>
            <a:r>
              <a:rPr lang="en-US" sz="2200" dirty="0"/>
              <a:t>admits packets that “</a:t>
            </a:r>
            <a:r>
              <a:rPr lang="en-US" altLang="ja-JP" sz="2200" dirty="0"/>
              <a:t>make no sense,” e.g., dest port = 80, ACK bit set, even though no TCP connection established:</a:t>
            </a:r>
            <a:endParaRPr lang="en-US" sz="2200" dirty="0"/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id="{2CC2E2AC-CBC4-FA4F-898F-3B5149A1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02494"/>
              </p:ext>
            </p:extLst>
          </p:nvPr>
        </p:nvGraphicFramePr>
        <p:xfrm>
          <a:off x="2311555" y="2631688"/>
          <a:ext cx="7643813" cy="13255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283">
            <a:extLst>
              <a:ext uri="{FF2B5EF4-FFF2-40B4-BE49-F238E27FC236}">
                <a16:creationId xmlns:a16="http://schemas.microsoft.com/office/drawing/2014/main" id="{0967380F-E7AA-7544-AE87-3545A24F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0" y="4362567"/>
            <a:ext cx="1072174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1" dirty="0">
                <a:solidFill>
                  <a:srgbClr val="0012A0"/>
                </a:solidFill>
                <a:cs typeface="Gill Sans MT" charset="0"/>
              </a:rPr>
              <a:t>stateful packet filter:</a:t>
            </a: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track connection setup (SYN), teardown (FIN): determine whether incoming, outgoing packets </a:t>
            </a:r>
            <a:r>
              <a:rPr lang="en-US" altLang="ja-JP" sz="2400" dirty="0">
                <a:cs typeface="Gill Sans MT" charset="0"/>
              </a:rPr>
              <a:t>“makes sense”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graphicFrame>
        <p:nvGraphicFramePr>
          <p:cNvPr id="7" name="Group 72">
            <a:extLst>
              <a:ext uri="{FF2B5EF4-FFF2-40B4-BE49-F238E27FC236}">
                <a16:creationId xmlns:a16="http://schemas.microsoft.com/office/drawing/2014/main" id="{A29CF766-7A48-6349-A06C-49FA2F36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29336"/>
              </p:ext>
            </p:extLst>
          </p:nvPr>
        </p:nvGraphicFramePr>
        <p:xfrm>
          <a:off x="1818696" y="2576630"/>
          <a:ext cx="8719207" cy="3822383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3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check connection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68">
            <a:extLst>
              <a:ext uri="{FF2B5EF4-FFF2-40B4-BE49-F238E27FC236}">
                <a16:creationId xmlns:a16="http://schemas.microsoft.com/office/drawing/2014/main" id="{E8B613C8-B6A3-B648-AC4F-6310E357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596574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Rectangle 71">
            <a:extLst>
              <a:ext uri="{FF2B5EF4-FFF2-40B4-BE49-F238E27FC236}">
                <a16:creationId xmlns:a16="http://schemas.microsoft.com/office/drawing/2014/main" id="{EC96110D-EB43-D041-8A11-454BA4FE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94546"/>
            <a:ext cx="1092540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800" dirty="0">
                <a:cs typeface="Gill Sans MT" charset="0"/>
              </a:rPr>
              <a:t>ACL augmented to indicate need to check connection state table before admitting packet</a:t>
            </a:r>
          </a:p>
        </p:txBody>
      </p:sp>
    </p:spTree>
    <p:extLst>
      <p:ext uri="{BB962C8B-B14F-4D97-AF65-F5344CB8AC3E}">
        <p14:creationId xmlns:p14="http://schemas.microsoft.com/office/powerpoint/2010/main" val="3711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Application gateways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ED6B6DB-1D2E-994B-AD99-D20F7F596A33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1356848"/>
            <a:ext cx="4279280" cy="25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packets on application data as well as on IP/TCP/UDP fields.</a:t>
            </a:r>
          </a:p>
          <a:p>
            <a:r>
              <a:rPr lang="en-US" i="1" dirty="0">
                <a:solidFill>
                  <a:srgbClr val="0012A0"/>
                </a:solidFill>
              </a:rPr>
              <a:t>example: </a:t>
            </a:r>
            <a:r>
              <a:rPr lang="en-US" dirty="0"/>
              <a:t>allow select internal users to telnet outside</a:t>
            </a:r>
            <a:endParaRPr lang="en-US" sz="2400" dirty="0"/>
          </a:p>
        </p:txBody>
      </p:sp>
      <p:sp>
        <p:nvSpPr>
          <p:cNvPr id="15" name="Rectangle 110">
            <a:extLst>
              <a:ext uri="{FF2B5EF4-FFF2-40B4-BE49-F238E27FC236}">
                <a16:creationId xmlns:a16="http://schemas.microsoft.com/office/drawing/2014/main" id="{58F3F0F9-E3AB-1940-945B-46301034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4367523"/>
            <a:ext cx="107358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1. </a:t>
            </a:r>
            <a:r>
              <a:rPr lang="en-US" sz="2800" dirty="0">
                <a:cs typeface="Gill Sans MT" charset="0"/>
              </a:rPr>
              <a:t>require all telnet users to telnet through gateway.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2. </a:t>
            </a:r>
            <a:r>
              <a:rPr lang="en-US" sz="2800" dirty="0">
                <a:cs typeface="Gill Sans MT" charset="0"/>
              </a:rPr>
              <a:t>for authorized users, gateway sets up telnet connection to dest host</a:t>
            </a:r>
          </a:p>
          <a:p>
            <a:pPr marL="577850" indent="-177800">
              <a:lnSpc>
                <a:spcPct val="90000"/>
              </a:lnSpc>
              <a:spcBef>
                <a:spcPts val="400"/>
              </a:spcBef>
              <a:buClr>
                <a:srgbClr val="0012A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cs typeface="Gill Sans MT" charset="0"/>
              </a:rPr>
              <a:t> gateway relays data between 2 connections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3. </a:t>
            </a:r>
            <a:r>
              <a:rPr lang="en-US" sz="2800" dirty="0">
                <a:cs typeface="Gill Sans MT" charset="0"/>
              </a:rPr>
              <a:t>router filter blocks all telnet connections not originating from gateway</a:t>
            </a:r>
          </a:p>
        </p:txBody>
      </p:sp>
      <p:sp>
        <p:nvSpPr>
          <p:cNvPr id="17" name="Text Box 108">
            <a:extLst>
              <a:ext uri="{FF2B5EF4-FFF2-40B4-BE49-F238E27FC236}">
                <a16:creationId xmlns:a16="http://schemas.microsoft.com/office/drawing/2014/main" id="{EBB76ACF-9F94-E74E-8D34-3FBBB156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681" y="1577642"/>
            <a:ext cx="1102739" cy="4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application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gateway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CDFA2A5-A5D7-EB4E-A6AF-A727A49C1669}"/>
              </a:ext>
            </a:extLst>
          </p:cNvPr>
          <p:cNvSpPr>
            <a:spLocks/>
          </p:cNvSpPr>
          <p:nvPr/>
        </p:nvSpPr>
        <p:spPr bwMode="auto">
          <a:xfrm>
            <a:off x="6107635" y="1847031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19" name="Rectangle 198">
            <a:extLst>
              <a:ext uri="{FF2B5EF4-FFF2-40B4-BE49-F238E27FC236}">
                <a16:creationId xmlns:a16="http://schemas.microsoft.com/office/drawing/2014/main" id="{F2A76C97-D550-504A-B7DE-FD30C4FC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948" y="2950310"/>
            <a:ext cx="46488" cy="20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2400" dirty="0"/>
          </a:p>
        </p:txBody>
      </p:sp>
      <p:sp>
        <p:nvSpPr>
          <p:cNvPr id="20" name="Line 334">
            <a:extLst>
              <a:ext uri="{FF2B5EF4-FFF2-40B4-BE49-F238E27FC236}">
                <a16:creationId xmlns:a16="http://schemas.microsoft.com/office/drawing/2014/main" id="{5C5538F4-7203-124E-A8D6-068627A8A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103" y="2797457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39BBB91-A3A2-9842-9B1F-7C8B10467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09" y="2391666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870BF408-0D3E-CB4E-BC49-7A3D7BE89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759" y="243929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E4A80FD7-7B97-9141-BAE4-BC90CFAAE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4859" y="246786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26" name="Group 44">
            <a:extLst>
              <a:ext uri="{FF2B5EF4-FFF2-40B4-BE49-F238E27FC236}">
                <a16:creationId xmlns:a16="http://schemas.microsoft.com/office/drawing/2014/main" id="{F6FDB0A3-6866-9746-A30F-CCD1D1BEB5D0}"/>
              </a:ext>
            </a:extLst>
          </p:cNvPr>
          <p:cNvGrpSpPr>
            <a:grpSpLocks/>
          </p:cNvGrpSpPr>
          <p:nvPr/>
        </p:nvGrpSpPr>
        <p:grpSpPr bwMode="auto">
          <a:xfrm>
            <a:off x="6082318" y="2194476"/>
            <a:ext cx="568374" cy="481119"/>
            <a:chOff x="-44" y="1473"/>
            <a:chExt cx="981" cy="1105"/>
          </a:xfrm>
        </p:grpSpPr>
        <p:pic>
          <p:nvPicPr>
            <p:cNvPr id="85" name="Picture 45" descr="desktop_computer_stylized_medium">
              <a:extLst>
                <a:ext uri="{FF2B5EF4-FFF2-40B4-BE49-F238E27FC236}">
                  <a16:creationId xmlns:a16="http://schemas.microsoft.com/office/drawing/2014/main" id="{55B1868D-CFC9-6B44-8ED2-BD5B54871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35014EC2-0E1B-CA43-A9D6-C527542D9F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id="{685A7BF2-558B-8743-83E6-47D62B4D892E}"/>
              </a:ext>
            </a:extLst>
          </p:cNvPr>
          <p:cNvGrpSpPr>
            <a:grpSpLocks/>
          </p:cNvGrpSpPr>
          <p:nvPr/>
        </p:nvGrpSpPr>
        <p:grpSpPr bwMode="auto">
          <a:xfrm>
            <a:off x="7017436" y="2683535"/>
            <a:ext cx="568374" cy="481119"/>
            <a:chOff x="-44" y="1473"/>
            <a:chExt cx="981" cy="1105"/>
          </a:xfrm>
        </p:grpSpPr>
        <p:pic>
          <p:nvPicPr>
            <p:cNvPr id="83" name="Picture 45" descr="desktop_computer_stylized_medium">
              <a:extLst>
                <a:ext uri="{FF2B5EF4-FFF2-40B4-BE49-F238E27FC236}">
                  <a16:creationId xmlns:a16="http://schemas.microsoft.com/office/drawing/2014/main" id="{6060D6B9-A4E0-7249-972F-787ACE60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B67E1C60-DA8A-7A4A-8D9A-74FE2CEDF7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sp>
        <p:nvSpPr>
          <p:cNvPr id="28" name="Line 21">
            <a:extLst>
              <a:ext uri="{FF2B5EF4-FFF2-40B4-BE49-F238E27FC236}">
                <a16:creationId xmlns:a16="http://schemas.microsoft.com/office/drawing/2014/main" id="{24BC3D89-A70F-0342-A136-8020B78E4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3934" y="2398016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95F360D6-D1A4-3B4B-A4EA-BEE40EEA3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709" y="2893316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0574189A-4A2D-2F48-9544-2A39F9CF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21" y="290442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12F6FD4D-50B6-DA4D-B793-E67F3AFAD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5659" y="235197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32" name="Group 44">
            <a:extLst>
              <a:ext uri="{FF2B5EF4-FFF2-40B4-BE49-F238E27FC236}">
                <a16:creationId xmlns:a16="http://schemas.microsoft.com/office/drawing/2014/main" id="{76A11678-DEAB-A24C-9212-C0568CEB8567}"/>
              </a:ext>
            </a:extLst>
          </p:cNvPr>
          <p:cNvGrpSpPr>
            <a:grpSpLocks/>
          </p:cNvGrpSpPr>
          <p:nvPr/>
        </p:nvGrpSpPr>
        <p:grpSpPr bwMode="auto">
          <a:xfrm>
            <a:off x="7422283" y="3056680"/>
            <a:ext cx="568374" cy="481120"/>
            <a:chOff x="-44" y="1473"/>
            <a:chExt cx="981" cy="1105"/>
          </a:xfrm>
        </p:grpSpPr>
        <p:pic>
          <p:nvPicPr>
            <p:cNvPr id="81" name="Picture 45" descr="desktop_computer_stylized_medium">
              <a:extLst>
                <a:ext uri="{FF2B5EF4-FFF2-40B4-BE49-F238E27FC236}">
                  <a16:creationId xmlns:a16="http://schemas.microsoft.com/office/drawing/2014/main" id="{0472BB59-3D2E-BF49-98B8-042DCEECD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7B25A56A-E2B3-C945-A8FF-1EE9D561D0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3" name="Group 44">
            <a:extLst>
              <a:ext uri="{FF2B5EF4-FFF2-40B4-BE49-F238E27FC236}">
                <a16:creationId xmlns:a16="http://schemas.microsoft.com/office/drawing/2014/main" id="{80772404-C0D9-9341-B1E9-5528939C3099}"/>
              </a:ext>
            </a:extLst>
          </p:cNvPr>
          <p:cNvGrpSpPr>
            <a:grpSpLocks/>
          </p:cNvGrpSpPr>
          <p:nvPr/>
        </p:nvGrpSpPr>
        <p:grpSpPr bwMode="auto">
          <a:xfrm>
            <a:off x="7879522" y="3124959"/>
            <a:ext cx="568374" cy="481119"/>
            <a:chOff x="-44" y="1473"/>
            <a:chExt cx="981" cy="1105"/>
          </a:xfrm>
        </p:grpSpPr>
        <p:pic>
          <p:nvPicPr>
            <p:cNvPr id="79" name="Picture 45" descr="desktop_computer_stylized_medium">
              <a:extLst>
                <a:ext uri="{FF2B5EF4-FFF2-40B4-BE49-F238E27FC236}">
                  <a16:creationId xmlns:a16="http://schemas.microsoft.com/office/drawing/2014/main" id="{C5F18335-8008-4240-B63C-75CC12E38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E71239C1-6A24-A941-BB5F-2CE3DA5E2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id="{3B65ED16-547A-8B49-B756-A9DB087352F2}"/>
              </a:ext>
            </a:extLst>
          </p:cNvPr>
          <p:cNvGrpSpPr>
            <a:grpSpLocks/>
          </p:cNvGrpSpPr>
          <p:nvPr/>
        </p:nvGrpSpPr>
        <p:grpSpPr bwMode="auto">
          <a:xfrm>
            <a:off x="6476612" y="2628334"/>
            <a:ext cx="568374" cy="481120"/>
            <a:chOff x="-44" y="1473"/>
            <a:chExt cx="981" cy="1105"/>
          </a:xfrm>
        </p:grpSpPr>
        <p:pic>
          <p:nvPicPr>
            <p:cNvPr id="77" name="Picture 45" descr="desktop_computer_stylized_medium">
              <a:extLst>
                <a:ext uri="{FF2B5EF4-FFF2-40B4-BE49-F238E27FC236}">
                  <a16:creationId xmlns:a16="http://schemas.microsoft.com/office/drawing/2014/main" id="{B5E0AA1D-7586-D744-994F-5299758F5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93330170-8CBC-A649-AE68-31689EB3A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7" name="Group 906">
            <a:extLst>
              <a:ext uri="{FF2B5EF4-FFF2-40B4-BE49-F238E27FC236}">
                <a16:creationId xmlns:a16="http://schemas.microsoft.com/office/drawing/2014/main" id="{945E18A3-AE9D-6E4B-ADDC-4DD7B8DF0208}"/>
              </a:ext>
            </a:extLst>
          </p:cNvPr>
          <p:cNvGrpSpPr>
            <a:grpSpLocks/>
          </p:cNvGrpSpPr>
          <p:nvPr/>
        </p:nvGrpSpPr>
        <p:grpSpPr bwMode="auto">
          <a:xfrm>
            <a:off x="7866822" y="2074267"/>
            <a:ext cx="285949" cy="538002"/>
            <a:chOff x="4140" y="429"/>
            <a:chExt cx="1425" cy="2396"/>
          </a:xfrm>
        </p:grpSpPr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FB4BF3F5-B8DF-8B43-9F43-93C473169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5" name="Rectangle 908">
              <a:extLst>
                <a:ext uri="{FF2B5EF4-FFF2-40B4-BE49-F238E27FC236}">
                  <a16:creationId xmlns:a16="http://schemas.microsoft.com/office/drawing/2014/main" id="{C33EE945-BC71-2E47-8D9D-5B67173B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429"/>
              <a:ext cx="103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3B020F50-65AF-AB47-A381-9C4745104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C8F5504B-2D74-E74A-BF2A-44FFD9C83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8" name="Rectangle 911">
              <a:extLst>
                <a:ext uri="{FF2B5EF4-FFF2-40B4-BE49-F238E27FC236}">
                  <a16:creationId xmlns:a16="http://schemas.microsoft.com/office/drawing/2014/main" id="{8915429C-3E68-AC49-B699-41C31E06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0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49" name="Group 912">
              <a:extLst>
                <a:ext uri="{FF2B5EF4-FFF2-40B4-BE49-F238E27FC236}">
                  <a16:creationId xmlns:a16="http://schemas.microsoft.com/office/drawing/2014/main" id="{D8FC2AB1-1E1B-B94F-AE4F-B7A1CCBBE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913">
                <a:extLst>
                  <a:ext uri="{FF2B5EF4-FFF2-40B4-BE49-F238E27FC236}">
                    <a16:creationId xmlns:a16="http://schemas.microsoft.com/office/drawing/2014/main" id="{6FDE333B-656F-4745-8E44-C0FF13FA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6" name="AutoShape 914">
                <a:extLst>
                  <a:ext uri="{FF2B5EF4-FFF2-40B4-BE49-F238E27FC236}">
                    <a16:creationId xmlns:a16="http://schemas.microsoft.com/office/drawing/2014/main" id="{47462B21-4333-C843-A49D-C9FED224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2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0" name="Rectangle 915">
              <a:extLst>
                <a:ext uri="{FF2B5EF4-FFF2-40B4-BE49-F238E27FC236}">
                  <a16:creationId xmlns:a16="http://schemas.microsoft.com/office/drawing/2014/main" id="{DA18D395-E02F-9C4D-B540-B2AF9F5F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022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1" name="Group 916">
              <a:extLst>
                <a:ext uri="{FF2B5EF4-FFF2-40B4-BE49-F238E27FC236}">
                  <a16:creationId xmlns:a16="http://schemas.microsoft.com/office/drawing/2014/main" id="{64C09154-8A77-BE45-9BA7-CC0417A33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917">
                <a:extLst>
                  <a:ext uri="{FF2B5EF4-FFF2-40B4-BE49-F238E27FC236}">
                    <a16:creationId xmlns:a16="http://schemas.microsoft.com/office/drawing/2014/main" id="{02D37105-C2E8-0E4F-93EE-C0ED627D1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4" name="AutoShape 918">
                <a:extLst>
                  <a:ext uri="{FF2B5EF4-FFF2-40B4-BE49-F238E27FC236}">
                    <a16:creationId xmlns:a16="http://schemas.microsoft.com/office/drawing/2014/main" id="{8DF52007-3122-9948-BE4C-2FABA153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3" name="Rectangle 919">
              <a:extLst>
                <a:ext uri="{FF2B5EF4-FFF2-40B4-BE49-F238E27FC236}">
                  <a16:creationId xmlns:a16="http://schemas.microsoft.com/office/drawing/2014/main" id="{B8350CEC-70B6-3448-A7EB-AF81762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362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4" name="Rectangle 920">
              <a:extLst>
                <a:ext uri="{FF2B5EF4-FFF2-40B4-BE49-F238E27FC236}">
                  <a16:creationId xmlns:a16="http://schemas.microsoft.com/office/drawing/2014/main" id="{3552A717-A94B-CD4D-AB9F-5275BCD9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9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5" name="Group 921">
              <a:extLst>
                <a:ext uri="{FF2B5EF4-FFF2-40B4-BE49-F238E27FC236}">
                  <a16:creationId xmlns:a16="http://schemas.microsoft.com/office/drawing/2014/main" id="{E36BF57B-5511-9D4B-AACB-F30FF4478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71" name="AutoShape 922">
                <a:extLst>
                  <a:ext uri="{FF2B5EF4-FFF2-40B4-BE49-F238E27FC236}">
                    <a16:creationId xmlns:a16="http://schemas.microsoft.com/office/drawing/2014/main" id="{0B4E8401-6395-D346-97F3-03C6C611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2" name="AutoShape 923">
                <a:extLst>
                  <a:ext uri="{FF2B5EF4-FFF2-40B4-BE49-F238E27FC236}">
                    <a16:creationId xmlns:a16="http://schemas.microsoft.com/office/drawing/2014/main" id="{85520DF6-2A78-434C-A60B-515EDDE7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6" name="Freeform 924">
              <a:extLst>
                <a:ext uri="{FF2B5EF4-FFF2-40B4-BE49-F238E27FC236}">
                  <a16:creationId xmlns:a16="http://schemas.microsoft.com/office/drawing/2014/main" id="{8561F90E-F1AA-4442-AA09-B899A01D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57" name="Group 925">
              <a:extLst>
                <a:ext uri="{FF2B5EF4-FFF2-40B4-BE49-F238E27FC236}">
                  <a16:creationId xmlns:a16="http://schemas.microsoft.com/office/drawing/2014/main" id="{C007B7E4-8A0D-8B44-AAD8-D4CBE6D96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926">
                <a:extLst>
                  <a:ext uri="{FF2B5EF4-FFF2-40B4-BE49-F238E27FC236}">
                    <a16:creationId xmlns:a16="http://schemas.microsoft.com/office/drawing/2014/main" id="{2D4D8126-C9B2-954F-BF35-C34DA6DD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7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0" name="AutoShape 927">
                <a:extLst>
                  <a:ext uri="{FF2B5EF4-FFF2-40B4-BE49-F238E27FC236}">
                    <a16:creationId xmlns:a16="http://schemas.microsoft.com/office/drawing/2014/main" id="{56BEC430-2AA2-4F49-8EE0-B7344729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2582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8" name="Rectangle 928">
              <a:extLst>
                <a:ext uri="{FF2B5EF4-FFF2-40B4-BE49-F238E27FC236}">
                  <a16:creationId xmlns:a16="http://schemas.microsoft.com/office/drawing/2014/main" id="{126A2296-C9A6-9C43-9501-2D1DDB9C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9" name="Freeform 929">
              <a:extLst>
                <a:ext uri="{FF2B5EF4-FFF2-40B4-BE49-F238E27FC236}">
                  <a16:creationId xmlns:a16="http://schemas.microsoft.com/office/drawing/2014/main" id="{F425FCBF-A616-164F-B18B-917ED413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0" name="Freeform 930">
              <a:extLst>
                <a:ext uri="{FF2B5EF4-FFF2-40B4-BE49-F238E27FC236}">
                  <a16:creationId xmlns:a16="http://schemas.microsoft.com/office/drawing/2014/main" id="{353749D7-9281-8E49-A5B4-2F178101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1" name="Oval 931">
              <a:extLst>
                <a:ext uri="{FF2B5EF4-FFF2-40B4-BE49-F238E27FC236}">
                  <a16:creationId xmlns:a16="http://schemas.microsoft.com/office/drawing/2014/main" id="{E1E4B180-E6CE-7442-9223-45C836FD1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6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2" name="Freeform 932">
              <a:extLst>
                <a:ext uri="{FF2B5EF4-FFF2-40B4-BE49-F238E27FC236}">
                  <a16:creationId xmlns:a16="http://schemas.microsoft.com/office/drawing/2014/main" id="{ECCE8082-44DC-AD4B-897F-AFB5B8C3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3" name="AutoShape 933">
              <a:extLst>
                <a:ext uri="{FF2B5EF4-FFF2-40B4-BE49-F238E27FC236}">
                  <a16:creationId xmlns:a16="http://schemas.microsoft.com/office/drawing/2014/main" id="{1BDAB43E-770D-DF4E-93E5-966C49C8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684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4" name="AutoShape 934">
              <a:extLst>
                <a:ext uri="{FF2B5EF4-FFF2-40B4-BE49-F238E27FC236}">
                  <a16:creationId xmlns:a16="http://schemas.microsoft.com/office/drawing/2014/main" id="{8EA74EC7-7C6B-2B45-9022-EE2F9191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712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5" name="Oval 935">
              <a:extLst>
                <a:ext uri="{FF2B5EF4-FFF2-40B4-BE49-F238E27FC236}">
                  <a16:creationId xmlns:a16="http://schemas.microsoft.com/office/drawing/2014/main" id="{B1DEDAB8-0FDC-2E45-9220-F22F6CB1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7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6" name="Oval 936">
              <a:extLst>
                <a:ext uri="{FF2B5EF4-FFF2-40B4-BE49-F238E27FC236}">
                  <a16:creationId xmlns:a16="http://schemas.microsoft.com/office/drawing/2014/main" id="{3E3A0AF5-D4FB-E946-A895-FC2E89C1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7" name="Oval 937">
              <a:extLst>
                <a:ext uri="{FF2B5EF4-FFF2-40B4-BE49-F238E27FC236}">
                  <a16:creationId xmlns:a16="http://schemas.microsoft.com/office/drawing/2014/main" id="{9AA184C2-D608-0F4A-989F-065C06C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8" name="Rectangle 938">
              <a:extLst>
                <a:ext uri="{FF2B5EF4-FFF2-40B4-BE49-F238E27FC236}">
                  <a16:creationId xmlns:a16="http://schemas.microsoft.com/office/drawing/2014/main" id="{E062DB16-3338-5140-9EFE-FFD3A8DB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5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8" name="Text Box 106">
            <a:extLst>
              <a:ext uri="{FF2B5EF4-FFF2-40B4-BE49-F238E27FC236}">
                <a16:creationId xmlns:a16="http://schemas.microsoft.com/office/drawing/2014/main" id="{EA706E7B-7E42-4C4D-9105-84D89DA5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059" y="1385191"/>
            <a:ext cx="1697901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host-to-gateway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9" name="Freeform 104">
            <a:extLst>
              <a:ext uri="{FF2B5EF4-FFF2-40B4-BE49-F238E27FC236}">
                <a16:creationId xmlns:a16="http://schemas.microsoft.com/office/drawing/2014/main" id="{F6C78259-2E95-ED45-B4A5-25318FC554F6}"/>
              </a:ext>
            </a:extLst>
          </p:cNvPr>
          <p:cNvSpPr>
            <a:spLocks/>
          </p:cNvSpPr>
          <p:nvPr/>
        </p:nvSpPr>
        <p:spPr bwMode="auto">
          <a:xfrm>
            <a:off x="6625618" y="1769096"/>
            <a:ext cx="1239327" cy="415072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1" name="Text Box 109">
            <a:extLst>
              <a:ext uri="{FF2B5EF4-FFF2-40B4-BE49-F238E27FC236}">
                <a16:creationId xmlns:a16="http://schemas.microsoft.com/office/drawing/2014/main" id="{3064BAC3-6CCC-A440-A7CD-53A1E24B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390" y="2051586"/>
            <a:ext cx="151387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router and filter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2" name="Text Box 107">
            <a:extLst>
              <a:ext uri="{FF2B5EF4-FFF2-40B4-BE49-F238E27FC236}">
                <a16:creationId xmlns:a16="http://schemas.microsoft.com/office/drawing/2014/main" id="{FB06723B-C673-124A-ADF8-0F77B61E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920" y="3086387"/>
            <a:ext cx="2033633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gateway-to-remote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 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3" name="Line 334">
            <a:extLst>
              <a:ext uri="{FF2B5EF4-FFF2-40B4-BE49-F238E27FC236}">
                <a16:creationId xmlns:a16="http://schemas.microsoft.com/office/drawing/2014/main" id="{ADCEA4E0-8E69-B54E-BC11-4D55E2C5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3455" y="2917673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60821E7-3822-3E4D-B96E-A98D63D28673}"/>
              </a:ext>
            </a:extLst>
          </p:cNvPr>
          <p:cNvGrpSpPr/>
          <p:nvPr/>
        </p:nvGrpSpPr>
        <p:grpSpPr>
          <a:xfrm>
            <a:off x="8847900" y="2733388"/>
            <a:ext cx="754294" cy="393599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C87B7E1-3570-4F4D-BDC5-88A5AD9C2F1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0A5A98B-6241-3B4E-B39E-C0CEBC5027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AFE6D6-0231-574A-8C18-328FE15EC3E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3CA9AD10-B553-AB4B-BD13-71B5D89DDE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74487FB2-3450-CF4C-A8A8-A8C27224463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DE45BD87-30E6-F749-8D8E-8D227F94DE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D997E11-BFCB-D04D-9498-3139A57B8B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BEF537-93EE-3541-995A-29ACC34FE5ED}"/>
              </a:ext>
            </a:extLst>
          </p:cNvPr>
          <p:cNvGrpSpPr/>
          <p:nvPr/>
        </p:nvGrpSpPr>
        <p:grpSpPr>
          <a:xfrm>
            <a:off x="6966643" y="2242007"/>
            <a:ext cx="693067" cy="304790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D7B168B-9B7F-9B41-8BE3-438D87B14BD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F87234C-D81C-CE4E-91E3-255B4CD392A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250F77-6984-2145-B632-C56C55DB31C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FC5F968-D50B-014F-A033-E4AE880542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4963B7D1-B34A-0F4B-8E53-2144EEFAD155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628CB39-AB2A-9B45-85C7-BA3690A8D98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2908F37B-D113-D444-A3A9-DFCD1E7DE6F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906">
            <a:extLst>
              <a:ext uri="{FF2B5EF4-FFF2-40B4-BE49-F238E27FC236}">
                <a16:creationId xmlns:a16="http://schemas.microsoft.com/office/drawing/2014/main" id="{48A8CBBF-5F0C-D04D-A305-6C061B20825E}"/>
              </a:ext>
            </a:extLst>
          </p:cNvPr>
          <p:cNvGrpSpPr>
            <a:grpSpLocks/>
          </p:cNvGrpSpPr>
          <p:nvPr/>
        </p:nvGrpSpPr>
        <p:grpSpPr bwMode="auto">
          <a:xfrm>
            <a:off x="9027595" y="2323878"/>
            <a:ext cx="297242" cy="540574"/>
            <a:chOff x="4140" y="429"/>
            <a:chExt cx="1425" cy="2396"/>
          </a:xfrm>
        </p:grpSpPr>
        <p:sp>
          <p:nvSpPr>
            <p:cNvPr id="87" name="Freeform 907">
              <a:extLst>
                <a:ext uri="{FF2B5EF4-FFF2-40B4-BE49-F238E27FC236}">
                  <a16:creationId xmlns:a16="http://schemas.microsoft.com/office/drawing/2014/main" id="{F119A2E8-6B40-C54D-A46B-42280521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88" name="Rectangle 908">
              <a:extLst>
                <a:ext uri="{FF2B5EF4-FFF2-40B4-BE49-F238E27FC236}">
                  <a16:creationId xmlns:a16="http://schemas.microsoft.com/office/drawing/2014/main" id="{45DBB85A-7E4F-2343-96CB-8D30FD1C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7"/>
              <a:ext cx="1043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9" name="Freeform 909">
              <a:extLst>
                <a:ext uri="{FF2B5EF4-FFF2-40B4-BE49-F238E27FC236}">
                  <a16:creationId xmlns:a16="http://schemas.microsoft.com/office/drawing/2014/main" id="{CA84A987-FE82-4049-99B7-CDD39C7E6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0" name="Freeform 910">
              <a:extLst>
                <a:ext uri="{FF2B5EF4-FFF2-40B4-BE49-F238E27FC236}">
                  <a16:creationId xmlns:a16="http://schemas.microsoft.com/office/drawing/2014/main" id="{51B4F6DB-2D55-0242-AB9C-A5AD1EE7C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1" name="Rectangle 911">
              <a:extLst>
                <a:ext uri="{FF2B5EF4-FFF2-40B4-BE49-F238E27FC236}">
                  <a16:creationId xmlns:a16="http://schemas.microsoft.com/office/drawing/2014/main" id="{EDB91428-E9B1-C24F-89BE-502FEC0F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7"/>
              <a:ext cx="586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2" name="Group 912">
              <a:extLst>
                <a:ext uri="{FF2B5EF4-FFF2-40B4-BE49-F238E27FC236}">
                  <a16:creationId xmlns:a16="http://schemas.microsoft.com/office/drawing/2014/main" id="{FE0C9B25-9755-DF4A-A1CD-7E38FE87C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" name="AutoShape 913">
                <a:extLst>
                  <a:ext uri="{FF2B5EF4-FFF2-40B4-BE49-F238E27FC236}">
                    <a16:creationId xmlns:a16="http://schemas.microsoft.com/office/drawing/2014/main" id="{719DA4A7-9E09-1B4C-8BD9-5C144558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2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8" name="AutoShape 914">
                <a:extLst>
                  <a:ext uri="{FF2B5EF4-FFF2-40B4-BE49-F238E27FC236}">
                    <a16:creationId xmlns:a16="http://schemas.microsoft.com/office/drawing/2014/main" id="{DC8439CA-112F-8F42-9615-3D2766DC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0"/>
                <a:ext cx="69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3" name="Rectangle 915">
              <a:extLst>
                <a:ext uri="{FF2B5EF4-FFF2-40B4-BE49-F238E27FC236}">
                  <a16:creationId xmlns:a16="http://schemas.microsoft.com/office/drawing/2014/main" id="{2DAD11B1-9C4B-8B45-B30B-122FB4A73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8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4" name="Group 916">
              <a:extLst>
                <a:ext uri="{FF2B5EF4-FFF2-40B4-BE49-F238E27FC236}">
                  <a16:creationId xmlns:a16="http://schemas.microsoft.com/office/drawing/2014/main" id="{73CA3132-C9E1-C542-8908-DFB4952E6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" name="AutoShape 917">
                <a:extLst>
                  <a:ext uri="{FF2B5EF4-FFF2-40B4-BE49-F238E27FC236}">
                    <a16:creationId xmlns:a16="http://schemas.microsoft.com/office/drawing/2014/main" id="{1C055BDA-4CB8-B349-B9C3-A0532267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4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6" name="AutoShape 918">
                <a:extLst>
                  <a:ext uri="{FF2B5EF4-FFF2-40B4-BE49-F238E27FC236}">
                    <a16:creationId xmlns:a16="http://schemas.microsoft.com/office/drawing/2014/main" id="{20220948-F4FC-9241-A1AA-07757171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78"/>
                <a:ext cx="70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5" name="Rectangle 919">
              <a:extLst>
                <a:ext uri="{FF2B5EF4-FFF2-40B4-BE49-F238E27FC236}">
                  <a16:creationId xmlns:a16="http://schemas.microsoft.com/office/drawing/2014/main" id="{61C7653E-CA0B-AE41-B225-B49FDB96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3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6" name="Rectangle 920">
              <a:extLst>
                <a:ext uri="{FF2B5EF4-FFF2-40B4-BE49-F238E27FC236}">
                  <a16:creationId xmlns:a16="http://schemas.microsoft.com/office/drawing/2014/main" id="{210C20FB-0E71-8644-AA2B-4AE32091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8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7" name="Group 921">
              <a:extLst>
                <a:ext uri="{FF2B5EF4-FFF2-40B4-BE49-F238E27FC236}">
                  <a16:creationId xmlns:a16="http://schemas.microsoft.com/office/drawing/2014/main" id="{959ED3AE-FAB5-D244-BDBC-9233AFD0B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3" name="AutoShape 922">
                <a:extLst>
                  <a:ext uri="{FF2B5EF4-FFF2-40B4-BE49-F238E27FC236}">
                    <a16:creationId xmlns:a16="http://schemas.microsoft.com/office/drawing/2014/main" id="{887FF4F5-021C-DC4F-95A3-5042250A9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3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4" name="AutoShape 923">
                <a:extLst>
                  <a:ext uri="{FF2B5EF4-FFF2-40B4-BE49-F238E27FC236}">
                    <a16:creationId xmlns:a16="http://schemas.microsoft.com/office/drawing/2014/main" id="{B430D582-8E2F-D349-9605-082290BFF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91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8" name="Freeform 924">
              <a:extLst>
                <a:ext uri="{FF2B5EF4-FFF2-40B4-BE49-F238E27FC236}">
                  <a16:creationId xmlns:a16="http://schemas.microsoft.com/office/drawing/2014/main" id="{C72080CE-F513-5449-8782-B1158DC8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99" name="Group 925">
              <a:extLst>
                <a:ext uri="{FF2B5EF4-FFF2-40B4-BE49-F238E27FC236}">
                  <a16:creationId xmlns:a16="http://schemas.microsoft.com/office/drawing/2014/main" id="{ACC87EA5-D2EF-F544-AC1D-C13397415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1" name="AutoShape 926">
                <a:extLst>
                  <a:ext uri="{FF2B5EF4-FFF2-40B4-BE49-F238E27FC236}">
                    <a16:creationId xmlns:a16="http://schemas.microsoft.com/office/drawing/2014/main" id="{D8F45DD1-1D3C-9D45-9313-BFC93619C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1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" name="AutoShape 927">
                <a:extLst>
                  <a:ext uri="{FF2B5EF4-FFF2-40B4-BE49-F238E27FC236}">
                    <a16:creationId xmlns:a16="http://schemas.microsoft.com/office/drawing/2014/main" id="{0DACF3EE-628F-2846-BD5E-B7F452590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3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00" name="Rectangle 928">
              <a:extLst>
                <a:ext uri="{FF2B5EF4-FFF2-40B4-BE49-F238E27FC236}">
                  <a16:creationId xmlns:a16="http://schemas.microsoft.com/office/drawing/2014/main" id="{EF304AE2-0D7C-7040-8D49-8C6150B02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7"/>
              <a:ext cx="68" cy="2294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" name="Freeform 929">
              <a:extLst>
                <a:ext uri="{FF2B5EF4-FFF2-40B4-BE49-F238E27FC236}">
                  <a16:creationId xmlns:a16="http://schemas.microsoft.com/office/drawing/2014/main" id="{E8903628-4C08-E047-B477-5FC9BD422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2" name="Freeform 930">
              <a:extLst>
                <a:ext uri="{FF2B5EF4-FFF2-40B4-BE49-F238E27FC236}">
                  <a16:creationId xmlns:a16="http://schemas.microsoft.com/office/drawing/2014/main" id="{550BCC68-75B2-6043-9C70-00511267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3" name="Oval 931">
              <a:extLst>
                <a:ext uri="{FF2B5EF4-FFF2-40B4-BE49-F238E27FC236}">
                  <a16:creationId xmlns:a16="http://schemas.microsoft.com/office/drawing/2014/main" id="{B27DEE5A-67C1-0A4C-A4EE-84EDFE6A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8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" name="Freeform 932">
              <a:extLst>
                <a:ext uri="{FF2B5EF4-FFF2-40B4-BE49-F238E27FC236}">
                  <a16:creationId xmlns:a16="http://schemas.microsoft.com/office/drawing/2014/main" id="{708306D0-1682-F24F-B235-52B5882F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5" name="AutoShape 933">
              <a:extLst>
                <a:ext uri="{FF2B5EF4-FFF2-40B4-BE49-F238E27FC236}">
                  <a16:creationId xmlns:a16="http://schemas.microsoft.com/office/drawing/2014/main" id="{3DC134A2-FEFB-AF48-B7C4-0EC20F979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6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" name="AutoShape 934">
              <a:extLst>
                <a:ext uri="{FF2B5EF4-FFF2-40B4-BE49-F238E27FC236}">
                  <a16:creationId xmlns:a16="http://schemas.microsoft.com/office/drawing/2014/main" id="{009528D2-CAC6-DD42-BB0B-D58F9ECF4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4"/>
              <a:ext cx="1065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" name="Oval 935">
              <a:extLst>
                <a:ext uri="{FF2B5EF4-FFF2-40B4-BE49-F238E27FC236}">
                  <a16:creationId xmlns:a16="http://schemas.microsoft.com/office/drawing/2014/main" id="{124F75DA-A926-8F4F-91C1-9FCDE6EE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" name="Oval 936">
              <a:extLst>
                <a:ext uri="{FF2B5EF4-FFF2-40B4-BE49-F238E27FC236}">
                  <a16:creationId xmlns:a16="http://schemas.microsoft.com/office/drawing/2014/main" id="{AB40BB06-4154-DE4F-81C1-5E6D55AD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3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9" name="Oval 937">
              <a:extLst>
                <a:ext uri="{FF2B5EF4-FFF2-40B4-BE49-F238E27FC236}">
                  <a16:creationId xmlns:a16="http://schemas.microsoft.com/office/drawing/2014/main" id="{A6D2AE79-F91C-074D-A131-919361F6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83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" name="Rectangle 938">
              <a:extLst>
                <a:ext uri="{FF2B5EF4-FFF2-40B4-BE49-F238E27FC236}">
                  <a16:creationId xmlns:a16="http://schemas.microsoft.com/office/drawing/2014/main" id="{0ECC883B-7026-2747-AE59-CA340E54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4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0" name="Freeform 105">
            <a:extLst>
              <a:ext uri="{FF2B5EF4-FFF2-40B4-BE49-F238E27FC236}">
                <a16:creationId xmlns:a16="http://schemas.microsoft.com/office/drawing/2014/main" id="{CF551828-9D77-D443-B443-BBEFE870B0EC}"/>
              </a:ext>
            </a:extLst>
          </p:cNvPr>
          <p:cNvSpPr>
            <a:spLocks/>
          </p:cNvSpPr>
          <p:nvPr/>
        </p:nvSpPr>
        <p:spPr bwMode="auto">
          <a:xfrm>
            <a:off x="8217430" y="2426479"/>
            <a:ext cx="2115294" cy="560485"/>
          </a:xfrm>
          <a:custGeom>
            <a:avLst/>
            <a:gdLst>
              <a:gd name="T0" fmla="*/ 0 w 9169"/>
              <a:gd name="T1" fmla="*/ 2512 h 9369"/>
              <a:gd name="T2" fmla="*/ 703115 w 9169"/>
              <a:gd name="T3" fmla="*/ 267650 h 9369"/>
              <a:gd name="T4" fmla="*/ 1297580 w 9169"/>
              <a:gd name="T5" fmla="*/ 331288 h 9369"/>
              <a:gd name="T6" fmla="*/ 2115113 w 9169"/>
              <a:gd name="T7" fmla="*/ 560360 h 9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69" h="9369">
                <a:moveTo>
                  <a:pt x="0" y="42"/>
                </a:moveTo>
                <a:cubicBezTo>
                  <a:pt x="172" y="-490"/>
                  <a:pt x="1259" y="4154"/>
                  <a:pt x="3048" y="4475"/>
                </a:cubicBezTo>
                <a:cubicBezTo>
                  <a:pt x="4280" y="2061"/>
                  <a:pt x="4508" y="-199"/>
                  <a:pt x="5625" y="5539"/>
                </a:cubicBezTo>
                <a:cubicBezTo>
                  <a:pt x="6872" y="6531"/>
                  <a:pt x="7556" y="7648"/>
                  <a:pt x="9169" y="9369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62C2A35-2F70-3345-97E9-522FABF1C32D}"/>
              </a:ext>
            </a:extLst>
          </p:cNvPr>
          <p:cNvGrpSpPr/>
          <p:nvPr/>
        </p:nvGrpSpPr>
        <p:grpSpPr>
          <a:xfrm>
            <a:off x="7730789" y="2693841"/>
            <a:ext cx="693067" cy="304790"/>
            <a:chOff x="3668110" y="2448910"/>
            <a:chExt cx="3794234" cy="216513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B51538-9A2D-5C46-9587-F023F5B6137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54E9F17-6833-804E-9FDD-9EFC0779DE2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D733205-D6AE-F946-AB08-119318066F7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8F2050D-C857-EA4B-A958-5551F4D5823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0439B14-E3ED-EF42-8D87-D11AD7C9D3F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3B5F0FDC-D5AA-F74C-8919-BA2F638A02B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0D57DADE-A927-4042-9D7A-C758849C592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Limitations of firewalls, gateways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F15B7F5B-9CD7-DF4C-8F59-E1848F08E8CD}"/>
              </a:ext>
            </a:extLst>
          </p:cNvPr>
          <p:cNvSpPr txBox="1">
            <a:spLocks noChangeArrowheads="1"/>
          </p:cNvSpPr>
          <p:nvPr/>
        </p:nvSpPr>
        <p:spPr>
          <a:xfrm>
            <a:off x="1284868" y="1616462"/>
            <a:ext cx="49821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>
                <a:solidFill>
                  <a:srgbClr val="CC0000"/>
                </a:solidFill>
              </a:rPr>
              <a:t>IP spoofing: </a:t>
            </a:r>
            <a:r>
              <a:rPr lang="en-US" dirty="0"/>
              <a:t>router can</a:t>
            </a:r>
            <a:r>
              <a:rPr lang="en-US" altLang="ja-JP" dirty="0"/>
              <a:t>’t know if data “really” comes from claimed source</a:t>
            </a:r>
          </a:p>
          <a:p>
            <a:pPr indent="-285750"/>
            <a:r>
              <a:rPr lang="en-US" dirty="0"/>
              <a:t>if multiple app</a:t>
            </a:r>
            <a:r>
              <a:rPr lang="en-US" altLang="ja-JP" dirty="0"/>
              <a:t>s need special treatment, each has own app. gateway</a:t>
            </a:r>
          </a:p>
          <a:p>
            <a:pPr indent="-285750"/>
            <a:r>
              <a:rPr lang="en-US" dirty="0"/>
              <a:t>client software must know how to contact gateway</a:t>
            </a:r>
          </a:p>
          <a:p>
            <a:pPr lvl="1"/>
            <a:r>
              <a:rPr lang="en-US" sz="2800" dirty="0"/>
              <a:t>e.g., must set IP address of proxy in Web browser</a:t>
            </a:r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id="{AD7698B8-7EFD-3C4A-959B-E611C59A6DA0}"/>
              </a:ext>
            </a:extLst>
          </p:cNvPr>
          <p:cNvSpPr txBox="1">
            <a:spLocks noChangeArrowheads="1"/>
          </p:cNvSpPr>
          <p:nvPr/>
        </p:nvSpPr>
        <p:spPr>
          <a:xfrm>
            <a:off x="6900630" y="1632220"/>
            <a:ext cx="484160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filters often use all or nothing policy for UDP</a:t>
            </a:r>
          </a:p>
          <a:p>
            <a:r>
              <a:rPr lang="en-US" i="1" dirty="0">
                <a:solidFill>
                  <a:srgbClr val="0012A0"/>
                </a:solidFill>
              </a:rPr>
              <a:t>tradeoff:  </a:t>
            </a:r>
            <a:r>
              <a:rPr lang="en-US" dirty="0"/>
              <a:t>degree of communication with outside world, level of security</a:t>
            </a:r>
          </a:p>
          <a:p>
            <a:r>
              <a:rPr lang="en-US" dirty="0"/>
              <a:t>many highly protected sites still suffer from attacks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A87565-816F-F243-842F-6AF42B558A62}"/>
              </a:ext>
            </a:extLst>
          </p:cNvPr>
          <p:cNvSpPr txBox="1">
            <a:spLocks noChangeArrowheads="1"/>
          </p:cNvSpPr>
          <p:nvPr/>
        </p:nvSpPr>
        <p:spPr>
          <a:xfrm>
            <a:off x="833011" y="1482725"/>
            <a:ext cx="11277213" cy="487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sz="3200" dirty="0"/>
              <a:t>packet filtering:</a:t>
            </a:r>
          </a:p>
          <a:p>
            <a:pPr lvl="1"/>
            <a:r>
              <a:rPr lang="en-US" sz="2800" dirty="0"/>
              <a:t>operates on TCP/IP headers only</a:t>
            </a:r>
          </a:p>
          <a:p>
            <a:pPr lvl="1"/>
            <a:r>
              <a:rPr lang="en-US" sz="2800" dirty="0"/>
              <a:t>no correlation check among sessions </a:t>
            </a:r>
          </a:p>
          <a:p>
            <a:pPr indent="-285750"/>
            <a:r>
              <a:rPr lang="en-US" sz="3200" dirty="0">
                <a:solidFill>
                  <a:srgbClr val="CC0000"/>
                </a:solidFill>
              </a:rPr>
              <a:t>IDS: intrusion detection system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deep packet inspection: </a:t>
            </a:r>
            <a:r>
              <a:rPr lang="en-US" sz="2800" dirty="0"/>
              <a:t>look at packet contents (e.g., check character strings in packet against database of known virus, attack strings)</a:t>
            </a:r>
          </a:p>
          <a:p>
            <a:pPr lvl="1"/>
            <a:r>
              <a:rPr lang="en-US" sz="2800" dirty="0">
                <a:solidFill>
                  <a:srgbClr val="000099"/>
                </a:solidFill>
              </a:rPr>
              <a:t>examine correlation</a:t>
            </a:r>
            <a:r>
              <a:rPr lang="en-US" sz="2800" dirty="0"/>
              <a:t> among multiple packets</a:t>
            </a:r>
          </a:p>
          <a:p>
            <a:pPr lvl="2"/>
            <a:r>
              <a:rPr lang="en-US" sz="2400" dirty="0"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cs typeface="Gill Sans MT" charset="0"/>
              </a:rPr>
              <a:t>DoS attack</a:t>
            </a:r>
          </a:p>
        </p:txBody>
      </p:sp>
    </p:spTree>
    <p:extLst>
      <p:ext uri="{BB962C8B-B14F-4D97-AF65-F5344CB8AC3E}">
        <p14:creationId xmlns:p14="http://schemas.microsoft.com/office/powerpoint/2010/main" val="41650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Oval 652">
            <a:extLst>
              <a:ext uri="{FF2B5EF4-FFF2-40B4-BE49-F238E27FC236}">
                <a16:creationId xmlns:a16="http://schemas.microsoft.com/office/drawing/2014/main" id="{D8859DB2-6D15-8D4F-810D-7A22BBDAF94E}"/>
              </a:ext>
            </a:extLst>
          </p:cNvPr>
          <p:cNvSpPr/>
          <p:nvPr/>
        </p:nvSpPr>
        <p:spPr>
          <a:xfrm>
            <a:off x="5352585" y="3757961"/>
            <a:ext cx="1929163" cy="1917106"/>
          </a:xfrm>
          <a:prstGeom prst="ellipse">
            <a:avLst/>
          </a:prstGeom>
          <a:solidFill>
            <a:srgbClr val="9A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8" name="Freeform 627">
            <a:extLst>
              <a:ext uri="{FF2B5EF4-FFF2-40B4-BE49-F238E27FC236}">
                <a16:creationId xmlns:a16="http://schemas.microsoft.com/office/drawing/2014/main" id="{14B9577C-15F6-6444-94EF-4A48FBE3D491}"/>
              </a:ext>
            </a:extLst>
          </p:cNvPr>
          <p:cNvSpPr>
            <a:spLocks/>
          </p:cNvSpPr>
          <p:nvPr/>
        </p:nvSpPr>
        <p:spPr bwMode="auto">
          <a:xfrm>
            <a:off x="2171255" y="2415743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E0BB4B-B9AF-A44C-ACF4-D304D8C0A455}"/>
              </a:ext>
            </a:extLst>
          </p:cNvPr>
          <p:cNvCxnSpPr>
            <a:cxnSpLocks/>
          </p:cNvCxnSpPr>
          <p:nvPr/>
        </p:nvCxnSpPr>
        <p:spPr>
          <a:xfrm>
            <a:off x="4348172" y="3470082"/>
            <a:ext cx="316694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318" name="Freeform 2">
            <a:extLst>
              <a:ext uri="{FF2B5EF4-FFF2-40B4-BE49-F238E27FC236}">
                <a16:creationId xmlns:a16="http://schemas.microsoft.com/office/drawing/2014/main" id="{7626D96B-ACBA-2444-94A4-38F4DA71CA5C}"/>
              </a:ext>
            </a:extLst>
          </p:cNvPr>
          <p:cNvSpPr>
            <a:spLocks/>
          </p:cNvSpPr>
          <p:nvPr/>
        </p:nvSpPr>
        <p:spPr bwMode="auto">
          <a:xfrm>
            <a:off x="7415601" y="2968780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32" name="Line 320">
            <a:extLst>
              <a:ext uri="{FF2B5EF4-FFF2-40B4-BE49-F238E27FC236}">
                <a16:creationId xmlns:a16="http://schemas.microsoft.com/office/drawing/2014/main" id="{F4A22207-5EB4-2447-8FF6-CBD1B6F7E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4663" y="3524405"/>
            <a:ext cx="11113" cy="557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Line 354">
            <a:extLst>
              <a:ext uri="{FF2B5EF4-FFF2-40B4-BE49-F238E27FC236}">
                <a16:creationId xmlns:a16="http://schemas.microsoft.com/office/drawing/2014/main" id="{0E3A1382-1B27-8547-AA98-D895622E1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8888" y="4327680"/>
            <a:ext cx="325438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355">
            <a:extLst>
              <a:ext uri="{FF2B5EF4-FFF2-40B4-BE49-F238E27FC236}">
                <a16:creationId xmlns:a16="http://schemas.microsoft.com/office/drawing/2014/main" id="{A0B27A4F-3BEB-5E4F-A153-E04048E55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1638" y="4327680"/>
            <a:ext cx="61913" cy="446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356">
            <a:extLst>
              <a:ext uri="{FF2B5EF4-FFF2-40B4-BE49-F238E27FC236}">
                <a16:creationId xmlns:a16="http://schemas.microsoft.com/office/drawing/2014/main" id="{7BE0DE33-F5FB-3949-9CBD-AABD141B6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1526" y="4267355"/>
            <a:ext cx="136525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Text Box 357">
            <a:extLst>
              <a:ext uri="{FF2B5EF4-FFF2-40B4-BE49-F238E27FC236}">
                <a16:creationId xmlns:a16="http://schemas.microsoft.com/office/drawing/2014/main" id="{6ADCF597-E673-EE43-B3CB-5793FE8A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127" y="4517483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Web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7" name="Text Box 358">
            <a:extLst>
              <a:ext uri="{FF2B5EF4-FFF2-40B4-BE49-F238E27FC236}">
                <a16:creationId xmlns:a16="http://schemas.microsoft.com/office/drawing/2014/main" id="{EB04F490-51BE-A046-AAC2-BDEA9325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950" y="5015068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FTP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38" name="Text Box 359">
            <a:extLst>
              <a:ext uri="{FF2B5EF4-FFF2-40B4-BE49-F238E27FC236}">
                <a16:creationId xmlns:a16="http://schemas.microsoft.com/office/drawing/2014/main" id="{C7318176-0A83-414C-8D61-60718612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461" y="4789604"/>
            <a:ext cx="769634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DNS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server</a:t>
            </a:r>
          </a:p>
        </p:txBody>
      </p:sp>
      <p:sp>
        <p:nvSpPr>
          <p:cNvPr id="456" name="Text Box 378">
            <a:extLst>
              <a:ext uri="{FF2B5EF4-FFF2-40B4-BE49-F238E27FC236}">
                <a16:creationId xmlns:a16="http://schemas.microsoft.com/office/drawing/2014/main" id="{4131D6E7-EFD0-2740-9337-20BE0B869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703" y="3348347"/>
            <a:ext cx="119789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Internet</a:t>
            </a:r>
          </a:p>
        </p:txBody>
      </p:sp>
      <p:sp>
        <p:nvSpPr>
          <p:cNvPr id="457" name="Text Box 379">
            <a:extLst>
              <a:ext uri="{FF2B5EF4-FFF2-40B4-BE49-F238E27FC236}">
                <a16:creationId xmlns:a16="http://schemas.microsoft.com/office/drawing/2014/main" id="{AE85133C-B35B-B64A-B9B3-0CC3047D9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821" y="4508706"/>
            <a:ext cx="188115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demilitarized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zone</a:t>
            </a:r>
          </a:p>
        </p:txBody>
      </p:sp>
      <p:sp>
        <p:nvSpPr>
          <p:cNvPr id="458" name="Text Box 381">
            <a:extLst>
              <a:ext uri="{FF2B5EF4-FFF2-40B4-BE49-F238E27FC236}">
                <a16:creationId xmlns:a16="http://schemas.microsoft.com/office/drawing/2014/main" id="{FF0762E1-80CD-3842-92FE-8E4B85C3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901" y="2354418"/>
            <a:ext cx="878446" cy="31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459" name="Oval 384">
            <a:extLst>
              <a:ext uri="{FF2B5EF4-FFF2-40B4-BE49-F238E27FC236}">
                <a16:creationId xmlns:a16="http://schemas.microsoft.com/office/drawing/2014/main" id="{ECBF88DE-88E6-CC4B-847A-4F037095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139" y="3816505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0" name="Text Box 385">
            <a:extLst>
              <a:ext uri="{FF2B5EF4-FFF2-40B4-BE49-F238E27FC236}">
                <a16:creationId xmlns:a16="http://schemas.microsoft.com/office/drawing/2014/main" id="{586D51DA-DED4-4D47-895A-C6E060E8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079" y="4584855"/>
            <a:ext cx="1282979" cy="790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IDS 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 charset="0"/>
              </a:rPr>
              <a:t>sensors</a:t>
            </a:r>
          </a:p>
        </p:txBody>
      </p:sp>
      <p:sp>
        <p:nvSpPr>
          <p:cNvPr id="461" name="Line 389">
            <a:extLst>
              <a:ext uri="{FF2B5EF4-FFF2-40B4-BE49-F238E27FC236}">
                <a16:creationId xmlns:a16="http://schemas.microsoft.com/office/drawing/2014/main" id="{D870C84A-2946-E04C-B442-16BDF3CB67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7876" y="3941918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2" name="Rectangle 392">
            <a:extLst>
              <a:ext uri="{FF2B5EF4-FFF2-40B4-BE49-F238E27FC236}">
                <a16:creationId xmlns:a16="http://schemas.microsoft.com/office/drawing/2014/main" id="{582B9E92-FCA8-7F42-94E2-AFBDF341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535972"/>
            <a:ext cx="10577926" cy="64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3200" kern="0" dirty="0"/>
              <a:t>multiple IDSs: different types of checking at different locations</a:t>
            </a:r>
          </a:p>
        </p:txBody>
      </p:sp>
      <p:sp>
        <p:nvSpPr>
          <p:cNvPr id="464" name="Rectangle 198">
            <a:extLst>
              <a:ext uri="{FF2B5EF4-FFF2-40B4-BE49-F238E27FC236}">
                <a16:creationId xmlns:a16="http://schemas.microsoft.com/office/drawing/2014/main" id="{2D520648-86EB-5A48-A5A8-B5FA80E27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13" y="3545043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66" name="Line 20">
            <a:extLst>
              <a:ext uri="{FF2B5EF4-FFF2-40B4-BE49-F238E27FC236}">
                <a16:creationId xmlns:a16="http://schemas.microsoft.com/office/drawing/2014/main" id="{99F7DD3B-0C28-0147-8915-068D8FFB2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0226" y="298624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7" name="Line 21">
            <a:extLst>
              <a:ext uri="{FF2B5EF4-FFF2-40B4-BE49-F238E27FC236}">
                <a16:creationId xmlns:a16="http://schemas.microsoft.com/office/drawing/2014/main" id="{DA6C8CAD-43FF-BA4B-83DF-30BD09CDB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2163" y="3033868"/>
            <a:ext cx="396875" cy="48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8" name="Line 22">
            <a:extLst>
              <a:ext uri="{FF2B5EF4-FFF2-40B4-BE49-F238E27FC236}">
                <a16:creationId xmlns:a16="http://schemas.microsoft.com/office/drawing/2014/main" id="{BF1722E4-071D-4447-9A49-0D99A6424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6676" y="306244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69" name="Group 44">
            <a:extLst>
              <a:ext uri="{FF2B5EF4-FFF2-40B4-BE49-F238E27FC236}">
                <a16:creationId xmlns:a16="http://schemas.microsoft.com/office/drawing/2014/main" id="{B8E74B28-0E30-1746-8213-B2EBD4621910}"/>
              </a:ext>
            </a:extLst>
          </p:cNvPr>
          <p:cNvGrpSpPr>
            <a:grpSpLocks/>
          </p:cNvGrpSpPr>
          <p:nvPr/>
        </p:nvGrpSpPr>
        <p:grpSpPr bwMode="auto">
          <a:xfrm>
            <a:off x="2054613" y="2769551"/>
            <a:ext cx="568325" cy="481012"/>
            <a:chOff x="-44" y="1473"/>
            <a:chExt cx="981" cy="1105"/>
          </a:xfrm>
        </p:grpSpPr>
        <p:pic>
          <p:nvPicPr>
            <p:cNvPr id="470" name="Picture 45" descr="desktop_computer_stylized_medium">
              <a:extLst>
                <a:ext uri="{FF2B5EF4-FFF2-40B4-BE49-F238E27FC236}">
                  <a16:creationId xmlns:a16="http://schemas.microsoft.com/office/drawing/2014/main" id="{58E13354-4BBC-DE4D-A3D3-A2B28A99F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" name="Freeform 46">
              <a:extLst>
                <a:ext uri="{FF2B5EF4-FFF2-40B4-BE49-F238E27FC236}">
                  <a16:creationId xmlns:a16="http://schemas.microsoft.com/office/drawing/2014/main" id="{FFDB0BBD-44C0-5145-AB79-7351ED6483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2" name="Group 44">
            <a:extLst>
              <a:ext uri="{FF2B5EF4-FFF2-40B4-BE49-F238E27FC236}">
                <a16:creationId xmlns:a16="http://schemas.microsoft.com/office/drawing/2014/main" id="{1CF48981-0802-BD49-B1DC-404B3A4C090D}"/>
              </a:ext>
            </a:extLst>
          </p:cNvPr>
          <p:cNvGrpSpPr>
            <a:grpSpLocks/>
          </p:cNvGrpSpPr>
          <p:nvPr/>
        </p:nvGrpSpPr>
        <p:grpSpPr bwMode="auto">
          <a:xfrm>
            <a:off x="2989651" y="3278343"/>
            <a:ext cx="568325" cy="481012"/>
            <a:chOff x="-44" y="1473"/>
            <a:chExt cx="981" cy="1105"/>
          </a:xfrm>
        </p:grpSpPr>
        <p:pic>
          <p:nvPicPr>
            <p:cNvPr id="473" name="Picture 45" descr="desktop_computer_stylized_medium">
              <a:extLst>
                <a:ext uri="{FF2B5EF4-FFF2-40B4-BE49-F238E27FC236}">
                  <a16:creationId xmlns:a16="http://schemas.microsoft.com/office/drawing/2014/main" id="{92F35510-F025-1C4B-9387-20EF3A986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4" name="Freeform 46">
              <a:extLst>
                <a:ext uri="{FF2B5EF4-FFF2-40B4-BE49-F238E27FC236}">
                  <a16:creationId xmlns:a16="http://schemas.microsoft.com/office/drawing/2014/main" id="{BF28A15C-1BFC-3B46-ABF7-F557A6236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75" name="Line 21">
            <a:extLst>
              <a:ext uri="{FF2B5EF4-FFF2-40B4-BE49-F238E27FC236}">
                <a16:creationId xmlns:a16="http://schemas.microsoft.com/office/drawing/2014/main" id="{3A927FBA-ABAB-7F4A-A784-5F4356406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751" y="299259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22">
            <a:extLst>
              <a:ext uri="{FF2B5EF4-FFF2-40B4-BE49-F238E27FC236}">
                <a16:creationId xmlns:a16="http://schemas.microsoft.com/office/drawing/2014/main" id="{E215D6AD-7F95-A04B-A98D-7A95A1F69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7526" y="348789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22">
            <a:extLst>
              <a:ext uri="{FF2B5EF4-FFF2-40B4-BE49-F238E27FC236}">
                <a16:creationId xmlns:a16="http://schemas.microsoft.com/office/drawing/2014/main" id="{5A8B80E0-2E04-724B-B707-36EBBAF80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2338" y="349900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20">
            <a:extLst>
              <a:ext uri="{FF2B5EF4-FFF2-40B4-BE49-F238E27FC236}">
                <a16:creationId xmlns:a16="http://schemas.microsoft.com/office/drawing/2014/main" id="{1CBF3FF4-51AA-D840-9C47-E975B8CFF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9063" y="2946555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44">
            <a:extLst>
              <a:ext uri="{FF2B5EF4-FFF2-40B4-BE49-F238E27FC236}">
                <a16:creationId xmlns:a16="http://schemas.microsoft.com/office/drawing/2014/main" id="{FA873F0F-83EE-614A-A6A6-136DD4D484F1}"/>
              </a:ext>
            </a:extLst>
          </p:cNvPr>
          <p:cNvGrpSpPr>
            <a:grpSpLocks/>
          </p:cNvGrpSpPr>
          <p:nvPr/>
        </p:nvGrpSpPr>
        <p:grpSpPr bwMode="auto">
          <a:xfrm>
            <a:off x="3394463" y="3651405"/>
            <a:ext cx="568325" cy="481013"/>
            <a:chOff x="-44" y="1473"/>
            <a:chExt cx="981" cy="1105"/>
          </a:xfrm>
        </p:grpSpPr>
        <p:pic>
          <p:nvPicPr>
            <p:cNvPr id="480" name="Picture 45" descr="desktop_computer_stylized_medium">
              <a:extLst>
                <a:ext uri="{FF2B5EF4-FFF2-40B4-BE49-F238E27FC236}">
                  <a16:creationId xmlns:a16="http://schemas.microsoft.com/office/drawing/2014/main" id="{CD2C99BD-C509-184C-BEE0-D33E2258F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" name="Freeform 46">
              <a:extLst>
                <a:ext uri="{FF2B5EF4-FFF2-40B4-BE49-F238E27FC236}">
                  <a16:creationId xmlns:a16="http://schemas.microsoft.com/office/drawing/2014/main" id="{D9F16CF8-FB14-724A-A59E-61D5070BC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2" name="Group 44">
            <a:extLst>
              <a:ext uri="{FF2B5EF4-FFF2-40B4-BE49-F238E27FC236}">
                <a16:creationId xmlns:a16="http://schemas.microsoft.com/office/drawing/2014/main" id="{9BB3F9B0-5CE4-414C-8181-A76DE392300B}"/>
              </a:ext>
            </a:extLst>
          </p:cNvPr>
          <p:cNvGrpSpPr>
            <a:grpSpLocks/>
          </p:cNvGrpSpPr>
          <p:nvPr/>
        </p:nvGrpSpPr>
        <p:grpSpPr bwMode="auto">
          <a:xfrm>
            <a:off x="3851663" y="3719668"/>
            <a:ext cx="568325" cy="481012"/>
            <a:chOff x="-44" y="1473"/>
            <a:chExt cx="981" cy="1105"/>
          </a:xfrm>
        </p:grpSpPr>
        <p:pic>
          <p:nvPicPr>
            <p:cNvPr id="483" name="Picture 45" descr="desktop_computer_stylized_medium">
              <a:extLst>
                <a:ext uri="{FF2B5EF4-FFF2-40B4-BE49-F238E27FC236}">
                  <a16:creationId xmlns:a16="http://schemas.microsoft.com/office/drawing/2014/main" id="{7523B2BA-EB75-524B-9362-1C9AC2B32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4" name="Freeform 46">
              <a:extLst>
                <a:ext uri="{FF2B5EF4-FFF2-40B4-BE49-F238E27FC236}">
                  <a16:creationId xmlns:a16="http://schemas.microsoft.com/office/drawing/2014/main" id="{57EEFA02-5655-6342-8315-00F2C25299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7" name="Group 44">
            <a:extLst>
              <a:ext uri="{FF2B5EF4-FFF2-40B4-BE49-F238E27FC236}">
                <a16:creationId xmlns:a16="http://schemas.microsoft.com/office/drawing/2014/main" id="{CF405292-4F89-D34E-BDE5-80DA1AC46B59}"/>
              </a:ext>
            </a:extLst>
          </p:cNvPr>
          <p:cNvGrpSpPr>
            <a:grpSpLocks/>
          </p:cNvGrpSpPr>
          <p:nvPr/>
        </p:nvGrpSpPr>
        <p:grpSpPr bwMode="auto">
          <a:xfrm>
            <a:off x="3645288" y="2656043"/>
            <a:ext cx="568325" cy="481012"/>
            <a:chOff x="-44" y="1473"/>
            <a:chExt cx="981" cy="1105"/>
          </a:xfrm>
        </p:grpSpPr>
        <p:pic>
          <p:nvPicPr>
            <p:cNvPr id="488" name="Picture 45" descr="desktop_computer_stylized_medium">
              <a:extLst>
                <a:ext uri="{FF2B5EF4-FFF2-40B4-BE49-F238E27FC236}">
                  <a16:creationId xmlns:a16="http://schemas.microsoft.com/office/drawing/2014/main" id="{F50E822E-D731-AC4A-8D2B-332BF6123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46">
              <a:extLst>
                <a:ext uri="{FF2B5EF4-FFF2-40B4-BE49-F238E27FC236}">
                  <a16:creationId xmlns:a16="http://schemas.microsoft.com/office/drawing/2014/main" id="{1E50317E-90B3-504A-9FAF-FC1992CB8C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0" name="Group 906">
            <a:extLst>
              <a:ext uri="{FF2B5EF4-FFF2-40B4-BE49-F238E27FC236}">
                <a16:creationId xmlns:a16="http://schemas.microsoft.com/office/drawing/2014/main" id="{1C91236D-4DC5-F149-B840-B0400CB870DD}"/>
              </a:ext>
            </a:extLst>
          </p:cNvPr>
          <p:cNvGrpSpPr>
            <a:grpSpLocks/>
          </p:cNvGrpSpPr>
          <p:nvPr/>
        </p:nvGrpSpPr>
        <p:grpSpPr bwMode="auto">
          <a:xfrm>
            <a:off x="2524513" y="3446618"/>
            <a:ext cx="285750" cy="536575"/>
            <a:chOff x="4140" y="429"/>
            <a:chExt cx="1425" cy="2396"/>
          </a:xfrm>
        </p:grpSpPr>
        <p:sp>
          <p:nvSpPr>
            <p:cNvPr id="491" name="Freeform 907">
              <a:extLst>
                <a:ext uri="{FF2B5EF4-FFF2-40B4-BE49-F238E27FC236}">
                  <a16:creationId xmlns:a16="http://schemas.microsoft.com/office/drawing/2014/main" id="{7DA0D1D7-53E1-324E-A3FD-5A0F5FAF2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Rectangle 908">
              <a:extLst>
                <a:ext uri="{FF2B5EF4-FFF2-40B4-BE49-F238E27FC236}">
                  <a16:creationId xmlns:a16="http://schemas.microsoft.com/office/drawing/2014/main" id="{B80514CA-945D-8342-AC72-999DE0921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3" name="Freeform 909">
              <a:extLst>
                <a:ext uri="{FF2B5EF4-FFF2-40B4-BE49-F238E27FC236}">
                  <a16:creationId xmlns:a16="http://schemas.microsoft.com/office/drawing/2014/main" id="{20FC8100-5112-3049-A5B1-FC0F31456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Freeform 910">
              <a:extLst>
                <a:ext uri="{FF2B5EF4-FFF2-40B4-BE49-F238E27FC236}">
                  <a16:creationId xmlns:a16="http://schemas.microsoft.com/office/drawing/2014/main" id="{CB8BA0B8-48F5-8545-A1B9-BBD07DC1A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5" name="Rectangle 911">
              <a:extLst>
                <a:ext uri="{FF2B5EF4-FFF2-40B4-BE49-F238E27FC236}">
                  <a16:creationId xmlns:a16="http://schemas.microsoft.com/office/drawing/2014/main" id="{8DDED4AF-823E-9243-9F45-93DE85B5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6" name="Group 912">
              <a:extLst>
                <a:ext uri="{FF2B5EF4-FFF2-40B4-BE49-F238E27FC236}">
                  <a16:creationId xmlns:a16="http://schemas.microsoft.com/office/drawing/2014/main" id="{F0379376-59CC-5F4C-8179-F1943DA35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21" name="AutoShape 913">
                <a:extLst>
                  <a:ext uri="{FF2B5EF4-FFF2-40B4-BE49-F238E27FC236}">
                    <a16:creationId xmlns:a16="http://schemas.microsoft.com/office/drawing/2014/main" id="{BE8465C9-09AE-8744-923B-5E1C3728E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2" name="AutoShape 914">
                <a:extLst>
                  <a:ext uri="{FF2B5EF4-FFF2-40B4-BE49-F238E27FC236}">
                    <a16:creationId xmlns:a16="http://schemas.microsoft.com/office/drawing/2014/main" id="{B5920BDE-18BC-2F4D-A579-110DD11E9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7" name="Rectangle 915">
              <a:extLst>
                <a:ext uri="{FF2B5EF4-FFF2-40B4-BE49-F238E27FC236}">
                  <a16:creationId xmlns:a16="http://schemas.microsoft.com/office/drawing/2014/main" id="{CE78E810-2C1E-4A42-8021-80EE38CD1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98" name="Group 916">
              <a:extLst>
                <a:ext uri="{FF2B5EF4-FFF2-40B4-BE49-F238E27FC236}">
                  <a16:creationId xmlns:a16="http://schemas.microsoft.com/office/drawing/2014/main" id="{D368B6CD-D993-3A4A-B386-66A5C867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9" name="AutoShape 917">
                <a:extLst>
                  <a:ext uri="{FF2B5EF4-FFF2-40B4-BE49-F238E27FC236}">
                    <a16:creationId xmlns:a16="http://schemas.microsoft.com/office/drawing/2014/main" id="{B70A5AAF-649F-4649-8493-A1210242A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0" name="AutoShape 918">
                <a:extLst>
                  <a:ext uri="{FF2B5EF4-FFF2-40B4-BE49-F238E27FC236}">
                    <a16:creationId xmlns:a16="http://schemas.microsoft.com/office/drawing/2014/main" id="{C658474D-5C17-B644-834A-DC81AB16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99" name="Rectangle 919">
              <a:extLst>
                <a:ext uri="{FF2B5EF4-FFF2-40B4-BE49-F238E27FC236}">
                  <a16:creationId xmlns:a16="http://schemas.microsoft.com/office/drawing/2014/main" id="{64D5A8CF-0780-4D42-80F5-DC4BB0F2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0" name="Rectangle 920">
              <a:extLst>
                <a:ext uri="{FF2B5EF4-FFF2-40B4-BE49-F238E27FC236}">
                  <a16:creationId xmlns:a16="http://schemas.microsoft.com/office/drawing/2014/main" id="{032E6CA4-99BB-8041-B8C2-75A836904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01" name="Group 921">
              <a:extLst>
                <a:ext uri="{FF2B5EF4-FFF2-40B4-BE49-F238E27FC236}">
                  <a16:creationId xmlns:a16="http://schemas.microsoft.com/office/drawing/2014/main" id="{0A6760A2-3ADF-C049-A447-864CE2AB2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17" name="AutoShape 922">
                <a:extLst>
                  <a:ext uri="{FF2B5EF4-FFF2-40B4-BE49-F238E27FC236}">
                    <a16:creationId xmlns:a16="http://schemas.microsoft.com/office/drawing/2014/main" id="{F3A1B9D4-B27D-5843-ACAB-E3E30BE01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8" name="AutoShape 923">
                <a:extLst>
                  <a:ext uri="{FF2B5EF4-FFF2-40B4-BE49-F238E27FC236}">
                    <a16:creationId xmlns:a16="http://schemas.microsoft.com/office/drawing/2014/main" id="{E80AD0CA-1387-6A41-9BA5-1FB723123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2" name="Freeform 924">
              <a:extLst>
                <a:ext uri="{FF2B5EF4-FFF2-40B4-BE49-F238E27FC236}">
                  <a16:creationId xmlns:a16="http://schemas.microsoft.com/office/drawing/2014/main" id="{EE51236E-A5DD-2F47-A79A-80F0754E7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03" name="Group 925">
              <a:extLst>
                <a:ext uri="{FF2B5EF4-FFF2-40B4-BE49-F238E27FC236}">
                  <a16:creationId xmlns:a16="http://schemas.microsoft.com/office/drawing/2014/main" id="{4C9CAEB7-E909-A34A-B59B-4859A1C19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5" name="AutoShape 926">
                <a:extLst>
                  <a:ext uri="{FF2B5EF4-FFF2-40B4-BE49-F238E27FC236}">
                    <a16:creationId xmlns:a16="http://schemas.microsoft.com/office/drawing/2014/main" id="{63D52AC4-AF9D-F446-819E-D4020A616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16" name="AutoShape 927">
                <a:extLst>
                  <a:ext uri="{FF2B5EF4-FFF2-40B4-BE49-F238E27FC236}">
                    <a16:creationId xmlns:a16="http://schemas.microsoft.com/office/drawing/2014/main" id="{E7846240-A150-9D49-BB09-728647EF3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04" name="Rectangle 928">
              <a:extLst>
                <a:ext uri="{FF2B5EF4-FFF2-40B4-BE49-F238E27FC236}">
                  <a16:creationId xmlns:a16="http://schemas.microsoft.com/office/drawing/2014/main" id="{DCEF5FC2-6732-7F41-9D04-08BAE6E18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5" name="Freeform 929">
              <a:extLst>
                <a:ext uri="{FF2B5EF4-FFF2-40B4-BE49-F238E27FC236}">
                  <a16:creationId xmlns:a16="http://schemas.microsoft.com/office/drawing/2014/main" id="{7F4F2F0F-CC67-954D-AEF4-46335C83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Freeform 930">
              <a:extLst>
                <a:ext uri="{FF2B5EF4-FFF2-40B4-BE49-F238E27FC236}">
                  <a16:creationId xmlns:a16="http://schemas.microsoft.com/office/drawing/2014/main" id="{2CE704D8-3277-5F42-959B-83E6D0A5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Oval 931">
              <a:extLst>
                <a:ext uri="{FF2B5EF4-FFF2-40B4-BE49-F238E27FC236}">
                  <a16:creationId xmlns:a16="http://schemas.microsoft.com/office/drawing/2014/main" id="{E4579AE9-156E-F644-B5EC-4D6605FE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8" name="Freeform 932">
              <a:extLst>
                <a:ext uri="{FF2B5EF4-FFF2-40B4-BE49-F238E27FC236}">
                  <a16:creationId xmlns:a16="http://schemas.microsoft.com/office/drawing/2014/main" id="{A8D27C69-5BC0-B643-97C0-03D06DE4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9" name="AutoShape 933">
              <a:extLst>
                <a:ext uri="{FF2B5EF4-FFF2-40B4-BE49-F238E27FC236}">
                  <a16:creationId xmlns:a16="http://schemas.microsoft.com/office/drawing/2014/main" id="{7B8EADCF-5DF8-034F-828E-FE3275B6E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0" name="AutoShape 934">
              <a:extLst>
                <a:ext uri="{FF2B5EF4-FFF2-40B4-BE49-F238E27FC236}">
                  <a16:creationId xmlns:a16="http://schemas.microsoft.com/office/drawing/2014/main" id="{78322920-B626-334F-A144-E87E566C0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1" name="Oval 935">
              <a:extLst>
                <a:ext uri="{FF2B5EF4-FFF2-40B4-BE49-F238E27FC236}">
                  <a16:creationId xmlns:a16="http://schemas.microsoft.com/office/drawing/2014/main" id="{ACBE28B4-4166-E848-8B50-1D6AF149F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2" name="Oval 936">
              <a:extLst>
                <a:ext uri="{FF2B5EF4-FFF2-40B4-BE49-F238E27FC236}">
                  <a16:creationId xmlns:a16="http://schemas.microsoft.com/office/drawing/2014/main" id="{6329F1AB-E377-C144-94AC-060ABE1EC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3" name="Oval 937">
              <a:extLst>
                <a:ext uri="{FF2B5EF4-FFF2-40B4-BE49-F238E27FC236}">
                  <a16:creationId xmlns:a16="http://schemas.microsoft.com/office/drawing/2014/main" id="{DA4E6198-383A-B74C-862D-82C95180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4" name="Rectangle 938">
              <a:extLst>
                <a:ext uri="{FF2B5EF4-FFF2-40B4-BE49-F238E27FC236}">
                  <a16:creationId xmlns:a16="http://schemas.microsoft.com/office/drawing/2014/main" id="{66595628-6EBF-7946-80EF-9E6970386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23" name="Text Box 380">
            <a:extLst>
              <a:ext uri="{FF2B5EF4-FFF2-40B4-BE49-F238E27FC236}">
                <a16:creationId xmlns:a16="http://schemas.microsoft.com/office/drawing/2014/main" id="{E714A49C-4C33-8E41-AFAC-A938AA69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60" y="2776693"/>
            <a:ext cx="122687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internal</a:t>
            </a:r>
          </a:p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network</a:t>
            </a:r>
          </a:p>
        </p:txBody>
      </p:sp>
      <p:grpSp>
        <p:nvGrpSpPr>
          <p:cNvPr id="524" name="Group 906">
            <a:extLst>
              <a:ext uri="{FF2B5EF4-FFF2-40B4-BE49-F238E27FC236}">
                <a16:creationId xmlns:a16="http://schemas.microsoft.com/office/drawing/2014/main" id="{372C2C8E-B6E3-EC43-869C-A3A4247C1B97}"/>
              </a:ext>
            </a:extLst>
          </p:cNvPr>
          <p:cNvGrpSpPr>
            <a:grpSpLocks/>
          </p:cNvGrpSpPr>
          <p:nvPr/>
        </p:nvGrpSpPr>
        <p:grpSpPr bwMode="auto">
          <a:xfrm>
            <a:off x="5559813" y="4284818"/>
            <a:ext cx="220663" cy="468312"/>
            <a:chOff x="4140" y="429"/>
            <a:chExt cx="1425" cy="2396"/>
          </a:xfrm>
        </p:grpSpPr>
        <p:sp>
          <p:nvSpPr>
            <p:cNvPr id="525" name="Freeform 907">
              <a:extLst>
                <a:ext uri="{FF2B5EF4-FFF2-40B4-BE49-F238E27FC236}">
                  <a16:creationId xmlns:a16="http://schemas.microsoft.com/office/drawing/2014/main" id="{0EC9059A-8AF8-194D-B21F-D0269A3DC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6" name="Rectangle 908">
              <a:extLst>
                <a:ext uri="{FF2B5EF4-FFF2-40B4-BE49-F238E27FC236}">
                  <a16:creationId xmlns:a16="http://schemas.microsoft.com/office/drawing/2014/main" id="{B0E1C20C-7B87-364C-BA6E-68E11340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7" name="Freeform 909">
              <a:extLst>
                <a:ext uri="{FF2B5EF4-FFF2-40B4-BE49-F238E27FC236}">
                  <a16:creationId xmlns:a16="http://schemas.microsoft.com/office/drawing/2014/main" id="{F6184CF9-2477-5444-A15E-D96968E01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8" name="Freeform 910">
              <a:extLst>
                <a:ext uri="{FF2B5EF4-FFF2-40B4-BE49-F238E27FC236}">
                  <a16:creationId xmlns:a16="http://schemas.microsoft.com/office/drawing/2014/main" id="{FE8B1868-51DD-ED49-9AF1-936F62860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Rectangle 911">
              <a:extLst>
                <a:ext uri="{FF2B5EF4-FFF2-40B4-BE49-F238E27FC236}">
                  <a16:creationId xmlns:a16="http://schemas.microsoft.com/office/drawing/2014/main" id="{A93DCC8C-1A56-884B-BA31-1FE7FF47A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0" name="Group 912">
              <a:extLst>
                <a:ext uri="{FF2B5EF4-FFF2-40B4-BE49-F238E27FC236}">
                  <a16:creationId xmlns:a16="http://schemas.microsoft.com/office/drawing/2014/main" id="{A3CCB361-DB85-2A4F-B395-D3E8B0C79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55" name="AutoShape 913">
                <a:extLst>
                  <a:ext uri="{FF2B5EF4-FFF2-40B4-BE49-F238E27FC236}">
                    <a16:creationId xmlns:a16="http://schemas.microsoft.com/office/drawing/2014/main" id="{5CFEFD2A-FC35-8446-A8FF-2C1D94D2E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6" name="AutoShape 914">
                <a:extLst>
                  <a:ext uri="{FF2B5EF4-FFF2-40B4-BE49-F238E27FC236}">
                    <a16:creationId xmlns:a16="http://schemas.microsoft.com/office/drawing/2014/main" id="{ACFC2CCD-7ECD-E243-9798-A7AB3AE13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1" name="Rectangle 915">
              <a:extLst>
                <a:ext uri="{FF2B5EF4-FFF2-40B4-BE49-F238E27FC236}">
                  <a16:creationId xmlns:a16="http://schemas.microsoft.com/office/drawing/2014/main" id="{46FFB08F-B0F0-B842-8011-ECF627B5D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2" name="Group 916">
              <a:extLst>
                <a:ext uri="{FF2B5EF4-FFF2-40B4-BE49-F238E27FC236}">
                  <a16:creationId xmlns:a16="http://schemas.microsoft.com/office/drawing/2014/main" id="{B71D8113-D771-FE44-AC51-040348A57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3" name="AutoShape 917">
                <a:extLst>
                  <a:ext uri="{FF2B5EF4-FFF2-40B4-BE49-F238E27FC236}">
                    <a16:creationId xmlns:a16="http://schemas.microsoft.com/office/drawing/2014/main" id="{F1448338-7092-C34D-9F53-7D48EBF20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4" name="AutoShape 918">
                <a:extLst>
                  <a:ext uri="{FF2B5EF4-FFF2-40B4-BE49-F238E27FC236}">
                    <a16:creationId xmlns:a16="http://schemas.microsoft.com/office/drawing/2014/main" id="{549C43A8-E3BD-9244-9C26-B9F56E33F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3" name="Rectangle 919">
              <a:extLst>
                <a:ext uri="{FF2B5EF4-FFF2-40B4-BE49-F238E27FC236}">
                  <a16:creationId xmlns:a16="http://schemas.microsoft.com/office/drawing/2014/main" id="{2763A76B-77EE-CA48-964E-15B8FA54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4" name="Rectangle 920">
              <a:extLst>
                <a:ext uri="{FF2B5EF4-FFF2-40B4-BE49-F238E27FC236}">
                  <a16:creationId xmlns:a16="http://schemas.microsoft.com/office/drawing/2014/main" id="{E1AD7650-A035-264B-9C36-7C7F710FD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35" name="Group 921">
              <a:extLst>
                <a:ext uri="{FF2B5EF4-FFF2-40B4-BE49-F238E27FC236}">
                  <a16:creationId xmlns:a16="http://schemas.microsoft.com/office/drawing/2014/main" id="{55C4EA6F-5B89-DF4B-92A0-642D8D1FE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51" name="AutoShape 922">
                <a:extLst>
                  <a:ext uri="{FF2B5EF4-FFF2-40B4-BE49-F238E27FC236}">
                    <a16:creationId xmlns:a16="http://schemas.microsoft.com/office/drawing/2014/main" id="{67DA0184-A37A-8E45-887A-E99730E8D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2" name="AutoShape 923">
                <a:extLst>
                  <a:ext uri="{FF2B5EF4-FFF2-40B4-BE49-F238E27FC236}">
                    <a16:creationId xmlns:a16="http://schemas.microsoft.com/office/drawing/2014/main" id="{BD645E7E-F2AD-534A-A97D-CDAB63871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6" name="Freeform 924">
              <a:extLst>
                <a:ext uri="{FF2B5EF4-FFF2-40B4-BE49-F238E27FC236}">
                  <a16:creationId xmlns:a16="http://schemas.microsoft.com/office/drawing/2014/main" id="{E37140E5-8D1C-7A4E-B495-BD1BB2CAD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7" name="Group 925">
              <a:extLst>
                <a:ext uri="{FF2B5EF4-FFF2-40B4-BE49-F238E27FC236}">
                  <a16:creationId xmlns:a16="http://schemas.microsoft.com/office/drawing/2014/main" id="{31455B6E-2D35-3546-B1DC-F52E27224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9" name="AutoShape 926">
                <a:extLst>
                  <a:ext uri="{FF2B5EF4-FFF2-40B4-BE49-F238E27FC236}">
                    <a16:creationId xmlns:a16="http://schemas.microsoft.com/office/drawing/2014/main" id="{9820E0E4-1D63-594C-9FBF-015499D11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0" name="AutoShape 927">
                <a:extLst>
                  <a:ext uri="{FF2B5EF4-FFF2-40B4-BE49-F238E27FC236}">
                    <a16:creationId xmlns:a16="http://schemas.microsoft.com/office/drawing/2014/main" id="{ACAA3DBA-8D1C-0543-9AD5-553932B2A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38" name="Rectangle 928">
              <a:extLst>
                <a:ext uri="{FF2B5EF4-FFF2-40B4-BE49-F238E27FC236}">
                  <a16:creationId xmlns:a16="http://schemas.microsoft.com/office/drawing/2014/main" id="{58D72FAE-D118-3844-ABBB-C56676B58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9" name="Freeform 929">
              <a:extLst>
                <a:ext uri="{FF2B5EF4-FFF2-40B4-BE49-F238E27FC236}">
                  <a16:creationId xmlns:a16="http://schemas.microsoft.com/office/drawing/2014/main" id="{C37F42BF-2C88-9845-8A0B-65E52D371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930">
              <a:extLst>
                <a:ext uri="{FF2B5EF4-FFF2-40B4-BE49-F238E27FC236}">
                  <a16:creationId xmlns:a16="http://schemas.microsoft.com/office/drawing/2014/main" id="{EE65A061-AAD8-6A4E-81C9-BE3A9269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Oval 931">
              <a:extLst>
                <a:ext uri="{FF2B5EF4-FFF2-40B4-BE49-F238E27FC236}">
                  <a16:creationId xmlns:a16="http://schemas.microsoft.com/office/drawing/2014/main" id="{2CF6EFB5-3DB5-4845-BC2B-DEFCA5461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2" name="Freeform 932">
              <a:extLst>
                <a:ext uri="{FF2B5EF4-FFF2-40B4-BE49-F238E27FC236}">
                  <a16:creationId xmlns:a16="http://schemas.microsoft.com/office/drawing/2014/main" id="{C839F6B8-409D-EA44-A1C1-1E554576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3" name="AutoShape 933">
              <a:extLst>
                <a:ext uri="{FF2B5EF4-FFF2-40B4-BE49-F238E27FC236}">
                  <a16:creationId xmlns:a16="http://schemas.microsoft.com/office/drawing/2014/main" id="{53C05131-1D65-6843-836F-62E5ED0FF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" name="AutoShape 934">
              <a:extLst>
                <a:ext uri="{FF2B5EF4-FFF2-40B4-BE49-F238E27FC236}">
                  <a16:creationId xmlns:a16="http://schemas.microsoft.com/office/drawing/2014/main" id="{DB23A86E-3FFF-9143-93F4-61B9A2FF0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5" name="Oval 935">
              <a:extLst>
                <a:ext uri="{FF2B5EF4-FFF2-40B4-BE49-F238E27FC236}">
                  <a16:creationId xmlns:a16="http://schemas.microsoft.com/office/drawing/2014/main" id="{0328D6F5-D90F-6543-8019-D3FB8DD8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6" name="Oval 936">
              <a:extLst>
                <a:ext uri="{FF2B5EF4-FFF2-40B4-BE49-F238E27FC236}">
                  <a16:creationId xmlns:a16="http://schemas.microsoft.com/office/drawing/2014/main" id="{674752EA-A548-D24B-B385-B2D430ED4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7" name="Oval 937">
              <a:extLst>
                <a:ext uri="{FF2B5EF4-FFF2-40B4-BE49-F238E27FC236}">
                  <a16:creationId xmlns:a16="http://schemas.microsoft.com/office/drawing/2014/main" id="{15FA1A7B-369D-FA4E-B2DC-FA9EB509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8" name="Rectangle 938">
              <a:extLst>
                <a:ext uri="{FF2B5EF4-FFF2-40B4-BE49-F238E27FC236}">
                  <a16:creationId xmlns:a16="http://schemas.microsoft.com/office/drawing/2014/main" id="{1AFA4AC9-B1C6-DE4C-9586-A34A54376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58" name="Group 906">
            <a:extLst>
              <a:ext uri="{FF2B5EF4-FFF2-40B4-BE49-F238E27FC236}">
                <a16:creationId xmlns:a16="http://schemas.microsoft.com/office/drawing/2014/main" id="{24FBE699-3A69-5F49-B10A-F2497607494A}"/>
              </a:ext>
            </a:extLst>
          </p:cNvPr>
          <p:cNvGrpSpPr>
            <a:grpSpLocks/>
          </p:cNvGrpSpPr>
          <p:nvPr/>
        </p:nvGrpSpPr>
        <p:grpSpPr bwMode="auto">
          <a:xfrm>
            <a:off x="6077338" y="4548343"/>
            <a:ext cx="220663" cy="468312"/>
            <a:chOff x="4140" y="429"/>
            <a:chExt cx="1425" cy="2396"/>
          </a:xfrm>
        </p:grpSpPr>
        <p:sp>
          <p:nvSpPr>
            <p:cNvPr id="559" name="Freeform 907">
              <a:extLst>
                <a:ext uri="{FF2B5EF4-FFF2-40B4-BE49-F238E27FC236}">
                  <a16:creationId xmlns:a16="http://schemas.microsoft.com/office/drawing/2014/main" id="{C2C2D533-E3A9-1242-99A2-0EF1FA086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0" name="Rectangle 908">
              <a:extLst>
                <a:ext uri="{FF2B5EF4-FFF2-40B4-BE49-F238E27FC236}">
                  <a16:creationId xmlns:a16="http://schemas.microsoft.com/office/drawing/2014/main" id="{8B16BBD3-326E-1B4E-A241-4DFADEBA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1" name="Freeform 909">
              <a:extLst>
                <a:ext uri="{FF2B5EF4-FFF2-40B4-BE49-F238E27FC236}">
                  <a16:creationId xmlns:a16="http://schemas.microsoft.com/office/drawing/2014/main" id="{B12D95F8-F162-9F49-BA98-20D229D06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910">
              <a:extLst>
                <a:ext uri="{FF2B5EF4-FFF2-40B4-BE49-F238E27FC236}">
                  <a16:creationId xmlns:a16="http://schemas.microsoft.com/office/drawing/2014/main" id="{3D3E1CA4-FEC8-4545-9446-7A27FFB75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Rectangle 911">
              <a:extLst>
                <a:ext uri="{FF2B5EF4-FFF2-40B4-BE49-F238E27FC236}">
                  <a16:creationId xmlns:a16="http://schemas.microsoft.com/office/drawing/2014/main" id="{17FF2B4C-00D3-5749-9C9E-E1B476336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4" name="Group 912">
              <a:extLst>
                <a:ext uri="{FF2B5EF4-FFF2-40B4-BE49-F238E27FC236}">
                  <a16:creationId xmlns:a16="http://schemas.microsoft.com/office/drawing/2014/main" id="{D2DCCBBE-3205-DA49-8F85-84F2053E7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9" name="AutoShape 913">
                <a:extLst>
                  <a:ext uri="{FF2B5EF4-FFF2-40B4-BE49-F238E27FC236}">
                    <a16:creationId xmlns:a16="http://schemas.microsoft.com/office/drawing/2014/main" id="{E8977A6E-6B51-1044-9E58-1FE85EAD3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0" name="AutoShape 914">
                <a:extLst>
                  <a:ext uri="{FF2B5EF4-FFF2-40B4-BE49-F238E27FC236}">
                    <a16:creationId xmlns:a16="http://schemas.microsoft.com/office/drawing/2014/main" id="{5B645174-9323-884F-8D06-3843C0FA5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5" name="Rectangle 915">
              <a:extLst>
                <a:ext uri="{FF2B5EF4-FFF2-40B4-BE49-F238E27FC236}">
                  <a16:creationId xmlns:a16="http://schemas.microsoft.com/office/drawing/2014/main" id="{8EA28D19-22C0-9E43-9B4D-370B14016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6" name="Group 916">
              <a:extLst>
                <a:ext uri="{FF2B5EF4-FFF2-40B4-BE49-F238E27FC236}">
                  <a16:creationId xmlns:a16="http://schemas.microsoft.com/office/drawing/2014/main" id="{E20B0246-9D85-A940-8969-E06BC7651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7" name="AutoShape 917">
                <a:extLst>
                  <a:ext uri="{FF2B5EF4-FFF2-40B4-BE49-F238E27FC236}">
                    <a16:creationId xmlns:a16="http://schemas.microsoft.com/office/drawing/2014/main" id="{2386575F-D055-7D4A-96A6-DC25C77F1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8" name="AutoShape 918">
                <a:extLst>
                  <a:ext uri="{FF2B5EF4-FFF2-40B4-BE49-F238E27FC236}">
                    <a16:creationId xmlns:a16="http://schemas.microsoft.com/office/drawing/2014/main" id="{79D1B312-DCB4-3045-A89E-662AE6199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67" name="Rectangle 919">
              <a:extLst>
                <a:ext uri="{FF2B5EF4-FFF2-40B4-BE49-F238E27FC236}">
                  <a16:creationId xmlns:a16="http://schemas.microsoft.com/office/drawing/2014/main" id="{A0BA7B56-A08D-AB45-865D-6F2E8FF3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68" name="Rectangle 920">
              <a:extLst>
                <a:ext uri="{FF2B5EF4-FFF2-40B4-BE49-F238E27FC236}">
                  <a16:creationId xmlns:a16="http://schemas.microsoft.com/office/drawing/2014/main" id="{0281574C-E885-4745-A115-0288C4271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69" name="Group 921">
              <a:extLst>
                <a:ext uri="{FF2B5EF4-FFF2-40B4-BE49-F238E27FC236}">
                  <a16:creationId xmlns:a16="http://schemas.microsoft.com/office/drawing/2014/main" id="{DC49E756-DE2F-8D44-B54E-D62EDDBBDE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85" name="AutoShape 922">
                <a:extLst>
                  <a:ext uri="{FF2B5EF4-FFF2-40B4-BE49-F238E27FC236}">
                    <a16:creationId xmlns:a16="http://schemas.microsoft.com/office/drawing/2014/main" id="{9F19F873-DF90-4E45-ACCA-F9229B068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6" name="AutoShape 923">
                <a:extLst>
                  <a:ext uri="{FF2B5EF4-FFF2-40B4-BE49-F238E27FC236}">
                    <a16:creationId xmlns:a16="http://schemas.microsoft.com/office/drawing/2014/main" id="{F671D0B5-B38E-B44F-9D5C-2AA560D99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0" name="Freeform 924">
              <a:extLst>
                <a:ext uri="{FF2B5EF4-FFF2-40B4-BE49-F238E27FC236}">
                  <a16:creationId xmlns:a16="http://schemas.microsoft.com/office/drawing/2014/main" id="{292956A8-2199-4048-B7B8-7C45362C4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1" name="Group 925">
              <a:extLst>
                <a:ext uri="{FF2B5EF4-FFF2-40B4-BE49-F238E27FC236}">
                  <a16:creationId xmlns:a16="http://schemas.microsoft.com/office/drawing/2014/main" id="{E45774CD-309C-6746-8CA2-C8E2954C0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3" name="AutoShape 926">
                <a:extLst>
                  <a:ext uri="{FF2B5EF4-FFF2-40B4-BE49-F238E27FC236}">
                    <a16:creationId xmlns:a16="http://schemas.microsoft.com/office/drawing/2014/main" id="{4DEEB4DD-65E7-014B-BB2E-9EA93510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4" name="AutoShape 927">
                <a:extLst>
                  <a:ext uri="{FF2B5EF4-FFF2-40B4-BE49-F238E27FC236}">
                    <a16:creationId xmlns:a16="http://schemas.microsoft.com/office/drawing/2014/main" id="{4164F4EA-93E5-B848-B621-096B18055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72" name="Rectangle 928">
              <a:extLst>
                <a:ext uri="{FF2B5EF4-FFF2-40B4-BE49-F238E27FC236}">
                  <a16:creationId xmlns:a16="http://schemas.microsoft.com/office/drawing/2014/main" id="{623F71FE-9495-7741-A589-4007BE1B9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3" name="Freeform 929">
              <a:extLst>
                <a:ext uri="{FF2B5EF4-FFF2-40B4-BE49-F238E27FC236}">
                  <a16:creationId xmlns:a16="http://schemas.microsoft.com/office/drawing/2014/main" id="{3F984522-E215-C74D-B800-AB179C322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930">
              <a:extLst>
                <a:ext uri="{FF2B5EF4-FFF2-40B4-BE49-F238E27FC236}">
                  <a16:creationId xmlns:a16="http://schemas.microsoft.com/office/drawing/2014/main" id="{B71E17A8-74F3-A04D-82B5-B32F45768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5" name="Oval 931">
              <a:extLst>
                <a:ext uri="{FF2B5EF4-FFF2-40B4-BE49-F238E27FC236}">
                  <a16:creationId xmlns:a16="http://schemas.microsoft.com/office/drawing/2014/main" id="{5BD90E6E-B60B-F84C-AB54-A5D0F713D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6" name="Freeform 932">
              <a:extLst>
                <a:ext uri="{FF2B5EF4-FFF2-40B4-BE49-F238E27FC236}">
                  <a16:creationId xmlns:a16="http://schemas.microsoft.com/office/drawing/2014/main" id="{9409C943-633C-7846-BAD8-509431CF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AutoShape 933">
              <a:extLst>
                <a:ext uri="{FF2B5EF4-FFF2-40B4-BE49-F238E27FC236}">
                  <a16:creationId xmlns:a16="http://schemas.microsoft.com/office/drawing/2014/main" id="{06AAEACB-FA50-DF42-AF71-D24F9DE3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8" name="AutoShape 934">
              <a:extLst>
                <a:ext uri="{FF2B5EF4-FFF2-40B4-BE49-F238E27FC236}">
                  <a16:creationId xmlns:a16="http://schemas.microsoft.com/office/drawing/2014/main" id="{9A7FF494-1806-5247-BDF2-DBCEF0F5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79" name="Oval 935">
              <a:extLst>
                <a:ext uri="{FF2B5EF4-FFF2-40B4-BE49-F238E27FC236}">
                  <a16:creationId xmlns:a16="http://schemas.microsoft.com/office/drawing/2014/main" id="{C9A99CB9-2342-7044-A0E8-6BBF5D011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0" name="Oval 936">
              <a:extLst>
                <a:ext uri="{FF2B5EF4-FFF2-40B4-BE49-F238E27FC236}">
                  <a16:creationId xmlns:a16="http://schemas.microsoft.com/office/drawing/2014/main" id="{D1C9B5AF-2180-A14C-AE64-232AC1A34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1" name="Oval 937">
              <a:extLst>
                <a:ext uri="{FF2B5EF4-FFF2-40B4-BE49-F238E27FC236}">
                  <a16:creationId xmlns:a16="http://schemas.microsoft.com/office/drawing/2014/main" id="{C15B365E-1D8D-634C-AF7D-21D3D047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82" name="Rectangle 938">
              <a:extLst>
                <a:ext uri="{FF2B5EF4-FFF2-40B4-BE49-F238E27FC236}">
                  <a16:creationId xmlns:a16="http://schemas.microsoft.com/office/drawing/2014/main" id="{7D172744-E7EB-B44E-AA5F-A053F8A0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91" name="Group 906">
            <a:extLst>
              <a:ext uri="{FF2B5EF4-FFF2-40B4-BE49-F238E27FC236}">
                <a16:creationId xmlns:a16="http://schemas.microsoft.com/office/drawing/2014/main" id="{26E18867-89FC-D144-A938-81B533C5B8D2}"/>
              </a:ext>
            </a:extLst>
          </p:cNvPr>
          <p:cNvGrpSpPr>
            <a:grpSpLocks/>
          </p:cNvGrpSpPr>
          <p:nvPr/>
        </p:nvGrpSpPr>
        <p:grpSpPr bwMode="auto">
          <a:xfrm>
            <a:off x="6618676" y="4332443"/>
            <a:ext cx="222250" cy="466725"/>
            <a:chOff x="4140" y="429"/>
            <a:chExt cx="1425" cy="2396"/>
          </a:xfrm>
        </p:grpSpPr>
        <p:sp>
          <p:nvSpPr>
            <p:cNvPr id="592" name="Freeform 907">
              <a:extLst>
                <a:ext uri="{FF2B5EF4-FFF2-40B4-BE49-F238E27FC236}">
                  <a16:creationId xmlns:a16="http://schemas.microsoft.com/office/drawing/2014/main" id="{CCA50AC4-4087-6B4E-9C13-88FAB0581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3" name="Rectangle 908">
              <a:extLst>
                <a:ext uri="{FF2B5EF4-FFF2-40B4-BE49-F238E27FC236}">
                  <a16:creationId xmlns:a16="http://schemas.microsoft.com/office/drawing/2014/main" id="{A6085E1E-2F0D-204D-A9B4-E5CD3B6B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94" name="Freeform 909">
              <a:extLst>
                <a:ext uri="{FF2B5EF4-FFF2-40B4-BE49-F238E27FC236}">
                  <a16:creationId xmlns:a16="http://schemas.microsoft.com/office/drawing/2014/main" id="{1DD8D971-6A24-7140-9B94-8B8281A61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5" name="Freeform 910">
              <a:extLst>
                <a:ext uri="{FF2B5EF4-FFF2-40B4-BE49-F238E27FC236}">
                  <a16:creationId xmlns:a16="http://schemas.microsoft.com/office/drawing/2014/main" id="{5CC9B8E8-073C-ED4C-AFFA-509545F8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6" name="Rectangle 911">
              <a:extLst>
                <a:ext uri="{FF2B5EF4-FFF2-40B4-BE49-F238E27FC236}">
                  <a16:creationId xmlns:a16="http://schemas.microsoft.com/office/drawing/2014/main" id="{187749E6-8314-2C4F-945E-C2BD56CC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7" name="Group 912">
              <a:extLst>
                <a:ext uri="{FF2B5EF4-FFF2-40B4-BE49-F238E27FC236}">
                  <a16:creationId xmlns:a16="http://schemas.microsoft.com/office/drawing/2014/main" id="{08A1F189-B1B1-4444-A255-401474BA3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2" name="AutoShape 913">
                <a:extLst>
                  <a:ext uri="{FF2B5EF4-FFF2-40B4-BE49-F238E27FC236}">
                    <a16:creationId xmlns:a16="http://schemas.microsoft.com/office/drawing/2014/main" id="{681FEDFE-9898-5242-9CEE-D02FF5955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3" name="AutoShape 914">
                <a:extLst>
                  <a:ext uri="{FF2B5EF4-FFF2-40B4-BE49-F238E27FC236}">
                    <a16:creationId xmlns:a16="http://schemas.microsoft.com/office/drawing/2014/main" id="{68DF9974-2C25-A540-846F-8F319820A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98" name="Rectangle 915">
              <a:extLst>
                <a:ext uri="{FF2B5EF4-FFF2-40B4-BE49-F238E27FC236}">
                  <a16:creationId xmlns:a16="http://schemas.microsoft.com/office/drawing/2014/main" id="{8B683635-E856-2A4A-85D3-073D53A9B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99" name="Group 916">
              <a:extLst>
                <a:ext uri="{FF2B5EF4-FFF2-40B4-BE49-F238E27FC236}">
                  <a16:creationId xmlns:a16="http://schemas.microsoft.com/office/drawing/2014/main" id="{4A014F80-830E-D346-BF74-4132FAA36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0" name="AutoShape 917">
                <a:extLst>
                  <a:ext uri="{FF2B5EF4-FFF2-40B4-BE49-F238E27FC236}">
                    <a16:creationId xmlns:a16="http://schemas.microsoft.com/office/drawing/2014/main" id="{790F7683-A903-8F4C-8444-82AD06A6B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21" name="AutoShape 918">
                <a:extLst>
                  <a:ext uri="{FF2B5EF4-FFF2-40B4-BE49-F238E27FC236}">
                    <a16:creationId xmlns:a16="http://schemas.microsoft.com/office/drawing/2014/main" id="{ADA5F746-351E-444F-8DDF-2EB9267D0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0" name="Rectangle 919">
              <a:extLst>
                <a:ext uri="{FF2B5EF4-FFF2-40B4-BE49-F238E27FC236}">
                  <a16:creationId xmlns:a16="http://schemas.microsoft.com/office/drawing/2014/main" id="{00594460-9087-8B46-840D-949732EC0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1" name="Rectangle 920">
              <a:extLst>
                <a:ext uri="{FF2B5EF4-FFF2-40B4-BE49-F238E27FC236}">
                  <a16:creationId xmlns:a16="http://schemas.microsoft.com/office/drawing/2014/main" id="{C50FE8ED-C701-604B-9663-CC40C21D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602" name="Group 921">
              <a:extLst>
                <a:ext uri="{FF2B5EF4-FFF2-40B4-BE49-F238E27FC236}">
                  <a16:creationId xmlns:a16="http://schemas.microsoft.com/office/drawing/2014/main" id="{45850F9F-EB16-C849-B4AF-67583237C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618" name="AutoShape 922">
                <a:extLst>
                  <a:ext uri="{FF2B5EF4-FFF2-40B4-BE49-F238E27FC236}">
                    <a16:creationId xmlns:a16="http://schemas.microsoft.com/office/drawing/2014/main" id="{BF53B615-AD73-F241-B71D-22B969FD5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9" name="AutoShape 923">
                <a:extLst>
                  <a:ext uri="{FF2B5EF4-FFF2-40B4-BE49-F238E27FC236}">
                    <a16:creationId xmlns:a16="http://schemas.microsoft.com/office/drawing/2014/main" id="{62529766-87A4-2845-8D18-E23E9B725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3" name="Freeform 924">
              <a:extLst>
                <a:ext uri="{FF2B5EF4-FFF2-40B4-BE49-F238E27FC236}">
                  <a16:creationId xmlns:a16="http://schemas.microsoft.com/office/drawing/2014/main" id="{22C2EB3E-4314-2A43-9E8E-4CE1B22D3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04" name="Group 925">
              <a:extLst>
                <a:ext uri="{FF2B5EF4-FFF2-40B4-BE49-F238E27FC236}">
                  <a16:creationId xmlns:a16="http://schemas.microsoft.com/office/drawing/2014/main" id="{A12AF23A-0093-4046-8221-61DA64385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6" name="AutoShape 926">
                <a:extLst>
                  <a:ext uri="{FF2B5EF4-FFF2-40B4-BE49-F238E27FC236}">
                    <a16:creationId xmlns:a16="http://schemas.microsoft.com/office/drawing/2014/main" id="{0C925E97-C1F5-8F41-A887-BDAAEE233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7" name="AutoShape 927">
                <a:extLst>
                  <a:ext uri="{FF2B5EF4-FFF2-40B4-BE49-F238E27FC236}">
                    <a16:creationId xmlns:a16="http://schemas.microsoft.com/office/drawing/2014/main" id="{BA10549E-858E-5842-A4C3-13B907281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5" name="Rectangle 928">
              <a:extLst>
                <a:ext uri="{FF2B5EF4-FFF2-40B4-BE49-F238E27FC236}">
                  <a16:creationId xmlns:a16="http://schemas.microsoft.com/office/drawing/2014/main" id="{E4A749CF-8948-A646-AE91-B7E32E28B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6" name="Freeform 929">
              <a:extLst>
                <a:ext uri="{FF2B5EF4-FFF2-40B4-BE49-F238E27FC236}">
                  <a16:creationId xmlns:a16="http://schemas.microsoft.com/office/drawing/2014/main" id="{8E8C4DD3-9F6D-B247-B56B-819E70E2E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7" name="Freeform 930">
              <a:extLst>
                <a:ext uri="{FF2B5EF4-FFF2-40B4-BE49-F238E27FC236}">
                  <a16:creationId xmlns:a16="http://schemas.microsoft.com/office/drawing/2014/main" id="{C501E95D-F511-8041-A020-B32C1A744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Oval 931">
              <a:extLst>
                <a:ext uri="{FF2B5EF4-FFF2-40B4-BE49-F238E27FC236}">
                  <a16:creationId xmlns:a16="http://schemas.microsoft.com/office/drawing/2014/main" id="{23ED392E-F401-9F43-A5ED-DD8E4D5BA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09" name="Freeform 932">
              <a:extLst>
                <a:ext uri="{FF2B5EF4-FFF2-40B4-BE49-F238E27FC236}">
                  <a16:creationId xmlns:a16="http://schemas.microsoft.com/office/drawing/2014/main" id="{7107C071-7453-FA40-A2F0-296C388A6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AutoShape 933">
              <a:extLst>
                <a:ext uri="{FF2B5EF4-FFF2-40B4-BE49-F238E27FC236}">
                  <a16:creationId xmlns:a16="http://schemas.microsoft.com/office/drawing/2014/main" id="{92260B99-9364-1C40-92B7-D3E3014C9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1" name="AutoShape 934">
              <a:extLst>
                <a:ext uri="{FF2B5EF4-FFF2-40B4-BE49-F238E27FC236}">
                  <a16:creationId xmlns:a16="http://schemas.microsoft.com/office/drawing/2014/main" id="{102AC217-89AF-3B4A-986A-15028D66D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2" name="Oval 935">
              <a:extLst>
                <a:ext uri="{FF2B5EF4-FFF2-40B4-BE49-F238E27FC236}">
                  <a16:creationId xmlns:a16="http://schemas.microsoft.com/office/drawing/2014/main" id="{E8633940-89B2-004E-B2A2-707E0D5B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3" name="Oval 936">
              <a:extLst>
                <a:ext uri="{FF2B5EF4-FFF2-40B4-BE49-F238E27FC236}">
                  <a16:creationId xmlns:a16="http://schemas.microsoft.com/office/drawing/2014/main" id="{EEF8DD8B-3B13-2043-A049-A1B03D159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4" name="Oval 937">
              <a:extLst>
                <a:ext uri="{FF2B5EF4-FFF2-40B4-BE49-F238E27FC236}">
                  <a16:creationId xmlns:a16="http://schemas.microsoft.com/office/drawing/2014/main" id="{BD6A0A2F-E07D-444D-AA0B-E49A62FFE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5" name="Rectangle 938">
              <a:extLst>
                <a:ext uri="{FF2B5EF4-FFF2-40B4-BE49-F238E27FC236}">
                  <a16:creationId xmlns:a16="http://schemas.microsoft.com/office/drawing/2014/main" id="{7811BDFD-C2EE-5D44-BD5A-ED7472C11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24" name="Oval 382">
            <a:extLst>
              <a:ext uri="{FF2B5EF4-FFF2-40B4-BE49-F238E27FC236}">
                <a16:creationId xmlns:a16="http://schemas.microsoft.com/office/drawing/2014/main" id="{21E093E6-5065-F84B-BE2F-1ED29BCC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76" y="3406930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5" name="Oval 383">
            <a:extLst>
              <a:ext uri="{FF2B5EF4-FFF2-40B4-BE49-F238E27FC236}">
                <a16:creationId xmlns:a16="http://schemas.microsoft.com/office/drawing/2014/main" id="{93AC4FFD-14D6-1645-8847-CB1B8EDF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663" y="3291043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6" name="Line 387">
            <a:extLst>
              <a:ext uri="{FF2B5EF4-FFF2-40B4-BE49-F238E27FC236}">
                <a16:creationId xmlns:a16="http://schemas.microsoft.com/office/drawing/2014/main" id="{7E74B0D8-2F01-DA41-A313-3357201780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2026" y="3502180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27" name="Line 388">
            <a:extLst>
              <a:ext uri="{FF2B5EF4-FFF2-40B4-BE49-F238E27FC236}">
                <a16:creationId xmlns:a16="http://schemas.microsoft.com/office/drawing/2014/main" id="{64C0FA66-EFC3-A344-9E6B-BB6C68C9C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2001" y="3606955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717F760-8065-514E-874A-1AF34DD49B80}"/>
              </a:ext>
            </a:extLst>
          </p:cNvPr>
          <p:cNvGrpSpPr/>
          <p:nvPr/>
        </p:nvGrpSpPr>
        <p:grpSpPr>
          <a:xfrm>
            <a:off x="5892827" y="3212890"/>
            <a:ext cx="754294" cy="393599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1BDABD8F-C081-0442-AE0A-7D2C037317A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AD45A22D-2079-294E-A153-F7624B8032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5D21B9A-4558-6C48-9CCF-4E1B133F5D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9E8F67F0-25A1-F64C-AF5A-006EBAEDF32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D07426EC-6F4A-1E43-B208-CB7958165C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A7CD1D49-7431-114F-892D-9EBA0C2758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8C0BB3B0-94E4-FC4A-8D8C-88521C5332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CFABD177-673D-6B4C-9AB5-C979F9014699}"/>
              </a:ext>
            </a:extLst>
          </p:cNvPr>
          <p:cNvGrpSpPr/>
          <p:nvPr/>
        </p:nvGrpSpPr>
        <p:grpSpPr>
          <a:xfrm>
            <a:off x="2889389" y="2833453"/>
            <a:ext cx="693067" cy="304790"/>
            <a:chOff x="3668110" y="2448910"/>
            <a:chExt cx="3794234" cy="2165130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ED6E56E9-0766-DE4E-85B7-1650333549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18A8CD1A-9871-2F4A-BC47-345850EB5DF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53FC3F92-0FD1-A04A-B0F4-D6DB36C813E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101149F6-F49E-D042-A4D2-BF8BC9B2BFB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786C264F-4F29-7A40-83E3-1D1DF6EF1024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E49C1C09-FC6C-8042-BD81-3D13F934B10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4" name="Freeform 643">
                <a:extLst>
                  <a:ext uri="{FF2B5EF4-FFF2-40B4-BE49-F238E27FC236}">
                    <a16:creationId xmlns:a16="http://schemas.microsoft.com/office/drawing/2014/main" id="{1E7C2D40-BD14-4846-93F3-4365063A379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DCF8D2C6-8D3F-4046-B504-AB8C4FD17DF7}"/>
              </a:ext>
            </a:extLst>
          </p:cNvPr>
          <p:cNvGrpSpPr/>
          <p:nvPr/>
        </p:nvGrpSpPr>
        <p:grpSpPr>
          <a:xfrm>
            <a:off x="3652490" y="3210326"/>
            <a:ext cx="693067" cy="304790"/>
            <a:chOff x="3668110" y="2448910"/>
            <a:chExt cx="3794234" cy="2165130"/>
          </a:xfrm>
        </p:grpSpPr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BBF7C9EB-8868-8947-BEE5-FD162AEFA2EE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8EA85BF9-1325-8648-866C-944E981AB1A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5CE6D8D5-34DC-6D44-AE76-7EF9A842EE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54B1B681-6D38-5047-8A1D-DF97DF2521B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Freeform 649">
                <a:extLst>
                  <a:ext uri="{FF2B5EF4-FFF2-40B4-BE49-F238E27FC236}">
                    <a16:creationId xmlns:a16="http://schemas.microsoft.com/office/drawing/2014/main" id="{DF661D0E-551E-BB43-8606-F2F6505F962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Freeform 650">
                <a:extLst>
                  <a:ext uri="{FF2B5EF4-FFF2-40B4-BE49-F238E27FC236}">
                    <a16:creationId xmlns:a16="http://schemas.microsoft.com/office/drawing/2014/main" id="{20DB31E0-2276-8B46-9896-A4D5DABCCA14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Freeform 651">
                <a:extLst>
                  <a:ext uri="{FF2B5EF4-FFF2-40B4-BE49-F238E27FC236}">
                    <a16:creationId xmlns:a16="http://schemas.microsoft.com/office/drawing/2014/main" id="{D55117DA-2CE5-854F-806F-41DC8CCABA27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0" name="Group 199">
            <a:extLst>
              <a:ext uri="{FF2B5EF4-FFF2-40B4-BE49-F238E27FC236}">
                <a16:creationId xmlns:a16="http://schemas.microsoft.com/office/drawing/2014/main" id="{77DD1B2C-F861-EB49-A885-52001424261D}"/>
              </a:ext>
            </a:extLst>
          </p:cNvPr>
          <p:cNvGrpSpPr>
            <a:grpSpLocks/>
          </p:cNvGrpSpPr>
          <p:nvPr/>
        </p:nvGrpSpPr>
        <p:grpSpPr bwMode="auto">
          <a:xfrm>
            <a:off x="6134488" y="2695730"/>
            <a:ext cx="261938" cy="866775"/>
            <a:chOff x="2550" y="2912"/>
            <a:chExt cx="278" cy="690"/>
          </a:xfrm>
        </p:grpSpPr>
        <p:sp>
          <p:nvSpPr>
            <p:cNvPr id="321" name="Freeform 200">
              <a:extLst>
                <a:ext uri="{FF2B5EF4-FFF2-40B4-BE49-F238E27FC236}">
                  <a16:creationId xmlns:a16="http://schemas.microsoft.com/office/drawing/2014/main" id="{9C2BE397-1D42-6744-9CCF-874F45775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Rectangle 201">
              <a:extLst>
                <a:ext uri="{FF2B5EF4-FFF2-40B4-BE49-F238E27FC236}">
                  <a16:creationId xmlns:a16="http://schemas.microsoft.com/office/drawing/2014/main" id="{13E00425-4B66-AB4D-8A2D-6085B261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3" name="Freeform 202">
              <a:extLst>
                <a:ext uri="{FF2B5EF4-FFF2-40B4-BE49-F238E27FC236}">
                  <a16:creationId xmlns:a16="http://schemas.microsoft.com/office/drawing/2014/main" id="{DD954F50-72C1-B049-BB60-2351C9AA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4" name="Rectangle 203">
              <a:extLst>
                <a:ext uri="{FF2B5EF4-FFF2-40B4-BE49-F238E27FC236}">
                  <a16:creationId xmlns:a16="http://schemas.microsoft.com/office/drawing/2014/main" id="{22A08009-1999-8340-B34D-00847501D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Rectangle 204">
              <a:extLst>
                <a:ext uri="{FF2B5EF4-FFF2-40B4-BE49-F238E27FC236}">
                  <a16:creationId xmlns:a16="http://schemas.microsoft.com/office/drawing/2014/main" id="{ECE2ED94-1F43-7E4E-98C4-32694BA67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6" name="Rectangle 205">
              <a:extLst>
                <a:ext uri="{FF2B5EF4-FFF2-40B4-BE49-F238E27FC236}">
                  <a16:creationId xmlns:a16="http://schemas.microsoft.com/office/drawing/2014/main" id="{0C426D68-6312-CF42-8A71-030756B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7" name="Rectangle 206">
              <a:extLst>
                <a:ext uri="{FF2B5EF4-FFF2-40B4-BE49-F238E27FC236}">
                  <a16:creationId xmlns:a16="http://schemas.microsoft.com/office/drawing/2014/main" id="{AF557D8C-82DA-D149-9D2A-E95F8FD6E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8" name="Rectangle 207">
              <a:extLst>
                <a:ext uri="{FF2B5EF4-FFF2-40B4-BE49-F238E27FC236}">
                  <a16:creationId xmlns:a16="http://schemas.microsoft.com/office/drawing/2014/main" id="{49E9EC6D-3891-B04D-B683-B10CA171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9" name="Rectangle 208">
              <a:extLst>
                <a:ext uri="{FF2B5EF4-FFF2-40B4-BE49-F238E27FC236}">
                  <a16:creationId xmlns:a16="http://schemas.microsoft.com/office/drawing/2014/main" id="{414370E7-0147-7A4B-983F-ECD22A63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0" name="Rectangle 209">
              <a:extLst>
                <a:ext uri="{FF2B5EF4-FFF2-40B4-BE49-F238E27FC236}">
                  <a16:creationId xmlns:a16="http://schemas.microsoft.com/office/drawing/2014/main" id="{BB3E0C9E-4796-634F-A868-3413FD7E8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210">
              <a:extLst>
                <a:ext uri="{FF2B5EF4-FFF2-40B4-BE49-F238E27FC236}">
                  <a16:creationId xmlns:a16="http://schemas.microsoft.com/office/drawing/2014/main" id="{99857040-A010-9E45-8595-89BA0DFA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211">
              <a:extLst>
                <a:ext uri="{FF2B5EF4-FFF2-40B4-BE49-F238E27FC236}">
                  <a16:creationId xmlns:a16="http://schemas.microsoft.com/office/drawing/2014/main" id="{7C4ED204-CC28-344A-A5F2-88193FC1D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3" name="Rectangle 212">
              <a:extLst>
                <a:ext uri="{FF2B5EF4-FFF2-40B4-BE49-F238E27FC236}">
                  <a16:creationId xmlns:a16="http://schemas.microsoft.com/office/drawing/2014/main" id="{A5F57FC6-093E-DD45-BB03-33A8476D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4" name="Rectangle 213">
              <a:extLst>
                <a:ext uri="{FF2B5EF4-FFF2-40B4-BE49-F238E27FC236}">
                  <a16:creationId xmlns:a16="http://schemas.microsoft.com/office/drawing/2014/main" id="{928FED6B-7B20-1F45-BAEF-EE8CDE8DE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5" name="Rectangle 214">
              <a:extLst>
                <a:ext uri="{FF2B5EF4-FFF2-40B4-BE49-F238E27FC236}">
                  <a16:creationId xmlns:a16="http://schemas.microsoft.com/office/drawing/2014/main" id="{1C0D14D0-7702-1D48-AE40-385680B5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6" name="Rectangle 215">
              <a:extLst>
                <a:ext uri="{FF2B5EF4-FFF2-40B4-BE49-F238E27FC236}">
                  <a16:creationId xmlns:a16="http://schemas.microsoft.com/office/drawing/2014/main" id="{4D602AFA-AD3B-A84B-B623-F2A58374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7" name="Rectangle 216">
              <a:extLst>
                <a:ext uri="{FF2B5EF4-FFF2-40B4-BE49-F238E27FC236}">
                  <a16:creationId xmlns:a16="http://schemas.microsoft.com/office/drawing/2014/main" id="{36BF4237-7739-FB4E-9530-F0C0C189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8" name="Rectangle 217">
              <a:extLst>
                <a:ext uri="{FF2B5EF4-FFF2-40B4-BE49-F238E27FC236}">
                  <a16:creationId xmlns:a16="http://schemas.microsoft.com/office/drawing/2014/main" id="{5E1990E0-8793-C64F-A239-BD2338D67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9" name="Rectangle 218">
              <a:extLst>
                <a:ext uri="{FF2B5EF4-FFF2-40B4-BE49-F238E27FC236}">
                  <a16:creationId xmlns:a16="http://schemas.microsoft.com/office/drawing/2014/main" id="{AB4D9D48-388B-7746-814B-FF52A69F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0" name="Rectangle 219">
              <a:extLst>
                <a:ext uri="{FF2B5EF4-FFF2-40B4-BE49-F238E27FC236}">
                  <a16:creationId xmlns:a16="http://schemas.microsoft.com/office/drawing/2014/main" id="{F0F8C3F6-0BE5-3047-99FB-E099E3736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1" name="Rectangle 220">
              <a:extLst>
                <a:ext uri="{FF2B5EF4-FFF2-40B4-BE49-F238E27FC236}">
                  <a16:creationId xmlns:a16="http://schemas.microsoft.com/office/drawing/2014/main" id="{9C82735E-2ACF-BB4A-96A3-ED1256F57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221">
              <a:extLst>
                <a:ext uri="{FF2B5EF4-FFF2-40B4-BE49-F238E27FC236}">
                  <a16:creationId xmlns:a16="http://schemas.microsoft.com/office/drawing/2014/main" id="{F0072BBE-D542-C743-8EEC-AFE9D0DC2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222">
              <a:extLst>
                <a:ext uri="{FF2B5EF4-FFF2-40B4-BE49-F238E27FC236}">
                  <a16:creationId xmlns:a16="http://schemas.microsoft.com/office/drawing/2014/main" id="{E5F25948-6CEA-584E-8A39-45FCCA1E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4" name="Rectangle 223">
              <a:extLst>
                <a:ext uri="{FF2B5EF4-FFF2-40B4-BE49-F238E27FC236}">
                  <a16:creationId xmlns:a16="http://schemas.microsoft.com/office/drawing/2014/main" id="{B6E77972-935E-9C46-B7D6-7037ED2D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5" name="Rectangle 224">
              <a:extLst>
                <a:ext uri="{FF2B5EF4-FFF2-40B4-BE49-F238E27FC236}">
                  <a16:creationId xmlns:a16="http://schemas.microsoft.com/office/drawing/2014/main" id="{49B027D0-D0F8-8E4A-9F98-51B2CBF4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Rectangle 225">
              <a:extLst>
                <a:ext uri="{FF2B5EF4-FFF2-40B4-BE49-F238E27FC236}">
                  <a16:creationId xmlns:a16="http://schemas.microsoft.com/office/drawing/2014/main" id="{0B68744C-7857-AC40-8CB2-78C47DB63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226">
              <a:extLst>
                <a:ext uri="{FF2B5EF4-FFF2-40B4-BE49-F238E27FC236}">
                  <a16:creationId xmlns:a16="http://schemas.microsoft.com/office/drawing/2014/main" id="{FD31AF55-6DF9-074D-8BC7-20A8C02A4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227">
              <a:extLst>
                <a:ext uri="{FF2B5EF4-FFF2-40B4-BE49-F238E27FC236}">
                  <a16:creationId xmlns:a16="http://schemas.microsoft.com/office/drawing/2014/main" id="{917E9FE8-E010-5F4C-BACF-AD181732E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Rectangle 228">
              <a:extLst>
                <a:ext uri="{FF2B5EF4-FFF2-40B4-BE49-F238E27FC236}">
                  <a16:creationId xmlns:a16="http://schemas.microsoft.com/office/drawing/2014/main" id="{053A8849-8D60-7E4A-ACB7-B5B71CE87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229">
              <a:extLst>
                <a:ext uri="{FF2B5EF4-FFF2-40B4-BE49-F238E27FC236}">
                  <a16:creationId xmlns:a16="http://schemas.microsoft.com/office/drawing/2014/main" id="{A6C6AC0F-595A-E34F-9783-24F0E4D6B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Rectangle 230">
              <a:extLst>
                <a:ext uri="{FF2B5EF4-FFF2-40B4-BE49-F238E27FC236}">
                  <a16:creationId xmlns:a16="http://schemas.microsoft.com/office/drawing/2014/main" id="{A159D670-6731-9948-AF53-4AAD8ACE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2" name="Rectangle 231">
              <a:extLst>
                <a:ext uri="{FF2B5EF4-FFF2-40B4-BE49-F238E27FC236}">
                  <a16:creationId xmlns:a16="http://schemas.microsoft.com/office/drawing/2014/main" id="{3402133F-3EEE-7A49-A6F2-59517A55F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Rectangle 232">
              <a:extLst>
                <a:ext uri="{FF2B5EF4-FFF2-40B4-BE49-F238E27FC236}">
                  <a16:creationId xmlns:a16="http://schemas.microsoft.com/office/drawing/2014/main" id="{BA1A55D1-28D5-994F-AD37-6FEFF74E3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4" name="Rectangle 233">
              <a:extLst>
                <a:ext uri="{FF2B5EF4-FFF2-40B4-BE49-F238E27FC236}">
                  <a16:creationId xmlns:a16="http://schemas.microsoft.com/office/drawing/2014/main" id="{DE818C8C-E93D-8C4E-927B-BD91FFF80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234">
              <a:extLst>
                <a:ext uri="{FF2B5EF4-FFF2-40B4-BE49-F238E27FC236}">
                  <a16:creationId xmlns:a16="http://schemas.microsoft.com/office/drawing/2014/main" id="{A8430D00-D44C-7142-B812-B0429DC5D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6" name="Rectangle 235">
              <a:extLst>
                <a:ext uri="{FF2B5EF4-FFF2-40B4-BE49-F238E27FC236}">
                  <a16:creationId xmlns:a16="http://schemas.microsoft.com/office/drawing/2014/main" id="{A3A35DC8-2EE7-9343-AB03-9F31292F1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7" name="Rectangle 236">
              <a:extLst>
                <a:ext uri="{FF2B5EF4-FFF2-40B4-BE49-F238E27FC236}">
                  <a16:creationId xmlns:a16="http://schemas.microsoft.com/office/drawing/2014/main" id="{C8EF365B-36B9-7B4B-AE17-9CC4442BE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237">
              <a:extLst>
                <a:ext uri="{FF2B5EF4-FFF2-40B4-BE49-F238E27FC236}">
                  <a16:creationId xmlns:a16="http://schemas.microsoft.com/office/drawing/2014/main" id="{5449785B-39F3-6C4A-81BE-28A35D90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Freeform 238">
              <a:extLst>
                <a:ext uri="{FF2B5EF4-FFF2-40B4-BE49-F238E27FC236}">
                  <a16:creationId xmlns:a16="http://schemas.microsoft.com/office/drawing/2014/main" id="{54CD4EB9-123B-0D49-AE0A-510F2D448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239">
              <a:extLst>
                <a:ext uri="{FF2B5EF4-FFF2-40B4-BE49-F238E27FC236}">
                  <a16:creationId xmlns:a16="http://schemas.microsoft.com/office/drawing/2014/main" id="{15958C4D-198A-C24A-B450-15AEA3A0C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240">
              <a:extLst>
                <a:ext uri="{FF2B5EF4-FFF2-40B4-BE49-F238E27FC236}">
                  <a16:creationId xmlns:a16="http://schemas.microsoft.com/office/drawing/2014/main" id="{43C0C9CE-8E2E-BB46-8248-6A60CF27F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241">
              <a:extLst>
                <a:ext uri="{FF2B5EF4-FFF2-40B4-BE49-F238E27FC236}">
                  <a16:creationId xmlns:a16="http://schemas.microsoft.com/office/drawing/2014/main" id="{6C9A2AAD-ADF5-5D4D-AF7F-0556B66C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242">
              <a:extLst>
                <a:ext uri="{FF2B5EF4-FFF2-40B4-BE49-F238E27FC236}">
                  <a16:creationId xmlns:a16="http://schemas.microsoft.com/office/drawing/2014/main" id="{52699FEB-7547-4C4C-ADFD-16A2EAB3E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Freeform 243">
              <a:extLst>
                <a:ext uri="{FF2B5EF4-FFF2-40B4-BE49-F238E27FC236}">
                  <a16:creationId xmlns:a16="http://schemas.microsoft.com/office/drawing/2014/main" id="{1AD32120-0503-4445-958F-97B59606E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Freeform 244">
              <a:extLst>
                <a:ext uri="{FF2B5EF4-FFF2-40B4-BE49-F238E27FC236}">
                  <a16:creationId xmlns:a16="http://schemas.microsoft.com/office/drawing/2014/main" id="{98325D1D-970E-A947-A89A-005230AF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Freeform 245">
              <a:extLst>
                <a:ext uri="{FF2B5EF4-FFF2-40B4-BE49-F238E27FC236}">
                  <a16:creationId xmlns:a16="http://schemas.microsoft.com/office/drawing/2014/main" id="{F9FA6144-2132-7649-9F9E-F0CAE70B7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Freeform 246">
              <a:extLst>
                <a:ext uri="{FF2B5EF4-FFF2-40B4-BE49-F238E27FC236}">
                  <a16:creationId xmlns:a16="http://schemas.microsoft.com/office/drawing/2014/main" id="{2135AEC4-9347-D647-A215-FB98DA02D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Freeform 247">
              <a:extLst>
                <a:ext uri="{FF2B5EF4-FFF2-40B4-BE49-F238E27FC236}">
                  <a16:creationId xmlns:a16="http://schemas.microsoft.com/office/drawing/2014/main" id="{1687C3C4-6F4F-504E-A87C-1C3CC27DA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Freeform 248">
              <a:extLst>
                <a:ext uri="{FF2B5EF4-FFF2-40B4-BE49-F238E27FC236}">
                  <a16:creationId xmlns:a16="http://schemas.microsoft.com/office/drawing/2014/main" id="{1239B350-0D86-F44B-81F9-0972D41E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Freeform 249">
              <a:extLst>
                <a:ext uri="{FF2B5EF4-FFF2-40B4-BE49-F238E27FC236}">
                  <a16:creationId xmlns:a16="http://schemas.microsoft.com/office/drawing/2014/main" id="{2B4D852C-5B91-934E-A252-DB80B2B50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1" name="Freeform 250">
              <a:extLst>
                <a:ext uri="{FF2B5EF4-FFF2-40B4-BE49-F238E27FC236}">
                  <a16:creationId xmlns:a16="http://schemas.microsoft.com/office/drawing/2014/main" id="{DA400ADD-E173-A848-A1A2-3688D5DB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2" name="Freeform 251">
              <a:extLst>
                <a:ext uri="{FF2B5EF4-FFF2-40B4-BE49-F238E27FC236}">
                  <a16:creationId xmlns:a16="http://schemas.microsoft.com/office/drawing/2014/main" id="{462FD6CF-3111-ED47-873A-AA1CC8952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3" name="Freeform 252">
              <a:extLst>
                <a:ext uri="{FF2B5EF4-FFF2-40B4-BE49-F238E27FC236}">
                  <a16:creationId xmlns:a16="http://schemas.microsoft.com/office/drawing/2014/main" id="{141D5024-01B5-D446-9832-EE3824A4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4" name="Freeform 253">
              <a:extLst>
                <a:ext uri="{FF2B5EF4-FFF2-40B4-BE49-F238E27FC236}">
                  <a16:creationId xmlns:a16="http://schemas.microsoft.com/office/drawing/2014/main" id="{C9FDDB7E-EC81-734B-AAE8-E8BC501DA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Freeform 254">
              <a:extLst>
                <a:ext uri="{FF2B5EF4-FFF2-40B4-BE49-F238E27FC236}">
                  <a16:creationId xmlns:a16="http://schemas.microsoft.com/office/drawing/2014/main" id="{EE78C015-9D53-934A-A8AA-1799602C8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Freeform 255">
              <a:extLst>
                <a:ext uri="{FF2B5EF4-FFF2-40B4-BE49-F238E27FC236}">
                  <a16:creationId xmlns:a16="http://schemas.microsoft.com/office/drawing/2014/main" id="{98B6CFF0-F74F-A04B-982F-0F5038340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Freeform 256">
              <a:extLst>
                <a:ext uri="{FF2B5EF4-FFF2-40B4-BE49-F238E27FC236}">
                  <a16:creationId xmlns:a16="http://schemas.microsoft.com/office/drawing/2014/main" id="{325F1CF8-EE91-7B42-9AD8-9E2BC8D24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Freeform 257">
              <a:extLst>
                <a:ext uri="{FF2B5EF4-FFF2-40B4-BE49-F238E27FC236}">
                  <a16:creationId xmlns:a16="http://schemas.microsoft.com/office/drawing/2014/main" id="{56566770-D173-264D-8B1F-A28429AF3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Freeform 258">
              <a:extLst>
                <a:ext uri="{FF2B5EF4-FFF2-40B4-BE49-F238E27FC236}">
                  <a16:creationId xmlns:a16="http://schemas.microsoft.com/office/drawing/2014/main" id="{136E3E0B-B943-3B4E-BF71-617F8B60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Freeform 259">
              <a:extLst>
                <a:ext uri="{FF2B5EF4-FFF2-40B4-BE49-F238E27FC236}">
                  <a16:creationId xmlns:a16="http://schemas.microsoft.com/office/drawing/2014/main" id="{B3DE84E5-5FC7-4F4F-A266-4E8D25BB6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Freeform 260">
              <a:extLst>
                <a:ext uri="{FF2B5EF4-FFF2-40B4-BE49-F238E27FC236}">
                  <a16:creationId xmlns:a16="http://schemas.microsoft.com/office/drawing/2014/main" id="{84FF6E18-86F6-284B-9F1D-F1A0E82A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Freeform 261">
              <a:extLst>
                <a:ext uri="{FF2B5EF4-FFF2-40B4-BE49-F238E27FC236}">
                  <a16:creationId xmlns:a16="http://schemas.microsoft.com/office/drawing/2014/main" id="{68EBC952-5F12-2B44-AE11-8ADAA521D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Freeform 262">
              <a:extLst>
                <a:ext uri="{FF2B5EF4-FFF2-40B4-BE49-F238E27FC236}">
                  <a16:creationId xmlns:a16="http://schemas.microsoft.com/office/drawing/2014/main" id="{48E6CA50-677F-6445-A4A2-39152C06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4" name="Freeform 263">
              <a:extLst>
                <a:ext uri="{FF2B5EF4-FFF2-40B4-BE49-F238E27FC236}">
                  <a16:creationId xmlns:a16="http://schemas.microsoft.com/office/drawing/2014/main" id="{FE1EA7A8-D5A5-FA4F-AB0A-8F75BBEDC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Freeform 264">
              <a:extLst>
                <a:ext uri="{FF2B5EF4-FFF2-40B4-BE49-F238E27FC236}">
                  <a16:creationId xmlns:a16="http://schemas.microsoft.com/office/drawing/2014/main" id="{F1A664DE-A3DF-3848-8C3C-FFBEE10BF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6" name="Freeform 265">
              <a:extLst>
                <a:ext uri="{FF2B5EF4-FFF2-40B4-BE49-F238E27FC236}">
                  <a16:creationId xmlns:a16="http://schemas.microsoft.com/office/drawing/2014/main" id="{367AAFAB-6F01-D443-B7E6-96A995963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7" name="Freeform 266">
              <a:extLst>
                <a:ext uri="{FF2B5EF4-FFF2-40B4-BE49-F238E27FC236}">
                  <a16:creationId xmlns:a16="http://schemas.microsoft.com/office/drawing/2014/main" id="{07D90341-52A6-2842-ACB4-187B791A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Freeform 267">
              <a:extLst>
                <a:ext uri="{FF2B5EF4-FFF2-40B4-BE49-F238E27FC236}">
                  <a16:creationId xmlns:a16="http://schemas.microsoft.com/office/drawing/2014/main" id="{7E1B3C39-6DA1-7848-A179-6FD72813C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Freeform 268">
              <a:extLst>
                <a:ext uri="{FF2B5EF4-FFF2-40B4-BE49-F238E27FC236}">
                  <a16:creationId xmlns:a16="http://schemas.microsoft.com/office/drawing/2014/main" id="{08299D0A-A184-A346-8D45-168856739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Freeform 269">
              <a:extLst>
                <a:ext uri="{FF2B5EF4-FFF2-40B4-BE49-F238E27FC236}">
                  <a16:creationId xmlns:a16="http://schemas.microsoft.com/office/drawing/2014/main" id="{57513341-BF26-9E44-A78C-A5503618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1" name="Freeform 270">
              <a:extLst>
                <a:ext uri="{FF2B5EF4-FFF2-40B4-BE49-F238E27FC236}">
                  <a16:creationId xmlns:a16="http://schemas.microsoft.com/office/drawing/2014/main" id="{B4523480-ACA7-B148-8ED0-27F5E0BD0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2" name="Freeform 271">
              <a:extLst>
                <a:ext uri="{FF2B5EF4-FFF2-40B4-BE49-F238E27FC236}">
                  <a16:creationId xmlns:a16="http://schemas.microsoft.com/office/drawing/2014/main" id="{9EE26B64-9DD2-2F4C-847C-E792439F0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3" name="Freeform 272">
              <a:extLst>
                <a:ext uri="{FF2B5EF4-FFF2-40B4-BE49-F238E27FC236}">
                  <a16:creationId xmlns:a16="http://schemas.microsoft.com/office/drawing/2014/main" id="{9FC03670-2B24-2B4B-BAD2-7F3848D0C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4" name="Freeform 273">
              <a:extLst>
                <a:ext uri="{FF2B5EF4-FFF2-40B4-BE49-F238E27FC236}">
                  <a16:creationId xmlns:a16="http://schemas.microsoft.com/office/drawing/2014/main" id="{F79F6AF1-9218-8146-80D1-FCE31E03A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5" name="Freeform 274">
              <a:extLst>
                <a:ext uri="{FF2B5EF4-FFF2-40B4-BE49-F238E27FC236}">
                  <a16:creationId xmlns:a16="http://schemas.microsoft.com/office/drawing/2014/main" id="{252AB7FC-DA53-D84D-AE34-131B44883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6" name="Freeform 275">
              <a:extLst>
                <a:ext uri="{FF2B5EF4-FFF2-40B4-BE49-F238E27FC236}">
                  <a16:creationId xmlns:a16="http://schemas.microsoft.com/office/drawing/2014/main" id="{7A46C85B-5581-8B44-A8C3-43D225302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7" name="Freeform 276">
              <a:extLst>
                <a:ext uri="{FF2B5EF4-FFF2-40B4-BE49-F238E27FC236}">
                  <a16:creationId xmlns:a16="http://schemas.microsoft.com/office/drawing/2014/main" id="{38DDE596-67D3-C84B-860E-D0FFF26DE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8" name="Freeform 277">
              <a:extLst>
                <a:ext uri="{FF2B5EF4-FFF2-40B4-BE49-F238E27FC236}">
                  <a16:creationId xmlns:a16="http://schemas.microsoft.com/office/drawing/2014/main" id="{F148A0F0-24E7-3343-A13D-A6B6900F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99" name="Freeform 278">
              <a:extLst>
                <a:ext uri="{FF2B5EF4-FFF2-40B4-BE49-F238E27FC236}">
                  <a16:creationId xmlns:a16="http://schemas.microsoft.com/office/drawing/2014/main" id="{CE208464-7E59-704C-A709-9A0577DD9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0" name="Freeform 279">
              <a:extLst>
                <a:ext uri="{FF2B5EF4-FFF2-40B4-BE49-F238E27FC236}">
                  <a16:creationId xmlns:a16="http://schemas.microsoft.com/office/drawing/2014/main" id="{29B37E0F-BA79-F942-AE22-204AA0165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1" name="Freeform 280">
              <a:extLst>
                <a:ext uri="{FF2B5EF4-FFF2-40B4-BE49-F238E27FC236}">
                  <a16:creationId xmlns:a16="http://schemas.microsoft.com/office/drawing/2014/main" id="{422EBE15-EAAF-BB4E-B77A-29D72C306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2" name="Freeform 281">
              <a:extLst>
                <a:ext uri="{FF2B5EF4-FFF2-40B4-BE49-F238E27FC236}">
                  <a16:creationId xmlns:a16="http://schemas.microsoft.com/office/drawing/2014/main" id="{CE917DFA-A2E3-DE46-B28A-ABB12D3C2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3" name="Freeform 282">
              <a:extLst>
                <a:ext uri="{FF2B5EF4-FFF2-40B4-BE49-F238E27FC236}">
                  <a16:creationId xmlns:a16="http://schemas.microsoft.com/office/drawing/2014/main" id="{25329CF4-6E4D-ED42-A947-76D96AEDA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4" name="Freeform 283">
              <a:extLst>
                <a:ext uri="{FF2B5EF4-FFF2-40B4-BE49-F238E27FC236}">
                  <a16:creationId xmlns:a16="http://schemas.microsoft.com/office/drawing/2014/main" id="{52895FEB-7AD2-6F4A-83A9-010B9C504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Freeform 284">
              <a:extLst>
                <a:ext uri="{FF2B5EF4-FFF2-40B4-BE49-F238E27FC236}">
                  <a16:creationId xmlns:a16="http://schemas.microsoft.com/office/drawing/2014/main" id="{F297762B-0431-3C45-8188-695713302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Freeform 285">
              <a:extLst>
                <a:ext uri="{FF2B5EF4-FFF2-40B4-BE49-F238E27FC236}">
                  <a16:creationId xmlns:a16="http://schemas.microsoft.com/office/drawing/2014/main" id="{78434B2A-4C7F-EE47-8F4A-50F112689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Freeform 286">
              <a:extLst>
                <a:ext uri="{FF2B5EF4-FFF2-40B4-BE49-F238E27FC236}">
                  <a16:creationId xmlns:a16="http://schemas.microsoft.com/office/drawing/2014/main" id="{83E6BD07-26D0-0F4E-84B8-E97B109F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Freeform 287">
              <a:extLst>
                <a:ext uri="{FF2B5EF4-FFF2-40B4-BE49-F238E27FC236}">
                  <a16:creationId xmlns:a16="http://schemas.microsoft.com/office/drawing/2014/main" id="{E0711D77-8B9E-C541-95D6-ED091628A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Freeform 288">
              <a:extLst>
                <a:ext uri="{FF2B5EF4-FFF2-40B4-BE49-F238E27FC236}">
                  <a16:creationId xmlns:a16="http://schemas.microsoft.com/office/drawing/2014/main" id="{FFB84488-7A98-034B-B663-7BC33D2CC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0" name="Freeform 289">
              <a:extLst>
                <a:ext uri="{FF2B5EF4-FFF2-40B4-BE49-F238E27FC236}">
                  <a16:creationId xmlns:a16="http://schemas.microsoft.com/office/drawing/2014/main" id="{AA4095E0-42CA-A649-BF41-768E0A2B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Freeform 290">
              <a:extLst>
                <a:ext uri="{FF2B5EF4-FFF2-40B4-BE49-F238E27FC236}">
                  <a16:creationId xmlns:a16="http://schemas.microsoft.com/office/drawing/2014/main" id="{5BE1CF3A-F7A1-3742-A66E-FE649064A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2" name="Freeform 291">
              <a:extLst>
                <a:ext uri="{FF2B5EF4-FFF2-40B4-BE49-F238E27FC236}">
                  <a16:creationId xmlns:a16="http://schemas.microsoft.com/office/drawing/2014/main" id="{B132B4FF-24C3-E347-A85F-CD0EE861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Freeform 292">
              <a:extLst>
                <a:ext uri="{FF2B5EF4-FFF2-40B4-BE49-F238E27FC236}">
                  <a16:creationId xmlns:a16="http://schemas.microsoft.com/office/drawing/2014/main" id="{96D995F3-5A6E-2943-9D17-9B1D1B67B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Freeform 293">
              <a:extLst>
                <a:ext uri="{FF2B5EF4-FFF2-40B4-BE49-F238E27FC236}">
                  <a16:creationId xmlns:a16="http://schemas.microsoft.com/office/drawing/2014/main" id="{038C9153-98B2-B54F-870D-A9DA31C5A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Freeform 294">
              <a:extLst>
                <a:ext uri="{FF2B5EF4-FFF2-40B4-BE49-F238E27FC236}">
                  <a16:creationId xmlns:a16="http://schemas.microsoft.com/office/drawing/2014/main" id="{9D95094E-DA1D-9040-9B39-CCC06FBFC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Freeform 295">
              <a:extLst>
                <a:ext uri="{FF2B5EF4-FFF2-40B4-BE49-F238E27FC236}">
                  <a16:creationId xmlns:a16="http://schemas.microsoft.com/office/drawing/2014/main" id="{84484C7A-FEF8-6643-A459-8B0DD0829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Freeform 296">
              <a:extLst>
                <a:ext uri="{FF2B5EF4-FFF2-40B4-BE49-F238E27FC236}">
                  <a16:creationId xmlns:a16="http://schemas.microsoft.com/office/drawing/2014/main" id="{5F93C1E6-0805-D44E-B0C0-8C275882E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Freeform 297">
              <a:extLst>
                <a:ext uri="{FF2B5EF4-FFF2-40B4-BE49-F238E27FC236}">
                  <a16:creationId xmlns:a16="http://schemas.microsoft.com/office/drawing/2014/main" id="{0A3A7493-78E9-3B45-86AA-DEA7A5A1E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Freeform 298">
              <a:extLst>
                <a:ext uri="{FF2B5EF4-FFF2-40B4-BE49-F238E27FC236}">
                  <a16:creationId xmlns:a16="http://schemas.microsoft.com/office/drawing/2014/main" id="{BE2EE843-2148-B742-81F4-58DC52653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Freeform 299">
              <a:extLst>
                <a:ext uri="{FF2B5EF4-FFF2-40B4-BE49-F238E27FC236}">
                  <a16:creationId xmlns:a16="http://schemas.microsoft.com/office/drawing/2014/main" id="{D589251C-2043-BD49-AE92-6CAC1057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1" name="Freeform 300">
              <a:extLst>
                <a:ext uri="{FF2B5EF4-FFF2-40B4-BE49-F238E27FC236}">
                  <a16:creationId xmlns:a16="http://schemas.microsoft.com/office/drawing/2014/main" id="{E8881049-AEC2-1142-8BB9-0FE812E5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2" name="Freeform 301">
              <a:extLst>
                <a:ext uri="{FF2B5EF4-FFF2-40B4-BE49-F238E27FC236}">
                  <a16:creationId xmlns:a16="http://schemas.microsoft.com/office/drawing/2014/main" id="{AA1D9281-D0F9-D54C-8511-39F1F29E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Freeform 302">
              <a:extLst>
                <a:ext uri="{FF2B5EF4-FFF2-40B4-BE49-F238E27FC236}">
                  <a16:creationId xmlns:a16="http://schemas.microsoft.com/office/drawing/2014/main" id="{E70744E3-7E4D-AC47-9046-7DFD62988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4" name="Freeform 303">
              <a:extLst>
                <a:ext uri="{FF2B5EF4-FFF2-40B4-BE49-F238E27FC236}">
                  <a16:creationId xmlns:a16="http://schemas.microsoft.com/office/drawing/2014/main" id="{858E178E-538F-1E47-B21D-12072B14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Freeform 304">
              <a:extLst>
                <a:ext uri="{FF2B5EF4-FFF2-40B4-BE49-F238E27FC236}">
                  <a16:creationId xmlns:a16="http://schemas.microsoft.com/office/drawing/2014/main" id="{F2A89E84-123D-CC44-A843-0E15B897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Freeform 305">
              <a:extLst>
                <a:ext uri="{FF2B5EF4-FFF2-40B4-BE49-F238E27FC236}">
                  <a16:creationId xmlns:a16="http://schemas.microsoft.com/office/drawing/2014/main" id="{CDB6BC52-BD65-594E-A12F-9C3646076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306">
              <a:extLst>
                <a:ext uri="{FF2B5EF4-FFF2-40B4-BE49-F238E27FC236}">
                  <a16:creationId xmlns:a16="http://schemas.microsoft.com/office/drawing/2014/main" id="{47EA2648-9935-D945-AA73-B9FE2B7B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Freeform 307">
              <a:extLst>
                <a:ext uri="{FF2B5EF4-FFF2-40B4-BE49-F238E27FC236}">
                  <a16:creationId xmlns:a16="http://schemas.microsoft.com/office/drawing/2014/main" id="{D6E8BD15-86C4-3C4D-BC4F-36815F3BA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Freeform 308">
              <a:extLst>
                <a:ext uri="{FF2B5EF4-FFF2-40B4-BE49-F238E27FC236}">
                  <a16:creationId xmlns:a16="http://schemas.microsoft.com/office/drawing/2014/main" id="{93ACF64F-80DA-0D4E-90A0-FF508C3D9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Freeform 309">
              <a:extLst>
                <a:ext uri="{FF2B5EF4-FFF2-40B4-BE49-F238E27FC236}">
                  <a16:creationId xmlns:a16="http://schemas.microsoft.com/office/drawing/2014/main" id="{7896FAD6-94BE-4047-9790-2ACCAA67D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0EE5CE87-D9CD-804E-8BB5-810810C00048}"/>
              </a:ext>
            </a:extLst>
          </p:cNvPr>
          <p:cNvGrpSpPr/>
          <p:nvPr/>
        </p:nvGrpSpPr>
        <p:grpSpPr>
          <a:xfrm>
            <a:off x="5983411" y="4080435"/>
            <a:ext cx="600237" cy="305947"/>
            <a:chOff x="3668110" y="2448910"/>
            <a:chExt cx="3794234" cy="2165130"/>
          </a:xfrm>
        </p:grpSpPr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CB97A6BC-86D2-EA4A-9A9D-7BD65D38AC5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33024C5B-C334-C04F-86FD-B3520496B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7" name="Group 656">
              <a:extLst>
                <a:ext uri="{FF2B5EF4-FFF2-40B4-BE49-F238E27FC236}">
                  <a16:creationId xmlns:a16="http://schemas.microsoft.com/office/drawing/2014/main" id="{1E71FDD7-8921-BE44-92B2-871221FC4D5C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58" name="Freeform 657">
                <a:extLst>
                  <a:ext uri="{FF2B5EF4-FFF2-40B4-BE49-F238E27FC236}">
                    <a16:creationId xmlns:a16="http://schemas.microsoft.com/office/drawing/2014/main" id="{38CFD6E8-D42C-C247-A5EF-D4E5772BE5E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9" name="Freeform 658">
                <a:extLst>
                  <a:ext uri="{FF2B5EF4-FFF2-40B4-BE49-F238E27FC236}">
                    <a16:creationId xmlns:a16="http://schemas.microsoft.com/office/drawing/2014/main" id="{05B57EAF-4F38-5D42-88F0-4BC42BC740B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8ADD04D4-584D-224D-9633-33A09F3F105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B89351A1-0972-3242-A22B-B59D0FE4D6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3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Network Security (summary)</a:t>
            </a:r>
          </a:p>
        </p:txBody>
      </p:sp>
      <p:sp>
        <p:nvSpPr>
          <p:cNvPr id="431" name="Rectangle 3">
            <a:extLst>
              <a:ext uri="{FF2B5EF4-FFF2-40B4-BE49-F238E27FC236}">
                <a16:creationId xmlns:a16="http://schemas.microsoft.com/office/drawing/2014/main" id="{C6E6E1DB-EF62-1F44-9963-3A1C21989417}"/>
              </a:ext>
            </a:extLst>
          </p:cNvPr>
          <p:cNvSpPr txBox="1">
            <a:spLocks noChangeArrowheads="1"/>
          </p:cNvSpPr>
          <p:nvPr/>
        </p:nvSpPr>
        <p:spPr>
          <a:xfrm>
            <a:off x="845635" y="1377872"/>
            <a:ext cx="8148638" cy="502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basic techniques…...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cryptography (symmetric and public key)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message integrity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…. used in many different security scenarios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email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transport (TLS)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IP sec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802.11, 4G/5G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439" name="Picture 438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957784D3-47F5-F74E-A1AC-B09C7376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72" y="57010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7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39899</TotalTime>
  <Words>7721</Words>
  <Application>Microsoft Macintosh PowerPoint</Application>
  <PresentationFormat>Widescreen</PresentationFormat>
  <Paragraphs>1735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7" baseType="lpstr">
      <vt:lpstr>Arial Unicode MS</vt:lpstr>
      <vt:lpstr>ＭＳ Ｐゴシック</vt:lpstr>
      <vt:lpstr>游ゴシック</vt:lpstr>
      <vt:lpstr>ZapfDingbats</vt:lpstr>
      <vt:lpstr>Arial</vt:lpstr>
      <vt:lpstr>Calibri</vt:lpstr>
      <vt:lpstr>Calibri Light</vt:lpstr>
      <vt:lpstr>Courier New</vt:lpstr>
      <vt:lpstr>Gill Sans MT</vt:lpstr>
      <vt:lpstr>Wingdings</vt:lpstr>
      <vt:lpstr>Office Theme</vt:lpstr>
      <vt:lpstr>PowerPoint Presentation</vt:lpstr>
      <vt:lpstr>Security: overview</vt:lpstr>
      <vt:lpstr>Chapter 8 outline</vt:lpstr>
      <vt:lpstr>What is network security?</vt:lpstr>
      <vt:lpstr>Friends and enemies: Alice, Bob, Trudy</vt:lpstr>
      <vt:lpstr>Friends and enemies: Alice, Bob, Trudy</vt:lpstr>
      <vt:lpstr>There are bad guys (and girls) out there!</vt:lpstr>
      <vt:lpstr>Chapter 8 outline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Chapter 8 outline</vt:lpstr>
      <vt:lpstr>Authentication</vt:lpstr>
      <vt:lpstr>Authentication</vt:lpstr>
      <vt:lpstr>Authentication: another try</vt:lpstr>
      <vt:lpstr>Authentication: another try</vt:lpstr>
      <vt:lpstr>Authentication: a third try</vt:lpstr>
      <vt:lpstr>Authentication: a third try</vt:lpstr>
      <vt:lpstr>Authentication: a modified third try</vt:lpstr>
      <vt:lpstr>Authentication: a modified third try</vt:lpstr>
      <vt:lpstr>Authentication: a fourth try</vt:lpstr>
      <vt:lpstr>Authentication: ap5.0</vt:lpstr>
      <vt:lpstr>Authentication: ap5.0 – there’s still a flaw!</vt:lpstr>
      <vt:lpstr>Chapter 8 outline</vt:lpstr>
      <vt:lpstr>Digital signatures </vt:lpstr>
      <vt:lpstr>Digital signatures </vt:lpstr>
      <vt:lpstr>Message digests</vt:lpstr>
      <vt:lpstr>Internet checksum: poor crypto hash function</vt:lpstr>
      <vt:lpstr>Digital signature = signed message digest</vt:lpstr>
      <vt:lpstr>Hash function algorithms</vt:lpstr>
      <vt:lpstr>Authentication: ap5.0 – let’s fix it!!</vt:lpstr>
      <vt:lpstr>Need for certified public keys</vt:lpstr>
      <vt:lpstr>Public key Certification Authorities (CA)</vt:lpstr>
      <vt:lpstr>Public key Certification Authorities (CA)</vt:lpstr>
      <vt:lpstr>Chapter 8 outline</vt:lpstr>
      <vt:lpstr>Secure e-mail: confidentiality </vt:lpstr>
      <vt:lpstr>Secure e-mail: confidentiality (more) </vt:lpstr>
      <vt:lpstr>Secure e-mail: integrity, authentication</vt:lpstr>
      <vt:lpstr>Secure e-mail: integrity, authentication</vt:lpstr>
      <vt:lpstr>Chapter 8 outline</vt:lpstr>
      <vt:lpstr>Transport-layer security (TLS)</vt:lpstr>
      <vt:lpstr>Transport-layer security (TLS)</vt:lpstr>
      <vt:lpstr>Transport-layer security: what’s needed?</vt:lpstr>
      <vt:lpstr>t-tls: initial handshake</vt:lpstr>
      <vt:lpstr>t-tls: cryptographic keys</vt:lpstr>
      <vt:lpstr>t-tls: encrypting data</vt:lpstr>
      <vt:lpstr>t-tls: encrypting data (more)</vt:lpstr>
      <vt:lpstr>t-tls: connection close</vt:lpstr>
      <vt:lpstr>Transport-layer security (TLS)</vt:lpstr>
      <vt:lpstr>TLS: 1.3 cipher suite</vt:lpstr>
      <vt:lpstr>TLS 1.3 handshake: 1 RTT</vt:lpstr>
      <vt:lpstr>TLS 1.3 handshake: 0 RTT</vt:lpstr>
      <vt:lpstr>Chapter 8 outline</vt:lpstr>
      <vt:lpstr>IP Sec</vt:lpstr>
      <vt:lpstr>Two IPsec protocols</vt:lpstr>
      <vt:lpstr>Security associations (SAs) </vt:lpstr>
      <vt:lpstr>IPsec datagram</vt:lpstr>
      <vt:lpstr>ESP tunnel mode: actions</vt:lpstr>
      <vt:lpstr>IPsec sequence numbers</vt:lpstr>
      <vt:lpstr>Security Policy Database (SPD)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Microsoft Office User</cp:lastModifiedBy>
  <cp:revision>1082</cp:revision>
  <dcterms:created xsi:type="dcterms:W3CDTF">2020-01-18T07:24:59Z</dcterms:created>
  <dcterms:modified xsi:type="dcterms:W3CDTF">2021-11-19T09:54:40Z</dcterms:modified>
</cp:coreProperties>
</file>