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1" r:id="rId1"/>
  </p:sldMasterIdLst>
  <p:notesMasterIdLst>
    <p:notesMasterId r:id="rId22"/>
  </p:notesMasterIdLst>
  <p:handoutMasterIdLst>
    <p:handoutMasterId r:id="rId23"/>
  </p:handoutMasterIdLst>
  <p:sldIdLst>
    <p:sldId id="272" r:id="rId2"/>
    <p:sldId id="327" r:id="rId3"/>
    <p:sldId id="329" r:id="rId4"/>
    <p:sldId id="328" r:id="rId5"/>
    <p:sldId id="344" r:id="rId6"/>
    <p:sldId id="345" r:id="rId7"/>
    <p:sldId id="346" r:id="rId8"/>
    <p:sldId id="347" r:id="rId9"/>
    <p:sldId id="348" r:id="rId10"/>
    <p:sldId id="349" r:id="rId11"/>
    <p:sldId id="350" r:id="rId12"/>
    <p:sldId id="351" r:id="rId13"/>
    <p:sldId id="353" r:id="rId14"/>
    <p:sldId id="354" r:id="rId15"/>
    <p:sldId id="355" r:id="rId16"/>
    <p:sldId id="421" r:id="rId17"/>
    <p:sldId id="422" r:id="rId18"/>
    <p:sldId id="424" r:id="rId19"/>
    <p:sldId id="425" r:id="rId20"/>
    <p:sldId id="278" r:id="rId21"/>
  </p:sldIdLst>
  <p:sldSz cx="9144000" cy="6858000" type="screen4x3"/>
  <p:notesSz cx="6985000" cy="9271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76155" autoAdjust="0"/>
  </p:normalViewPr>
  <p:slideViewPr>
    <p:cSldViewPr>
      <p:cViewPr varScale="1">
        <p:scale>
          <a:sx n="87" d="100"/>
          <a:sy n="87" d="100"/>
        </p:scale>
        <p:origin x="23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1026"/>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charset="0"/>
              </a:defRPr>
            </a:lvl1pPr>
          </a:lstStyle>
          <a:p>
            <a:pPr>
              <a:defRPr/>
            </a:pPr>
            <a:endParaRPr lang="en-US"/>
          </a:p>
        </p:txBody>
      </p:sp>
      <p:sp>
        <p:nvSpPr>
          <p:cNvPr id="27651" name="Rectangle 1027"/>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charset="0"/>
              </a:defRPr>
            </a:lvl1pPr>
          </a:lstStyle>
          <a:p>
            <a:pPr>
              <a:defRPr/>
            </a:pPr>
            <a:endParaRPr lang="en-US"/>
          </a:p>
        </p:txBody>
      </p:sp>
      <p:sp>
        <p:nvSpPr>
          <p:cNvPr id="27652" name="Rectangle 1028"/>
          <p:cNvSpPr>
            <a:spLocks noGrp="1" noChangeArrowheads="1"/>
          </p:cNvSpPr>
          <p:nvPr>
            <p:ph type="ftr" sz="quarter" idx="2"/>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charset="0"/>
              </a:defRPr>
            </a:lvl1pPr>
          </a:lstStyle>
          <a:p>
            <a:pPr>
              <a:defRPr/>
            </a:pPr>
            <a:endParaRPr lang="en-US"/>
          </a:p>
        </p:txBody>
      </p:sp>
      <p:sp>
        <p:nvSpPr>
          <p:cNvPr id="27653" name="Rectangle 1029"/>
          <p:cNvSpPr>
            <a:spLocks noGrp="1" noChangeArrowheads="1"/>
          </p:cNvSpPr>
          <p:nvPr>
            <p:ph type="sldNum" sz="quarter" idx="3"/>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vl1pPr>
          </a:lstStyle>
          <a:p>
            <a:pPr>
              <a:defRPr/>
            </a:pPr>
            <a:fld id="{858207EC-172A-4F60-B19B-8AA3A99E00FB}" type="slidenum">
              <a:rPr lang="en-US" altLang="en-US"/>
              <a:pPr>
                <a:defRPr/>
              </a:pPr>
              <a:t>‹#›</a:t>
            </a:fld>
            <a:endParaRPr lang="en-US" altLang="en-US"/>
          </a:p>
        </p:txBody>
      </p:sp>
    </p:spTree>
    <p:extLst>
      <p:ext uri="{BB962C8B-B14F-4D97-AF65-F5344CB8AC3E}">
        <p14:creationId xmlns:p14="http://schemas.microsoft.com/office/powerpoint/2010/main" val="218996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atin typeface="Times New Roman" charset="0"/>
              </a:defRPr>
            </a:lvl1pPr>
          </a:lstStyle>
          <a:p>
            <a:pPr>
              <a:defRPr/>
            </a:pPr>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atin typeface="Times New Roman" charset="0"/>
              </a:defRPr>
            </a:lvl1pPr>
          </a:lstStyle>
          <a:p>
            <a:pPr>
              <a:defRPr/>
            </a:pPr>
            <a:fld id="{D09AA2AC-31C2-4D4B-A460-A36EE5011444}" type="datetimeFigureOut">
              <a:rPr lang="en-US"/>
              <a:pPr>
                <a:defRPr/>
              </a:pPr>
              <a:t>8/27/21</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98500" y="4403725"/>
            <a:ext cx="5588000" cy="417195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05863"/>
            <a:ext cx="3027363" cy="463550"/>
          </a:xfrm>
          <a:prstGeom prst="rect">
            <a:avLst/>
          </a:prstGeom>
        </p:spPr>
        <p:txBody>
          <a:bodyPr vert="horz" lIns="91440" tIns="45720" rIns="91440" bIns="45720" rtlCol="0" anchor="b"/>
          <a:lstStyle>
            <a:lvl1pPr algn="l">
              <a:defRPr sz="1200">
                <a:latin typeface="Times New Roman" charset="0"/>
              </a:defRPr>
            </a:lvl1pPr>
          </a:lstStyle>
          <a:p>
            <a:pPr>
              <a:defRPr/>
            </a:pPr>
            <a:endParaRPr lang="en-US"/>
          </a:p>
        </p:txBody>
      </p:sp>
      <p:sp>
        <p:nvSpPr>
          <p:cNvPr id="7" name="Slide Number Placeholder 6"/>
          <p:cNvSpPr>
            <a:spLocks noGrp="1"/>
          </p:cNvSpPr>
          <p:nvPr>
            <p:ph type="sldNum" sz="quarter" idx="5"/>
          </p:nvPr>
        </p:nvSpPr>
        <p:spPr>
          <a:xfrm>
            <a:off x="3956050" y="8805863"/>
            <a:ext cx="3027363" cy="4635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D30B50C-596F-4DD6-B822-424930AC487C}" type="slidenum">
              <a:rPr lang="en-US" altLang="en-US"/>
              <a:pPr>
                <a:defRPr/>
              </a:pPr>
              <a:t>‹#›</a:t>
            </a:fld>
            <a:endParaRPr lang="en-US" altLang="en-US"/>
          </a:p>
        </p:txBody>
      </p:sp>
    </p:spTree>
    <p:extLst>
      <p:ext uri="{BB962C8B-B14F-4D97-AF65-F5344CB8AC3E}">
        <p14:creationId xmlns:p14="http://schemas.microsoft.com/office/powerpoint/2010/main" val="30730637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CSC 35</a:t>
            </a:r>
            <a:r>
              <a:rPr lang="zh-CN" altLang="en-US" sz="1200" dirty="0"/>
              <a:t>       </a:t>
            </a:r>
            <a:r>
              <a:rPr lang="en-US" altLang="zh-CN" sz="1200" dirty="0"/>
              <a:t>computer</a:t>
            </a:r>
            <a:r>
              <a:rPr lang="zh-CN" altLang="en-US" sz="1200" dirty="0"/>
              <a:t> </a:t>
            </a:r>
            <a:r>
              <a:rPr lang="en-US" altLang="zh-CN" sz="1200" dirty="0"/>
              <a:t>architecture</a:t>
            </a:r>
          </a:p>
          <a:p>
            <a:endParaRPr lang="en-US" sz="1200" dirty="0"/>
          </a:p>
          <a:p>
            <a:r>
              <a:rPr lang="en-US" sz="1200" dirty="0"/>
              <a:t>CSC 60</a:t>
            </a:r>
            <a:r>
              <a:rPr lang="zh-CN" altLang="en-US" sz="1200" dirty="0"/>
              <a:t>      </a:t>
            </a:r>
            <a:r>
              <a:rPr lang="en-US" altLang="zh-CN" sz="1200" dirty="0"/>
              <a:t>system</a:t>
            </a:r>
            <a:r>
              <a:rPr lang="zh-CN" altLang="en-US" sz="1200" dirty="0"/>
              <a:t> </a:t>
            </a:r>
            <a:r>
              <a:rPr lang="en-US" altLang="zh-CN" sz="1200" dirty="0"/>
              <a:t>programming</a:t>
            </a:r>
            <a:r>
              <a:rPr lang="zh-CN" altLang="en-US" sz="1200" dirty="0"/>
              <a:t> </a:t>
            </a:r>
            <a:r>
              <a:rPr lang="en-US" altLang="zh-CN" sz="1200" dirty="0"/>
              <a:t>in</a:t>
            </a:r>
            <a:r>
              <a:rPr lang="zh-CN" altLang="en-US" sz="1200" dirty="0"/>
              <a:t> </a:t>
            </a:r>
            <a:r>
              <a:rPr lang="en-US" altLang="zh-CN" sz="1200" dirty="0"/>
              <a:t>Unix</a:t>
            </a:r>
            <a:endParaRPr lang="en-US" dirty="0"/>
          </a:p>
        </p:txBody>
      </p:sp>
      <p:sp>
        <p:nvSpPr>
          <p:cNvPr id="4" name="Slide Number Placeholder 3"/>
          <p:cNvSpPr>
            <a:spLocks noGrp="1"/>
          </p:cNvSpPr>
          <p:nvPr>
            <p:ph type="sldNum" sz="quarter" idx="10"/>
          </p:nvPr>
        </p:nvSpPr>
        <p:spPr/>
        <p:txBody>
          <a:bodyPr/>
          <a:lstStyle/>
          <a:p>
            <a:pPr>
              <a:defRPr/>
            </a:pPr>
            <a:fld id="{ED30B50C-596F-4DD6-B822-424930AC487C}" type="slidenum">
              <a:rPr lang="en-US" altLang="en-US" smtClean="0"/>
              <a:pPr>
                <a:defRPr/>
              </a:pPr>
              <a:t>4</a:t>
            </a:fld>
            <a:endParaRPr lang="en-US" altLang="en-US"/>
          </a:p>
        </p:txBody>
      </p:sp>
    </p:spTree>
    <p:extLst>
      <p:ext uri="{BB962C8B-B14F-4D97-AF65-F5344CB8AC3E}">
        <p14:creationId xmlns:p14="http://schemas.microsoft.com/office/powerpoint/2010/main" val="304371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30B50C-596F-4DD6-B822-424930AC487C}" type="slidenum">
              <a:rPr lang="en-US" altLang="en-US" smtClean="0"/>
              <a:pPr>
                <a:defRPr/>
              </a:pPr>
              <a:t>6</a:t>
            </a:fld>
            <a:endParaRPr lang="en-US" altLang="en-US"/>
          </a:p>
        </p:txBody>
      </p:sp>
    </p:spTree>
    <p:extLst>
      <p:ext uri="{BB962C8B-B14F-4D97-AF65-F5344CB8AC3E}">
        <p14:creationId xmlns:p14="http://schemas.microsoft.com/office/powerpoint/2010/main" val="39578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B4FC10E-2B6E-466A-A4F4-FB3A4D0A8960}" type="datetimeFigureOut">
              <a:rPr lang="en-US"/>
              <a:pPr>
                <a:defRPr/>
              </a:pPr>
              <a:t>8/27/21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20DC94-F711-4E7A-9FC5-E5D9370DE981}" type="slidenum">
              <a:rPr lang="en-US" altLang="en-US"/>
              <a:pPr>
                <a:defRPr/>
              </a:pPr>
              <a:t>‹#›</a:t>
            </a:fld>
            <a:endParaRPr lang="en-US" altLang="en-US"/>
          </a:p>
        </p:txBody>
      </p:sp>
    </p:spTree>
    <p:extLst>
      <p:ext uri="{BB962C8B-B14F-4D97-AF65-F5344CB8AC3E}">
        <p14:creationId xmlns:p14="http://schemas.microsoft.com/office/powerpoint/2010/main" val="337490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A28A894-6669-49C4-A467-EAA493A26378}" type="datetimeFigureOut">
              <a:rPr lang="en-US"/>
              <a:pPr>
                <a:defRPr/>
              </a:pPr>
              <a:t>8/27/21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9AAE07-9354-4062-8498-865947F85732}" type="slidenum">
              <a:rPr lang="en-US" altLang="en-US"/>
              <a:pPr>
                <a:defRPr/>
              </a:pPr>
              <a:t>‹#›</a:t>
            </a:fld>
            <a:endParaRPr lang="en-US" altLang="en-US"/>
          </a:p>
        </p:txBody>
      </p:sp>
    </p:spTree>
    <p:extLst>
      <p:ext uri="{BB962C8B-B14F-4D97-AF65-F5344CB8AC3E}">
        <p14:creationId xmlns:p14="http://schemas.microsoft.com/office/powerpoint/2010/main" val="216589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CC76AE-9E25-4E15-A96F-9B011FE9CF9A}" type="datetimeFigureOut">
              <a:rPr lang="en-US"/>
              <a:pPr>
                <a:defRPr/>
              </a:pPr>
              <a:t>8/27/21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5F0057-2995-40D0-A831-072E1D43D947}" type="slidenum">
              <a:rPr lang="en-US" altLang="en-US"/>
              <a:pPr>
                <a:defRPr/>
              </a:pPr>
              <a:t>‹#›</a:t>
            </a:fld>
            <a:endParaRPr lang="en-US" altLang="en-US"/>
          </a:p>
        </p:txBody>
      </p:sp>
    </p:spTree>
    <p:extLst>
      <p:ext uri="{BB962C8B-B14F-4D97-AF65-F5344CB8AC3E}">
        <p14:creationId xmlns:p14="http://schemas.microsoft.com/office/powerpoint/2010/main" val="1651464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0" y="6400800"/>
            <a:ext cx="2590800" cy="457200"/>
          </a:xfrm>
        </p:spPr>
        <p:txBody>
          <a:bodyPr/>
          <a:lstStyle>
            <a:lvl1pPr>
              <a:defRPr/>
            </a:lvl1pPr>
          </a:lstStyle>
          <a:p>
            <a:pPr>
              <a:defRPr/>
            </a:pPr>
            <a:r>
              <a:rPr lang="en-US"/>
              <a:t>COMP 7270 ©N. </a:t>
            </a:r>
            <a:r>
              <a:rPr lang="en-US" err="1"/>
              <a:t>Hari</a:t>
            </a:r>
            <a:r>
              <a:rPr lang="en-US"/>
              <a:t> Narayanan</a:t>
            </a:r>
          </a:p>
          <a:p>
            <a:pPr>
              <a:defRPr/>
            </a:pPr>
            <a:r>
              <a:rPr lang="en-US"/>
              <a:t>Computer Science &amp; Software Engineering</a:t>
            </a:r>
          </a:p>
          <a:p>
            <a:pPr>
              <a:defRPr/>
            </a:pPr>
            <a:r>
              <a:rPr lang="en-US"/>
              <a:t>Auburn University</a:t>
            </a:r>
          </a:p>
        </p:txBody>
      </p:sp>
    </p:spTree>
    <p:extLst>
      <p:ext uri="{BB962C8B-B14F-4D97-AF65-F5344CB8AC3E}">
        <p14:creationId xmlns:p14="http://schemas.microsoft.com/office/powerpoint/2010/main" val="338075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685800" y="6248400"/>
            <a:ext cx="2590800" cy="457200"/>
          </a:xfrm>
        </p:spPr>
        <p:txBody>
          <a:bodyPr/>
          <a:lstStyle>
            <a:lvl1pPr>
              <a:defRPr/>
            </a:lvl1pPr>
          </a:lstStyle>
          <a:p>
            <a:pPr>
              <a:defRPr/>
            </a:pPr>
            <a:r>
              <a:rPr lang="en-US"/>
              <a:t>COMP 7270 ©N. </a:t>
            </a:r>
            <a:r>
              <a:rPr lang="en-US" err="1"/>
              <a:t>Hari</a:t>
            </a:r>
            <a:r>
              <a:rPr lang="en-US"/>
              <a:t> Narayanan</a:t>
            </a:r>
          </a:p>
          <a:p>
            <a:pPr>
              <a:defRPr/>
            </a:pPr>
            <a:r>
              <a:rPr lang="en-US"/>
              <a:t>Computer Science &amp; Software Engineering</a:t>
            </a:r>
          </a:p>
          <a:p>
            <a:pPr>
              <a:defRPr/>
            </a:pPr>
            <a:r>
              <a:rPr lang="en-US"/>
              <a:t>Auburn University</a:t>
            </a:r>
          </a:p>
        </p:txBody>
      </p:sp>
    </p:spTree>
    <p:extLst>
      <p:ext uri="{BB962C8B-B14F-4D97-AF65-F5344CB8AC3E}">
        <p14:creationId xmlns:p14="http://schemas.microsoft.com/office/powerpoint/2010/main" val="79643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0" y="6400800"/>
            <a:ext cx="2590800" cy="457200"/>
          </a:xfrm>
        </p:spPr>
        <p:txBody>
          <a:bodyPr/>
          <a:lstStyle>
            <a:lvl1pPr>
              <a:defRPr/>
            </a:lvl1pPr>
          </a:lstStyle>
          <a:p>
            <a:pPr>
              <a:defRPr/>
            </a:pPr>
            <a:r>
              <a:rPr lang="en-US"/>
              <a:t>COMP 7270 ©N. </a:t>
            </a:r>
            <a:r>
              <a:rPr lang="en-US" err="1"/>
              <a:t>Hari</a:t>
            </a:r>
            <a:r>
              <a:rPr lang="en-US"/>
              <a:t> Narayanan</a:t>
            </a:r>
          </a:p>
          <a:p>
            <a:pPr>
              <a:defRPr/>
            </a:pPr>
            <a:r>
              <a:rPr lang="en-US"/>
              <a:t>Computer Science &amp; Software Engineering</a:t>
            </a:r>
          </a:p>
          <a:p>
            <a:pPr>
              <a:defRPr/>
            </a:pPr>
            <a:r>
              <a:rPr lang="en-US"/>
              <a:t>Auburn University</a:t>
            </a:r>
          </a:p>
        </p:txBody>
      </p:sp>
    </p:spTree>
    <p:extLst>
      <p:ext uri="{BB962C8B-B14F-4D97-AF65-F5344CB8AC3E}">
        <p14:creationId xmlns:p14="http://schemas.microsoft.com/office/powerpoint/2010/main" val="394056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EC9116-210E-4357-AF3C-48CB42388831}" type="datetimeFigureOut">
              <a:rPr lang="en-US"/>
              <a:pPr>
                <a:defRPr/>
              </a:pPr>
              <a:t>8/27/21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B17607-D94B-4DD4-B391-1C696C4E3535}" type="slidenum">
              <a:rPr lang="en-US" altLang="en-US"/>
              <a:pPr>
                <a:defRPr/>
              </a:pPr>
              <a:t>‹#›</a:t>
            </a:fld>
            <a:endParaRPr lang="en-US" altLang="en-US"/>
          </a:p>
        </p:txBody>
      </p:sp>
    </p:spTree>
    <p:extLst>
      <p:ext uri="{BB962C8B-B14F-4D97-AF65-F5344CB8AC3E}">
        <p14:creationId xmlns:p14="http://schemas.microsoft.com/office/powerpoint/2010/main" val="262061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1803856-E1F7-4A9E-8C13-573FD3DE225F}" type="datetimeFigureOut">
              <a:rPr lang="en-US"/>
              <a:pPr>
                <a:defRPr/>
              </a:pPr>
              <a:t>8/27/21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859115-410A-4C22-A845-B408A39148A3}" type="slidenum">
              <a:rPr lang="en-US" altLang="en-US"/>
              <a:pPr>
                <a:defRPr/>
              </a:pPr>
              <a:t>‹#›</a:t>
            </a:fld>
            <a:endParaRPr lang="en-US" altLang="en-US"/>
          </a:p>
        </p:txBody>
      </p:sp>
    </p:spTree>
    <p:extLst>
      <p:ext uri="{BB962C8B-B14F-4D97-AF65-F5344CB8AC3E}">
        <p14:creationId xmlns:p14="http://schemas.microsoft.com/office/powerpoint/2010/main" val="47522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90F21EA-AB10-4545-88C0-C8F5345E4CBD}" type="datetimeFigureOut">
              <a:rPr lang="en-US"/>
              <a:pPr>
                <a:defRPr/>
              </a:pPr>
              <a:t>8/27/21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A38E7D-3423-47E1-942C-869A727FDF03}" type="slidenum">
              <a:rPr lang="en-US" altLang="en-US"/>
              <a:pPr>
                <a:defRPr/>
              </a:pPr>
              <a:t>‹#›</a:t>
            </a:fld>
            <a:endParaRPr lang="en-US" altLang="en-US"/>
          </a:p>
        </p:txBody>
      </p:sp>
    </p:spTree>
    <p:extLst>
      <p:ext uri="{BB962C8B-B14F-4D97-AF65-F5344CB8AC3E}">
        <p14:creationId xmlns:p14="http://schemas.microsoft.com/office/powerpoint/2010/main" val="172759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6EFC78D-F2E9-444F-8245-8C3B1342DB68}" type="datetimeFigureOut">
              <a:rPr lang="en-US"/>
              <a:pPr>
                <a:defRPr/>
              </a:pPr>
              <a:t>8/27/21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D3A85A3-0E26-4768-AB86-38DE317F6B3E}" type="slidenum">
              <a:rPr lang="en-US" altLang="en-US"/>
              <a:pPr>
                <a:defRPr/>
              </a:pPr>
              <a:t>‹#›</a:t>
            </a:fld>
            <a:endParaRPr lang="en-US" altLang="en-US"/>
          </a:p>
        </p:txBody>
      </p:sp>
    </p:spTree>
    <p:extLst>
      <p:ext uri="{BB962C8B-B14F-4D97-AF65-F5344CB8AC3E}">
        <p14:creationId xmlns:p14="http://schemas.microsoft.com/office/powerpoint/2010/main" val="171845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E043560-5B4B-4697-BE6F-0577F06DBAF5}" type="datetimeFigureOut">
              <a:rPr lang="en-US"/>
              <a:pPr>
                <a:defRPr/>
              </a:pPr>
              <a:t>8/27/21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248D395-DB38-4A6D-86B7-A312E7524BF7}" type="slidenum">
              <a:rPr lang="en-US" altLang="en-US"/>
              <a:pPr>
                <a:defRPr/>
              </a:pPr>
              <a:t>‹#›</a:t>
            </a:fld>
            <a:endParaRPr lang="en-US" altLang="en-US"/>
          </a:p>
        </p:txBody>
      </p:sp>
    </p:spTree>
    <p:extLst>
      <p:ext uri="{BB962C8B-B14F-4D97-AF65-F5344CB8AC3E}">
        <p14:creationId xmlns:p14="http://schemas.microsoft.com/office/powerpoint/2010/main" val="269397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BC91DF-FAEA-4288-8E13-CA43433F2608}" type="datetimeFigureOut">
              <a:rPr lang="en-US"/>
              <a:pPr>
                <a:defRPr/>
              </a:pPr>
              <a:t>8/27/21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05A343D-9FFA-4935-ADD3-D2B836BA80CA}" type="slidenum">
              <a:rPr lang="en-US" altLang="en-US"/>
              <a:pPr>
                <a:defRPr/>
              </a:pPr>
              <a:t>‹#›</a:t>
            </a:fld>
            <a:endParaRPr lang="en-US" altLang="en-US"/>
          </a:p>
        </p:txBody>
      </p:sp>
    </p:spTree>
    <p:extLst>
      <p:ext uri="{BB962C8B-B14F-4D97-AF65-F5344CB8AC3E}">
        <p14:creationId xmlns:p14="http://schemas.microsoft.com/office/powerpoint/2010/main" val="110705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29F2733-3FE5-4070-8B96-08311A8B4279}" type="datetimeFigureOut">
              <a:rPr lang="en-US"/>
              <a:pPr>
                <a:defRPr/>
              </a:pPr>
              <a:t>8/27/21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2AC351-76EE-42EA-9AEC-87EA2F6DA44C}" type="slidenum">
              <a:rPr lang="en-US" altLang="en-US"/>
              <a:pPr>
                <a:defRPr/>
              </a:pPr>
              <a:t>‹#›</a:t>
            </a:fld>
            <a:endParaRPr lang="en-US" altLang="en-US"/>
          </a:p>
        </p:txBody>
      </p:sp>
    </p:spTree>
    <p:extLst>
      <p:ext uri="{BB962C8B-B14F-4D97-AF65-F5344CB8AC3E}">
        <p14:creationId xmlns:p14="http://schemas.microsoft.com/office/powerpoint/2010/main" val="302907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6F28CA-78DF-4656-890D-CB505BE6C9B6}" type="datetimeFigureOut">
              <a:rPr lang="en-US"/>
              <a:pPr>
                <a:defRPr/>
              </a:pPr>
              <a:t>8/27/21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FB7837-5483-4237-A961-CC98C31D2630}" type="slidenum">
              <a:rPr lang="en-US" altLang="en-US"/>
              <a:pPr>
                <a:defRPr/>
              </a:pPr>
              <a:t>‹#›</a:t>
            </a:fld>
            <a:endParaRPr lang="en-US" altLang="en-US"/>
          </a:p>
        </p:txBody>
      </p:sp>
    </p:spTree>
    <p:extLst>
      <p:ext uri="{BB962C8B-B14F-4D97-AF65-F5344CB8AC3E}">
        <p14:creationId xmlns:p14="http://schemas.microsoft.com/office/powerpoint/2010/main" val="23224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019A903-3A63-4D4A-81B3-10AAC0569364}" type="datetimeFigureOut">
              <a:rPr lang="en-US"/>
              <a:pPr>
                <a:defRPr/>
              </a:pPr>
              <a:t>8/27/21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58BA6B1B-5CFD-4490-A591-08FF4C9C85E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82" r:id="rId13"/>
    <p:sldLayoutId id="2147484083"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hyperlink" Target="https://sacstateshcs.wufoo.com/forms/covid19-illnessexposure-report/"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bit.ly/3fhQ1kY" TargetMode="External"/><Relationship Id="rId2" Type="http://schemas.openxmlformats.org/officeDocument/2006/relationships/hyperlink" Target="mailto:cares@csus.edu"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athena.ecs.csus.edu/~wangx/" TargetMode="External"/><Relationship Id="rId2" Type="http://schemas.openxmlformats.org/officeDocument/2006/relationships/hyperlink" Target="mailto:yuan.cheng@csus.edu"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1371600" y="2514600"/>
            <a:ext cx="6781800" cy="1200328"/>
          </a:xfrm>
          <a:prstGeom prst="rect">
            <a:avLst/>
          </a:prstGeom>
        </p:spPr>
        <p:txBody>
          <a:bodyPr wrap="square">
            <a:spAutoFit/>
          </a:bodyPr>
          <a:lstStyle/>
          <a:p>
            <a:r>
              <a:rPr lang="en-US" dirty="0"/>
              <a:t>CSC/CPE 138 Computer Network + Internet</a:t>
            </a:r>
          </a:p>
          <a:p>
            <a:r>
              <a:rPr lang="en-US" dirty="0"/>
              <a:t>Fall 2021</a:t>
            </a:r>
          </a:p>
          <a:p>
            <a:r>
              <a:rPr lang="en-US" dirty="0"/>
              <a:t>Instructor: Dr. Xuyu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467600" cy="2369880"/>
          </a:xfrm>
          <a:prstGeom prst="rect">
            <a:avLst/>
          </a:prstGeom>
        </p:spPr>
        <p:txBody>
          <a:bodyPr wrap="square">
            <a:spAutoFit/>
          </a:bodyPr>
          <a:lstStyle/>
          <a:p>
            <a:pPr algn="just"/>
            <a:r>
              <a:rPr lang="en-US" b="1" i="1" dirty="0"/>
              <a:t>Submission Rules:</a:t>
            </a:r>
          </a:p>
          <a:p>
            <a:pPr algn="just"/>
            <a:endParaRPr lang="en-US" dirty="0"/>
          </a:p>
          <a:p>
            <a:pPr algn="just"/>
            <a:r>
              <a:rPr lang="en-US" sz="2000" dirty="0"/>
              <a:t>Each submission needs to be in an </a:t>
            </a:r>
            <a:r>
              <a:rPr lang="en-US" sz="2000" b="1" u="sng" dirty="0"/>
              <a:t>electronic version</a:t>
            </a:r>
            <a:r>
              <a:rPr lang="en-US" sz="2000" dirty="0"/>
              <a:t> (through Canvas). Any file needs be named according to one of the following formats (depending on the submission type). </a:t>
            </a:r>
            <a:r>
              <a:rPr lang="en-US" sz="2000" b="1" dirty="0"/>
              <a:t>Please do NOT use txt format</a:t>
            </a:r>
            <a:r>
              <a:rPr lang="en-US" sz="2000" dirty="0"/>
              <a:t>. </a:t>
            </a:r>
            <a:r>
              <a:rPr lang="en-US" sz="2000" b="1" dirty="0"/>
              <a:t>Word </a:t>
            </a:r>
            <a:r>
              <a:rPr lang="en-US" sz="2000" dirty="0"/>
              <a:t>format is preferable. Please also write your class </a:t>
            </a:r>
            <a:r>
              <a:rPr lang="en-US" sz="2000" b="1" dirty="0"/>
              <a:t>section number</a:t>
            </a:r>
            <a:r>
              <a:rPr lang="en-US" sz="2000" dirty="0"/>
              <a:t> in document (otherwise, you will lose points).</a:t>
            </a:r>
          </a:p>
        </p:txBody>
      </p:sp>
      <p:sp>
        <p:nvSpPr>
          <p:cNvPr id="3" name="Rectangle 2"/>
          <p:cNvSpPr/>
          <p:nvPr/>
        </p:nvSpPr>
        <p:spPr>
          <a:xfrm>
            <a:off x="914400" y="3041132"/>
            <a:ext cx="7620000" cy="2862322"/>
          </a:xfrm>
          <a:prstGeom prst="rect">
            <a:avLst/>
          </a:prstGeom>
        </p:spPr>
        <p:txBody>
          <a:bodyPr wrap="square">
            <a:spAutoFit/>
          </a:bodyPr>
          <a:lstStyle/>
          <a:p>
            <a:pPr algn="just"/>
            <a:r>
              <a:rPr lang="en-US" sz="2000" dirty="0"/>
              <a:t>CSC138_sec#_assignment#_name, </a:t>
            </a:r>
          </a:p>
          <a:p>
            <a:pPr algn="just"/>
            <a:r>
              <a:rPr lang="en-US" sz="2000" dirty="0"/>
              <a:t>CSC138_sec#_lab#_name, </a:t>
            </a:r>
          </a:p>
          <a:p>
            <a:pPr algn="just"/>
            <a:r>
              <a:rPr lang="en-US" sz="2000" dirty="0"/>
              <a:t> </a:t>
            </a:r>
          </a:p>
          <a:p>
            <a:pPr algn="just"/>
            <a:r>
              <a:rPr lang="en-US" sz="2000" dirty="0"/>
              <a:t>For example, if James Green is submitting project 1 in CSC 138 section 3, the file name of the submission should be CSC138_sec3_project1_James_Green. </a:t>
            </a:r>
            <a:r>
              <a:rPr lang="en-US" sz="2000" b="1" dirty="0"/>
              <a:t>On the first page of each submitted document, please always list your name as the author</a:t>
            </a:r>
            <a:r>
              <a:rPr lang="en-US" sz="2000" dirty="0"/>
              <a:t>. Please note: if the attachment is not according to proper format as stated above, it will not be accepted.</a:t>
            </a:r>
          </a:p>
        </p:txBody>
      </p:sp>
    </p:spTree>
    <p:extLst>
      <p:ext uri="{BB962C8B-B14F-4D97-AF65-F5344CB8AC3E}">
        <p14:creationId xmlns:p14="http://schemas.microsoft.com/office/powerpoint/2010/main" val="396815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848600" cy="3416320"/>
          </a:xfrm>
          <a:prstGeom prst="rect">
            <a:avLst/>
          </a:prstGeom>
        </p:spPr>
        <p:txBody>
          <a:bodyPr wrap="square">
            <a:spAutoFit/>
          </a:bodyPr>
          <a:lstStyle/>
          <a:p>
            <a:pPr algn="just"/>
            <a:r>
              <a:rPr lang="en-US" b="1" i="1" dirty="0"/>
              <a:t>Due Date and Late Submission:</a:t>
            </a:r>
            <a:endParaRPr lang="en-US" sz="2800" dirty="0"/>
          </a:p>
          <a:p>
            <a:pPr algn="just"/>
            <a:r>
              <a:rPr lang="en-US" dirty="0"/>
              <a:t>Please see above due dates specified in instruction documents at Canvas from the instructor. The mid-term exam will be performed respectively at </a:t>
            </a:r>
            <a:r>
              <a:rPr lang="en-US" u="sng" dirty="0"/>
              <a:t>week 8</a:t>
            </a:r>
            <a:r>
              <a:rPr lang="en-US" dirty="0"/>
              <a:t>.</a:t>
            </a:r>
            <a:endParaRPr lang="en-US" sz="2800" dirty="0"/>
          </a:p>
          <a:p>
            <a:pPr algn="just"/>
            <a:r>
              <a:rPr lang="en-US" dirty="0"/>
              <a:t> </a:t>
            </a:r>
            <a:endParaRPr lang="en-US" sz="2800" dirty="0"/>
          </a:p>
          <a:p>
            <a:pPr algn="just"/>
            <a:r>
              <a:rPr lang="en-US" dirty="0"/>
              <a:t>Late submission will be penalized by </a:t>
            </a:r>
            <a:r>
              <a:rPr lang="en-US" u="sng" dirty="0"/>
              <a:t>the following rules</a:t>
            </a:r>
            <a:r>
              <a:rPr lang="en-US" dirty="0"/>
              <a:t>:</a:t>
            </a:r>
            <a:endParaRPr lang="en-US" sz="2800" dirty="0"/>
          </a:p>
          <a:p>
            <a:pPr marL="800100" lvl="1" indent="-342900" algn="just">
              <a:buFont typeface="Courier New"/>
              <a:buChar char="o"/>
            </a:pPr>
            <a:r>
              <a:rPr lang="en-US" dirty="0"/>
              <a:t>Second day submission: </a:t>
            </a:r>
            <a:r>
              <a:rPr lang="en-US" b="1" dirty="0"/>
              <a:t>20%</a:t>
            </a:r>
            <a:r>
              <a:rPr lang="en-US" dirty="0"/>
              <a:t> </a:t>
            </a:r>
            <a:r>
              <a:rPr lang="en-US" b="1" dirty="0"/>
              <a:t>off</a:t>
            </a:r>
            <a:r>
              <a:rPr lang="en-US" dirty="0"/>
              <a:t> the assignment grade; </a:t>
            </a:r>
            <a:endParaRPr lang="en-US" sz="2800" dirty="0"/>
          </a:p>
          <a:p>
            <a:pPr marL="800100" lvl="1" indent="-342900" algn="just">
              <a:buFont typeface="Courier New"/>
              <a:buChar char="o"/>
            </a:pPr>
            <a:r>
              <a:rPr lang="en-US" dirty="0"/>
              <a:t>Third day submission: </a:t>
            </a:r>
            <a:r>
              <a:rPr lang="en-US" b="1" dirty="0"/>
              <a:t>50%</a:t>
            </a:r>
            <a:r>
              <a:rPr lang="en-US" dirty="0"/>
              <a:t> </a:t>
            </a:r>
            <a:r>
              <a:rPr lang="en-US" b="1" dirty="0"/>
              <a:t>off</a:t>
            </a:r>
            <a:r>
              <a:rPr lang="en-US" dirty="0"/>
              <a:t> the assignment grade;</a:t>
            </a:r>
            <a:endParaRPr lang="en-US" sz="2800" dirty="0"/>
          </a:p>
          <a:p>
            <a:pPr marL="800100" lvl="1" indent="-342900" algn="just">
              <a:buFont typeface="Courier New"/>
              <a:buChar char="o"/>
            </a:pPr>
            <a:r>
              <a:rPr lang="en-US" dirty="0"/>
              <a:t>After the third day: </a:t>
            </a:r>
            <a:r>
              <a:rPr lang="en-US" b="1" dirty="0"/>
              <a:t>100% off </a:t>
            </a:r>
            <a:r>
              <a:rPr lang="en-US" dirty="0"/>
              <a:t>the assignment grade.</a:t>
            </a:r>
            <a:endParaRPr lang="en-US" sz="2800" dirty="0"/>
          </a:p>
        </p:txBody>
      </p:sp>
    </p:spTree>
    <p:extLst>
      <p:ext uri="{BB962C8B-B14F-4D97-AF65-F5344CB8AC3E}">
        <p14:creationId xmlns:p14="http://schemas.microsoft.com/office/powerpoint/2010/main" val="183089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458200" cy="5632311"/>
          </a:xfrm>
          <a:prstGeom prst="rect">
            <a:avLst/>
          </a:prstGeom>
        </p:spPr>
        <p:txBody>
          <a:bodyPr wrap="square">
            <a:spAutoFit/>
          </a:bodyPr>
          <a:lstStyle/>
          <a:p>
            <a:r>
              <a:rPr lang="en-US" b="1" i="1" dirty="0"/>
              <a:t>Other Course Policies:</a:t>
            </a:r>
            <a:endParaRPr lang="en-US" dirty="0"/>
          </a:p>
          <a:p>
            <a:pPr lvl="0"/>
            <a:r>
              <a:rPr lang="en-US" dirty="0"/>
              <a:t>Information in this syllabus is subject to change with notice.</a:t>
            </a:r>
          </a:p>
          <a:p>
            <a:pPr lvl="0"/>
            <a:r>
              <a:rPr lang="en-US" dirty="0"/>
              <a:t>Attendance to class and frequent check of email is expected. Class roll will be checked randomly after first week of classes. You are responsible for materials presented and announcements made in class or by email. This could include changes to the syllabus, exam dates, etc. Three absences at class rolls will automatically exclude you from possible curving at final grades.</a:t>
            </a:r>
          </a:p>
          <a:p>
            <a:pPr lvl="0"/>
            <a:endParaRPr lang="en-US" dirty="0"/>
          </a:p>
          <a:p>
            <a:pPr lvl="0"/>
            <a:r>
              <a:rPr lang="en-US" dirty="0"/>
              <a:t>Make-up exams will only be given under extreme circumstances. The instructor reserves the right to reject make-up requests. There will be no make-up for unannounced quizzes (if any) under any circumstances.</a:t>
            </a:r>
          </a:p>
          <a:p>
            <a:pPr lvl="0"/>
            <a:endParaRPr lang="en-US" dirty="0"/>
          </a:p>
          <a:p>
            <a:pPr lvl="0"/>
            <a:r>
              <a:rPr lang="en-US" dirty="0"/>
              <a:t>Be aware of the institution policy on drops and incomplete.</a:t>
            </a:r>
          </a:p>
        </p:txBody>
      </p:sp>
    </p:spTree>
    <p:extLst>
      <p:ext uri="{BB962C8B-B14F-4D97-AF65-F5344CB8AC3E}">
        <p14:creationId xmlns:p14="http://schemas.microsoft.com/office/powerpoint/2010/main" val="24228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8915400" cy="5632310"/>
          </a:xfrm>
          <a:prstGeom prst="rect">
            <a:avLst/>
          </a:prstGeom>
        </p:spPr>
        <p:txBody>
          <a:bodyPr wrap="square">
            <a:spAutoFit/>
          </a:bodyPr>
          <a:lstStyle/>
          <a:p>
            <a:r>
              <a:rPr lang="en-US" b="1" i="1" dirty="0"/>
              <a:t>Drop Policy</a:t>
            </a:r>
            <a:endParaRPr lang="en-US" dirty="0"/>
          </a:p>
          <a:p>
            <a:r>
              <a:rPr lang="en-US" dirty="0"/>
              <a:t>If you plan to drop this course, please make sure you understand the following information.</a:t>
            </a:r>
          </a:p>
          <a:p>
            <a:r>
              <a:rPr lang="en-US" dirty="0"/>
              <a:t> </a:t>
            </a:r>
          </a:p>
          <a:p>
            <a:pPr marL="457200" lvl="0" indent="-457200">
              <a:buFont typeface="+mj-lt"/>
              <a:buAutoNum type="arabicPeriod"/>
            </a:pPr>
            <a:r>
              <a:rPr lang="en-US" b="1" dirty="0"/>
              <a:t>There is no such thing as an “automatic drop”</a:t>
            </a:r>
            <a:r>
              <a:rPr lang="en-US" dirty="0"/>
              <a:t>. The instructor can drop you from the course, but this does not happen automatically. If you plan to drop the course, make sure to use </a:t>
            </a:r>
            <a:r>
              <a:rPr lang="en-US" dirty="0" err="1"/>
              <a:t>MySacState</a:t>
            </a:r>
            <a:r>
              <a:rPr lang="en-US" dirty="0"/>
              <a:t>.</a:t>
            </a:r>
          </a:p>
          <a:p>
            <a:pPr marL="457200" lvl="0" indent="-457200">
              <a:buFont typeface="+mj-lt"/>
              <a:buAutoNum type="arabicPeriod"/>
            </a:pPr>
            <a:r>
              <a:rPr lang="en-US" dirty="0"/>
              <a:t>After the 2nd week, you </a:t>
            </a:r>
            <a:r>
              <a:rPr lang="en-US" u="sng" dirty="0"/>
              <a:t>cannot</a:t>
            </a:r>
            <a:r>
              <a:rPr lang="en-US" dirty="0"/>
              <a:t> drop the course through </a:t>
            </a:r>
            <a:r>
              <a:rPr lang="en-US" dirty="0" err="1"/>
              <a:t>MySacState</a:t>
            </a:r>
            <a:r>
              <a:rPr lang="en-US" dirty="0"/>
              <a:t>. At this point, you must provide written verification of a compelling reason. Both the instructor and the Department Chair must approve.</a:t>
            </a:r>
          </a:p>
          <a:p>
            <a:pPr marL="457200" lvl="0" indent="-457200">
              <a:buFont typeface="+mj-lt"/>
              <a:buAutoNum type="arabicPeriod"/>
            </a:pPr>
            <a:r>
              <a:rPr lang="en-US" dirty="0"/>
              <a:t>After the 4th week, you must fill out a “Petition to Drop after Deadline” form and collect all the necessary signatures. This must be turned into Admission and Records in Lassen Hall.</a:t>
            </a:r>
          </a:p>
        </p:txBody>
      </p:sp>
    </p:spTree>
    <p:extLst>
      <p:ext uri="{BB962C8B-B14F-4D97-AF65-F5344CB8AC3E}">
        <p14:creationId xmlns:p14="http://schemas.microsoft.com/office/powerpoint/2010/main" val="429253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8153400" cy="2677656"/>
          </a:xfrm>
          <a:prstGeom prst="rect">
            <a:avLst/>
          </a:prstGeom>
        </p:spPr>
        <p:txBody>
          <a:bodyPr wrap="square">
            <a:spAutoFit/>
          </a:bodyPr>
          <a:lstStyle/>
          <a:p>
            <a:r>
              <a:rPr lang="en-US" b="1" dirty="0"/>
              <a:t>Students with Disabilities</a:t>
            </a:r>
            <a:endParaRPr lang="en-US" dirty="0"/>
          </a:p>
          <a:p>
            <a:r>
              <a:rPr lang="en-US" dirty="0"/>
              <a:t> </a:t>
            </a:r>
          </a:p>
          <a:p>
            <a:r>
              <a:rPr lang="en-US" dirty="0"/>
              <a:t>If you have a disability and require accommodations, you need to provide disability documentation to SSWD (Services to Students with Disabilities), Lassen Hall 1008, (916) 278-6955.  Please discuss your accommodation needs with me after class or in lab early in the semester.</a:t>
            </a:r>
          </a:p>
        </p:txBody>
      </p:sp>
    </p:spTree>
    <p:extLst>
      <p:ext uri="{BB962C8B-B14F-4D97-AF65-F5344CB8AC3E}">
        <p14:creationId xmlns:p14="http://schemas.microsoft.com/office/powerpoint/2010/main" val="272817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91600" cy="6370974"/>
          </a:xfrm>
          <a:prstGeom prst="rect">
            <a:avLst/>
          </a:prstGeom>
        </p:spPr>
        <p:txBody>
          <a:bodyPr wrap="square">
            <a:spAutoFit/>
          </a:bodyPr>
          <a:lstStyle/>
          <a:p>
            <a:r>
              <a:rPr lang="en-US" b="1" dirty="0"/>
              <a:t>Ethics/Academic Honesty</a:t>
            </a:r>
          </a:p>
          <a:p>
            <a:pPr marL="457200" indent="-457200">
              <a:buFont typeface="+mj-lt"/>
              <a:buAutoNum type="arabicPeriod"/>
            </a:pPr>
            <a:r>
              <a:rPr lang="en-US" dirty="0"/>
              <a:t>Any work submitted is a contractual obligation that the work is the student’s and for which he/she could be quizzed in detail. Discussion among students in assignments and projects is part of the educational process and is encouraged. No discussion among students is allowed in any exams/quizzes. However, each student must make an effort to do his/her own work in all assignments and exams. </a:t>
            </a:r>
            <a:r>
              <a:rPr lang="en-US" u="sng" dirty="0"/>
              <a:t>No type of plagiarism will be tolerated except in the case of group work.</a:t>
            </a:r>
            <a:r>
              <a:rPr lang="en-US" dirty="0"/>
              <a:t> In that case each student should indicate the part of the work, which was their major responsibility in their final joint submission. Nevertheless, I emphasize any work submitted is a contractual obligation that the work is the student’s and for which he/she could be quizzed in detail. </a:t>
            </a:r>
            <a:r>
              <a:rPr lang="en-US" i="1" dirty="0"/>
              <a:t>The </a:t>
            </a:r>
            <a:r>
              <a:rPr lang="en-US" i="1" u="sng" dirty="0"/>
              <a:t>minimum</a:t>
            </a:r>
            <a:r>
              <a:rPr lang="en-US" dirty="0"/>
              <a:t> penalty for even a </a:t>
            </a:r>
            <a:r>
              <a:rPr lang="en-US" i="1" u="sng" dirty="0"/>
              <a:t>single incident</a:t>
            </a:r>
            <a:r>
              <a:rPr lang="en-US" dirty="0"/>
              <a:t> of cheating brought to the attention of the instructor in this course is </a:t>
            </a:r>
            <a:r>
              <a:rPr lang="en-US" u="sng" dirty="0"/>
              <a:t>automatic</a:t>
            </a:r>
            <a:r>
              <a:rPr lang="en-US" dirty="0"/>
              <a:t> </a:t>
            </a:r>
            <a:r>
              <a:rPr lang="en-US" u="sng" dirty="0"/>
              <a:t>failure of the course</a:t>
            </a:r>
            <a:r>
              <a:rPr lang="en-US" dirty="0"/>
              <a:t>; additional more severe penalties may also be applied.  Note that </a:t>
            </a:r>
            <a:r>
              <a:rPr lang="en-US" i="1" u="sng" dirty="0"/>
              <a:t>cheating is grounds for dismissal from the University</a:t>
            </a:r>
            <a:r>
              <a:rPr lang="en-US" i="1" dirty="0"/>
              <a:t>. </a:t>
            </a:r>
            <a:endParaRPr lang="en-US" dirty="0"/>
          </a:p>
        </p:txBody>
      </p:sp>
    </p:spTree>
    <p:extLst>
      <p:ext uri="{BB962C8B-B14F-4D97-AF65-F5344CB8AC3E}">
        <p14:creationId xmlns:p14="http://schemas.microsoft.com/office/powerpoint/2010/main" val="148726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153400" cy="3046988"/>
          </a:xfrm>
          <a:prstGeom prst="rect">
            <a:avLst/>
          </a:prstGeom>
        </p:spPr>
        <p:txBody>
          <a:bodyPr wrap="square">
            <a:spAutoFit/>
          </a:bodyPr>
          <a:lstStyle/>
          <a:p>
            <a:r>
              <a:rPr lang="en-US" b="1" dirty="0"/>
              <a:t>Online Instruction/Remote Learning</a:t>
            </a:r>
            <a:endParaRPr lang="en-US" dirty="0"/>
          </a:p>
          <a:p>
            <a:r>
              <a:rPr lang="en-US" dirty="0"/>
              <a:t> </a:t>
            </a:r>
          </a:p>
          <a:p>
            <a:r>
              <a:rPr lang="en-US" dirty="0"/>
              <a:t>This class will be instructed remotely throughout this semester. The course materials will be organized via </a:t>
            </a:r>
            <a:r>
              <a:rPr lang="en-US" u="sng" dirty="0"/>
              <a:t>Canvas</a:t>
            </a:r>
            <a:r>
              <a:rPr lang="en-US" dirty="0"/>
              <a:t> and the lectures will be given synchronously via </a:t>
            </a:r>
            <a:r>
              <a:rPr lang="en-US" u="sng" dirty="0"/>
              <a:t>Zoom</a:t>
            </a:r>
            <a:r>
              <a:rPr lang="en-US" dirty="0"/>
              <a:t> (see below for quick links). For this purpose, this course requires access to a computer with internet connectivity. </a:t>
            </a:r>
            <a:r>
              <a:rPr lang="en-US" u="sng" dirty="0"/>
              <a:t>Hardware</a:t>
            </a:r>
            <a:r>
              <a:rPr lang="en-US" dirty="0"/>
              <a:t> requirement: audio capability, such as microphone and speaker.</a:t>
            </a:r>
            <a:r>
              <a:rPr lang="zh-CN" altLang="en-US" dirty="0"/>
              <a:t> </a:t>
            </a:r>
            <a:endParaRPr lang="en-US" dirty="0"/>
          </a:p>
        </p:txBody>
      </p:sp>
    </p:spTree>
    <p:extLst>
      <p:ext uri="{BB962C8B-B14F-4D97-AF65-F5344CB8AC3E}">
        <p14:creationId xmlns:p14="http://schemas.microsoft.com/office/powerpoint/2010/main" val="1151820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153400" cy="4154984"/>
          </a:xfrm>
          <a:prstGeom prst="rect">
            <a:avLst/>
          </a:prstGeom>
        </p:spPr>
        <p:txBody>
          <a:bodyPr wrap="square">
            <a:spAutoFit/>
          </a:bodyPr>
          <a:lstStyle/>
          <a:p>
            <a:r>
              <a:rPr lang="en-US" b="1" dirty="0"/>
              <a:t>Online class netiquettes: </a:t>
            </a:r>
          </a:p>
          <a:p>
            <a:r>
              <a:rPr lang="en-US" dirty="0"/>
              <a:t> </a:t>
            </a:r>
          </a:p>
          <a:p>
            <a:r>
              <a:rPr lang="en-US" dirty="0"/>
              <a:t>Be mindful of your personal safety.</a:t>
            </a:r>
          </a:p>
          <a:p>
            <a:r>
              <a:rPr lang="en-US" dirty="0"/>
              <a:t>Use humor, joking with caution.</a:t>
            </a:r>
          </a:p>
          <a:p>
            <a:r>
              <a:rPr lang="en-US" dirty="0"/>
              <a:t>What you write is public—respect your audience and be mindful of proper netiquette.</a:t>
            </a:r>
          </a:p>
          <a:p>
            <a:r>
              <a:rPr lang="en-US" dirty="0"/>
              <a:t>Be professional, clear and respectful. </a:t>
            </a:r>
          </a:p>
          <a:p>
            <a:r>
              <a:rPr lang="en-US" dirty="0"/>
              <a:t>Read and Formulate Communications Carefully.</a:t>
            </a:r>
          </a:p>
          <a:p>
            <a:r>
              <a:rPr lang="en-US" dirty="0"/>
              <a:t>Be Tolerant and Cooperative.</a:t>
            </a:r>
          </a:p>
          <a:p>
            <a:r>
              <a:rPr lang="en-US" dirty="0"/>
              <a:t>Remember, This Course is Online.</a:t>
            </a:r>
          </a:p>
          <a:p>
            <a:r>
              <a:rPr lang="en-US" dirty="0"/>
              <a:t>Provide Enough Detail in Your Messages.</a:t>
            </a:r>
          </a:p>
        </p:txBody>
      </p:sp>
    </p:spTree>
    <p:extLst>
      <p:ext uri="{BB962C8B-B14F-4D97-AF65-F5344CB8AC3E}">
        <p14:creationId xmlns:p14="http://schemas.microsoft.com/office/powerpoint/2010/main" val="635044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153400" cy="5201424"/>
          </a:xfrm>
          <a:prstGeom prst="rect">
            <a:avLst/>
          </a:prstGeom>
        </p:spPr>
        <p:txBody>
          <a:bodyPr wrap="square">
            <a:spAutoFit/>
          </a:bodyPr>
          <a:lstStyle/>
          <a:p>
            <a:r>
              <a:rPr lang="en-US" b="1" u="sng" dirty="0"/>
              <a:t>COVID-19</a:t>
            </a:r>
          </a:p>
          <a:p>
            <a:r>
              <a:rPr lang="en-US" dirty="0"/>
              <a:t> </a:t>
            </a:r>
          </a:p>
          <a:p>
            <a:r>
              <a:rPr lang="en-US" sz="2000" dirty="0"/>
              <a:t>If you are sick, stay home and do not attend class. Notify your instructor. If you are experiencing any COVID- like symptoms (fever, cough, sore throat, muscle aches, loss of smell or taste, nausea, diarrhea, or headache) or have had exposure to someone who has tested positive for COVID contact </a:t>
            </a:r>
            <a:r>
              <a:rPr lang="en-US" sz="2000" b="1" dirty="0"/>
              <a:t>Student Health &amp; Counseling Services (SHCS) at 916-278-6461</a:t>
            </a:r>
            <a:r>
              <a:rPr lang="en-US" sz="2000" dirty="0"/>
              <a:t> to receive guidance and/or medical care. You are asked to report any possible COVID related illnesses/exposures to SHCS via this link </a:t>
            </a:r>
            <a:r>
              <a:rPr lang="en-US" sz="2000" dirty="0">
                <a:hlinkClick r:id="rId2"/>
              </a:rPr>
              <a:t>COVID-19 Illness/Exposure Report Form</a:t>
            </a:r>
            <a:r>
              <a:rPr lang="en-US" sz="2000" dirty="0"/>
              <a:t>. Expect a call from SHCS within 24 hours.</a:t>
            </a:r>
          </a:p>
          <a:p>
            <a:endParaRPr lang="en-US" sz="2000" dirty="0"/>
          </a:p>
          <a:p>
            <a:r>
              <a:rPr lang="en-US" sz="2000" dirty="0">
                <a:ea typeface="Times New Roman" panose="02020603050405020304" pitchFamily="18" charset="0"/>
              </a:rPr>
              <a:t>If you are ill or are placed under quarantine during the COVID-19 pandemic, which impacts your attendance or course work submission (assignments, projects, exams, etc.), </a:t>
            </a:r>
            <a:r>
              <a:rPr lang="en-US" sz="2000" b="1" dirty="0">
                <a:ea typeface="Times New Roman" panose="02020603050405020304" pitchFamily="18" charset="0"/>
              </a:rPr>
              <a:t>please notify the instructor so that extensions or accommodations can be provided. </a:t>
            </a:r>
            <a:endParaRPr lang="en-US" sz="2000" dirty="0">
              <a:ea typeface="SimSun" panose="02010600030101010101" pitchFamily="2" charset="-122"/>
            </a:endParaRPr>
          </a:p>
          <a:p>
            <a:endParaRPr lang="en-US" dirty="0"/>
          </a:p>
        </p:txBody>
      </p:sp>
    </p:spTree>
    <p:extLst>
      <p:ext uri="{BB962C8B-B14F-4D97-AF65-F5344CB8AC3E}">
        <p14:creationId xmlns:p14="http://schemas.microsoft.com/office/powerpoint/2010/main" val="31237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153400" cy="3416320"/>
          </a:xfrm>
          <a:prstGeom prst="rect">
            <a:avLst/>
          </a:prstGeom>
        </p:spPr>
        <p:txBody>
          <a:bodyPr wrap="square">
            <a:spAutoFit/>
          </a:bodyPr>
          <a:lstStyle/>
          <a:p>
            <a:r>
              <a:rPr lang="en-US" b="1" dirty="0"/>
              <a:t>CARES</a:t>
            </a:r>
          </a:p>
          <a:p>
            <a:r>
              <a:rPr lang="en-US" dirty="0"/>
              <a:t> </a:t>
            </a:r>
          </a:p>
          <a:p>
            <a:r>
              <a:rPr lang="en-US" dirty="0"/>
              <a:t>If you are experiencing challenges with food, housing, financial or other unique circumstances that are impacting your education, help is just a phone call or email away! The CARES office provides case management support for any enrolled student. Email the CARES office at </a:t>
            </a:r>
            <a:r>
              <a:rPr lang="en-US" dirty="0">
                <a:hlinkClick r:id="rId2"/>
              </a:rPr>
              <a:t>cares@csus.edu</a:t>
            </a:r>
            <a:r>
              <a:rPr lang="en-US" dirty="0"/>
              <a:t> to speak with a case manager about the resources available to you. Check out the </a:t>
            </a:r>
            <a:r>
              <a:rPr lang="en-US" dirty="0">
                <a:hlinkClick r:id="rId3"/>
              </a:rPr>
              <a:t>CARES website</a:t>
            </a:r>
            <a:r>
              <a:rPr lang="en-US" dirty="0"/>
              <a:t>.</a:t>
            </a:r>
          </a:p>
        </p:txBody>
      </p:sp>
    </p:spTree>
    <p:extLst>
      <p:ext uri="{BB962C8B-B14F-4D97-AF65-F5344CB8AC3E}">
        <p14:creationId xmlns:p14="http://schemas.microsoft.com/office/powerpoint/2010/main" val="165039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35" y="1219200"/>
            <a:ext cx="8610600" cy="2677656"/>
          </a:xfrm>
          <a:prstGeom prst="rect">
            <a:avLst/>
          </a:prstGeom>
        </p:spPr>
        <p:txBody>
          <a:bodyPr wrap="square">
            <a:spAutoFit/>
          </a:bodyPr>
          <a:lstStyle/>
          <a:p>
            <a:r>
              <a:rPr lang="en-US" dirty="0"/>
              <a:t>Instructor</a:t>
            </a:r>
          </a:p>
          <a:p>
            <a:endParaRPr lang="en-US" dirty="0"/>
          </a:p>
          <a:p>
            <a:r>
              <a:rPr lang="en-US" dirty="0"/>
              <a:t>• Xuyu Wang</a:t>
            </a:r>
          </a:p>
          <a:p>
            <a:r>
              <a:rPr lang="en-US" dirty="0"/>
              <a:t>• Office: RVR 3002</a:t>
            </a:r>
          </a:p>
          <a:p>
            <a:r>
              <a:rPr lang="en-US" dirty="0"/>
              <a:t>• Email: </a:t>
            </a:r>
            <a:r>
              <a:rPr lang="en-US" dirty="0">
                <a:hlinkClick r:id="rId2"/>
              </a:rPr>
              <a:t>xuyu.wang@csus.edu</a:t>
            </a:r>
            <a:endParaRPr lang="en-US" dirty="0"/>
          </a:p>
          <a:p>
            <a:r>
              <a:rPr lang="en-US" dirty="0"/>
              <a:t>• Office hour: Tuesday  3</a:t>
            </a:r>
            <a:r>
              <a:rPr lang="en-US" altLang="zh-CN" dirty="0"/>
              <a:t>:45 pm-6:45 pm</a:t>
            </a:r>
            <a:r>
              <a:rPr lang="en-US" dirty="0"/>
              <a:t> or by appointment</a:t>
            </a:r>
          </a:p>
          <a:p>
            <a:r>
              <a:rPr lang="en-US" dirty="0"/>
              <a:t>• Homepage: </a:t>
            </a:r>
            <a:r>
              <a:rPr lang="en-US" dirty="0">
                <a:hlinkClick r:id="rId3"/>
              </a:rPr>
              <a:t>http://athena.ecs.csus.edu/~wangx/</a:t>
            </a:r>
            <a:endParaRPr lang="en-US" dirty="0"/>
          </a:p>
        </p:txBody>
      </p:sp>
    </p:spTree>
    <p:extLst>
      <p:ext uri="{BB962C8B-B14F-4D97-AF65-F5344CB8AC3E}">
        <p14:creationId xmlns:p14="http://schemas.microsoft.com/office/powerpoint/2010/main" val="186069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152400"/>
            <a:ext cx="7772400" cy="1143000"/>
          </a:xfrm>
        </p:spPr>
        <p:txBody>
          <a:bodyPr/>
          <a:lstStyle/>
          <a:p>
            <a:pPr eaLnBrk="1" hangingPunct="1"/>
            <a:r>
              <a:rPr lang="en-US" altLang="en-US" dirty="0"/>
              <a:t>How do I make an A or a B?</a:t>
            </a:r>
          </a:p>
        </p:txBody>
      </p:sp>
      <p:sp>
        <p:nvSpPr>
          <p:cNvPr id="24579" name="Rectangle 3"/>
          <p:cNvSpPr>
            <a:spLocks noGrp="1" noChangeArrowheads="1"/>
          </p:cNvSpPr>
          <p:nvPr>
            <p:ph type="body" idx="4294967295"/>
          </p:nvPr>
        </p:nvSpPr>
        <p:spPr>
          <a:xfrm>
            <a:off x="0" y="1295400"/>
            <a:ext cx="8991600" cy="4953000"/>
          </a:xfrm>
        </p:spPr>
        <p:txBody>
          <a:bodyPr/>
          <a:lstStyle/>
          <a:p>
            <a:pPr eaLnBrk="1" hangingPunct="1">
              <a:lnSpc>
                <a:spcPct val="80000"/>
              </a:lnSpc>
              <a:spcBef>
                <a:spcPct val="0"/>
              </a:spcBef>
              <a:spcAft>
                <a:spcPts val="600"/>
              </a:spcAft>
            </a:pPr>
            <a:r>
              <a:rPr lang="en-US" altLang="en-US" sz="2400" dirty="0"/>
              <a:t>Attend ALL classes</a:t>
            </a:r>
          </a:p>
          <a:p>
            <a:pPr eaLnBrk="1" hangingPunct="1">
              <a:lnSpc>
                <a:spcPct val="80000"/>
              </a:lnSpc>
              <a:spcBef>
                <a:spcPct val="0"/>
              </a:spcBef>
              <a:spcAft>
                <a:spcPts val="600"/>
              </a:spcAft>
            </a:pPr>
            <a:r>
              <a:rPr lang="en-US" altLang="en-US" sz="2400" dirty="0"/>
              <a:t>Review the slides, your notes and read the text after class EVERYDAY</a:t>
            </a:r>
          </a:p>
          <a:p>
            <a:pPr eaLnBrk="1" hangingPunct="1">
              <a:lnSpc>
                <a:spcPct val="80000"/>
              </a:lnSpc>
              <a:spcBef>
                <a:spcPct val="0"/>
              </a:spcBef>
              <a:spcAft>
                <a:spcPts val="600"/>
              </a:spcAft>
            </a:pPr>
            <a:r>
              <a:rPr lang="en-US" altLang="en-US" sz="2400" dirty="0"/>
              <a:t>ASK any questions you might have in the NEXT class, or in person  ask me STUDY with friends</a:t>
            </a:r>
          </a:p>
          <a:p>
            <a:pPr eaLnBrk="1" hangingPunct="1">
              <a:lnSpc>
                <a:spcPct val="80000"/>
              </a:lnSpc>
              <a:spcBef>
                <a:spcPct val="0"/>
              </a:spcBef>
              <a:spcAft>
                <a:spcPts val="600"/>
              </a:spcAft>
            </a:pPr>
            <a:r>
              <a:rPr lang="en-US" altLang="en-US" sz="2400" dirty="0"/>
              <a:t>Do all assignments and lab reports by YOURSELF; but you may discuss problems with others</a:t>
            </a:r>
          </a:p>
          <a:p>
            <a:pPr eaLnBrk="1" hangingPunct="1">
              <a:lnSpc>
                <a:spcPct val="80000"/>
              </a:lnSpc>
              <a:spcBef>
                <a:spcPct val="0"/>
              </a:spcBef>
              <a:spcAft>
                <a:spcPts val="600"/>
              </a:spcAft>
            </a:pPr>
            <a:r>
              <a:rPr lang="en-US" altLang="en-US" sz="2400" dirty="0"/>
              <a:t>PRACTICE solving problems besides the assignments–problems at the end of text sections and chapters, and the thinking assignments</a:t>
            </a:r>
          </a:p>
          <a:p>
            <a:pPr eaLnBrk="1" hangingPunct="1">
              <a:lnSpc>
                <a:spcPct val="80000"/>
              </a:lnSpc>
              <a:spcBef>
                <a:spcPct val="0"/>
              </a:spcBef>
              <a:spcAft>
                <a:spcPts val="600"/>
              </a:spcAft>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990600"/>
            <a:ext cx="1342735" cy="461665"/>
          </a:xfrm>
          <a:prstGeom prst="rect">
            <a:avLst/>
          </a:prstGeom>
        </p:spPr>
        <p:txBody>
          <a:bodyPr wrap="none">
            <a:spAutoFit/>
          </a:bodyPr>
          <a:lstStyle/>
          <a:p>
            <a:r>
              <a:rPr lang="en-US" dirty="0"/>
              <a:t>Textbook</a:t>
            </a:r>
          </a:p>
        </p:txBody>
      </p:sp>
      <p:sp>
        <p:nvSpPr>
          <p:cNvPr id="5" name="Rectangle 4"/>
          <p:cNvSpPr/>
          <p:nvPr/>
        </p:nvSpPr>
        <p:spPr>
          <a:xfrm>
            <a:off x="914400" y="1600200"/>
            <a:ext cx="6858000" cy="830997"/>
          </a:xfrm>
          <a:prstGeom prst="rect">
            <a:avLst/>
          </a:prstGeom>
        </p:spPr>
        <p:txBody>
          <a:bodyPr wrap="square">
            <a:spAutoFit/>
          </a:bodyPr>
          <a:lstStyle/>
          <a:p>
            <a:r>
              <a:rPr lang="en-US" dirty="0"/>
              <a:t>Kurose &amp; Ross, Computer Networking A Top-Down Approach, Addison Wesley, 6</a:t>
            </a:r>
            <a:r>
              <a:rPr lang="en-US" baseline="30000" dirty="0"/>
              <a:t>th</a:t>
            </a:r>
            <a:r>
              <a:rPr lang="en-US" dirty="0"/>
              <a:t>/7</a:t>
            </a:r>
            <a:r>
              <a:rPr lang="en-US" baseline="30000" dirty="0"/>
              <a:t>th</a:t>
            </a:r>
            <a:r>
              <a:rPr lang="en-US" dirty="0"/>
              <a:t> /8</a:t>
            </a:r>
            <a:r>
              <a:rPr lang="en-US" baseline="30000" dirty="0"/>
              <a:t>th</a:t>
            </a:r>
            <a:r>
              <a:rPr lang="en-US" dirty="0"/>
              <a:t>Edition, 2012. </a:t>
            </a:r>
          </a:p>
        </p:txBody>
      </p:sp>
      <p:pic>
        <p:nvPicPr>
          <p:cNvPr id="2" name="Picture 1"/>
          <p:cNvPicPr>
            <a:picLocks noChangeAspect="1"/>
          </p:cNvPicPr>
          <p:nvPr/>
        </p:nvPicPr>
        <p:blipFill>
          <a:blip r:embed="rId2"/>
          <a:stretch>
            <a:fillRect/>
          </a:stretch>
        </p:blipFill>
        <p:spPr>
          <a:xfrm>
            <a:off x="1545167" y="2579132"/>
            <a:ext cx="2772833" cy="3428999"/>
          </a:xfrm>
          <a:prstGeom prst="rect">
            <a:avLst/>
          </a:prstGeom>
        </p:spPr>
      </p:pic>
      <p:pic>
        <p:nvPicPr>
          <p:cNvPr id="9" name="Picture 8">
            <a:extLst>
              <a:ext uri="{FF2B5EF4-FFF2-40B4-BE49-F238E27FC236}">
                <a16:creationId xmlns:a16="http://schemas.microsoft.com/office/drawing/2014/main" id="{8AA62799-42F0-0A44-89A1-0072235F3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604532"/>
            <a:ext cx="2697088" cy="3513504"/>
          </a:xfrm>
          <a:prstGeom prst="rect">
            <a:avLst/>
          </a:prstGeom>
        </p:spPr>
      </p:pic>
    </p:spTree>
    <p:extLst>
      <p:ext uri="{BB962C8B-B14F-4D97-AF65-F5344CB8AC3E}">
        <p14:creationId xmlns:p14="http://schemas.microsoft.com/office/powerpoint/2010/main" val="397596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5638800"/>
            <a:ext cx="7315200" cy="923330"/>
          </a:xfrm>
          <a:prstGeom prst="rect">
            <a:avLst/>
          </a:prstGeom>
        </p:spPr>
        <p:txBody>
          <a:bodyPr wrap="square">
            <a:spAutoFit/>
          </a:bodyPr>
          <a:lstStyle/>
          <a:p>
            <a:r>
              <a:rPr lang="en-US" sz="1800" dirty="0"/>
              <a:t>Prerequisite: CSC 35, CSC 60, CSC 130.</a:t>
            </a:r>
          </a:p>
          <a:p>
            <a:endParaRPr lang="en-US" sz="1800" dirty="0"/>
          </a:p>
          <a:p>
            <a:r>
              <a:rPr lang="en-US" sz="1800" dirty="0"/>
              <a:t>Cross Listed: CPE 138; only one may be counted for credit.</a:t>
            </a:r>
          </a:p>
        </p:txBody>
      </p:sp>
      <p:sp>
        <p:nvSpPr>
          <p:cNvPr id="7" name="Rectangle 6"/>
          <p:cNvSpPr/>
          <p:nvPr/>
        </p:nvSpPr>
        <p:spPr>
          <a:xfrm>
            <a:off x="762000" y="381000"/>
            <a:ext cx="2364500" cy="461665"/>
          </a:xfrm>
          <a:prstGeom prst="rect">
            <a:avLst/>
          </a:prstGeom>
        </p:spPr>
        <p:txBody>
          <a:bodyPr wrap="none">
            <a:spAutoFit/>
          </a:bodyPr>
          <a:lstStyle/>
          <a:p>
            <a:r>
              <a:rPr lang="en-US" b="1" u="sng" dirty="0"/>
              <a:t>Course Content:  </a:t>
            </a:r>
            <a:r>
              <a:rPr lang="en-US" u="sng" dirty="0"/>
              <a:t> </a:t>
            </a:r>
            <a:endParaRPr lang="en-US" dirty="0"/>
          </a:p>
        </p:txBody>
      </p:sp>
      <p:sp>
        <p:nvSpPr>
          <p:cNvPr id="10" name="Rectangle 9"/>
          <p:cNvSpPr/>
          <p:nvPr/>
        </p:nvSpPr>
        <p:spPr>
          <a:xfrm>
            <a:off x="762000" y="1524000"/>
            <a:ext cx="8153400" cy="2554545"/>
          </a:xfrm>
          <a:prstGeom prst="rect">
            <a:avLst/>
          </a:prstGeom>
        </p:spPr>
        <p:txBody>
          <a:bodyPr wrap="square">
            <a:spAutoFit/>
          </a:bodyPr>
          <a:lstStyle/>
          <a:p>
            <a:pPr algn="just"/>
            <a:r>
              <a:rPr lang="en-US" sz="2000" dirty="0"/>
              <a:t>Overview, structure, models, concepts, principles and protocols of computer networking. Network architecture, ISO/OSI reference model, TCP/IP protocol stack, layering. Protocol, encapsulation, socket. HTTP, FTP, SMTP, DNS, P2P, TCP, UDP. Multiplexing and demultiplexing, reliable data transfer, flow control, congestion control. Internet addressing, routing, forwarding, IP, ICMP. Error detection and correction, multiple access problem, LAN vs WAN, Ethernet, ARP, switching. Wireless standards. Network security, threats and attacks, defense and countermeasures. </a:t>
            </a:r>
          </a:p>
        </p:txBody>
      </p:sp>
    </p:spTree>
    <p:extLst>
      <p:ext uri="{BB962C8B-B14F-4D97-AF65-F5344CB8AC3E}">
        <p14:creationId xmlns:p14="http://schemas.microsoft.com/office/powerpoint/2010/main" val="17997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1"/>
            <a:ext cx="7620000" cy="5447645"/>
          </a:xfrm>
          <a:prstGeom prst="rect">
            <a:avLst/>
          </a:prstGeom>
        </p:spPr>
        <p:txBody>
          <a:bodyPr wrap="square">
            <a:spAutoFit/>
          </a:bodyPr>
          <a:lstStyle/>
          <a:p>
            <a:r>
              <a:rPr lang="en-US" b="1" u="sng" dirty="0"/>
              <a:t>Student Learning Objectives:</a:t>
            </a:r>
            <a:endParaRPr lang="en-US" dirty="0"/>
          </a:p>
          <a:p>
            <a:r>
              <a:rPr lang="en-US" sz="1800" dirty="0"/>
              <a:t>1.   Explain the basic principles, architecture, and implementations of computer networks and the Internet.</a:t>
            </a:r>
          </a:p>
          <a:p>
            <a:r>
              <a:rPr lang="en-US" sz="1800" dirty="0"/>
              <a:t>2.   Describe the differences between different types of networks.</a:t>
            </a:r>
          </a:p>
          <a:p>
            <a:r>
              <a:rPr lang="en-US" sz="1800" dirty="0"/>
              <a:t>3.   Describe network architecture, layered model, and protocol stack.</a:t>
            </a:r>
          </a:p>
          <a:p>
            <a:r>
              <a:rPr lang="en-US" sz="1800" dirty="0"/>
              <a:t>4.   Describe the details of the different types of network protocols.</a:t>
            </a:r>
          </a:p>
          <a:p>
            <a:r>
              <a:rPr lang="en-US" sz="1800" dirty="0"/>
              <a:t>5.   Apply reliable communication including the various methods for handling error detection, correction, flow control, and congestion control.</a:t>
            </a:r>
          </a:p>
          <a:p>
            <a:r>
              <a:rPr lang="en-US" sz="1800" dirty="0"/>
              <a:t>6.   Distinguish among the different components of computer networks.</a:t>
            </a:r>
          </a:p>
          <a:p>
            <a:r>
              <a:rPr lang="en-US" sz="1800" dirty="0"/>
              <a:t>7.   Demonstrate working knowledge of network management including monitoring, measurement, analysis, change, employee devices and control.</a:t>
            </a:r>
          </a:p>
          <a:p>
            <a:r>
              <a:rPr lang="en-US" sz="1800" dirty="0"/>
              <a:t>8.   Demonstrate ability to develop communication protocols and networking applications.</a:t>
            </a:r>
          </a:p>
          <a:p>
            <a:r>
              <a:rPr lang="en-US" sz="1800" dirty="0"/>
              <a:t>9.   Apply the knowledge to properly analyze and describe network performance issues especially delays.</a:t>
            </a:r>
          </a:p>
          <a:p>
            <a:r>
              <a:rPr lang="en-US" sz="1800" dirty="0"/>
              <a:t>10. Apply the knowledge to assess potential network threats and mitigate them via common security defense mechanisms and countermeasures.</a:t>
            </a:r>
          </a:p>
          <a:p>
            <a:r>
              <a:rPr lang="en-US" sz="1800" dirty="0"/>
              <a:t>11. Demonstrate a thorough understanding of the Python scripting language.</a:t>
            </a:r>
          </a:p>
          <a:p>
            <a:r>
              <a:rPr lang="en-US" sz="1800" dirty="0"/>
              <a:t>12. Analyze network traffic using tools like Wireshark.</a:t>
            </a:r>
          </a:p>
        </p:txBody>
      </p:sp>
    </p:spTree>
    <p:extLst>
      <p:ext uri="{BB962C8B-B14F-4D97-AF65-F5344CB8AC3E}">
        <p14:creationId xmlns:p14="http://schemas.microsoft.com/office/powerpoint/2010/main" val="362074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10058400" cy="2062103"/>
          </a:xfrm>
          <a:prstGeom prst="rect">
            <a:avLst/>
          </a:prstGeom>
        </p:spPr>
        <p:txBody>
          <a:bodyPr wrap="square">
            <a:spAutoFit/>
          </a:bodyPr>
          <a:lstStyle/>
          <a:p>
            <a:r>
              <a:rPr lang="en-US" b="1" u="sng" dirty="0"/>
              <a:t>Course Policies:</a:t>
            </a:r>
            <a:endParaRPr lang="en-US" dirty="0"/>
          </a:p>
          <a:p>
            <a:r>
              <a:rPr lang="en-US" b="1" i="1" dirty="0"/>
              <a:t> </a:t>
            </a:r>
            <a:endParaRPr lang="en-US" sz="2800" dirty="0"/>
          </a:p>
          <a:p>
            <a:r>
              <a:rPr lang="en-US" sz="2000" b="1" i="1" dirty="0"/>
              <a:t>Tentative Grading Policy (subject to change during the semester):</a:t>
            </a:r>
            <a:endParaRPr lang="en-US" sz="2000" dirty="0"/>
          </a:p>
          <a:p>
            <a:r>
              <a:rPr lang="en-US" sz="2000" dirty="0"/>
              <a:t>	</a:t>
            </a:r>
          </a:p>
          <a:p>
            <a:r>
              <a:rPr lang="en-US" sz="2000" dirty="0"/>
              <a:t>    Middle-quiz/exam + Final-quiz/exam		25% + 35%</a:t>
            </a:r>
          </a:p>
          <a:p>
            <a:r>
              <a:rPr lang="en-US" sz="2000" dirty="0"/>
              <a:t>    Homework Assignments	                             40%</a:t>
            </a:r>
          </a:p>
        </p:txBody>
      </p:sp>
      <p:sp>
        <p:nvSpPr>
          <p:cNvPr id="3" name="Rectangle 2"/>
          <p:cNvSpPr/>
          <p:nvPr/>
        </p:nvSpPr>
        <p:spPr>
          <a:xfrm>
            <a:off x="914400" y="3200400"/>
            <a:ext cx="4572000" cy="2677656"/>
          </a:xfrm>
          <a:prstGeom prst="rect">
            <a:avLst/>
          </a:prstGeom>
        </p:spPr>
        <p:txBody>
          <a:bodyPr>
            <a:spAutoFit/>
          </a:bodyPr>
          <a:lstStyle/>
          <a:p>
            <a:r>
              <a:rPr lang="en-US" sz="2000" b="1" dirty="0"/>
              <a:t>Grading Breakdown (%):</a:t>
            </a:r>
          </a:p>
          <a:p>
            <a:endParaRPr lang="en-US" dirty="0"/>
          </a:p>
          <a:p>
            <a:r>
              <a:rPr lang="en-US" sz="2000" dirty="0"/>
              <a:t>A = 93-100		C = 73-76</a:t>
            </a:r>
          </a:p>
          <a:p>
            <a:r>
              <a:rPr lang="en-US" sz="2000" dirty="0"/>
              <a:t>A- = 90-92		C- = 70-72</a:t>
            </a:r>
          </a:p>
          <a:p>
            <a:r>
              <a:rPr lang="en-US" sz="2000" dirty="0"/>
              <a:t>B+ = 87-89		D+ = 67-69</a:t>
            </a:r>
          </a:p>
          <a:p>
            <a:r>
              <a:rPr lang="en-US" sz="2000" dirty="0"/>
              <a:t>B = 83-86		D = 63-66</a:t>
            </a:r>
          </a:p>
          <a:p>
            <a:r>
              <a:rPr lang="en-US" sz="2000" dirty="0"/>
              <a:t>B- = 80-82		D- = 60-62</a:t>
            </a:r>
          </a:p>
          <a:p>
            <a:r>
              <a:rPr lang="en-US" sz="2000" dirty="0"/>
              <a:t>C+ = 77-79		F = 59 or below </a:t>
            </a:r>
          </a:p>
        </p:txBody>
      </p:sp>
    </p:spTree>
    <p:extLst>
      <p:ext uri="{BB962C8B-B14F-4D97-AF65-F5344CB8AC3E}">
        <p14:creationId xmlns:p14="http://schemas.microsoft.com/office/powerpoint/2010/main" val="308272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7772400" cy="4093428"/>
          </a:xfrm>
          <a:prstGeom prst="rect">
            <a:avLst/>
          </a:prstGeom>
        </p:spPr>
        <p:txBody>
          <a:bodyPr wrap="square">
            <a:spAutoFit/>
          </a:bodyPr>
          <a:lstStyle/>
          <a:p>
            <a:pPr marL="342900" indent="-342900" algn="just">
              <a:buFont typeface="Wingdings" charset="2"/>
              <a:buChar char="v"/>
            </a:pPr>
            <a:r>
              <a:rPr lang="en-US" sz="2000" b="1" dirty="0"/>
              <a:t>Students are required to keep backup (machine-readable) copies of all submitted work, and also to keep all returned (graded) work, until after final grades are posted. </a:t>
            </a:r>
          </a:p>
          <a:p>
            <a:pPr marL="342900" indent="-342900" algn="just">
              <a:buFont typeface="Wingdings" charset="2"/>
              <a:buChar char="v"/>
            </a:pPr>
            <a:endParaRPr lang="en-US" sz="2000" dirty="0"/>
          </a:p>
          <a:p>
            <a:pPr marL="342900" indent="-342900" algn="just">
              <a:buFont typeface="Wingdings" charset="2"/>
              <a:buChar char="v"/>
            </a:pPr>
            <a:r>
              <a:rPr lang="en-US" sz="2000" b="1" dirty="0"/>
              <a:t>The final scores will then be the weighted score, and rounded up to match the above scale. Please note that final score is not negotiable. Also, the highest grade in the university system is A.</a:t>
            </a:r>
            <a:r>
              <a:rPr lang="en-US" sz="2000" dirty="0"/>
              <a:t> </a:t>
            </a:r>
            <a:r>
              <a:rPr lang="en-US" sz="2000" b="1" dirty="0"/>
              <a:t>You will need a passing grade for all course exams to pass the whole class.</a:t>
            </a:r>
          </a:p>
          <a:p>
            <a:pPr marL="342900" indent="-342900" algn="just">
              <a:buFont typeface="Wingdings" charset="2"/>
              <a:buChar char="v"/>
            </a:pPr>
            <a:endParaRPr lang="en-US" sz="2000" dirty="0"/>
          </a:p>
          <a:p>
            <a:pPr marL="342900" indent="-342900" algn="just">
              <a:buFont typeface="Wingdings" charset="2"/>
              <a:buChar char="v"/>
            </a:pPr>
            <a:r>
              <a:rPr lang="en-US" sz="2000" b="1" dirty="0"/>
              <a:t>For labs and programming, as long as your answer involves certain commands or operations in specific software, screenshots are also needed to demonstrate your result. </a:t>
            </a:r>
            <a:endParaRPr lang="en-US" sz="2000" dirty="0"/>
          </a:p>
        </p:txBody>
      </p:sp>
    </p:spTree>
    <p:extLst>
      <p:ext uri="{BB962C8B-B14F-4D97-AF65-F5344CB8AC3E}">
        <p14:creationId xmlns:p14="http://schemas.microsoft.com/office/powerpoint/2010/main" val="25096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47800"/>
            <a:ext cx="7467600" cy="3046988"/>
          </a:xfrm>
          <a:prstGeom prst="rect">
            <a:avLst/>
          </a:prstGeom>
        </p:spPr>
        <p:txBody>
          <a:bodyPr wrap="square">
            <a:spAutoFit/>
          </a:bodyPr>
          <a:lstStyle/>
          <a:p>
            <a:r>
              <a:rPr lang="en-US" dirty="0"/>
              <a:t>The lab report and project report are supposed to illustrate or explain </a:t>
            </a:r>
            <a:r>
              <a:rPr lang="en-US" b="1" dirty="0"/>
              <a:t>what you did</a:t>
            </a:r>
            <a:r>
              <a:rPr lang="en-US" dirty="0"/>
              <a:t> (commands or configurations) and </a:t>
            </a:r>
            <a:r>
              <a:rPr lang="en-US" b="1" dirty="0"/>
              <a:t>what you got </a:t>
            </a:r>
            <a:r>
              <a:rPr lang="en-US" dirty="0"/>
              <a:t>(screenshots and analysis). They will all be evaluated based on the following grading criteria. </a:t>
            </a:r>
          </a:p>
          <a:p>
            <a:r>
              <a:rPr lang="en-US" dirty="0"/>
              <a:t>Correctness				25%</a:t>
            </a:r>
          </a:p>
          <a:p>
            <a:r>
              <a:rPr lang="en-US" dirty="0"/>
              <a:t>Completeness				25%</a:t>
            </a:r>
          </a:p>
          <a:p>
            <a:r>
              <a:rPr lang="en-US" dirty="0"/>
              <a:t>Clearness				25%</a:t>
            </a:r>
          </a:p>
          <a:p>
            <a:r>
              <a:rPr lang="en-US" dirty="0"/>
              <a:t>Quality of English writing		25%</a:t>
            </a:r>
          </a:p>
        </p:txBody>
      </p:sp>
    </p:spTree>
    <p:extLst>
      <p:ext uri="{BB962C8B-B14F-4D97-AF65-F5344CB8AC3E}">
        <p14:creationId xmlns:p14="http://schemas.microsoft.com/office/powerpoint/2010/main" val="145510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252326" cy="4462760"/>
          </a:xfrm>
          <a:prstGeom prst="rect">
            <a:avLst/>
          </a:prstGeom>
        </p:spPr>
        <p:txBody>
          <a:bodyPr wrap="square">
            <a:spAutoFit/>
          </a:bodyPr>
          <a:lstStyle/>
          <a:p>
            <a:pPr algn="just"/>
            <a:r>
              <a:rPr lang="en-US" b="1" i="1" dirty="0"/>
              <a:t>Individual Work</a:t>
            </a:r>
            <a:endParaRPr lang="en-US" dirty="0"/>
          </a:p>
          <a:p>
            <a:pPr algn="just"/>
            <a:r>
              <a:rPr lang="en-US" sz="2000" dirty="0"/>
              <a:t>All the parts in this course should be accomplished </a:t>
            </a:r>
            <a:r>
              <a:rPr lang="en-US" sz="2000" b="1" dirty="0"/>
              <a:t>independently</a:t>
            </a:r>
            <a:r>
              <a:rPr lang="en-US" sz="2000" dirty="0"/>
              <a:t>! </a:t>
            </a:r>
          </a:p>
          <a:p>
            <a:pPr algn="just"/>
            <a:r>
              <a:rPr lang="en-US" sz="2000" dirty="0"/>
              <a:t> </a:t>
            </a:r>
          </a:p>
          <a:p>
            <a:pPr algn="just"/>
            <a:r>
              <a:rPr lang="en-US" sz="2000" dirty="0"/>
              <a:t>Note: </a:t>
            </a:r>
            <a:r>
              <a:rPr lang="en-US" sz="2000" b="1" dirty="0"/>
              <a:t>Specific instructions for labs and projects, including the deliverable requirements and </a:t>
            </a:r>
            <a:r>
              <a:rPr lang="en-US" sz="2000" b="1" u="sng" dirty="0"/>
              <a:t>due dates</a:t>
            </a:r>
            <a:r>
              <a:rPr lang="en-US" sz="2000" b="1" dirty="0"/>
              <a:t>, will be assigned in separate documents after corresponding lectures. So, please make sure you get this important information in class or via Canvas/email</a:t>
            </a:r>
            <a:r>
              <a:rPr lang="en-US" sz="2000" dirty="0"/>
              <a:t>. Programming exercises will be graded for appearance, programming style and comments as well as for correctness. All output should be identified and illustrated, and the input used for any program should be listed and explained. Your programming assignments will be completed on a Linux system (or Windows if possible). When applicable, input should be read from a file/console, and output redirected to a file/console, so that the inputs, outputs and program listings can be easily printed/snapshotted.</a:t>
            </a:r>
          </a:p>
        </p:txBody>
      </p:sp>
    </p:spTree>
    <p:extLst>
      <p:ext uri="{BB962C8B-B14F-4D97-AF65-F5344CB8AC3E}">
        <p14:creationId xmlns:p14="http://schemas.microsoft.com/office/powerpoint/2010/main" val="253742186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12690</TotalTime>
  <Words>1150</Words>
  <Application>Microsoft Macintosh PowerPoint</Application>
  <PresentationFormat>On-screen Show (4:3)</PresentationFormat>
  <Paragraphs>122</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宋体</vt:lpstr>
      <vt:lpstr>宋体</vt:lpstr>
      <vt:lpstr>Arial</vt:lpstr>
      <vt:lpstr>Calibri</vt:lpstr>
      <vt:lpstr>Courier New</vt:lpstr>
      <vt:lpstr>Times New Roman</vt:lpstr>
      <vt:lpstr>Wingdings</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I make an A or a B?</vt:lpstr>
    </vt:vector>
  </TitlesOfParts>
  <Company>Auburn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3270 Lectures</dc:title>
  <dc:creator>Computer Science and Software Engineering</dc:creator>
  <cp:lastModifiedBy>Microsoft Office User</cp:lastModifiedBy>
  <cp:revision>126</cp:revision>
  <dcterms:created xsi:type="dcterms:W3CDTF">2003-01-16T19:50:53Z</dcterms:created>
  <dcterms:modified xsi:type="dcterms:W3CDTF">2021-08-30T22:29:22Z</dcterms:modified>
</cp:coreProperties>
</file>