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57" r:id="rId3"/>
    <p:sldId id="283" r:id="rId4"/>
    <p:sldId id="264" r:id="rId5"/>
    <p:sldId id="284" r:id="rId6"/>
    <p:sldId id="265" r:id="rId7"/>
    <p:sldId id="285" r:id="rId8"/>
    <p:sldId id="286" r:id="rId9"/>
    <p:sldId id="287" r:id="rId10"/>
    <p:sldId id="266" r:id="rId11"/>
    <p:sldId id="288" r:id="rId12"/>
    <p:sldId id="267" r:id="rId13"/>
    <p:sldId id="259" r:id="rId14"/>
    <p:sldId id="268" r:id="rId15"/>
    <p:sldId id="269" r:id="rId16"/>
    <p:sldId id="289" r:id="rId17"/>
    <p:sldId id="270" r:id="rId18"/>
    <p:sldId id="290" r:id="rId19"/>
    <p:sldId id="291" r:id="rId20"/>
    <p:sldId id="292" r:id="rId21"/>
    <p:sldId id="260" r:id="rId22"/>
    <p:sldId id="294" r:id="rId23"/>
    <p:sldId id="293" r:id="rId24"/>
    <p:sldId id="271" r:id="rId25"/>
    <p:sldId id="272" r:id="rId26"/>
    <p:sldId id="281" r:id="rId27"/>
    <p:sldId id="282" r:id="rId28"/>
    <p:sldId id="273" r:id="rId29"/>
    <p:sldId id="280" r:id="rId30"/>
    <p:sldId id="261" r:id="rId31"/>
    <p:sldId id="278" r:id="rId32"/>
    <p:sldId id="279" r:id="rId33"/>
    <p:sldId id="274" r:id="rId34"/>
    <p:sldId id="277" r:id="rId35"/>
    <p:sldId id="275" r:id="rId36"/>
    <p:sldId id="27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ditorial Integra" initials="Q"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2F6"/>
    <a:srgbClr val="F0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85943" autoAdjust="0"/>
  </p:normalViewPr>
  <p:slideViewPr>
    <p:cSldViewPr>
      <p:cViewPr varScale="1">
        <p:scale>
          <a:sx n="94" d="100"/>
          <a:sy n="94" d="100"/>
        </p:scale>
        <p:origin x="12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5/4/2021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2.1 Describe salient business ethics issues in precapitalist civilizations.</a:t>
            </a:r>
          </a:p>
          <a:p>
            <a:endParaRPr lang="en-US" dirty="0"/>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Poverty.</a:t>
            </a:r>
            <a:r>
              <a:rPr lang="en-US" sz="1800" dirty="0">
                <a:solidFill>
                  <a:srgbClr val="000000"/>
                </a:solidFill>
                <a:effectLst/>
                <a:latin typeface="Times New Roman" panose="02020603050405020304" pitchFamily="18" charset="0"/>
                <a:ea typeface="Times New Roman" panose="02020603050405020304" pitchFamily="18" charset="0"/>
              </a:rPr>
              <a:t> In 1993, almost 2 billion people around the world lived in extreme poverty on less than $1.25 per day. By 2013, the number was cut in half to 1 billion and has continued downward.</a:t>
            </a:r>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Health.</a:t>
            </a:r>
            <a:r>
              <a:rPr lang="en-US" sz="1800" dirty="0">
                <a:solidFill>
                  <a:srgbClr val="000000"/>
                </a:solidFill>
                <a:effectLst/>
                <a:latin typeface="Times New Roman" panose="02020603050405020304" pitchFamily="18" charset="0"/>
                <a:ea typeface="Times New Roman" panose="02020603050405020304" pitchFamily="18" charset="0"/>
              </a:rPr>
              <a:t> In 1990, almost 13 million children died from preventable diseases. By 2013, the number was cut in half to 6.3 million children and has continued downward.</a:t>
            </a:r>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Education.</a:t>
            </a:r>
            <a:r>
              <a:rPr lang="en-US" sz="1800" dirty="0">
                <a:solidFill>
                  <a:srgbClr val="000000"/>
                </a:solidFill>
                <a:effectLst/>
                <a:latin typeface="Times New Roman" panose="02020603050405020304" pitchFamily="18" charset="0"/>
                <a:ea typeface="Times New Roman" panose="02020603050405020304" pitchFamily="18" charset="0"/>
              </a:rPr>
              <a:t> In 1980, only 50% of all girls in developing countries completed primary school. By 2013, the number had increased to 80% and has continued upward.</a:t>
            </a:r>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Democracy.</a:t>
            </a:r>
            <a:r>
              <a:rPr lang="en-US" sz="1800" dirty="0">
                <a:solidFill>
                  <a:srgbClr val="000000"/>
                </a:solidFill>
                <a:effectLst/>
                <a:latin typeface="Times New Roman" panose="02020603050405020304" pitchFamily="18" charset="0"/>
                <a:ea typeface="Times New Roman" panose="02020603050405020304" pitchFamily="18" charset="0"/>
              </a:rPr>
              <a:t> In 1983, 17 developing countries were democracies. By 2013, the number more than tripled to 56 countries and has generally stabilized.</a:t>
            </a:r>
          </a:p>
        </p:txBody>
      </p:sp>
      <p:sp>
        <p:nvSpPr>
          <p:cNvPr id="4" name="Slide Number Placeholder 3"/>
          <p:cNvSpPr>
            <a:spLocks noGrp="1"/>
          </p:cNvSpPr>
          <p:nvPr>
            <p:ph type="sldNum" sz="quarter" idx="10"/>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92176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 Summarize the ethical foundation of capitalism as argued by Adam Smith in the 1700s.</a:t>
            </a:r>
          </a:p>
          <a:p>
            <a:endParaRPr lang="en-US" dirty="0"/>
          </a:p>
          <a:p>
            <a:pPr marL="171450" marR="0" indent="-171450" algn="just">
              <a:lnSpc>
                <a:spcPct val="200000"/>
              </a:lnSpc>
              <a:spcBef>
                <a:spcPts val="0"/>
              </a:spcBef>
              <a:spcAft>
                <a:spcPts val="0"/>
              </a:spcAft>
              <a:buFont typeface="Arial" panose="020B0604020202020204" pitchFamily="34" charset="0"/>
              <a:buChar char="•"/>
            </a:pPr>
            <a:r>
              <a:rPr lang="en-US" sz="1200" dirty="0">
                <a:solidFill>
                  <a:srgbClr val="000000"/>
                </a:solidFill>
                <a:effectLst/>
                <a:latin typeface="Times New Roman" panose="02020603050405020304" pitchFamily="18" charset="0"/>
                <a:ea typeface="Times New Roman" panose="02020603050405020304" pitchFamily="18" charset="0"/>
              </a:rPr>
              <a:t>Smith’s ethical defense of capitalism rests on the following beliefs:</a:t>
            </a:r>
          </a:p>
          <a:p>
            <a:pPr marL="800100" marR="0" lvl="1" indent="-342900" hangingPunct="0">
              <a:lnSpc>
                <a:spcPct val="200000"/>
              </a:lnSpc>
              <a:spcBef>
                <a:spcPts val="0"/>
              </a:spcBef>
              <a:spcAft>
                <a:spcPts val="0"/>
              </a:spcAft>
              <a:buFont typeface="Arial" panose="020B0604020202020204" pitchFamily="34" charset="0"/>
              <a:buChar char="•"/>
            </a:pPr>
            <a:r>
              <a:rPr lang="en-GB" sz="1200" dirty="0">
                <a:solidFill>
                  <a:srgbClr val="000000"/>
                </a:solidFill>
                <a:effectLst/>
                <a:latin typeface="Times New Roman" panose="02020603050405020304" pitchFamily="18" charset="0"/>
                <a:ea typeface="Times New Roman" panose="02020603050405020304" pitchFamily="18" charset="0"/>
              </a:rPr>
              <a:t>Freedom and liberty are essential values.</a:t>
            </a:r>
            <a:endParaRPr lang="en-US" sz="1200" dirty="0">
              <a:solidFill>
                <a:srgbClr val="000000"/>
              </a:solidFill>
              <a:effectLst/>
              <a:latin typeface="Times New Roman" panose="02020603050405020304" pitchFamily="18" charset="0"/>
              <a:ea typeface="Times New Roman" panose="02020603050405020304" pitchFamily="18" charset="0"/>
            </a:endParaRPr>
          </a:p>
          <a:p>
            <a:pPr marL="800100" marR="0" lvl="1" indent="-342900" hangingPunct="0">
              <a:lnSpc>
                <a:spcPct val="200000"/>
              </a:lnSpc>
              <a:spcBef>
                <a:spcPts val="0"/>
              </a:spcBef>
              <a:spcAft>
                <a:spcPts val="0"/>
              </a:spcAft>
              <a:buFont typeface="Arial" panose="020B0604020202020204" pitchFamily="34" charset="0"/>
              <a:buChar char="•"/>
            </a:pPr>
            <a:r>
              <a:rPr lang="en-GB" sz="1200" dirty="0">
                <a:solidFill>
                  <a:srgbClr val="000000"/>
                </a:solidFill>
                <a:effectLst/>
                <a:latin typeface="Times New Roman" panose="02020603050405020304" pitchFamily="18" charset="0"/>
                <a:ea typeface="Times New Roman" panose="02020603050405020304" pitchFamily="18" charset="0"/>
              </a:rPr>
              <a:t>Free people naturally pursue their self-interests and respect the interests of others.</a:t>
            </a:r>
            <a:endParaRPr lang="en-US" sz="1200" dirty="0">
              <a:solidFill>
                <a:srgbClr val="000000"/>
              </a:solidFill>
              <a:effectLst/>
              <a:latin typeface="Times New Roman" panose="02020603050405020304" pitchFamily="18" charset="0"/>
              <a:ea typeface="Times New Roman" panose="02020603050405020304" pitchFamily="18" charset="0"/>
            </a:endParaRPr>
          </a:p>
          <a:p>
            <a:pPr marL="800100" marR="0" lvl="1" indent="-342900" hangingPunct="0">
              <a:lnSpc>
                <a:spcPct val="200000"/>
              </a:lnSpc>
              <a:spcBef>
                <a:spcPts val="0"/>
              </a:spcBef>
              <a:spcAft>
                <a:spcPts val="0"/>
              </a:spcAft>
              <a:buFont typeface="Arial" panose="020B0604020202020204" pitchFamily="34" charset="0"/>
              <a:buChar char="•"/>
            </a:pPr>
            <a:r>
              <a:rPr lang="en-GB" sz="1200" dirty="0">
                <a:solidFill>
                  <a:srgbClr val="000000"/>
                </a:solidFill>
                <a:effectLst/>
                <a:latin typeface="Times New Roman" panose="02020603050405020304" pitchFamily="18" charset="0"/>
                <a:ea typeface="Times New Roman" panose="02020603050405020304" pitchFamily="18" charset="0"/>
              </a:rPr>
              <a:t>People will choose to enter product and labor markets where there is the greatest need and opportunity.</a:t>
            </a:r>
            <a:endParaRPr lang="en-US" sz="1200" dirty="0">
              <a:solidFill>
                <a:srgbClr val="000000"/>
              </a:solidFill>
              <a:effectLst/>
              <a:latin typeface="Times New Roman" panose="02020603050405020304" pitchFamily="18" charset="0"/>
              <a:ea typeface="Times New Roman" panose="02020603050405020304" pitchFamily="18" charset="0"/>
            </a:endParaRPr>
          </a:p>
          <a:p>
            <a:pPr marL="800100" marR="0" lvl="1" indent="-342900" hangingPunct="0">
              <a:lnSpc>
                <a:spcPct val="200000"/>
              </a:lnSpc>
              <a:spcBef>
                <a:spcPts val="0"/>
              </a:spcBef>
              <a:spcAft>
                <a:spcPts val="0"/>
              </a:spcAft>
              <a:buFont typeface="Arial" panose="020B0604020202020204" pitchFamily="34" charset="0"/>
              <a:buChar char="•"/>
            </a:pPr>
            <a:r>
              <a:rPr lang="en-GB" sz="1200" dirty="0">
                <a:solidFill>
                  <a:srgbClr val="000000"/>
                </a:solidFill>
                <a:effectLst/>
                <a:latin typeface="Times New Roman" panose="02020603050405020304" pitchFamily="18" charset="0"/>
                <a:ea typeface="Times New Roman" panose="02020603050405020304" pitchFamily="18" charset="0"/>
              </a:rPr>
              <a:t>People morally self-regulate their actions based on their</a:t>
            </a:r>
            <a:endParaRPr lang="en-US" sz="12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200" dirty="0">
                <a:solidFill>
                  <a:srgbClr val="000000"/>
                </a:solidFill>
                <a:effectLst/>
                <a:latin typeface="Times New Roman" panose="02020603050405020304" pitchFamily="18" charset="0"/>
                <a:ea typeface="Times New Roman" panose="02020603050405020304" pitchFamily="18" charset="0"/>
              </a:rPr>
              <a:t>conscience, </a:t>
            </a:r>
            <a:endParaRPr lang="en-US" sz="12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200" dirty="0">
                <a:solidFill>
                  <a:srgbClr val="000000"/>
                </a:solidFill>
                <a:effectLst/>
                <a:latin typeface="Times New Roman" panose="02020603050405020304" pitchFamily="18" charset="0"/>
                <a:ea typeface="Times New Roman" panose="02020603050405020304" pitchFamily="18" charset="0"/>
              </a:rPr>
              <a:t>belief in God, </a:t>
            </a:r>
            <a:endParaRPr lang="en-US" sz="12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200" dirty="0">
                <a:solidFill>
                  <a:srgbClr val="000000"/>
                </a:solidFill>
                <a:effectLst/>
                <a:latin typeface="Times New Roman" panose="02020603050405020304" pitchFamily="18" charset="0"/>
                <a:ea typeface="Times New Roman" panose="02020603050405020304" pitchFamily="18" charset="0"/>
              </a:rPr>
              <a:t>concern for the well-being of others, and/or </a:t>
            </a:r>
            <a:endParaRPr lang="en-US" sz="12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200" dirty="0">
                <a:solidFill>
                  <a:srgbClr val="000000"/>
                </a:solidFill>
                <a:effectLst/>
                <a:latin typeface="Times New Roman" panose="02020603050405020304" pitchFamily="18" charset="0"/>
                <a:ea typeface="Times New Roman" panose="02020603050405020304" pitchFamily="18" charset="0"/>
              </a:rPr>
              <a:t>reason.</a:t>
            </a:r>
            <a:endParaRPr lang="en-US" sz="1200" dirty="0">
              <a:solidFill>
                <a:srgbClr val="000000"/>
              </a:solidFill>
              <a:effectLst/>
              <a:latin typeface="Times New Roman" panose="02020603050405020304" pitchFamily="18" charset="0"/>
              <a:ea typeface="Times New Roman" panose="02020603050405020304" pitchFamily="18" charset="0"/>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 strong system of justice is essential to punish those who do not appropriately self-regulate their behaviors and to enforce contracts.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Some individuals might be tempted to behave selfishly, Smith argued, but most people tend to self-regulate their behavior based on moral sentiments originating from one’s conscience, belief in God, natural concern for the well-being of others, and reason. When these self-regulating moral mechanisms fail, a system of justice funded by, but independent of, government must punish the wrongdoer to protect the public from egregious immoral actions.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Government intervention in the marketplace, Smith reasoned, would only be needed under three conditions: (1) when contracts were violated; (2) when merchants abuse their freedom by committing injustices against others; and (3) when the pursuit of self-interest does not generate highly desired social welfare benefits, such as national defense, and certain public works, such as roads. </a:t>
            </a:r>
          </a:p>
        </p:txBody>
      </p:sp>
      <p:sp>
        <p:nvSpPr>
          <p:cNvPr id="4" name="Slide Number Placeholder 3"/>
          <p:cNvSpPr>
            <a:spLocks noGrp="1"/>
          </p:cNvSpPr>
          <p:nvPr>
            <p:ph type="sldNum" sz="quarter" idx="10"/>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1717976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 Summarize the ethical foundation of capitalism as argued by Adam Smith in the 1700s.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First, when there is an overabundance of laborers, owners could drive wages below subsistence amounts because of their superior bargaining position and ability to “hold out much longer” economically during wage conflicts and strikes.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Second, in the short-term excessive application of piece-rate incentives could increase productivity, but in the long-term doing so damages a worker’s physical health.</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Third, in the short-term excessive application of division of labor could increase productivity, but in the long-term doing so damages a worker’s intellectual abilities.</a:t>
            </a: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1295154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 Explain ethical issues experienced in the United States since adopting capitalism.</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Industrial Revolution </a:t>
            </a:r>
            <a:r>
              <a:rPr lang="en-US" sz="1800" dirty="0">
                <a:effectLst/>
                <a:latin typeface="Times New Roman" panose="02020603050405020304" pitchFamily="18" charset="0"/>
                <a:ea typeface="Times New Roman" panose="02020603050405020304" pitchFamily="18" charset="0"/>
              </a:rPr>
              <a:t>A period in the late 1700s and 1800s</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when hand tools were replaced with new manufacturing power-driven machines, such as the steam engine, and manufacturing companies grew into large establishments.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Competition is ethical partly because it rewards companies for becoming more efficient and effective at providing quality goods at affordable prices. Successful companies increase market share over less successful companies. As their market share increases, some successful small businesses evolve into medium-sized businesses, and then into large corporations. The organization that best fits the evolving business environment runs less efficient competitors out of business or acquires them. </a:t>
            </a:r>
            <a:endParaRPr lang="en-US" sz="1800" b="1"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Sherman Antitrust Act of 1890</a:t>
            </a:r>
            <a:r>
              <a:rPr lang="en-US" sz="1800" dirty="0">
                <a:effectLst/>
                <a:latin typeface="Times New Roman" panose="02020603050405020304" pitchFamily="18" charset="0"/>
                <a:ea typeface="Times New Roman" panose="02020603050405020304" pitchFamily="18" charset="0"/>
              </a:rPr>
              <a:t> Legislation that outlawed monopolies to increase competition.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3680965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 Explain ethical issues experienced in the United States since adopting capitalism.</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Slavery</a:t>
            </a:r>
            <a:r>
              <a:rPr lang="en-US" sz="1800" dirty="0">
                <a:effectLst/>
                <a:latin typeface="Times New Roman" panose="02020603050405020304" pitchFamily="18" charset="0"/>
                <a:ea typeface="Times New Roman" panose="02020603050405020304" pitchFamily="18" charset="0"/>
              </a:rPr>
              <a:t> A system in which individuals are owned by other people.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With the 1807 federal ban on importing enslaved persons, producing enslaved persons became a growing southern business. Enslaved family members, including children, were separately sold at auction to the highest bidder.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Lincoln’s 1863 Emancipation Proclamation, which freed enslaved persons in Confederate states as a war strategy, did not apply to nonrebellious states. Slavery was not abolished until passage of the Thirteenth Amendment to the U.S. Constitution in 1865.</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180598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 Explain ethical issues experienced in the United States since adopting capitalism.</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Labor union</a:t>
            </a:r>
            <a:r>
              <a:rPr lang="en-US" sz="1800" dirty="0">
                <a:effectLst/>
                <a:latin typeface="Times New Roman" panose="02020603050405020304" pitchFamily="18" charset="0"/>
                <a:ea typeface="Times New Roman" panose="02020603050405020304" pitchFamily="18" charset="0"/>
              </a:rPr>
              <a:t> An association of employees that advances its members interests, such as wages, benefits, work rules, and other conditions of employment, through collective bargaining with an employer.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Philadelphia shoemakers formed the first local union in 1792, but 13 years later, a jury composed of merchants found eight members of the shoemakers’ union guilty of engaging in a criminal conspiracy to raise wages.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“Great Railroad Strikes of 1877” left an estimated 40 dead in Pittsburgh, 18 in St. Louis, 30 in Chicago, and 30 in Philadelphia; 40 sugar cane workers died in 1887 at the “Thibodaux Massacre” in Louisiana; 30 railroad workers died during the Pullman Strike of 1894; and 50 died during 1914 Colorado coal mining strikes.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federal government codified regulations for forming a union, and employers were legally obligated to negotiate with duly elected unions. </a:t>
            </a:r>
          </a:p>
        </p:txBody>
      </p:sp>
      <p:sp>
        <p:nvSpPr>
          <p:cNvPr id="4" name="Slide Number Placeholder 3"/>
          <p:cNvSpPr>
            <a:spLocks noGrp="1"/>
          </p:cNvSpPr>
          <p:nvPr>
            <p:ph type="sldNum" sz="quarter" idx="5"/>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2516615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 Explain ethical issues experienced in the United States since adopting capitalism.</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International Brotherhood of Teamsters, which organized workers in the transportation industry, became the most notoriously corrupt union in the United States.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For example, Cesar Chavez, inspired by Gandhi’s message of nonviolence and by Catholic social justice teaching, unionized immigrant farm workers in California and led a 10-year nationwide boycott against grapes picked by nonunion workers, until his death in 1993.</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3601620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 Explain ethical issues experienced in the United States since adopting capitalism.</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Government regulation </a:t>
            </a:r>
            <a:r>
              <a:rPr lang="en-US" sz="1800" dirty="0">
                <a:effectLst/>
                <a:latin typeface="Times New Roman" panose="02020603050405020304" pitchFamily="18" charset="0"/>
                <a:ea typeface="Times New Roman" panose="02020603050405020304" pitchFamily="18" charset="0"/>
              </a:rPr>
              <a:t>A law or rule developed by government that regulates conduct.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 relatively rapid succession, Congress passed a slew of regulations protecting various stakeholders from unethical business practices.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3848272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 Explain ethical issues experienced in the United States since adopting capitalism.</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Interpenetrating Systems Model</a:t>
            </a:r>
            <a:r>
              <a:rPr lang="en-US" sz="1800" dirty="0">
                <a:effectLst/>
                <a:latin typeface="Times New Roman" panose="02020603050405020304" pitchFamily="18" charset="0"/>
                <a:ea typeface="Times New Roman" panose="02020603050405020304" pitchFamily="18" charset="0"/>
              </a:rPr>
              <a:t> An illustrative tool for understanding the interaction among businesses, nonprofits, individuals, and government.</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Four major areas: government, business, nonprofits, and personal-communal, each with its own purpose.</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During a business recession, more companies than usual go bankrupt (business subsystem), individuals have less discretionary income (personal-communal subsystem), nonprofits lose funding (nonprofit subsystem), and incumbent politicians lose elections (government system), which often results in regulatory changes.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1016428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 Explain ethical issues experienced in the United States since adopting capitalism.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1004183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 Explain ethical issues experienced in the United States since adopting capitalism.</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 2006, for example, Kate Hanni, her husband, and their two children (personal-communal subsystem) were stranded on a plane on the tarmac at the Austin, Texas, airport for 9 hours. Outraged at her lack of rights in this situation, Hanni created flyersrights.org as a nonprofit consumer organization representing airline passengers (nonprofit subsystem) and lobbied political leaders and regulators to remedy the situation (government system). Three years later, the U.S. secretary of transportation announced a “Passenger Bill of Rights” for domestic flights.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Airlines (business subsystem) responded that they were being unfairly financially punished for factors beyond their control, such as bad weather and air traffic problems.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3236494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2.1 Describe salient business ethics issues in precapitalist civilizations.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During the 1600s, it was morally permissible for male Caucasians to steal land from Native Americans, enslave African Americans, and torture individuals for their heretical religious beliefs. During the 1700s and 1800s, it was morally permissible to hire young children and adults to work 16 hours a day, 6 days a week, in sweatshop conditions with hazardous chemicals, dangerous machinery, and suffocating fumes. Up until the early 1960s, it was morally permissible to deny an individual employment or promotion because of his or her gender, race, or ethnicity. During the 2000s, all of these previous morally acceptable behaviors in business were considered morally objectionable and illegal. </a:t>
            </a:r>
          </a:p>
        </p:txBody>
      </p:sp>
      <p:sp>
        <p:nvSpPr>
          <p:cNvPr id="4" name="Slide Number Placeholder 3"/>
          <p:cNvSpPr>
            <a:spLocks noGrp="1"/>
          </p:cNvSpPr>
          <p:nvPr>
            <p:ph type="sldNum" sz="quarter" idx="10"/>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4100430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2.4 Appraise the historical shift back and forth between mandatory business regulations and voluntary ethical enhancements.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 2009, the minimum wage increased to $7.25, which equates to a full-time annual income of about $15,000. Exemptions are made for tipped employees, who can be paid a minimum $2.13 an hour as long as tips earned raises their pay to at least $7.25 an hour.</a:t>
            </a:r>
            <a:endParaRPr lang="en-US" sz="1800" b="1" dirty="0">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 full-time employee living alone who earns a $7.25 minimum wage (about $15,000 annually) exceeds the poverty threshold for one person ($13,300), but it’s not enough income to exceed the poverty threshold for a household consisting of one adult and one child ($17,622).</a:t>
            </a:r>
            <a:endParaRPr lang="en-US" sz="1800" b="1"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21</a:t>
            </a:fld>
            <a:endParaRPr lang="en-US" dirty="0"/>
          </a:p>
        </p:txBody>
      </p:sp>
    </p:spTree>
    <p:extLst>
      <p:ext uri="{BB962C8B-B14F-4D97-AF65-F5344CB8AC3E}">
        <p14:creationId xmlns:p14="http://schemas.microsoft.com/office/powerpoint/2010/main" val="3820835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2.4 Appraise the historical shift back and forth between mandatory business regulations and voluntary ethical enhancements.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Living wage</a:t>
            </a:r>
            <a:r>
              <a:rPr lang="en-US" sz="1800" dirty="0">
                <a:effectLst/>
                <a:latin typeface="Times New Roman" panose="02020603050405020304" pitchFamily="18" charset="0"/>
                <a:ea typeface="Times New Roman" panose="02020603050405020304" pitchFamily="18" charset="0"/>
              </a:rPr>
              <a:t> The amount of money a full-time employee needs to exceed the poverty threshold or afford the basic necessities of life.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Typically, living wage calculations cover costs for food, childcare, health care, housing, transportation, and other necessities within a specific geographic region. </a:t>
            </a: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1339871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2.4 Appraise the historical shift back and forth between mandatory business regulations and voluntary ethical enhancements.</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Glassdoor notes that 57% of job seekers list employee benefits as among their most important considerations before taking a new job.</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23</a:t>
            </a:fld>
            <a:endParaRPr lang="en-US" dirty="0"/>
          </a:p>
        </p:txBody>
      </p:sp>
    </p:spTree>
    <p:extLst>
      <p:ext uri="{BB962C8B-B14F-4D97-AF65-F5344CB8AC3E}">
        <p14:creationId xmlns:p14="http://schemas.microsoft.com/office/powerpoint/2010/main" val="1014799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2.4 Appraise the historical shift back and forth between mandatory business regulations and voluntary ethical enhancements.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Defense Industry Initiative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(DII)</a:t>
            </a:r>
            <a:r>
              <a:rPr lang="en-US" sz="1800" dirty="0">
                <a:solidFill>
                  <a:srgbClr val="000000"/>
                </a:solidFill>
                <a:effectLst/>
                <a:latin typeface="Times New Roman" panose="02020603050405020304" pitchFamily="18" charset="0"/>
                <a:ea typeface="Times New Roman" panose="02020603050405020304" pitchFamily="18" charset="0"/>
              </a:rPr>
              <a:t> An initiative from the defense industry whereby companies voluntarily agree to implement self-regulatory conditions. </a:t>
            </a:r>
            <a:endParaRPr lang="en-US" sz="1800" dirty="0">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r>
              <a:rPr lang="en-US" dirty="0"/>
              <a:t>Guiding principles</a:t>
            </a:r>
          </a:p>
          <a:p>
            <a:pPr marL="800100" marR="0" lvl="1" indent="-342900">
              <a:lnSpc>
                <a:spcPct val="200000"/>
              </a:lnSpc>
              <a:spcBef>
                <a:spcPts val="0"/>
              </a:spcBef>
              <a:spcAft>
                <a:spcPts val="75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We shall act honestly in all business dealings with the U.S. government, protect taxpayer resources, and provide high-quality products and services for the men and women of the U.S. Armed Forces.</a:t>
            </a:r>
          </a:p>
          <a:p>
            <a:pPr marL="800100" marR="0" lvl="1" indent="-342900">
              <a:lnSpc>
                <a:spcPct val="200000"/>
              </a:lnSpc>
              <a:spcBef>
                <a:spcPts val="0"/>
              </a:spcBef>
              <a:spcAft>
                <a:spcPts val="75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We shall promote the highest ethical values as expressed in our written codes of business conduct, nurture an ethical culture through communications, training, and other means, and comply with and honor all governing laws and regulations.</a:t>
            </a:r>
          </a:p>
          <a:p>
            <a:pPr marL="800100" marR="0" lvl="1" indent="-342900">
              <a:lnSpc>
                <a:spcPct val="200000"/>
              </a:lnSpc>
              <a:spcBef>
                <a:spcPts val="0"/>
              </a:spcBef>
              <a:spcAft>
                <a:spcPts val="75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We shall establish and sustain effective business ethics and compliance programs that reflect our commitment to self-governance, and shall encourage employees to report suspected misconduct, forbid retaliation for such reporting, and ensure the existence of a process for mandatory and voluntary disclosures of violations of relevant laws and regulations.</a:t>
            </a:r>
          </a:p>
          <a:p>
            <a:pPr marL="800100" marR="0" lvl="1" indent="-342900">
              <a:lnSpc>
                <a:spcPct val="200000"/>
              </a:lnSpc>
              <a:spcBef>
                <a:spcPts val="0"/>
              </a:spcBef>
              <a:spcAft>
                <a:spcPts val="75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We shall share best practices with respect to business ethics and compliance, and participate in the annual DII Best Practices Forum.</a:t>
            </a:r>
          </a:p>
          <a:p>
            <a:pPr marL="800100" marR="0" lvl="1" indent="-342900">
              <a:lnSpc>
                <a:spcPct val="200000"/>
              </a:lnSpc>
              <a:spcBef>
                <a:spcPts val="0"/>
              </a:spcBef>
              <a:spcAft>
                <a:spcPts val="75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We shall be accountable to the public, through regular sharing and reporting of signatory activities in public fora, including www.dii.org. These reports will describe members’ efforts to build and sustain a strong culture of business ethics and compliance.</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24</a:t>
            </a:fld>
            <a:endParaRPr lang="en-US" dirty="0"/>
          </a:p>
        </p:txBody>
      </p:sp>
    </p:spTree>
    <p:extLst>
      <p:ext uri="{BB962C8B-B14F-4D97-AF65-F5344CB8AC3E}">
        <p14:creationId xmlns:p14="http://schemas.microsoft.com/office/powerpoint/2010/main" val="416784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2.4 Appraise the historical shift back and forth between mandatory business regulations and voluntary ethical enhancements.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For many decades, companies and other legal parties went “judge shopping,” seeking to have their legal cases heard by judges who historically treated them favorably.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Federal Sentencing Guidelines for Organizations</a:t>
            </a:r>
            <a:r>
              <a:rPr lang="en-US" sz="1800" dirty="0">
                <a:effectLst/>
                <a:latin typeface="Times New Roman" panose="02020603050405020304" pitchFamily="18" charset="0"/>
                <a:ea typeface="Times New Roman" panose="02020603050405020304" pitchFamily="18" charset="0"/>
              </a:rPr>
              <a:t> Federal guidelines that encourage, but do not require, companies to implement policies and procedures that reinforce ethical behaviors; if an employee commits a federal crime, the number and authenticity of business ethics best practices implemented by the company affect the fine assessed against the organization.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25</a:t>
            </a:fld>
            <a:endParaRPr lang="en-US" dirty="0"/>
          </a:p>
        </p:txBody>
      </p:sp>
    </p:spTree>
    <p:extLst>
      <p:ext uri="{BB962C8B-B14F-4D97-AF65-F5344CB8AC3E}">
        <p14:creationId xmlns:p14="http://schemas.microsoft.com/office/powerpoint/2010/main" val="1169880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2.4 Appraise the historical shift back and forth between mandatory business regulations and voluntary ethical enhancements.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judge refers to a standardized chart listing fines for specific types of crime and then adjusts the fine by a culpability multiplier of 0.05 to 4.0 based on the extent to which the organization has implemented business ethics best practices. The more best practices implemented, the lower the fine.</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26</a:t>
            </a:fld>
            <a:endParaRPr lang="en-US" dirty="0"/>
          </a:p>
        </p:txBody>
      </p:sp>
    </p:spTree>
    <p:extLst>
      <p:ext uri="{BB962C8B-B14F-4D97-AF65-F5344CB8AC3E}">
        <p14:creationId xmlns:p14="http://schemas.microsoft.com/office/powerpoint/2010/main" val="508443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2.4 Appraise the historical shift back and forth between mandatory business regulations and voluntary ethical enhancements.</a:t>
            </a:r>
          </a:p>
          <a:p>
            <a:endParaRPr lang="en-US" dirty="0"/>
          </a:p>
          <a:p>
            <a:pPr marL="285750" marR="0" indent="-285750" hangingPunct="0">
              <a:lnSpc>
                <a:spcPct val="200000"/>
              </a:lnSpc>
              <a:spcBef>
                <a:spcPts val="0"/>
              </a:spcBef>
              <a:spcAft>
                <a:spcPts val="120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Organizational Personnel Issue</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Substantial authority is not given to any employee known to have engaged in illegal activities.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hangingPunct="0">
              <a:lnSpc>
                <a:spcPct val="200000"/>
              </a:lnSpc>
              <a:spcBef>
                <a:spcPts val="0"/>
              </a:spcBef>
              <a:spcAft>
                <a:spcPts val="120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Compliance/Ethics Program Personnel</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 specific high-level manager oversees the program.</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 specific individual is accountable for the program’s day-to-day operations.</a:t>
            </a:r>
          </a:p>
          <a:p>
            <a:pPr marL="285750" marR="0" indent="-285750" hangingPunct="0">
              <a:lnSpc>
                <a:spcPct val="200000"/>
              </a:lnSpc>
              <a:spcBef>
                <a:spcPts val="0"/>
              </a:spcBef>
              <a:spcAft>
                <a:spcPts val="120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Content of the Compliance/Ethics Program</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 code of ethics is available.</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Procedures for preventing and detecting criminal misconduct or unethical behavior are documented.</a:t>
            </a:r>
          </a:p>
          <a:p>
            <a:pPr marL="742950" marR="0" lvl="1" indent="-285750" algn="l" defTabSz="914400" rtl="0" eaLnBrk="1" fontAlgn="auto" latinLnBrk="0" hangingPunct="0">
              <a:lnSpc>
                <a:spcPct val="200000"/>
              </a:lnSpc>
              <a:spcBef>
                <a:spcPts val="0"/>
              </a:spcBef>
              <a:spcAft>
                <a:spcPts val="1200"/>
              </a:spcAft>
              <a:buClrTx/>
              <a:buSzTx/>
              <a:buFont typeface="Arial" panose="020B0604020202020204" pitchFamily="34" charset="0"/>
              <a:buChar char="•"/>
              <a:tabLst/>
              <a:defRPr/>
            </a:pPr>
            <a:r>
              <a:rPr lang="en-GB" sz="1800" dirty="0">
                <a:solidFill>
                  <a:srgbClr val="000000"/>
                </a:solidFill>
                <a:effectLst/>
                <a:latin typeface="Times New Roman" panose="02020603050405020304" pitchFamily="18" charset="0"/>
                <a:ea typeface="Times New Roman" panose="02020603050405020304" pitchFamily="18" charset="0"/>
              </a:rPr>
              <a:t>A mechanism is in place for employees to anonymously or confidentially seek guidance on, or report, criminal or unethical conduct without fear of retaliation.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hangingPunct="0">
              <a:lnSpc>
                <a:spcPct val="200000"/>
              </a:lnSpc>
              <a:spcBef>
                <a:spcPts val="0"/>
              </a:spcBef>
              <a:spcAft>
                <a:spcPts val="120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Management of the Compliance/Ethics Program</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Program training is available for all employees.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Program content is communicated throughout the organization.</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company periodically assesses criminal risks common to the profession or industry.</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company periodically assesses the program’s effectiveness.</a:t>
            </a:r>
          </a:p>
          <a:p>
            <a:pPr marL="285750" marR="0" indent="-285750" hangingPunct="0">
              <a:lnSpc>
                <a:spcPct val="200000"/>
              </a:lnSpc>
              <a:spcBef>
                <a:spcPts val="0"/>
              </a:spcBef>
              <a:spcAft>
                <a:spcPts val="120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Rewards and Punishments</a:t>
            </a:r>
          </a:p>
          <a:p>
            <a:pPr marL="742950" marR="0" lvl="1" indent="-285750" hangingPunct="0">
              <a:lnSpc>
                <a:spcPct val="200000"/>
              </a:lnSpc>
              <a:spcBef>
                <a:spcPts val="0"/>
              </a:spcBef>
              <a:spcAft>
                <a:spcPts val="1200"/>
              </a:spcAft>
              <a:buFont typeface="Arial" panose="020B0604020202020204" pitchFamily="34" charset="0"/>
              <a:buChar char="•"/>
            </a:pPr>
            <a:r>
              <a:rPr lang="en-US" sz="1800" noProof="0" dirty="0">
                <a:solidFill>
                  <a:srgbClr val="000000"/>
                </a:solidFill>
                <a:effectLst/>
                <a:latin typeface="Times New Roman" panose="02020603050405020304" pitchFamily="18" charset="0"/>
                <a:ea typeface="Times New Roman" panose="02020603050405020304" pitchFamily="18" charset="0"/>
              </a:rPr>
              <a:t>Employees are provided incentives for performing in accordance with the program’s </a:t>
            </a:r>
            <a:r>
              <a:rPr lang="en-GB" sz="1800" dirty="0">
                <a:solidFill>
                  <a:srgbClr val="000000"/>
                </a:solidFill>
                <a:effectLst/>
                <a:latin typeface="Times New Roman" panose="02020603050405020304" pitchFamily="18" charset="0"/>
                <a:ea typeface="Times New Roman" panose="02020603050405020304" pitchFamily="18" charset="0"/>
              </a:rPr>
              <a:t>provisions.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Incentives for ethical behavior and legal compliance are consistently enforced.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US" sz="1800" noProof="0" dirty="0">
                <a:solidFill>
                  <a:srgbClr val="000000"/>
                </a:solidFill>
                <a:effectLst/>
                <a:latin typeface="Times New Roman" panose="02020603050405020304" pitchFamily="18" charset="0"/>
                <a:ea typeface="Times New Roman" panose="02020603050405020304" pitchFamily="18" charset="0"/>
              </a:rPr>
              <a:t>Employees violating the program’s provisions, or who fail to take </a:t>
            </a:r>
            <a:r>
              <a:rPr lang="en-GB" sz="1800" dirty="0">
                <a:solidFill>
                  <a:srgbClr val="000000"/>
                </a:solidFill>
                <a:effectLst/>
                <a:latin typeface="Times New Roman" panose="02020603050405020304" pitchFamily="18" charset="0"/>
                <a:ea typeface="Times New Roman" panose="02020603050405020304" pitchFamily="18" charset="0"/>
              </a:rPr>
              <a:t>reasonable steps to prevent or detect criminal activity, are disciplined.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Disciplinary </a:t>
            </a:r>
            <a:r>
              <a:rPr lang="en-US" sz="1800" noProof="0" dirty="0">
                <a:solidFill>
                  <a:srgbClr val="000000"/>
                </a:solidFill>
                <a:effectLst/>
                <a:latin typeface="Times New Roman" panose="02020603050405020304" pitchFamily="18" charset="0"/>
                <a:ea typeface="Times New Roman" panose="02020603050405020304" pitchFamily="18" charset="0"/>
              </a:rPr>
              <a:t>measures</a:t>
            </a:r>
            <a:r>
              <a:rPr lang="en-GB" sz="1800" dirty="0">
                <a:solidFill>
                  <a:srgbClr val="000000"/>
                </a:solidFill>
                <a:effectLst/>
                <a:latin typeface="Times New Roman" panose="02020603050405020304" pitchFamily="18" charset="0"/>
                <a:ea typeface="Times New Roman" panose="02020603050405020304" pitchFamily="18" charset="0"/>
              </a:rPr>
              <a:t> for </a:t>
            </a:r>
            <a:r>
              <a:rPr lang="en-US" sz="1800" noProof="0" dirty="0">
                <a:solidFill>
                  <a:srgbClr val="000000"/>
                </a:solidFill>
                <a:effectLst/>
                <a:latin typeface="Times New Roman" panose="02020603050405020304" pitchFamily="18" charset="0"/>
                <a:ea typeface="Times New Roman" panose="02020603050405020304" pitchFamily="18" charset="0"/>
              </a:rPr>
              <a:t>unethical behavior or criminal misconduct </a:t>
            </a:r>
            <a:r>
              <a:rPr lang="en-GB" sz="1800" dirty="0">
                <a:solidFill>
                  <a:srgbClr val="000000"/>
                </a:solidFill>
                <a:effectLst/>
                <a:latin typeface="Times New Roman" panose="02020603050405020304" pitchFamily="18" charset="0"/>
                <a:ea typeface="Times New Roman" panose="02020603050405020304" pitchFamily="18" charset="0"/>
              </a:rPr>
              <a:t>are consistently enforced.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hangingPunct="0">
              <a:lnSpc>
                <a:spcPct val="200000"/>
              </a:lnSpc>
              <a:spcBef>
                <a:spcPts val="0"/>
              </a:spcBef>
              <a:spcAft>
                <a:spcPts val="120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After Criminal Conduct Detected</a:t>
            </a: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Reasonable steps are taken to respond appropriately to the criminal conduct.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Reasonable steps are taken to prevent similar criminal misconduct in the future.</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27</a:t>
            </a:fld>
            <a:endParaRPr lang="en-US" dirty="0"/>
          </a:p>
        </p:txBody>
      </p:sp>
    </p:spTree>
    <p:extLst>
      <p:ext uri="{BB962C8B-B14F-4D97-AF65-F5344CB8AC3E}">
        <p14:creationId xmlns:p14="http://schemas.microsoft.com/office/powerpoint/2010/main" val="1450375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2.4 Appraise the historical shift back and forth between mandatory business regulations and voluntary ethical enhancements.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 growing number of awards, recognitions, and benchmarks also encourage companies to be ethical and socially responsible.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28</a:t>
            </a:fld>
            <a:endParaRPr lang="en-US" dirty="0"/>
          </a:p>
        </p:txBody>
      </p:sp>
    </p:spTree>
    <p:extLst>
      <p:ext uri="{BB962C8B-B14F-4D97-AF65-F5344CB8AC3E}">
        <p14:creationId xmlns:p14="http://schemas.microsoft.com/office/powerpoint/2010/main" val="2303199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2.4 Appraise the historical shift back and forth between mandatory business regulations and voluntary ethical enhancements.</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While incentives for ethical performance grow, the political pendulum continues to swing between regulation and deregulation.</a:t>
            </a:r>
          </a:p>
          <a:p>
            <a:pPr marL="742950" lvl="1" indent="-285750">
              <a:buFont typeface="Arial" panose="020B0604020202020204" pitchFamily="34" charset="0"/>
              <a:buChar char="•"/>
            </a:pPr>
            <a:r>
              <a:rPr lang="en-US" dirty="0">
                <a:effectLst/>
                <a:latin typeface="Times New Roman" panose="02020603050405020304" pitchFamily="18" charset="0"/>
              </a:rPr>
              <a:t>President Obama</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Key legislative efforts included consumer protection under the Dodd-Frank Wall Street Reform and Consumer Protection Act (2010), new EPA regulations protecting communities from carbon emissions, regulations banning discrimination against workers because of sexual orientation or gender identity, and extensive health industry regulations under the Affordable Care Act (2010).</a:t>
            </a:r>
            <a:r>
              <a:rPr lang="en-US" dirty="0">
                <a:effectLst/>
              </a:rPr>
              <a:t> </a:t>
            </a:r>
            <a:r>
              <a:rPr lang="x-none" sz="1800" dirty="0">
                <a:effectLst/>
                <a:latin typeface="Times New Roman" panose="02020603050405020304" pitchFamily="18" charset="0"/>
                <a:ea typeface="Times New Roman" panose="02020603050405020304" pitchFamily="18" charset="0"/>
              </a:rPr>
              <a:t>Paul Glastris and Nancy LeTourneau, “Obama’s Top 50 Accomplishments, Revisited,” </a:t>
            </a:r>
            <a:r>
              <a:rPr lang="x-none" sz="1800" i="1" dirty="0">
                <a:effectLst/>
                <a:latin typeface="Times New Roman" panose="02020603050405020304" pitchFamily="18" charset="0"/>
                <a:ea typeface="Times New Roman" panose="02020603050405020304" pitchFamily="18" charset="0"/>
              </a:rPr>
              <a:t>Washington Monthly</a:t>
            </a:r>
            <a:r>
              <a:rPr lang="x-none" sz="1800" dirty="0">
                <a:effectLst/>
                <a:latin typeface="Times New Roman" panose="02020603050405020304" pitchFamily="18" charset="0"/>
                <a:ea typeface="Times New Roman" panose="02020603050405020304" pitchFamily="18" charset="0"/>
              </a:rPr>
              <a:t>, January/February 2017.</a:t>
            </a:r>
            <a:endParaRPr lang="en-US" sz="18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dirty="0">
                <a:effectLst/>
                <a:latin typeface="Times New Roman" panose="02020603050405020304" pitchFamily="18" charset="0"/>
              </a:rPr>
              <a:t>President Trump</a:t>
            </a:r>
          </a:p>
          <a:p>
            <a:pPr marL="1200150" lvl="2"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During his first days in office, Trump initiated rolling back the Affordable Care Act and financial sector regulations, among other regulations.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29</a:t>
            </a:fld>
            <a:endParaRPr lang="en-US" dirty="0"/>
          </a:p>
        </p:txBody>
      </p:sp>
    </p:spTree>
    <p:extLst>
      <p:ext uri="{BB962C8B-B14F-4D97-AF65-F5344CB8AC3E}">
        <p14:creationId xmlns:p14="http://schemas.microsoft.com/office/powerpoint/2010/main" val="1219849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2.5 Apply the Ethical Systems Model to create a high-integrity work culture.</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survey of 250 Wall Street insiders reported that 52% “believed it was likely that their competitors have engaged in illegal or unethical activity to be successful,” and 26% “believed the compensation plans or bonus structures in place at their companies incentivize employees to compromise ethical standards or violate the law.”</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is further reflected in the Gallup poll results where only 14% of surveyed participants perceived stockbrokers as having high or very high ethical standards.</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Edgar Schein identified three distinct levels of organizational culture: (1) artifacts and behaviors, (2) espoused values, and (3) assumptions.</a:t>
            </a:r>
          </a:p>
          <a:p>
            <a:pPr marL="628650" lvl="1" indent="-1714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30</a:t>
            </a:fld>
            <a:endParaRPr lang="en-US" dirty="0"/>
          </a:p>
        </p:txBody>
      </p:sp>
    </p:spTree>
    <p:extLst>
      <p:ext uri="{BB962C8B-B14F-4D97-AF65-F5344CB8AC3E}">
        <p14:creationId xmlns:p14="http://schemas.microsoft.com/office/powerpoint/2010/main" val="12303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2.1 Describe salient business ethics issues in precapitalist civilizations.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Division of labor</a:t>
            </a:r>
            <a:r>
              <a:rPr lang="en-US" sz="1800" dirty="0">
                <a:effectLst/>
                <a:latin typeface="Times New Roman" panose="02020603050405020304" pitchFamily="18" charset="0"/>
                <a:ea typeface="Times New Roman" panose="02020603050405020304" pitchFamily="18" charset="0"/>
              </a:rPr>
              <a:t> How work tasks are segmented to improve efficiency.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14402667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2.5 Apply the Ethical Systems Model to create a high-integrity work culture.</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Table 2.3 Ethics Culture and Ethical Misconduct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B050"/>
                </a:solidFill>
                <a:effectLst/>
                <a:latin typeface="Times New Roman" panose="02020603050405020304" pitchFamily="18" charset="0"/>
                <a:ea typeface="Times New Roman" panose="02020603050405020304" pitchFamily="18" charset="0"/>
                <a:cs typeface="ITC Berkeley Oldstyle Std Bk"/>
              </a:rPr>
              <a:t>Source:</a:t>
            </a: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 Data from Ethics &amp; Compliance Initiative, </a:t>
            </a:r>
            <a:r>
              <a:rPr lang="en-US" sz="1800" i="1" dirty="0">
                <a:solidFill>
                  <a:srgbClr val="00B050"/>
                </a:solidFill>
                <a:effectLst/>
                <a:latin typeface="Times New Roman" panose="02020603050405020304" pitchFamily="18" charset="0"/>
                <a:ea typeface="Times New Roman" panose="02020603050405020304" pitchFamily="18" charset="0"/>
                <a:cs typeface="ITC Berkeley Oldstyle Std Bk"/>
              </a:rPr>
              <a:t>2019 Global Business Ethics Survey: Pressure in the Workplace, </a:t>
            </a: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2020, p. 8.</a:t>
            </a:r>
          </a:p>
          <a:p>
            <a:pPr marL="628650" lvl="1" indent="-1714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31</a:t>
            </a:fld>
            <a:endParaRPr lang="en-US" dirty="0"/>
          </a:p>
        </p:txBody>
      </p:sp>
    </p:spTree>
    <p:extLst>
      <p:ext uri="{BB962C8B-B14F-4D97-AF65-F5344CB8AC3E}">
        <p14:creationId xmlns:p14="http://schemas.microsoft.com/office/powerpoint/2010/main" val="368291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2.5 Apply the Ethical Systems Model to create a high-integrity work culture.</a:t>
            </a:r>
          </a:p>
          <a:p>
            <a:endParaRPr lang="en-US" dirty="0"/>
          </a:p>
          <a:p>
            <a:pPr marL="342900" marR="0" lvl="0" indent="-34290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Strategy</a:t>
            </a:r>
            <a:r>
              <a:rPr lang="en-US" sz="1800" dirty="0">
                <a:solidFill>
                  <a:srgbClr val="000000"/>
                </a:solidFill>
                <a:effectLst/>
                <a:latin typeface="Times New Roman" panose="02020603050405020304" pitchFamily="18" charset="0"/>
                <a:ea typeface="Times New Roman" panose="02020603050405020304" pitchFamily="18" charset="0"/>
              </a:rPr>
              <a:t>: E&amp;C is central to the organization’s business strategy.</a:t>
            </a:r>
          </a:p>
          <a:p>
            <a:pPr marL="342900" marR="0" lvl="0" indent="-34290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Risk management</a:t>
            </a:r>
            <a:r>
              <a:rPr lang="en-US" sz="1800" dirty="0">
                <a:solidFill>
                  <a:srgbClr val="000000"/>
                </a:solidFill>
                <a:effectLst/>
                <a:latin typeface="Times New Roman" panose="02020603050405020304" pitchFamily="18" charset="0"/>
                <a:ea typeface="Times New Roman" panose="02020603050405020304" pitchFamily="18" charset="0"/>
              </a:rPr>
              <a:t>: E&amp;C risks are identified, owned, managed, and mitigated. </a:t>
            </a:r>
          </a:p>
          <a:p>
            <a:pPr marL="342900" marR="0" lvl="0" indent="-342900">
              <a:lnSpc>
                <a:spcPct val="200000"/>
              </a:lnSpc>
              <a:spcBef>
                <a:spcPts val="0"/>
              </a:spcBef>
              <a:spcAft>
                <a:spcPts val="0"/>
              </a:spcAft>
              <a:buFont typeface="Arial" panose="020B0604020202020204" pitchFamily="34" charset="0"/>
              <a:buChar char="•"/>
            </a:pPr>
            <a:r>
              <a:rPr lang="en-US" sz="1800" i="1" dirty="0">
                <a:effectLst/>
                <a:latin typeface="Times New Roman" panose="02020603050405020304" pitchFamily="18" charset="0"/>
                <a:ea typeface="Times New Roman" panose="02020603050405020304" pitchFamily="18" charset="0"/>
              </a:rPr>
              <a:t>Culture</a:t>
            </a:r>
            <a:r>
              <a:rPr lang="en-US" sz="1800" dirty="0">
                <a:effectLst/>
                <a:latin typeface="Times New Roman" panose="02020603050405020304" pitchFamily="18" charset="0"/>
                <a:ea typeface="Times New Roman" panose="02020603050405020304" pitchFamily="18" charset="0"/>
              </a:rPr>
              <a:t>: Leaders at all levels across the organization build and sustain a culture of integrity. </a:t>
            </a:r>
          </a:p>
          <a:p>
            <a:pPr marL="342900" marR="0" lvl="0" indent="-342900">
              <a:lnSpc>
                <a:spcPct val="200000"/>
              </a:lnSpc>
              <a:spcBef>
                <a:spcPts val="0"/>
              </a:spcBef>
              <a:spcAft>
                <a:spcPts val="800"/>
              </a:spcAft>
              <a:buFont typeface="Arial" panose="020B0604020202020204" pitchFamily="34" charset="0"/>
              <a:buChar char="•"/>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Speaking up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organization encourages, protects, and values the reporting of concerns and suspected wrongdoing.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sz="1800" i="1" dirty="0">
                <a:effectLst/>
                <a:latin typeface="Times New Roman" panose="02020603050405020304" pitchFamily="18" charset="0"/>
                <a:ea typeface="Times New Roman" panose="02020603050405020304" pitchFamily="18" charset="0"/>
              </a:rPr>
              <a:t>Accountability</a:t>
            </a:r>
            <a:r>
              <a:rPr lang="en-US" sz="1800" dirty="0">
                <a:effectLst/>
                <a:latin typeface="Times New Roman" panose="02020603050405020304" pitchFamily="18" charset="0"/>
                <a:ea typeface="Times New Roman" panose="02020603050405020304" pitchFamily="18" charset="0"/>
              </a:rPr>
              <a:t>: The organization holds itself accountable when wrongdoing occurs.</a:t>
            </a:r>
          </a:p>
        </p:txBody>
      </p:sp>
      <p:sp>
        <p:nvSpPr>
          <p:cNvPr id="4" name="Slide Number Placeholder 3"/>
          <p:cNvSpPr>
            <a:spLocks noGrp="1"/>
          </p:cNvSpPr>
          <p:nvPr>
            <p:ph type="sldNum" sz="quarter" idx="5"/>
          </p:nvPr>
        </p:nvSpPr>
        <p:spPr/>
        <p:txBody>
          <a:bodyPr/>
          <a:lstStyle/>
          <a:p>
            <a:fld id="{39974C31-EB4A-4B21-8134-CB5741A1DC5F}" type="slidenum">
              <a:rPr lang="en-US" smtClean="0"/>
              <a:t>32</a:t>
            </a:fld>
            <a:endParaRPr lang="en-US" dirty="0"/>
          </a:p>
        </p:txBody>
      </p:sp>
    </p:spTree>
    <p:extLst>
      <p:ext uri="{BB962C8B-B14F-4D97-AF65-F5344CB8AC3E}">
        <p14:creationId xmlns:p14="http://schemas.microsoft.com/office/powerpoint/2010/main" val="29815052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2.5 Apply the Ethical Systems Model to create a high-integrity work culture.</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Ethical Systems Model</a:t>
            </a:r>
            <a:r>
              <a:rPr lang="en-US" sz="1800" dirty="0">
                <a:effectLst/>
                <a:latin typeface="Times New Roman" panose="02020603050405020304" pitchFamily="18" charset="0"/>
                <a:ea typeface="Times New Roman" panose="02020603050405020304" pitchFamily="18" charset="0"/>
              </a:rPr>
              <a:t> A model that synthesizes the various approaches of organizational ethics into a systematic best-practices framework for reinforcing ethical behaviors and reducing ethical risks throughout the workplace.</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33</a:t>
            </a:fld>
            <a:endParaRPr lang="en-US" dirty="0"/>
          </a:p>
        </p:txBody>
      </p:sp>
    </p:spTree>
    <p:extLst>
      <p:ext uri="{BB962C8B-B14F-4D97-AF65-F5344CB8AC3E}">
        <p14:creationId xmlns:p14="http://schemas.microsoft.com/office/powerpoint/2010/main" val="1855745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2.5 Apply the Ethical Systems Model to create a high-integrity work culture.</a:t>
            </a:r>
          </a:p>
          <a:p>
            <a:endParaRPr lang="en-US" dirty="0"/>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34</a:t>
            </a:fld>
            <a:endParaRPr lang="en-US" dirty="0"/>
          </a:p>
        </p:txBody>
      </p:sp>
    </p:spTree>
    <p:extLst>
      <p:ext uri="{BB962C8B-B14F-4D97-AF65-F5344CB8AC3E}">
        <p14:creationId xmlns:p14="http://schemas.microsoft.com/office/powerpoint/2010/main" val="2902384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2.5 Apply the Ethical Systems Model to create a high-integrity work culture.</a:t>
            </a:r>
          </a:p>
          <a:p>
            <a:endParaRPr lang="en-US" dirty="0"/>
          </a:p>
          <a:p>
            <a:pPr marL="285750" marR="0" lvl="0" indent="-285750">
              <a:lnSpc>
                <a:spcPct val="200000"/>
              </a:lnSpc>
              <a:spcBef>
                <a:spcPts val="0"/>
              </a:spcBef>
              <a:spcAft>
                <a:spcPts val="0"/>
              </a:spcAft>
              <a:buFont typeface="Arial" panose="020B0604020202020204" pitchFamily="34" charset="0"/>
              <a:buChar char="•"/>
              <a:tabLst>
                <a:tab pos="914400" algn="l"/>
              </a:tabLst>
            </a:pPr>
            <a:r>
              <a:rPr lang="en-US" sz="1800" i="1" dirty="0">
                <a:solidFill>
                  <a:srgbClr val="993300"/>
                </a:solidFill>
                <a:effectLst/>
                <a:latin typeface="Times New Roman" panose="02020603050405020304" pitchFamily="18" charset="0"/>
                <a:ea typeface="Times New Roman" panose="02020603050405020304" pitchFamily="18" charset="0"/>
              </a:rPr>
              <a:t>Corporate governance problem</a:t>
            </a:r>
            <a:r>
              <a:rPr lang="en-US" sz="1800" dirty="0">
                <a:solidFill>
                  <a:srgbClr val="993300"/>
                </a:solidFill>
                <a:effectLst/>
                <a:latin typeface="Times New Roman" panose="02020603050405020304" pitchFamily="18" charset="0"/>
                <a:ea typeface="Times New Roman" panose="02020603050405020304" pitchFamily="18" charset="0"/>
              </a:rPr>
              <a:t>:</a:t>
            </a:r>
            <a:r>
              <a:rPr lang="en-US" sz="1800" i="1" dirty="0">
                <a:solidFill>
                  <a:srgbClr val="993300"/>
                </a:solidFill>
                <a:effectLst/>
                <a:latin typeface="Times New Roman" panose="02020603050405020304" pitchFamily="18" charset="0"/>
                <a:ea typeface="Times New Roman" panose="02020603050405020304" pitchFamily="18" charset="0"/>
              </a:rPr>
              <a:t> </a:t>
            </a:r>
            <a:r>
              <a:rPr lang="en-US" sz="1800" dirty="0">
                <a:solidFill>
                  <a:srgbClr val="993300"/>
                </a:solidFill>
                <a:effectLst/>
                <a:latin typeface="Times New Roman" panose="02020603050405020304" pitchFamily="18" charset="0"/>
                <a:ea typeface="Times New Roman" panose="02020603050405020304" pitchFamily="18" charset="0"/>
              </a:rPr>
              <a:t>Do upper-level managers monitor this area of operations?</a:t>
            </a:r>
          </a:p>
          <a:p>
            <a:pPr marL="285750" marR="0" lvl="0" indent="-285750">
              <a:lnSpc>
                <a:spcPct val="200000"/>
              </a:lnSpc>
              <a:spcBef>
                <a:spcPts val="0"/>
              </a:spcBef>
              <a:spcAft>
                <a:spcPts val="0"/>
              </a:spcAft>
              <a:buFont typeface="Arial" panose="020B0604020202020204" pitchFamily="34" charset="0"/>
              <a:buChar char="•"/>
              <a:tabLst>
                <a:tab pos="914400" algn="l"/>
              </a:tabLst>
            </a:pPr>
            <a:r>
              <a:rPr lang="en-US" sz="1800" i="1" dirty="0">
                <a:solidFill>
                  <a:srgbClr val="993300"/>
                </a:solidFill>
                <a:effectLst/>
                <a:latin typeface="Times New Roman" panose="02020603050405020304" pitchFamily="18" charset="0"/>
                <a:ea typeface="Times New Roman" panose="02020603050405020304" pitchFamily="18" charset="0"/>
              </a:rPr>
              <a:t>Hiring process problem</a:t>
            </a:r>
            <a:r>
              <a:rPr lang="en-US" sz="1800" dirty="0">
                <a:solidFill>
                  <a:srgbClr val="993300"/>
                </a:solidFill>
                <a:effectLst/>
                <a:latin typeface="Times New Roman" panose="02020603050405020304" pitchFamily="18" charset="0"/>
                <a:ea typeface="Times New Roman" panose="02020603050405020304" pitchFamily="18" charset="0"/>
              </a:rPr>
              <a:t>: Was an unethical person hired?</a:t>
            </a:r>
          </a:p>
          <a:p>
            <a:pPr marL="285750" marR="0" lvl="0" indent="-285750">
              <a:lnSpc>
                <a:spcPct val="200000"/>
              </a:lnSpc>
              <a:spcBef>
                <a:spcPts val="0"/>
              </a:spcBef>
              <a:spcAft>
                <a:spcPts val="0"/>
              </a:spcAft>
              <a:buFont typeface="Arial" panose="020B0604020202020204" pitchFamily="34" charset="0"/>
              <a:buChar char="•"/>
              <a:tabLst>
                <a:tab pos="914400" algn="l"/>
              </a:tabLst>
            </a:pPr>
            <a:r>
              <a:rPr lang="en-US" sz="1800" i="1" dirty="0">
                <a:solidFill>
                  <a:srgbClr val="993300"/>
                </a:solidFill>
                <a:effectLst/>
                <a:latin typeface="Times New Roman" panose="02020603050405020304" pitchFamily="18" charset="0"/>
                <a:ea typeface="Times New Roman" panose="02020603050405020304" pitchFamily="18" charset="0"/>
              </a:rPr>
              <a:t>Code of ethics or conduct problem</a:t>
            </a:r>
            <a:r>
              <a:rPr lang="en-US" sz="1800" dirty="0">
                <a:solidFill>
                  <a:srgbClr val="993300"/>
                </a:solidFill>
                <a:effectLst/>
                <a:latin typeface="Times New Roman" panose="02020603050405020304" pitchFamily="18" charset="0"/>
                <a:ea typeface="Times New Roman" panose="02020603050405020304" pitchFamily="18" charset="0"/>
              </a:rPr>
              <a:t>: Do these codes inadequately address the issue?</a:t>
            </a:r>
          </a:p>
          <a:p>
            <a:pPr marL="285750" marR="0" lvl="0" indent="-285750">
              <a:lnSpc>
                <a:spcPct val="200000"/>
              </a:lnSpc>
              <a:spcBef>
                <a:spcPts val="0"/>
              </a:spcBef>
              <a:spcAft>
                <a:spcPts val="0"/>
              </a:spcAft>
              <a:buFont typeface="Arial" panose="020B0604020202020204" pitchFamily="34" charset="0"/>
              <a:buChar char="•"/>
              <a:tabLst>
                <a:tab pos="914400" algn="l"/>
              </a:tabLst>
            </a:pPr>
            <a:r>
              <a:rPr lang="en-US" sz="1800" i="1" dirty="0">
                <a:solidFill>
                  <a:srgbClr val="993300"/>
                </a:solidFill>
                <a:effectLst/>
                <a:latin typeface="Times New Roman" panose="02020603050405020304" pitchFamily="18" charset="0"/>
                <a:ea typeface="Times New Roman" panose="02020603050405020304" pitchFamily="18" charset="0"/>
              </a:rPr>
              <a:t>Ethical decision-making framework problem</a:t>
            </a:r>
            <a:r>
              <a:rPr lang="en-US" sz="1800" dirty="0">
                <a:solidFill>
                  <a:srgbClr val="993300"/>
                </a:solidFill>
                <a:effectLst/>
                <a:latin typeface="Times New Roman" panose="02020603050405020304" pitchFamily="18" charset="0"/>
                <a:ea typeface="Times New Roman" panose="02020603050405020304" pitchFamily="18" charset="0"/>
              </a:rPr>
              <a:t>: Did the employee inadequately apply ethical reasoning to the situation?</a:t>
            </a:r>
          </a:p>
          <a:p>
            <a:pPr marL="285750" marR="0" lvl="0" indent="-285750">
              <a:lnSpc>
                <a:spcPct val="200000"/>
              </a:lnSpc>
              <a:spcBef>
                <a:spcPts val="0"/>
              </a:spcBef>
              <a:spcAft>
                <a:spcPts val="0"/>
              </a:spcAft>
              <a:buFont typeface="Arial" panose="020B0604020202020204" pitchFamily="34" charset="0"/>
              <a:buChar char="•"/>
              <a:tabLst>
                <a:tab pos="914400" algn="l"/>
              </a:tabLst>
            </a:pPr>
            <a:r>
              <a:rPr lang="en-US" sz="1800" i="1" dirty="0">
                <a:solidFill>
                  <a:srgbClr val="993300"/>
                </a:solidFill>
                <a:effectLst/>
                <a:latin typeface="Times New Roman" panose="02020603050405020304" pitchFamily="18" charset="0"/>
                <a:ea typeface="Times New Roman" panose="02020603050405020304" pitchFamily="18" charset="0"/>
              </a:rPr>
              <a:t>Ethics training problem</a:t>
            </a:r>
            <a:r>
              <a:rPr lang="en-US" sz="1800" dirty="0">
                <a:solidFill>
                  <a:srgbClr val="993300"/>
                </a:solidFill>
                <a:effectLst/>
                <a:latin typeface="Times New Roman" panose="02020603050405020304" pitchFamily="18" charset="0"/>
                <a:ea typeface="Times New Roman" panose="02020603050405020304" pitchFamily="18" charset="0"/>
              </a:rPr>
              <a:t>: Does the training program inadequately address the issue?</a:t>
            </a:r>
          </a:p>
          <a:p>
            <a:pPr marL="285750" marR="0" lvl="0" indent="-285750">
              <a:lnSpc>
                <a:spcPct val="200000"/>
              </a:lnSpc>
              <a:spcBef>
                <a:spcPts val="0"/>
              </a:spcBef>
              <a:spcAft>
                <a:spcPts val="0"/>
              </a:spcAft>
              <a:buFont typeface="Arial" panose="020B0604020202020204" pitchFamily="34" charset="0"/>
              <a:buChar char="•"/>
              <a:tabLst>
                <a:tab pos="914400" algn="l"/>
              </a:tabLst>
            </a:pPr>
            <a:r>
              <a:rPr lang="en-US" sz="1800" i="1" dirty="0">
                <a:solidFill>
                  <a:srgbClr val="993300"/>
                </a:solidFill>
                <a:effectLst/>
                <a:latin typeface="Times New Roman" panose="02020603050405020304" pitchFamily="18" charset="0"/>
                <a:ea typeface="Times New Roman" panose="02020603050405020304" pitchFamily="18" charset="0"/>
              </a:rPr>
              <a:t>Ethics reporting system problem</a:t>
            </a:r>
            <a:r>
              <a:rPr lang="en-US" sz="1800" dirty="0">
                <a:solidFill>
                  <a:srgbClr val="993300"/>
                </a:solidFill>
                <a:effectLst/>
                <a:latin typeface="Times New Roman" panose="02020603050405020304" pitchFamily="18" charset="0"/>
                <a:ea typeface="Times New Roman" panose="02020603050405020304" pitchFamily="18" charset="0"/>
              </a:rPr>
              <a:t>: Are the mechanisms for raising ethical issues and reporting unethical behaviors inadequate?</a:t>
            </a:r>
          </a:p>
          <a:p>
            <a:pPr marL="285750" marR="0" lvl="0" indent="-285750">
              <a:lnSpc>
                <a:spcPct val="200000"/>
              </a:lnSpc>
              <a:spcBef>
                <a:spcPts val="0"/>
              </a:spcBef>
              <a:spcAft>
                <a:spcPts val="0"/>
              </a:spcAft>
              <a:buFont typeface="Arial" panose="020B0604020202020204" pitchFamily="34" charset="0"/>
              <a:buChar char="•"/>
              <a:tabLst>
                <a:tab pos="914400" algn="l"/>
              </a:tabLst>
            </a:pPr>
            <a:r>
              <a:rPr lang="en-US" sz="1800" i="1" dirty="0">
                <a:solidFill>
                  <a:srgbClr val="993300"/>
                </a:solidFill>
                <a:effectLst/>
                <a:latin typeface="Times New Roman" panose="02020603050405020304" pitchFamily="18" charset="0"/>
                <a:ea typeface="Times New Roman" panose="02020603050405020304" pitchFamily="18" charset="0"/>
              </a:rPr>
              <a:t>Manager role model problem</a:t>
            </a:r>
            <a:r>
              <a:rPr lang="en-US" sz="1800" dirty="0">
                <a:solidFill>
                  <a:srgbClr val="993300"/>
                </a:solidFill>
                <a:effectLst/>
                <a:latin typeface="Times New Roman" panose="02020603050405020304" pitchFamily="18" charset="0"/>
                <a:ea typeface="Times New Roman" panose="02020603050405020304" pitchFamily="18" charset="0"/>
              </a:rPr>
              <a:t>: Is the employee’s manager an inadequate role model?</a:t>
            </a:r>
          </a:p>
          <a:p>
            <a:pPr marL="285750" marR="0" lvl="0" indent="-285750">
              <a:lnSpc>
                <a:spcPct val="200000"/>
              </a:lnSpc>
              <a:spcBef>
                <a:spcPts val="0"/>
              </a:spcBef>
              <a:spcAft>
                <a:spcPts val="0"/>
              </a:spcAft>
              <a:buFont typeface="Arial" panose="020B0604020202020204" pitchFamily="34" charset="0"/>
              <a:buChar char="•"/>
              <a:tabLst>
                <a:tab pos="914400" algn="l"/>
              </a:tabLst>
            </a:pPr>
            <a:r>
              <a:rPr lang="en-US" sz="1800" i="1" dirty="0">
                <a:solidFill>
                  <a:srgbClr val="993300"/>
                </a:solidFill>
                <a:effectLst/>
                <a:latin typeface="Times New Roman" panose="02020603050405020304" pitchFamily="18" charset="0"/>
                <a:ea typeface="Times New Roman" panose="02020603050405020304" pitchFamily="18" charset="0"/>
              </a:rPr>
              <a:t>Unrealistic work goal problem</a:t>
            </a:r>
            <a:r>
              <a:rPr lang="en-US" sz="1800" dirty="0">
                <a:solidFill>
                  <a:srgbClr val="993300"/>
                </a:solidFill>
                <a:effectLst/>
                <a:latin typeface="Times New Roman" panose="02020603050405020304" pitchFamily="18" charset="0"/>
                <a:ea typeface="Times New Roman" panose="02020603050405020304" pitchFamily="18" charset="0"/>
              </a:rPr>
              <a:t>: Were the employee’s work goals unattainable or misdirected?</a:t>
            </a:r>
          </a:p>
          <a:p>
            <a:pPr marL="285750" marR="0" lvl="0" indent="-285750">
              <a:lnSpc>
                <a:spcPct val="200000"/>
              </a:lnSpc>
              <a:spcBef>
                <a:spcPts val="0"/>
              </a:spcBef>
              <a:spcAft>
                <a:spcPts val="0"/>
              </a:spcAft>
              <a:buFont typeface="Arial" panose="020B0604020202020204" pitchFamily="34" charset="0"/>
              <a:buChar char="•"/>
              <a:tabLst>
                <a:tab pos="914400" algn="l"/>
              </a:tabLst>
            </a:pPr>
            <a:r>
              <a:rPr lang="en-US" sz="1800" i="1" dirty="0">
                <a:solidFill>
                  <a:srgbClr val="993300"/>
                </a:solidFill>
                <a:effectLst/>
                <a:latin typeface="Times New Roman" panose="02020603050405020304" pitchFamily="18" charset="0"/>
                <a:ea typeface="Times New Roman" panose="02020603050405020304" pitchFamily="18" charset="0"/>
              </a:rPr>
              <a:t>Performance evaluation problem</a:t>
            </a:r>
            <a:r>
              <a:rPr lang="en-US" sz="1800" dirty="0">
                <a:solidFill>
                  <a:srgbClr val="993300"/>
                </a:solidFill>
                <a:effectLst/>
                <a:latin typeface="Times New Roman" panose="02020603050405020304" pitchFamily="18" charset="0"/>
                <a:ea typeface="Times New Roman" panose="02020603050405020304" pitchFamily="18" charset="0"/>
              </a:rPr>
              <a:t>: Are performance evaluation measures inadequate?</a:t>
            </a:r>
          </a:p>
          <a:p>
            <a:pPr marL="285750" marR="0" lvl="0" indent="-285750">
              <a:lnSpc>
                <a:spcPct val="200000"/>
              </a:lnSpc>
              <a:spcBef>
                <a:spcPts val="0"/>
              </a:spcBef>
              <a:spcAft>
                <a:spcPts val="0"/>
              </a:spcAft>
              <a:buFont typeface="Arial" panose="020B0604020202020204" pitchFamily="34" charset="0"/>
              <a:buChar char="•"/>
              <a:tabLst>
                <a:tab pos="914400" algn="l"/>
              </a:tabLst>
            </a:pPr>
            <a:r>
              <a:rPr lang="en-US" sz="1800" i="1" dirty="0">
                <a:solidFill>
                  <a:srgbClr val="993300"/>
                </a:solidFill>
                <a:effectLst/>
                <a:latin typeface="Times New Roman" panose="02020603050405020304" pitchFamily="18" charset="0"/>
                <a:ea typeface="Times New Roman" panose="02020603050405020304" pitchFamily="18" charset="0"/>
              </a:rPr>
              <a:t>External stakeholder oversight problem</a:t>
            </a:r>
            <a:r>
              <a:rPr lang="en-US" sz="1800" dirty="0">
                <a:solidFill>
                  <a:srgbClr val="993300"/>
                </a:solidFill>
                <a:effectLst/>
                <a:latin typeface="Times New Roman" panose="02020603050405020304" pitchFamily="18" charset="0"/>
                <a:ea typeface="Times New Roman" panose="02020603050405020304" pitchFamily="18" charset="0"/>
              </a:rPr>
              <a:t>: Did the regulator or professional association inadequately address the issue?</a:t>
            </a: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35</a:t>
            </a:fld>
            <a:endParaRPr lang="en-US" dirty="0"/>
          </a:p>
        </p:txBody>
      </p:sp>
    </p:spTree>
    <p:extLst>
      <p:ext uri="{BB962C8B-B14F-4D97-AF65-F5344CB8AC3E}">
        <p14:creationId xmlns:p14="http://schemas.microsoft.com/office/powerpoint/2010/main" val="41869636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2.5 Apply the Ethical Systems Model to create a high-integrity work culture.</a:t>
            </a:r>
          </a:p>
          <a:p>
            <a:pPr marL="171450" indent="-171450">
              <a:buFont typeface="Arial" panose="020B0604020202020204" pitchFamily="34" charset="0"/>
              <a:buChar char="•"/>
            </a:pPr>
            <a:endParaRPr lang="en-US" dirty="0"/>
          </a:p>
          <a:p>
            <a:pPr marL="342900" marR="0" lvl="0" indent="-342900" algn="just">
              <a:lnSpc>
                <a:spcPct val="200000"/>
              </a:lnSpc>
              <a:spcBef>
                <a:spcPts val="0"/>
              </a:spcBef>
              <a:spcAft>
                <a:spcPts val="0"/>
              </a:spcAft>
              <a:buFont typeface="Arial" panose="020B0604020202020204" pitchFamily="34" charset="0"/>
              <a:buChar char="•"/>
              <a:tabLst>
                <a:tab pos="457200" algn="l"/>
              </a:tabLst>
            </a:pPr>
            <a:r>
              <a:rPr lang="en-US" sz="1200" dirty="0">
                <a:solidFill>
                  <a:srgbClr val="993300"/>
                </a:solidFill>
                <a:effectLst/>
                <a:latin typeface="Times New Roman" panose="02020603050405020304" pitchFamily="18" charset="0"/>
                <a:ea typeface="Times New Roman" panose="02020603050405020304" pitchFamily="18" charset="0"/>
              </a:rPr>
              <a:t>Develop an action plan that includes </a:t>
            </a:r>
          </a:p>
          <a:p>
            <a:pPr marL="742950" marR="0" lvl="1" indent="-285750">
              <a:lnSpc>
                <a:spcPct val="200000"/>
              </a:lnSpc>
              <a:spcBef>
                <a:spcPts val="0"/>
              </a:spcBef>
              <a:spcAft>
                <a:spcPts val="0"/>
              </a:spcAft>
              <a:buFont typeface="Arial" panose="020B0604020202020204" pitchFamily="34" charset="0"/>
              <a:buChar char="•"/>
              <a:tabLst>
                <a:tab pos="914400" algn="l"/>
              </a:tabLst>
            </a:pPr>
            <a:r>
              <a:rPr lang="en-US" sz="1200" dirty="0">
                <a:solidFill>
                  <a:srgbClr val="993300"/>
                </a:solidFill>
                <a:effectLst/>
                <a:latin typeface="Times New Roman" panose="02020603050405020304" pitchFamily="18" charset="0"/>
                <a:ea typeface="Times New Roman" panose="02020603050405020304" pitchFamily="18" charset="0"/>
              </a:rPr>
              <a:t>Clearly stated problem</a:t>
            </a:r>
          </a:p>
          <a:p>
            <a:pPr marL="742950" marR="0" lvl="1" indent="-285750">
              <a:lnSpc>
                <a:spcPct val="200000"/>
              </a:lnSpc>
              <a:spcBef>
                <a:spcPts val="0"/>
              </a:spcBef>
              <a:spcAft>
                <a:spcPts val="0"/>
              </a:spcAft>
              <a:buFont typeface="Arial" panose="020B0604020202020204" pitchFamily="34" charset="0"/>
              <a:buChar char="•"/>
              <a:tabLst>
                <a:tab pos="914400" algn="l"/>
              </a:tabLst>
            </a:pPr>
            <a:r>
              <a:rPr lang="en-US" sz="1200" dirty="0">
                <a:solidFill>
                  <a:srgbClr val="993300"/>
                </a:solidFill>
                <a:effectLst/>
                <a:latin typeface="Times New Roman" panose="02020603050405020304" pitchFamily="18" charset="0"/>
                <a:ea typeface="Times New Roman" panose="02020603050405020304" pitchFamily="18" charset="0"/>
              </a:rPr>
              <a:t>Initial solution to the problem</a:t>
            </a:r>
          </a:p>
          <a:p>
            <a:pPr marL="742950" marR="0" lvl="1" indent="-285750">
              <a:lnSpc>
                <a:spcPct val="200000"/>
              </a:lnSpc>
              <a:spcBef>
                <a:spcPts val="0"/>
              </a:spcBef>
              <a:spcAft>
                <a:spcPts val="0"/>
              </a:spcAft>
              <a:buFont typeface="Arial" panose="020B0604020202020204" pitchFamily="34" charset="0"/>
              <a:buChar char="•"/>
              <a:tabLst>
                <a:tab pos="914400" algn="l"/>
              </a:tabLst>
            </a:pPr>
            <a:r>
              <a:rPr lang="en-US" sz="1200" dirty="0">
                <a:solidFill>
                  <a:srgbClr val="993300"/>
                </a:solidFill>
                <a:effectLst/>
                <a:latin typeface="Times New Roman" panose="02020603050405020304" pitchFamily="18" charset="0"/>
                <a:ea typeface="Times New Roman" panose="02020603050405020304" pitchFamily="18" charset="0"/>
              </a:rPr>
              <a:t>Major obstacles against implementing the solution</a:t>
            </a:r>
          </a:p>
          <a:p>
            <a:pPr marL="742950" marR="0" lvl="1" indent="-285750">
              <a:lnSpc>
                <a:spcPct val="200000"/>
              </a:lnSpc>
              <a:spcBef>
                <a:spcPts val="0"/>
              </a:spcBef>
              <a:spcAft>
                <a:spcPts val="0"/>
              </a:spcAft>
              <a:buFont typeface="Arial" panose="020B0604020202020204" pitchFamily="34" charset="0"/>
              <a:buChar char="•"/>
              <a:tabLst>
                <a:tab pos="914400" algn="l"/>
              </a:tabLst>
            </a:pPr>
            <a:r>
              <a:rPr lang="en-US" sz="1200" dirty="0">
                <a:solidFill>
                  <a:srgbClr val="993300"/>
                </a:solidFill>
                <a:effectLst/>
                <a:latin typeface="Times New Roman" panose="02020603050405020304" pitchFamily="18" charset="0"/>
                <a:ea typeface="Times New Roman" panose="02020603050405020304" pitchFamily="18" charset="0"/>
              </a:rPr>
              <a:t>Recommendations for overcoming the obstacles</a:t>
            </a:r>
          </a:p>
          <a:p>
            <a:pPr marL="742950" marR="0" lvl="1" indent="-285750">
              <a:lnSpc>
                <a:spcPct val="200000"/>
              </a:lnSpc>
              <a:spcBef>
                <a:spcPts val="0"/>
              </a:spcBef>
              <a:spcAft>
                <a:spcPts val="0"/>
              </a:spcAft>
              <a:buFont typeface="Arial" panose="020B0604020202020204" pitchFamily="34" charset="0"/>
              <a:buChar char="•"/>
              <a:tabLst>
                <a:tab pos="914400" algn="l"/>
              </a:tabLst>
            </a:pPr>
            <a:r>
              <a:rPr lang="en-US" sz="1200" dirty="0">
                <a:solidFill>
                  <a:srgbClr val="993300"/>
                </a:solidFill>
                <a:effectLst/>
                <a:latin typeface="Times New Roman" panose="02020603050405020304" pitchFamily="18" charset="0"/>
                <a:ea typeface="Times New Roman" panose="02020603050405020304" pitchFamily="18" charset="0"/>
              </a:rPr>
              <a:t>Development and monitoring metrics to measure success</a:t>
            </a:r>
          </a:p>
        </p:txBody>
      </p:sp>
      <p:sp>
        <p:nvSpPr>
          <p:cNvPr id="4" name="Slide Number Placeholder 3"/>
          <p:cNvSpPr>
            <a:spLocks noGrp="1"/>
          </p:cNvSpPr>
          <p:nvPr>
            <p:ph type="sldNum" sz="quarter" idx="5"/>
          </p:nvPr>
        </p:nvSpPr>
        <p:spPr/>
        <p:txBody>
          <a:bodyPr/>
          <a:lstStyle/>
          <a:p>
            <a:fld id="{39974C31-EB4A-4B21-8134-CB5741A1DC5F}" type="slidenum">
              <a:rPr lang="en-US" smtClean="0"/>
              <a:t>36</a:t>
            </a:fld>
            <a:endParaRPr lang="en-US" dirty="0"/>
          </a:p>
        </p:txBody>
      </p:sp>
    </p:spTree>
    <p:extLst>
      <p:ext uri="{BB962C8B-B14F-4D97-AF65-F5344CB8AC3E}">
        <p14:creationId xmlns:p14="http://schemas.microsoft.com/office/powerpoint/2010/main" val="3033962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2.1 Describe salient business ethics issues in precapitalist civilizations.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Code of Hammurabi, the oldest written set of laws for maintaining civil relationships among a community of people, dates back to 1754 BCE Mesopotamia.</a:t>
            </a: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938053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2.1 Describe salient business ethics issues in precapitalist civilizations.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European traders passing through Constantinople had to pay exorbitant taxes or have their product confiscated.</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Italian navigator Christopher Columbus proposed a solution: avoid the land route through Constantinople by sailing west to India.</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After exploring Caribbean islands, Columbus concluded that the Indigenous people would be relatively easy to conquer, enslave, and Christianize.</a:t>
            </a: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3208218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2.1 Describe salient business ethics issues in precapitalist civilizations.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Charters </a:t>
            </a:r>
            <a:r>
              <a:rPr lang="en-US" sz="1800" dirty="0">
                <a:effectLst/>
                <a:latin typeface="Times New Roman" panose="02020603050405020304" pitchFamily="18" charset="0"/>
                <a:ea typeface="Times New Roman" panose="02020603050405020304" pitchFamily="18" charset="0"/>
              </a:rPr>
              <a:t>Granted by the British government to allow several people to create an organization by pooling their financial resources; owners of chartered organizations were exempt from debtor’s prison if the business venture failed.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623368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2.1 Describe salient business ethics issues in precapitalist civilizations.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labor force at Jamestown consisted mostly of indentured servants who came from England’s “excess population” of landless tenants, beggars, and criminals.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first slave ship arrived in Virginia in 1619.</a:t>
            </a: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3606545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2.1 Describe salient business ethics issues in precapitalist civilizations.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By 1773, more than 2.3 million European colonists participated in highly regulated business activities along the eastern section of America, regulations they resisted.</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Within 2 years, the colonists declared war against their English ancestors. </a:t>
            </a: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494762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 Summarize the ethical foundation of capitalism as argued by Adam Smith in the 1700s.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Bill of Rights </a:t>
            </a:r>
            <a:r>
              <a:rPr lang="en-US" sz="1800" dirty="0">
                <a:effectLst/>
                <a:latin typeface="Times New Roman" panose="02020603050405020304" pitchFamily="18" charset="0"/>
                <a:ea typeface="Times New Roman" panose="02020603050405020304" pitchFamily="18" charset="0"/>
              </a:rPr>
              <a:t>Document protecting freedom of speech, press, and religion; freedom to petition the government; and freedom from unreasonable search and seizure.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Adam Smith</a:t>
            </a:r>
            <a:r>
              <a:rPr lang="en-US" sz="1800" dirty="0">
                <a:effectLst/>
                <a:latin typeface="Times New Roman" panose="02020603050405020304" pitchFamily="18" charset="0"/>
                <a:ea typeface="Times New Roman" panose="02020603050405020304" pitchFamily="18" charset="0"/>
              </a:rPr>
              <a:t> (1723–1790) One of the most influential systematic social philosophers in the history of Western civilization, applied the concept of “liberty” to economic matters.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 </a:t>
            </a:r>
            <a:r>
              <a:rPr lang="en-US" sz="1800" i="1" dirty="0">
                <a:effectLst/>
                <a:latin typeface="Times New Roman" panose="02020603050405020304" pitchFamily="18" charset="0"/>
                <a:ea typeface="Times New Roman" panose="02020603050405020304" pitchFamily="18" charset="0"/>
              </a:rPr>
              <a:t>Wealth of Nations</a:t>
            </a:r>
            <a:r>
              <a:rPr lang="en-US" sz="1800" dirty="0">
                <a:effectLst/>
                <a:latin typeface="Times New Roman" panose="02020603050405020304" pitchFamily="18" charset="0"/>
                <a:ea typeface="Times New Roman" panose="02020603050405020304" pitchFamily="18" charset="0"/>
              </a:rPr>
              <a:t> (1776), Smith formulated </a:t>
            </a:r>
            <a:r>
              <a:rPr lang="en-US" sz="1800" b="1" dirty="0">
                <a:effectLst/>
                <a:latin typeface="Times New Roman" panose="02020603050405020304" pitchFamily="18" charset="0"/>
                <a:ea typeface="Times New Roman" panose="02020603050405020304" pitchFamily="18" charset="0"/>
              </a:rPr>
              <a:t>capitalism</a:t>
            </a:r>
            <a:r>
              <a:rPr lang="en-US" sz="1800" dirty="0">
                <a:effectLst/>
                <a:latin typeface="Times New Roman" panose="02020603050405020304" pitchFamily="18" charset="0"/>
                <a:ea typeface="Times New Roman" panose="02020603050405020304" pitchFamily="18" charset="0"/>
              </a:rPr>
              <a:t>, an economic system based on freedom and competition in both product and labor markets, as an economic system ethically superior to highly regulated mercantilism.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Capitalism</a:t>
            </a:r>
            <a:r>
              <a:rPr lang="en-US" sz="1800" dirty="0">
                <a:effectLst/>
                <a:latin typeface="Times New Roman" panose="02020603050405020304" pitchFamily="18" charset="0"/>
                <a:ea typeface="Times New Roman" panose="02020603050405020304" pitchFamily="18" charset="0"/>
              </a:rPr>
              <a:t> An economic system based on freedom and competition in both product and labor markets, as an economic system ethically superior to highly regulated mercantilism.</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dirty="0">
                <a:effectLst/>
                <a:latin typeface="Times New Roman" panose="02020603050405020304" pitchFamily="18" charset="0"/>
                <a:ea typeface="Times New Roman" panose="02020603050405020304" pitchFamily="18" charset="0"/>
              </a:rPr>
              <a:t>In </a:t>
            </a:r>
            <a:r>
              <a:rPr lang="en-US" sz="1800" i="1" dirty="0">
                <a:effectLst/>
                <a:latin typeface="Times New Roman" panose="02020603050405020304" pitchFamily="18" charset="0"/>
                <a:ea typeface="Times New Roman" panose="02020603050405020304" pitchFamily="18" charset="0"/>
              </a:rPr>
              <a:t>Theory of Moral Sentiments</a:t>
            </a:r>
            <a:r>
              <a:rPr lang="en-US" sz="1800" dirty="0">
                <a:effectLst/>
                <a:latin typeface="Times New Roman" panose="02020603050405020304" pitchFamily="18" charset="0"/>
                <a:ea typeface="Times New Roman" panose="02020603050405020304" pitchFamily="18" charset="0"/>
              </a:rPr>
              <a:t> (1759), Smith maintained that individuals typically self-regulate their free will within the confines of morality.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2022226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E2F2F6"/>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a:xfrm>
            <a:off x="1371600" y="3733800"/>
            <a:ext cx="6400800" cy="1752600"/>
          </a:xfrm>
        </p:spPr>
        <p:txBody>
          <a:bodyPr>
            <a:normAutofit/>
          </a:bodyPr>
          <a:lstStyle>
            <a:lvl1pPr>
              <a:defRPr sz="3200">
                <a:solidFill>
                  <a:schemeClr val="tx1"/>
                </a:solidFill>
                <a:latin typeface="+mn-lt"/>
              </a:defRPr>
            </a:lvl1pPr>
          </a:lstStyle>
          <a:p>
            <a:r>
              <a:rPr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20XX SAGE Publishing.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20XX SAGE Publishing.</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Business Ethics, 3e</a:t>
            </a:r>
            <a:br>
              <a:rPr lang="en-US" dirty="0"/>
            </a:br>
            <a:r>
              <a:rPr lang="en-US" dirty="0"/>
              <a:t>Chapter 2: The Evolution of Business Ethics</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Freedom, Rights, and the Ethics of Capitalism </a:t>
            </a:r>
            <a:r>
              <a:rPr lang="en-US" sz="2200" dirty="0"/>
              <a:t>(1 of 3)</a:t>
            </a:r>
          </a:p>
        </p:txBody>
      </p:sp>
      <p:sp>
        <p:nvSpPr>
          <p:cNvPr id="4" name="Content Placeholder 3"/>
          <p:cNvSpPr>
            <a:spLocks noGrp="1"/>
          </p:cNvSpPr>
          <p:nvPr>
            <p:ph idx="1"/>
          </p:nvPr>
        </p:nvSpPr>
        <p:spPr/>
        <p:txBody>
          <a:bodyPr/>
          <a:lstStyle/>
          <a:p>
            <a:pPr marL="0" indent="0">
              <a:buNone/>
            </a:pPr>
            <a:r>
              <a:rPr lang="en-US" dirty="0"/>
              <a:t>Adam Smith’s Capitalism</a:t>
            </a:r>
          </a:p>
          <a:p>
            <a:r>
              <a:rPr lang="en-US" dirty="0"/>
              <a:t>Lack of competition led to high prices, shortages, and low-quality goods.</a:t>
            </a:r>
          </a:p>
          <a:p>
            <a:r>
              <a:rPr lang="en-US" dirty="0"/>
              <a:t>Capitalism based on freedom and competition.</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373618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Freedom, Rights, and the Ethics of Capitalism </a:t>
            </a:r>
            <a:r>
              <a:rPr lang="en-US" sz="2200" dirty="0"/>
              <a:t>(2 of 3)</a:t>
            </a:r>
          </a:p>
        </p:txBody>
      </p:sp>
      <p:sp>
        <p:nvSpPr>
          <p:cNvPr id="4" name="Content Placeholder 3"/>
          <p:cNvSpPr>
            <a:spLocks noGrp="1"/>
          </p:cNvSpPr>
          <p:nvPr>
            <p:ph idx="1"/>
          </p:nvPr>
        </p:nvSpPr>
        <p:spPr/>
        <p:txBody>
          <a:bodyPr/>
          <a:lstStyle/>
          <a:p>
            <a:pPr marL="0" indent="0">
              <a:buNone/>
            </a:pPr>
            <a:r>
              <a:rPr lang="en-US" dirty="0"/>
              <a:t>Adam Smith’s Capitalism</a:t>
            </a:r>
          </a:p>
          <a:p>
            <a:r>
              <a:rPr lang="en-US" dirty="0"/>
              <a:t>Ethical defense of capitalism.</a:t>
            </a:r>
          </a:p>
          <a:p>
            <a:r>
              <a:rPr lang="en-US" dirty="0"/>
              <a:t>Selfishness verses self-interest.</a:t>
            </a:r>
          </a:p>
          <a:p>
            <a:r>
              <a:rPr lang="en-US" dirty="0"/>
              <a:t>3 reasons for government intervention.</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113923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Freedom, Rights, and the Ethics of Capitalism </a:t>
            </a:r>
            <a:r>
              <a:rPr lang="en-US" sz="2200" dirty="0"/>
              <a:t>(3 of 3)</a:t>
            </a:r>
          </a:p>
        </p:txBody>
      </p:sp>
      <p:sp>
        <p:nvSpPr>
          <p:cNvPr id="4" name="Content Placeholder 3"/>
          <p:cNvSpPr>
            <a:spLocks noGrp="1"/>
          </p:cNvSpPr>
          <p:nvPr>
            <p:ph idx="1"/>
          </p:nvPr>
        </p:nvSpPr>
        <p:spPr/>
        <p:txBody>
          <a:bodyPr/>
          <a:lstStyle/>
          <a:p>
            <a:pPr marL="0" indent="0">
              <a:buNone/>
            </a:pPr>
            <a:r>
              <a:rPr lang="en-US" dirty="0"/>
              <a:t>Smith on Labor Issues</a:t>
            </a:r>
          </a:p>
          <a:p>
            <a:r>
              <a:rPr lang="en-US" dirty="0"/>
              <a:t>Overabundance of laborers.</a:t>
            </a:r>
          </a:p>
          <a:p>
            <a:r>
              <a:rPr lang="en-US" dirty="0"/>
              <a:t>Piece-rate incentives.</a:t>
            </a:r>
          </a:p>
          <a:p>
            <a:r>
              <a:rPr lang="en-US" dirty="0"/>
              <a:t>Division of labor.</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166806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Business Ethics Under Capitalism</a:t>
            </a:r>
            <a:br>
              <a:rPr lang="en-US" dirty="0"/>
            </a:br>
            <a:r>
              <a:rPr lang="en-US" sz="2200" dirty="0"/>
              <a:t>(1 of 8)</a:t>
            </a:r>
          </a:p>
        </p:txBody>
      </p:sp>
      <p:sp>
        <p:nvSpPr>
          <p:cNvPr id="4" name="Content Placeholder 3"/>
          <p:cNvSpPr>
            <a:spLocks noGrp="1"/>
          </p:cNvSpPr>
          <p:nvPr>
            <p:ph idx="1"/>
          </p:nvPr>
        </p:nvSpPr>
        <p:spPr/>
        <p:txBody>
          <a:bodyPr/>
          <a:lstStyle/>
          <a:p>
            <a:pPr marL="0" indent="0">
              <a:buNone/>
            </a:pPr>
            <a:r>
              <a:rPr lang="en-US" dirty="0"/>
              <a:t>Unfair Competition</a:t>
            </a:r>
          </a:p>
          <a:p>
            <a:r>
              <a:rPr lang="en-US" dirty="0"/>
              <a:t>Economic boom in Industrial Revolution.</a:t>
            </a:r>
          </a:p>
          <a:p>
            <a:r>
              <a:rPr lang="en-US" dirty="0"/>
              <a:t>Large businesses can monopolize the market.</a:t>
            </a:r>
          </a:p>
          <a:p>
            <a:r>
              <a:rPr lang="en-US" dirty="0"/>
              <a:t>Highly competitive market becomes an oligarchy.</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49649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Business Ethics Under Capitalism</a:t>
            </a:r>
            <a:br>
              <a:rPr lang="en-US" dirty="0"/>
            </a:br>
            <a:r>
              <a:rPr lang="en-US" sz="2200" dirty="0"/>
              <a:t>(2 of 8)</a:t>
            </a:r>
          </a:p>
        </p:txBody>
      </p:sp>
      <p:sp>
        <p:nvSpPr>
          <p:cNvPr id="4" name="Content Placeholder 3"/>
          <p:cNvSpPr>
            <a:spLocks noGrp="1"/>
          </p:cNvSpPr>
          <p:nvPr>
            <p:ph idx="1"/>
          </p:nvPr>
        </p:nvSpPr>
        <p:spPr/>
        <p:txBody>
          <a:bodyPr>
            <a:normAutofit/>
          </a:bodyPr>
          <a:lstStyle/>
          <a:p>
            <a:pPr marL="0" indent="0">
              <a:buNone/>
            </a:pPr>
            <a:r>
              <a:rPr lang="en-US" dirty="0"/>
              <a:t>Slavery</a:t>
            </a:r>
          </a:p>
          <a:p>
            <a:r>
              <a:rPr lang="en-US" dirty="0"/>
              <a:t>Worst form of labor exploitation.</a:t>
            </a:r>
          </a:p>
          <a:p>
            <a:r>
              <a:rPr lang="en-US" dirty="0"/>
              <a:t>South depended on slavery.</a:t>
            </a:r>
          </a:p>
          <a:p>
            <a:r>
              <a:rPr lang="en-US" dirty="0"/>
              <a:t>1807 ban on importing enslaved people.</a:t>
            </a:r>
          </a:p>
          <a:p>
            <a:r>
              <a:rPr lang="en-US" dirty="0"/>
              <a:t>Thirteenth Amendment: slavery abolished.</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773303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Business Ethics Under Capitalism</a:t>
            </a:r>
            <a:br>
              <a:rPr lang="en-US" dirty="0"/>
            </a:br>
            <a:r>
              <a:rPr lang="en-US" sz="2200" dirty="0"/>
              <a:t>(3 of 8)</a:t>
            </a:r>
          </a:p>
        </p:txBody>
      </p:sp>
      <p:sp>
        <p:nvSpPr>
          <p:cNvPr id="4" name="Content Placeholder 3"/>
          <p:cNvSpPr>
            <a:spLocks noGrp="1"/>
          </p:cNvSpPr>
          <p:nvPr>
            <p:ph idx="1"/>
          </p:nvPr>
        </p:nvSpPr>
        <p:spPr/>
        <p:txBody>
          <a:bodyPr/>
          <a:lstStyle/>
          <a:p>
            <a:pPr marL="0" indent="0">
              <a:buNone/>
            </a:pPr>
            <a:r>
              <a:rPr lang="en-US" dirty="0"/>
              <a:t>Labor Unions</a:t>
            </a:r>
          </a:p>
          <a:p>
            <a:r>
              <a:rPr lang="en-US" dirty="0"/>
              <a:t>1792: Philadelphia shoemakers’ union.</a:t>
            </a:r>
          </a:p>
          <a:p>
            <a:r>
              <a:rPr lang="en-US" dirty="0"/>
              <a:t>Battles between management and laborers often violent.</a:t>
            </a:r>
          </a:p>
          <a:p>
            <a:r>
              <a:rPr lang="en-US" dirty="0"/>
              <a:t>National Labor Relations Act of 1935.</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1008511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Business Ethics Under Capitalism</a:t>
            </a:r>
            <a:br>
              <a:rPr lang="en-US" dirty="0"/>
            </a:br>
            <a:r>
              <a:rPr lang="en-US" sz="2200" dirty="0"/>
              <a:t>(4 of 8)</a:t>
            </a:r>
          </a:p>
        </p:txBody>
      </p:sp>
      <p:sp>
        <p:nvSpPr>
          <p:cNvPr id="4" name="Content Placeholder 3"/>
          <p:cNvSpPr>
            <a:spLocks noGrp="1"/>
          </p:cNvSpPr>
          <p:nvPr>
            <p:ph idx="1"/>
          </p:nvPr>
        </p:nvSpPr>
        <p:spPr/>
        <p:txBody>
          <a:bodyPr/>
          <a:lstStyle/>
          <a:p>
            <a:pPr marL="0" indent="0">
              <a:buNone/>
            </a:pPr>
            <a:r>
              <a:rPr lang="en-US" dirty="0"/>
              <a:t>Labor Unions</a:t>
            </a:r>
          </a:p>
          <a:p>
            <a:r>
              <a:rPr lang="en-US" dirty="0"/>
              <a:t>Stigmas of violence and corruption.</a:t>
            </a:r>
          </a:p>
          <a:p>
            <a:r>
              <a:rPr lang="en-US" dirty="0"/>
              <a:t>Cesar Chavez: worked for well-being of others.</a:t>
            </a:r>
          </a:p>
          <a:p>
            <a:r>
              <a:rPr lang="en-US" dirty="0"/>
              <a:t>Decline in union membership.</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770804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Business Ethics Under Capitalism</a:t>
            </a:r>
            <a:br>
              <a:rPr lang="en-US" dirty="0"/>
            </a:br>
            <a:r>
              <a:rPr lang="en-US" sz="2200" dirty="0"/>
              <a:t>(5 of 8)</a:t>
            </a:r>
          </a:p>
        </p:txBody>
      </p:sp>
      <p:sp>
        <p:nvSpPr>
          <p:cNvPr id="4" name="Content Placeholder 3"/>
          <p:cNvSpPr>
            <a:spLocks noGrp="1"/>
          </p:cNvSpPr>
          <p:nvPr>
            <p:ph idx="1"/>
          </p:nvPr>
        </p:nvSpPr>
        <p:spPr/>
        <p:txBody>
          <a:bodyPr/>
          <a:lstStyle/>
          <a:p>
            <a:pPr marL="0" indent="0">
              <a:buNone/>
            </a:pPr>
            <a:r>
              <a:rPr lang="en-US" dirty="0"/>
              <a:t>Stakeholder Rights and the Interpenetrating Systems Model</a:t>
            </a:r>
          </a:p>
          <a:p>
            <a:r>
              <a:rPr lang="en-US" dirty="0"/>
              <a:t>Increased government regulation.</a:t>
            </a:r>
          </a:p>
          <a:p>
            <a:r>
              <a:rPr lang="en-US" dirty="0"/>
              <a:t>Unethical activities became illegal.</a:t>
            </a:r>
          </a:p>
          <a:p>
            <a:r>
              <a:rPr lang="en-US" dirty="0"/>
              <a:t>Reagan and George H. W. Bush: deregulation.</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2752889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Business Ethics Under Capitalism</a:t>
            </a:r>
            <a:br>
              <a:rPr lang="en-US" dirty="0"/>
            </a:br>
            <a:r>
              <a:rPr lang="en-US" sz="2200" dirty="0"/>
              <a:t>(6 of 8)</a:t>
            </a:r>
          </a:p>
        </p:txBody>
      </p:sp>
      <p:sp>
        <p:nvSpPr>
          <p:cNvPr id="4" name="Content Placeholder 3"/>
          <p:cNvSpPr>
            <a:spLocks noGrp="1"/>
          </p:cNvSpPr>
          <p:nvPr>
            <p:ph idx="1"/>
          </p:nvPr>
        </p:nvSpPr>
        <p:spPr/>
        <p:txBody>
          <a:bodyPr/>
          <a:lstStyle/>
          <a:p>
            <a:pPr marL="0" indent="0">
              <a:buNone/>
            </a:pPr>
            <a:r>
              <a:rPr lang="en-US" dirty="0"/>
              <a:t>Stakeholder Rights and the Interpenetrating Systems Model</a:t>
            </a:r>
          </a:p>
          <a:p>
            <a:r>
              <a:rPr lang="en-US" dirty="0"/>
              <a:t>Four areas of human activities.</a:t>
            </a:r>
          </a:p>
          <a:p>
            <a:r>
              <a:rPr lang="en-US" dirty="0"/>
              <a:t>Government and subsystems affect one another.</a:t>
            </a:r>
          </a:p>
          <a:p>
            <a:r>
              <a:rPr lang="en-US" dirty="0"/>
              <a:t>Government most powerful.</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645192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0"/>
            <a:ext cx="8534400" cy="1143000"/>
          </a:xfrm>
        </p:spPr>
        <p:txBody>
          <a:bodyPr>
            <a:normAutofit fontScale="90000"/>
          </a:bodyPr>
          <a:lstStyle/>
          <a:p>
            <a:r>
              <a:rPr lang="en-US" dirty="0"/>
              <a:t>Business Ethics Under Capitalism</a:t>
            </a:r>
            <a:br>
              <a:rPr lang="en-US" dirty="0"/>
            </a:br>
            <a:r>
              <a:rPr lang="en-US" sz="2200" dirty="0"/>
              <a:t>(7 of 8)</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1026" name="Picture 2" descr="Three identical intersecting circles depicting the interpenetrating systems model.&#10;&#10;Clockwise from the top the circles are labeled as follows:&#10;• Business&#10;• Nonprofits&#10;• Personal-Communal&#10;The area of intersection of the three circles is labeled “If Abuse Occurs, High Potential for Government Regulation.” And at the top of the figure is a label that reads “Government.”&#10;" title="FIGURE 2.1  Interpenetrating Systems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788" y="1219200"/>
            <a:ext cx="4214812" cy="5036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495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Historical Flow of Civilization and Business Ethics </a:t>
            </a:r>
            <a:r>
              <a:rPr lang="en-US" sz="2200" dirty="0"/>
              <a:t>(1 of 8)</a:t>
            </a:r>
          </a:p>
        </p:txBody>
      </p:sp>
      <p:sp>
        <p:nvSpPr>
          <p:cNvPr id="9" name="Content Placeholder 8"/>
          <p:cNvSpPr>
            <a:spLocks noGrp="1"/>
          </p:cNvSpPr>
          <p:nvPr>
            <p:ph idx="1"/>
          </p:nvPr>
        </p:nvSpPr>
        <p:spPr/>
        <p:txBody>
          <a:bodyPr/>
          <a:lstStyle/>
          <a:p>
            <a:pPr marL="0" indent="0">
              <a:buNone/>
            </a:pPr>
            <a:r>
              <a:rPr lang="en-US" dirty="0"/>
              <a:t>Four Key Societal Indicators</a:t>
            </a:r>
          </a:p>
          <a:p>
            <a:r>
              <a:rPr lang="en-US" dirty="0"/>
              <a:t>Poverty.</a:t>
            </a:r>
          </a:p>
          <a:p>
            <a:r>
              <a:rPr lang="en-US" dirty="0"/>
              <a:t>Health.</a:t>
            </a:r>
          </a:p>
          <a:p>
            <a:r>
              <a:rPr lang="en-US" dirty="0"/>
              <a:t>Education.</a:t>
            </a:r>
          </a:p>
          <a:p>
            <a:r>
              <a:rPr lang="en-US" dirty="0"/>
              <a:t>Democracy.</a:t>
            </a:r>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187023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Business Ethics Under Capitalism</a:t>
            </a:r>
            <a:br>
              <a:rPr lang="en-US" dirty="0"/>
            </a:br>
            <a:r>
              <a:rPr lang="en-US" sz="2200" dirty="0"/>
              <a:t>(8 of 8)</a:t>
            </a:r>
          </a:p>
        </p:txBody>
      </p:sp>
      <p:sp>
        <p:nvSpPr>
          <p:cNvPr id="4" name="Content Placeholder 3"/>
          <p:cNvSpPr>
            <a:spLocks noGrp="1"/>
          </p:cNvSpPr>
          <p:nvPr>
            <p:ph idx="1"/>
          </p:nvPr>
        </p:nvSpPr>
        <p:spPr/>
        <p:txBody>
          <a:bodyPr/>
          <a:lstStyle/>
          <a:p>
            <a:pPr marL="0" indent="0">
              <a:buNone/>
            </a:pPr>
            <a:r>
              <a:rPr lang="en-US" dirty="0"/>
              <a:t>Stakeholder Rights and the Interpenetrating Systems Model</a:t>
            </a:r>
          </a:p>
          <a:p>
            <a:r>
              <a:rPr lang="en-US" dirty="0"/>
              <a:t>Subsystems overlap.</a:t>
            </a:r>
          </a:p>
          <a:p>
            <a:r>
              <a:rPr lang="en-US" dirty="0"/>
              <a:t>Example: “Passenger Bill of Rights.”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187307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From Regulation to Ethical Encouragements </a:t>
            </a:r>
            <a:r>
              <a:rPr lang="en-US" sz="2200" dirty="0"/>
              <a:t>(1 of 9)</a:t>
            </a:r>
          </a:p>
        </p:txBody>
      </p:sp>
      <p:sp>
        <p:nvSpPr>
          <p:cNvPr id="4" name="Content Placeholder 3"/>
          <p:cNvSpPr>
            <a:spLocks noGrp="1"/>
          </p:cNvSpPr>
          <p:nvPr>
            <p:ph idx="1"/>
          </p:nvPr>
        </p:nvSpPr>
        <p:spPr/>
        <p:txBody>
          <a:bodyPr/>
          <a:lstStyle/>
          <a:p>
            <a:pPr marL="0" indent="0">
              <a:buNone/>
            </a:pPr>
            <a:r>
              <a:rPr lang="en-US" dirty="0"/>
              <a:t>Wages and Compensation: Minimum and Living Wages</a:t>
            </a:r>
          </a:p>
          <a:p>
            <a:r>
              <a:rPr lang="en-US" dirty="0"/>
              <a:t>Federal minimum wage.</a:t>
            </a:r>
          </a:p>
          <a:p>
            <a:r>
              <a:rPr lang="en-US" dirty="0"/>
              <a:t>Poverty level and minimum wage.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1520311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From Regulation to Ethical Encouragements </a:t>
            </a:r>
            <a:r>
              <a:rPr lang="en-US" sz="2200" dirty="0"/>
              <a:t>(2 of 9)</a:t>
            </a:r>
          </a:p>
        </p:txBody>
      </p:sp>
      <p:sp>
        <p:nvSpPr>
          <p:cNvPr id="4" name="Content Placeholder 3"/>
          <p:cNvSpPr>
            <a:spLocks noGrp="1"/>
          </p:cNvSpPr>
          <p:nvPr>
            <p:ph idx="1"/>
          </p:nvPr>
        </p:nvSpPr>
        <p:spPr/>
        <p:txBody>
          <a:bodyPr/>
          <a:lstStyle/>
          <a:p>
            <a:pPr marL="0" indent="0">
              <a:buNone/>
            </a:pPr>
            <a:r>
              <a:rPr lang="en-US" dirty="0"/>
              <a:t>Wages and Compensation: Minimum and Living Wages</a:t>
            </a:r>
          </a:p>
          <a:p>
            <a:r>
              <a:rPr lang="en-US" dirty="0"/>
              <a:t>Free market advocates: minimum wage violates constitutional rights.</a:t>
            </a:r>
          </a:p>
          <a:p>
            <a:r>
              <a:rPr lang="en-US" dirty="0"/>
              <a:t>Living wage calculations.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3089148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From Regulation to Ethical Encouragements </a:t>
            </a:r>
            <a:r>
              <a:rPr lang="en-US" sz="2200" dirty="0"/>
              <a:t>(3 of 9)</a:t>
            </a:r>
          </a:p>
        </p:txBody>
      </p:sp>
      <p:sp>
        <p:nvSpPr>
          <p:cNvPr id="4" name="Content Placeholder 3"/>
          <p:cNvSpPr>
            <a:spLocks noGrp="1"/>
          </p:cNvSpPr>
          <p:nvPr>
            <p:ph idx="1"/>
          </p:nvPr>
        </p:nvSpPr>
        <p:spPr/>
        <p:txBody>
          <a:bodyPr/>
          <a:lstStyle/>
          <a:p>
            <a:pPr marL="0" indent="0">
              <a:buNone/>
            </a:pPr>
            <a:r>
              <a:rPr lang="en-US" dirty="0"/>
              <a:t>Wages and Compensation: Employee Benefits</a:t>
            </a:r>
          </a:p>
          <a:p>
            <a:r>
              <a:rPr lang="en-US" dirty="0"/>
              <a:t>Way to reduce income inequality.</a:t>
            </a:r>
          </a:p>
          <a:p>
            <a:r>
              <a:rPr lang="en-US" dirty="0"/>
              <a:t>Health insurance: most desired.</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645709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From Regulation to Ethical Encouragements </a:t>
            </a:r>
            <a:r>
              <a:rPr lang="en-US" sz="2200" dirty="0"/>
              <a:t>(4 of 9)</a:t>
            </a:r>
          </a:p>
        </p:txBody>
      </p:sp>
      <p:sp>
        <p:nvSpPr>
          <p:cNvPr id="4" name="Content Placeholder 3"/>
          <p:cNvSpPr>
            <a:spLocks noGrp="1"/>
          </p:cNvSpPr>
          <p:nvPr>
            <p:ph idx="1"/>
          </p:nvPr>
        </p:nvSpPr>
        <p:spPr/>
        <p:txBody>
          <a:bodyPr/>
          <a:lstStyle/>
          <a:p>
            <a:pPr marL="0" indent="0">
              <a:buNone/>
            </a:pPr>
            <a:r>
              <a:rPr lang="en-US" dirty="0"/>
              <a:t>Defense Industry Initiative</a:t>
            </a:r>
          </a:p>
          <a:p>
            <a:r>
              <a:rPr lang="en-US" dirty="0"/>
              <a:t>Includes 5 guiding principles.</a:t>
            </a:r>
          </a:p>
          <a:p>
            <a:r>
              <a:rPr lang="en-US" dirty="0"/>
              <a:t>Offers free ethics training.</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4041767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From Regulation to Ethical Encouragements </a:t>
            </a:r>
            <a:r>
              <a:rPr lang="en-US" sz="2200" dirty="0"/>
              <a:t>(5 of 9)</a:t>
            </a:r>
          </a:p>
        </p:txBody>
      </p:sp>
      <p:sp>
        <p:nvSpPr>
          <p:cNvPr id="4" name="Content Placeholder 3"/>
          <p:cNvSpPr>
            <a:spLocks noGrp="1"/>
          </p:cNvSpPr>
          <p:nvPr>
            <p:ph idx="1"/>
          </p:nvPr>
        </p:nvSpPr>
        <p:spPr/>
        <p:txBody>
          <a:bodyPr/>
          <a:lstStyle/>
          <a:p>
            <a:pPr marL="0" indent="0">
              <a:buNone/>
            </a:pPr>
            <a:r>
              <a:rPr lang="en-US" dirty="0"/>
              <a:t>Federal Sentencing Guidelines for Organizations</a:t>
            </a:r>
          </a:p>
          <a:p>
            <a:r>
              <a:rPr lang="en-US" dirty="0"/>
              <a:t>Organizations responsible for work-related crime committed by employees.</a:t>
            </a:r>
          </a:p>
          <a:p>
            <a:r>
              <a:rPr lang="en-US" dirty="0"/>
              <a:t>“Judge shopping” led to Federal Sentencing Guidelines for Organizations (FSG).</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1875207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From Regulation to Ethical Encouragements </a:t>
            </a:r>
            <a:r>
              <a:rPr lang="en-US" sz="2200" dirty="0"/>
              <a:t>(6 of 9)</a:t>
            </a:r>
          </a:p>
        </p:txBody>
      </p:sp>
      <p:sp>
        <p:nvSpPr>
          <p:cNvPr id="4" name="Content Placeholder 3"/>
          <p:cNvSpPr>
            <a:spLocks noGrp="1"/>
          </p:cNvSpPr>
          <p:nvPr>
            <p:ph idx="1"/>
          </p:nvPr>
        </p:nvSpPr>
        <p:spPr/>
        <p:txBody>
          <a:bodyPr/>
          <a:lstStyle/>
          <a:p>
            <a:pPr marL="0" indent="0">
              <a:buNone/>
            </a:pPr>
            <a:r>
              <a:rPr lang="en-US" dirty="0"/>
              <a:t>Federal Sentencing Guidelines for Organizations</a:t>
            </a:r>
          </a:p>
          <a:p>
            <a:r>
              <a:rPr lang="en-US" dirty="0"/>
              <a:t>FSG encouraged companies to reinforce ethical behavior.</a:t>
            </a:r>
          </a:p>
          <a:p>
            <a:r>
              <a:rPr lang="en-US" dirty="0"/>
              <a:t>Judges used a standardized chart for fines.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3948514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From Regulation to Ethical Encouragements </a:t>
            </a:r>
            <a:r>
              <a:rPr lang="en-US" sz="2200" dirty="0"/>
              <a:t>(7 of 9)</a:t>
            </a:r>
          </a:p>
        </p:txBody>
      </p:sp>
      <p:sp>
        <p:nvSpPr>
          <p:cNvPr id="4" name="Content Placeholder 3"/>
          <p:cNvSpPr>
            <a:spLocks noGrp="1"/>
          </p:cNvSpPr>
          <p:nvPr>
            <p:ph idx="1"/>
          </p:nvPr>
        </p:nvSpPr>
        <p:spPr/>
        <p:txBody>
          <a:bodyPr/>
          <a:lstStyle/>
          <a:p>
            <a:pPr marL="0" indent="0">
              <a:buNone/>
            </a:pPr>
            <a:r>
              <a:rPr lang="en-US" dirty="0"/>
              <a:t>Federal Sentencing Guidelines for Organizations</a:t>
            </a:r>
          </a:p>
          <a:p>
            <a:r>
              <a:rPr lang="en-US" dirty="0"/>
              <a:t>6 categories of 16 best practices suggested by FSG.</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301085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From Regulation to Ethical Encouragements </a:t>
            </a:r>
            <a:r>
              <a:rPr lang="en-US" sz="2200" dirty="0"/>
              <a:t>(8 of 9)</a:t>
            </a:r>
          </a:p>
        </p:txBody>
      </p:sp>
      <p:sp>
        <p:nvSpPr>
          <p:cNvPr id="4" name="Content Placeholder 3"/>
          <p:cNvSpPr>
            <a:spLocks noGrp="1"/>
          </p:cNvSpPr>
          <p:nvPr>
            <p:ph idx="1"/>
          </p:nvPr>
        </p:nvSpPr>
        <p:spPr/>
        <p:txBody>
          <a:bodyPr>
            <a:normAutofit/>
          </a:bodyPr>
          <a:lstStyle/>
          <a:p>
            <a:pPr marL="0" indent="0">
              <a:buNone/>
            </a:pPr>
            <a:r>
              <a:rPr lang="en-US" dirty="0"/>
              <a:t>Other Incentives</a:t>
            </a:r>
          </a:p>
          <a:p>
            <a:r>
              <a:rPr lang="en-US" dirty="0"/>
              <a:t>Ethisphere Institute: “World’s Most Ethical Companies.”</a:t>
            </a:r>
          </a:p>
          <a:p>
            <a:r>
              <a:rPr lang="en-US" dirty="0"/>
              <a:t>“Great Place to Work” criteria.</a:t>
            </a:r>
          </a:p>
          <a:p>
            <a:r>
              <a:rPr lang="en-US" dirty="0"/>
              <a:t>Better Business Bureau: Torch Award. </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3054350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From Regulation to Ethical Encouragements </a:t>
            </a:r>
            <a:r>
              <a:rPr lang="en-US" sz="2200" dirty="0"/>
              <a:t>(9 of 9)</a:t>
            </a:r>
          </a:p>
        </p:txBody>
      </p:sp>
      <p:sp>
        <p:nvSpPr>
          <p:cNvPr id="4" name="Content Placeholder 3"/>
          <p:cNvSpPr>
            <a:spLocks noGrp="1"/>
          </p:cNvSpPr>
          <p:nvPr>
            <p:ph idx="1"/>
          </p:nvPr>
        </p:nvSpPr>
        <p:spPr/>
        <p:txBody>
          <a:bodyPr>
            <a:normAutofit/>
          </a:bodyPr>
          <a:lstStyle/>
          <a:p>
            <a:pPr marL="0" indent="0">
              <a:buNone/>
            </a:pPr>
            <a:r>
              <a:rPr lang="en-US" dirty="0"/>
              <a:t>Other Incentives</a:t>
            </a:r>
          </a:p>
          <a:p>
            <a:r>
              <a:rPr lang="en-US" dirty="0"/>
              <a:t>Media outlets: “best places to work.”</a:t>
            </a:r>
          </a:p>
          <a:p>
            <a:r>
              <a:rPr lang="en-US" dirty="0"/>
              <a:t>Glassdoor and Just Capital.</a:t>
            </a:r>
          </a:p>
          <a:p>
            <a:r>
              <a:rPr lang="en-US" dirty="0"/>
              <a:t>Political pendulum: regulation deregulation.</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43806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Historical Flow of Civilization and Business Ethics </a:t>
            </a:r>
            <a:r>
              <a:rPr lang="en-US" sz="2200" dirty="0"/>
              <a:t>(2 of 8)</a:t>
            </a:r>
          </a:p>
        </p:txBody>
      </p:sp>
      <p:sp>
        <p:nvSpPr>
          <p:cNvPr id="9" name="Content Placeholder 8"/>
          <p:cNvSpPr>
            <a:spLocks noGrp="1"/>
          </p:cNvSpPr>
          <p:nvPr>
            <p:ph idx="1"/>
          </p:nvPr>
        </p:nvSpPr>
        <p:spPr/>
        <p:txBody>
          <a:bodyPr/>
          <a:lstStyle/>
          <a:p>
            <a:r>
              <a:rPr lang="en-US" dirty="0"/>
              <a:t>Business ethics evolve over time.</a:t>
            </a:r>
          </a:p>
          <a:p>
            <a:r>
              <a:rPr lang="en-US" dirty="0"/>
              <a:t>Concepts of right and wrong change over time.</a:t>
            </a:r>
          </a:p>
          <a:p>
            <a:endParaRPr lang="en-US" dirty="0"/>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871247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Ethical Systems Model </a:t>
            </a:r>
            <a:r>
              <a:rPr lang="en-US" sz="2000" dirty="0"/>
              <a:t>(1 of 7)</a:t>
            </a:r>
            <a:endParaRPr lang="en-US" sz="2200" dirty="0"/>
          </a:p>
        </p:txBody>
      </p:sp>
      <p:sp>
        <p:nvSpPr>
          <p:cNvPr id="4" name="Content Placeholder 3"/>
          <p:cNvSpPr>
            <a:spLocks noGrp="1"/>
          </p:cNvSpPr>
          <p:nvPr>
            <p:ph idx="1"/>
          </p:nvPr>
        </p:nvSpPr>
        <p:spPr/>
        <p:txBody>
          <a:bodyPr/>
          <a:lstStyle/>
          <a:p>
            <a:pPr marL="0" indent="0">
              <a:buNone/>
            </a:pPr>
            <a:r>
              <a:rPr lang="en-US" dirty="0"/>
              <a:t>A High-Integrity Work Culture</a:t>
            </a:r>
          </a:p>
          <a:p>
            <a:r>
              <a:rPr lang="en-US" dirty="0"/>
              <a:t>Pursuit of power and wealth needs to occur within ethical boundaries.</a:t>
            </a:r>
          </a:p>
          <a:p>
            <a:r>
              <a:rPr lang="en-US" dirty="0"/>
              <a:t>Three levels of organizational culture.</a:t>
            </a:r>
          </a:p>
          <a:p>
            <a:r>
              <a:rPr lang="en-US" dirty="0"/>
              <a:t>Ethics culture and ethical misconduct.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515717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Ethical Systems Model </a:t>
            </a:r>
            <a:r>
              <a:rPr lang="en-US" sz="2000" dirty="0"/>
              <a:t>(2 of 7)</a:t>
            </a:r>
            <a:endParaRPr lang="en-US" sz="2200" dirty="0"/>
          </a:p>
        </p:txBody>
      </p:sp>
      <p:graphicFrame>
        <p:nvGraphicFramePr>
          <p:cNvPr id="6" name="Table 6">
            <a:extLst>
              <a:ext uri="{FF2B5EF4-FFF2-40B4-BE49-F238E27FC236}">
                <a16:creationId xmlns:a16="http://schemas.microsoft.com/office/drawing/2014/main" id="{B66C5A2E-622F-4054-A703-7421198CE252}"/>
              </a:ext>
            </a:extLst>
          </p:cNvPr>
          <p:cNvGraphicFramePr>
            <a:graphicFrameLocks noGrp="1"/>
          </p:cNvGraphicFramePr>
          <p:nvPr>
            <p:ph idx="1"/>
            <p:extLst>
              <p:ext uri="{D42A27DB-BD31-4B8C-83A1-F6EECF244321}">
                <p14:modId xmlns:p14="http://schemas.microsoft.com/office/powerpoint/2010/main" val="896328287"/>
              </p:ext>
            </p:extLst>
          </p:nvPr>
        </p:nvGraphicFramePr>
        <p:xfrm>
          <a:off x="457200" y="2133600"/>
          <a:ext cx="8229600" cy="18288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66389608"/>
                    </a:ext>
                  </a:extLst>
                </a:gridCol>
                <a:gridCol w="2057400">
                  <a:extLst>
                    <a:ext uri="{9D8B030D-6E8A-4147-A177-3AD203B41FA5}">
                      <a16:colId xmlns:a16="http://schemas.microsoft.com/office/drawing/2014/main" val="1612849129"/>
                    </a:ext>
                  </a:extLst>
                </a:gridCol>
                <a:gridCol w="2057400">
                  <a:extLst>
                    <a:ext uri="{9D8B030D-6E8A-4147-A177-3AD203B41FA5}">
                      <a16:colId xmlns:a16="http://schemas.microsoft.com/office/drawing/2014/main" val="2485473835"/>
                    </a:ext>
                  </a:extLst>
                </a:gridCol>
                <a:gridCol w="2057400">
                  <a:extLst>
                    <a:ext uri="{9D8B030D-6E8A-4147-A177-3AD203B41FA5}">
                      <a16:colId xmlns:a16="http://schemas.microsoft.com/office/drawing/2014/main" val="3131069508"/>
                    </a:ext>
                  </a:extLst>
                </a:gridCol>
              </a:tblGrid>
              <a:tr h="370840">
                <a:tc>
                  <a:txBody>
                    <a:bodyPr/>
                    <a:lstStyle/>
                    <a:p>
                      <a:endParaRPr lang="en-US" sz="1800" b="1" kern="1200" dirty="0">
                        <a:solidFill>
                          <a:schemeClr val="lt1"/>
                        </a:solidFill>
                        <a:effectLst/>
                        <a:latin typeface="+mn-lt"/>
                        <a:ea typeface="+mn-ea"/>
                        <a:cs typeface="+mn-cs"/>
                      </a:endParaRPr>
                    </a:p>
                  </a:txBody>
                  <a:tcPr/>
                </a:tc>
                <a:tc>
                  <a:txBody>
                    <a:bodyPr/>
                    <a:lstStyle/>
                    <a:p>
                      <a:r>
                        <a:rPr lang="en-US" sz="1800" b="1" kern="1200" dirty="0">
                          <a:solidFill>
                            <a:schemeClr val="lt1"/>
                          </a:solidFill>
                          <a:effectLst/>
                          <a:latin typeface="+mn-lt"/>
                          <a:ea typeface="+mn-ea"/>
                          <a:cs typeface="+mn-cs"/>
                        </a:rPr>
                        <a:t>Weak Leader Commitment</a:t>
                      </a:r>
                      <a:endParaRPr lang="en-US" dirty="0"/>
                    </a:p>
                  </a:txBody>
                  <a:tcPr/>
                </a:tc>
                <a:tc>
                  <a:txBody>
                    <a:bodyPr/>
                    <a:lstStyle/>
                    <a:p>
                      <a:r>
                        <a:rPr lang="en-US" sz="1800" b="1" kern="1200" dirty="0">
                          <a:solidFill>
                            <a:schemeClr val="lt1"/>
                          </a:solidFill>
                          <a:effectLst/>
                          <a:latin typeface="+mn-lt"/>
                          <a:ea typeface="+mn-ea"/>
                          <a:cs typeface="+mn-cs"/>
                        </a:rPr>
                        <a:t>Moderate Leader Commitment</a:t>
                      </a:r>
                      <a:endParaRPr lang="en-US" dirty="0"/>
                    </a:p>
                  </a:txBody>
                  <a:tcPr/>
                </a:tc>
                <a:tc>
                  <a:txBody>
                    <a:bodyPr/>
                    <a:lstStyle/>
                    <a:p>
                      <a:r>
                        <a:rPr lang="en-US" sz="1800" b="1" kern="1200" dirty="0">
                          <a:solidFill>
                            <a:schemeClr val="lt1"/>
                          </a:solidFill>
                          <a:effectLst/>
                          <a:latin typeface="+mn-lt"/>
                          <a:ea typeface="+mn-ea"/>
                          <a:cs typeface="+mn-cs"/>
                        </a:rPr>
                        <a:t>Strong Leader Commitment</a:t>
                      </a:r>
                      <a:endParaRPr lang="en-US" dirty="0"/>
                    </a:p>
                  </a:txBody>
                  <a:tcPr/>
                </a:tc>
                <a:extLst>
                  <a:ext uri="{0D108BD9-81ED-4DB2-BD59-A6C34878D82A}">
                    <a16:rowId xmlns:a16="http://schemas.microsoft.com/office/drawing/2014/main" val="3774376905"/>
                  </a:ext>
                </a:extLst>
              </a:tr>
              <a:tr h="980440">
                <a:tc>
                  <a:txBody>
                    <a:bodyPr/>
                    <a:lstStyle/>
                    <a:p>
                      <a:r>
                        <a:rPr lang="en-US" sz="1800" kern="1200" dirty="0">
                          <a:solidFill>
                            <a:schemeClr val="dk1"/>
                          </a:solidFill>
                          <a:effectLst/>
                          <a:latin typeface="+mn-lt"/>
                          <a:ea typeface="+mn-ea"/>
                          <a:cs typeface="+mn-cs"/>
                        </a:rPr>
                        <a:t>Pressured to engage in ethical misconduct during past year</a:t>
                      </a:r>
                      <a:endParaRPr lang="en-US" dirty="0"/>
                    </a:p>
                  </a:txBody>
                  <a:tcPr/>
                </a:tc>
                <a:tc>
                  <a:txBody>
                    <a:bodyPr/>
                    <a:lstStyle/>
                    <a:p>
                      <a:r>
                        <a:rPr lang="en-US" sz="1800" kern="1200" dirty="0">
                          <a:solidFill>
                            <a:schemeClr val="dk1"/>
                          </a:solidFill>
                          <a:effectLst/>
                          <a:latin typeface="+mn-lt"/>
                          <a:ea typeface="+mn-ea"/>
                          <a:cs typeface="+mn-cs"/>
                        </a:rPr>
                        <a:t>49%</a:t>
                      </a:r>
                      <a:endParaRPr lang="en-US" dirty="0"/>
                    </a:p>
                  </a:txBody>
                  <a:tcPr/>
                </a:tc>
                <a:tc>
                  <a:txBody>
                    <a:bodyPr/>
                    <a:lstStyle/>
                    <a:p>
                      <a:r>
                        <a:rPr lang="en-US" dirty="0"/>
                        <a:t>25%</a:t>
                      </a:r>
                    </a:p>
                  </a:txBody>
                  <a:tcPr/>
                </a:tc>
                <a:tc>
                  <a:txBody>
                    <a:bodyPr/>
                    <a:lstStyle/>
                    <a:p>
                      <a:r>
                        <a:rPr lang="en-US" dirty="0"/>
                        <a:t>13%</a:t>
                      </a:r>
                    </a:p>
                  </a:txBody>
                  <a:tcPr/>
                </a:tc>
                <a:extLst>
                  <a:ext uri="{0D108BD9-81ED-4DB2-BD59-A6C34878D82A}">
                    <a16:rowId xmlns:a16="http://schemas.microsoft.com/office/drawing/2014/main" val="3245676306"/>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3173162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Ethical Systems Model </a:t>
            </a:r>
            <a:r>
              <a:rPr lang="en-US" sz="2000" dirty="0"/>
              <a:t>(3 of 7)</a:t>
            </a:r>
            <a:endParaRPr lang="en-US" sz="2200" dirty="0"/>
          </a:p>
        </p:txBody>
      </p:sp>
      <p:sp>
        <p:nvSpPr>
          <p:cNvPr id="4" name="Content Placeholder 3"/>
          <p:cNvSpPr>
            <a:spLocks noGrp="1"/>
          </p:cNvSpPr>
          <p:nvPr>
            <p:ph idx="1"/>
          </p:nvPr>
        </p:nvSpPr>
        <p:spPr/>
        <p:txBody>
          <a:bodyPr/>
          <a:lstStyle/>
          <a:p>
            <a:pPr marL="0" indent="0">
              <a:buNone/>
            </a:pPr>
            <a:r>
              <a:rPr lang="en-US" dirty="0"/>
              <a:t>A High-Integrity Work Culture</a:t>
            </a:r>
          </a:p>
          <a:p>
            <a:r>
              <a:rPr lang="en-US" dirty="0"/>
              <a:t>Five key attributes for high-quality ethics and compliance (E&amp;C) programs.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818362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Ethical Systems Model </a:t>
            </a:r>
            <a:r>
              <a:rPr lang="en-US" sz="2000" dirty="0"/>
              <a:t>(4 of 7)</a:t>
            </a:r>
            <a:endParaRPr lang="en-US" sz="2200" dirty="0"/>
          </a:p>
        </p:txBody>
      </p:sp>
      <p:sp>
        <p:nvSpPr>
          <p:cNvPr id="4" name="Content Placeholder 3"/>
          <p:cNvSpPr>
            <a:spLocks noGrp="1"/>
          </p:cNvSpPr>
          <p:nvPr>
            <p:ph idx="1"/>
          </p:nvPr>
        </p:nvSpPr>
        <p:spPr/>
        <p:txBody>
          <a:bodyPr/>
          <a:lstStyle/>
          <a:p>
            <a:pPr marL="0" indent="0">
              <a:buNone/>
            </a:pPr>
            <a:r>
              <a:rPr lang="en-US" dirty="0"/>
              <a:t>The Ethical Systems Model</a:t>
            </a:r>
          </a:p>
          <a:p>
            <a:r>
              <a:rPr lang="en-US" dirty="0"/>
              <a:t>Synthesizes best-practices approaches.</a:t>
            </a:r>
          </a:p>
          <a:p>
            <a:r>
              <a:rPr lang="en-US" dirty="0"/>
              <a:t>Explained in Chapters 3-13.</a:t>
            </a:r>
          </a:p>
          <a:p>
            <a:r>
              <a:rPr lang="en-US" dirty="0"/>
              <a:t>Can reduce unethical behaviors.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3843950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0"/>
            <a:ext cx="8534400" cy="914400"/>
          </a:xfrm>
        </p:spPr>
        <p:txBody>
          <a:bodyPr>
            <a:normAutofit/>
          </a:bodyPr>
          <a:lstStyle/>
          <a:p>
            <a:r>
              <a:rPr lang="en-US" dirty="0"/>
              <a:t>The Ethical Systems Model </a:t>
            </a:r>
            <a:r>
              <a:rPr lang="en-US" sz="2000" dirty="0"/>
              <a:t>(5 of 7)</a:t>
            </a:r>
            <a:endParaRPr lang="en-US" sz="2200"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dirty="0"/>
          </a:p>
        </p:txBody>
      </p:sp>
      <p:pic>
        <p:nvPicPr>
          <p:cNvPr id="2050" name="Picture 2" descr="A flow chart depicting the ethical systems model.&#10;&#10;At the top of the flow chart is a rectangular box that reads “Corporate Governance and Stakeholder Relationships.” There are two downward arrows from the left and right sides of the box pointing to labels “Hiring” and “Evaluation,” respectively. Below “Hiring” is a box labeled “Job Applicant Ethics” and below “Evaluation” is a box labeled “Best Practices Assessment.”&#10;The box labeled “Job Applicant Ethics” branches vertically into two boxes. The one on top is labeled “Code of Ethics and Conduct” and the one below is labeled “Ethical Decision-Making Framework.” There is a label that reads “Orientation” at the top of these boxes.&#10;One sideward arrow each from boxes “Code of Ethics and Conduct” and “Ethical Decision-Making Framework” combines into a single sideward arrow pointing toward a box labeled “Ethics Training.” There is a label that reads “Training” just above this box.&#10;The box labeled “Ethics Training” branches vertically into 5 boxes. From top to bottom they are labeled as:&#10;• Ethics Reporting System&#10;• Leaderships, Work Goals, Appraisals&#10;• Participatory Empowerment&#10;• Global Sustainability&#10;• Global Corporate Citizenship &#10;At the top of these boxes is a label that reads “Operations.” And from these boxes one sideward arrow each combines into a single arrow that points to a box labeled “Best Practices Assessment.”&#10;From the box labeled “Best Practices Assessment’ there are 4 upward arrows pointing toward boxes labeled “Job Applicant Ethics,” “Ethical Decision-Making Framework,” “Respect Employee Diversity,” and “Global Corporate Citizenship.” There is an upward arrow from the box labeled “Respect Employee Diversity” toward the box labeled “Ethics Training.”&#10;&#10;" title="FIGURE 2.2  Ethical Systems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1066800"/>
            <a:ext cx="5172075"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8096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Ethical Systems Model </a:t>
            </a:r>
            <a:r>
              <a:rPr lang="en-US" sz="2000" dirty="0"/>
              <a:t>(6 </a:t>
            </a:r>
            <a:r>
              <a:rPr lang="en-US" sz="2000"/>
              <a:t>of 7)</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Ethical Applications: The Total Quality Management of Ethics</a:t>
            </a:r>
          </a:p>
          <a:p>
            <a:r>
              <a:rPr lang="en-US" dirty="0"/>
              <a:t>Focus on the unethical activity.</a:t>
            </a:r>
          </a:p>
          <a:p>
            <a:r>
              <a:rPr lang="en-US" dirty="0"/>
              <a:t>Determine systematic sources that allow the problem.</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2644362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Ethical Systems Model </a:t>
            </a:r>
            <a:r>
              <a:rPr lang="en-US" sz="2000" dirty="0"/>
              <a:t>(7 of 7)</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Ethical Applications: The Total Quality Management of Ethics</a:t>
            </a:r>
          </a:p>
          <a:p>
            <a:r>
              <a:rPr lang="en-US" dirty="0"/>
              <a:t>Seek input from those affected.</a:t>
            </a:r>
          </a:p>
          <a:p>
            <a:r>
              <a:rPr lang="en-US" dirty="0"/>
              <a:t>Develop an action plan.</a:t>
            </a:r>
          </a:p>
          <a:p>
            <a:r>
              <a:rPr lang="en-US" dirty="0"/>
              <a:t>Make managers accountable.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277123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Historical Flow of Civilization and Business Ethics </a:t>
            </a:r>
            <a:r>
              <a:rPr lang="en-US" sz="2200" dirty="0"/>
              <a:t>(3 of 8)</a:t>
            </a:r>
          </a:p>
        </p:txBody>
      </p:sp>
      <p:sp>
        <p:nvSpPr>
          <p:cNvPr id="9" name="Content Placeholder 8"/>
          <p:cNvSpPr>
            <a:spLocks noGrp="1"/>
          </p:cNvSpPr>
          <p:nvPr>
            <p:ph idx="1"/>
          </p:nvPr>
        </p:nvSpPr>
        <p:spPr/>
        <p:txBody>
          <a:bodyPr/>
          <a:lstStyle/>
          <a:p>
            <a:pPr marL="0" indent="0">
              <a:buNone/>
            </a:pPr>
            <a:r>
              <a:rPr lang="en-US" dirty="0"/>
              <a:t>Early Civilizations and Business Ethics</a:t>
            </a:r>
          </a:p>
          <a:p>
            <a:r>
              <a:rPr lang="en-US" dirty="0"/>
              <a:t>Individuals organized in kin-based groups.</a:t>
            </a:r>
          </a:p>
          <a:p>
            <a:r>
              <a:rPr lang="en-US" dirty="0"/>
              <a:t>Division of labor based on gender.</a:t>
            </a:r>
          </a:p>
          <a:p>
            <a:pPr marL="0" indent="0">
              <a:buNone/>
            </a:pPr>
            <a:endParaRPr lang="en-US" dirty="0"/>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407668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Historical Flow of Civilization and Business Ethics </a:t>
            </a:r>
            <a:r>
              <a:rPr lang="en-US" sz="2200" dirty="0"/>
              <a:t>(4 of 8)</a:t>
            </a:r>
          </a:p>
        </p:txBody>
      </p:sp>
      <p:sp>
        <p:nvSpPr>
          <p:cNvPr id="9" name="Content Placeholder 8"/>
          <p:cNvSpPr>
            <a:spLocks noGrp="1"/>
          </p:cNvSpPr>
          <p:nvPr>
            <p:ph idx="1"/>
          </p:nvPr>
        </p:nvSpPr>
        <p:spPr/>
        <p:txBody>
          <a:bodyPr/>
          <a:lstStyle/>
          <a:p>
            <a:pPr marL="0" indent="0">
              <a:buNone/>
            </a:pPr>
            <a:r>
              <a:rPr lang="en-US" dirty="0"/>
              <a:t>Early Civilizations and Business Ethics</a:t>
            </a:r>
          </a:p>
          <a:p>
            <a:r>
              <a:rPr lang="en-US" dirty="0"/>
              <a:t>Enslaved people existed in almost all ancient civilizations.</a:t>
            </a:r>
          </a:p>
          <a:p>
            <a:r>
              <a:rPr lang="en-US" dirty="0"/>
              <a:t>Code of Hammurabi: oldest written set of laws.</a:t>
            </a:r>
          </a:p>
          <a:p>
            <a:pPr marL="0" indent="0">
              <a:buNone/>
            </a:pPr>
            <a:endParaRPr lang="en-US" dirty="0"/>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62356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Historical Flow of Civilization and Business Ethics </a:t>
            </a:r>
            <a:r>
              <a:rPr lang="en-US" sz="2200" dirty="0"/>
              <a:t>(5 of 8)</a:t>
            </a:r>
          </a:p>
        </p:txBody>
      </p:sp>
      <p:sp>
        <p:nvSpPr>
          <p:cNvPr id="9" name="Content Placeholder 8"/>
          <p:cNvSpPr>
            <a:spLocks noGrp="1"/>
          </p:cNvSpPr>
          <p:nvPr>
            <p:ph idx="1"/>
          </p:nvPr>
        </p:nvSpPr>
        <p:spPr/>
        <p:txBody>
          <a:bodyPr/>
          <a:lstStyle/>
          <a:p>
            <a:pPr marL="0" indent="0">
              <a:buNone/>
            </a:pPr>
            <a:r>
              <a:rPr lang="en-US" dirty="0"/>
              <a:t>European Settlement of America and Business Ethics</a:t>
            </a:r>
          </a:p>
          <a:p>
            <a:r>
              <a:rPr lang="en-US" dirty="0"/>
              <a:t>Ottoman Turks and Constantinople trade.</a:t>
            </a:r>
          </a:p>
          <a:p>
            <a:r>
              <a:rPr lang="en-US" dirty="0"/>
              <a:t>Christopher Columbus proposed new route to India.</a:t>
            </a:r>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55404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Historical Flow of Civilization and Business Ethics </a:t>
            </a:r>
            <a:r>
              <a:rPr lang="en-US" sz="2200" dirty="0"/>
              <a:t>(6 of 8)</a:t>
            </a:r>
          </a:p>
        </p:txBody>
      </p:sp>
      <p:sp>
        <p:nvSpPr>
          <p:cNvPr id="9" name="Content Placeholder 8"/>
          <p:cNvSpPr>
            <a:spLocks noGrp="1"/>
          </p:cNvSpPr>
          <p:nvPr>
            <p:ph idx="1"/>
          </p:nvPr>
        </p:nvSpPr>
        <p:spPr/>
        <p:txBody>
          <a:bodyPr/>
          <a:lstStyle/>
          <a:p>
            <a:pPr marL="0" indent="0">
              <a:buNone/>
            </a:pPr>
            <a:r>
              <a:rPr lang="en-US" dirty="0"/>
              <a:t>European Settlement of America and Business Ethics</a:t>
            </a:r>
          </a:p>
          <a:p>
            <a:r>
              <a:rPr lang="en-US" dirty="0"/>
              <a:t>European powers competed for riches.</a:t>
            </a:r>
          </a:p>
          <a:p>
            <a:r>
              <a:rPr lang="en-US" dirty="0"/>
              <a:t>British government grated charters.</a:t>
            </a:r>
          </a:p>
          <a:p>
            <a:endParaRPr lang="en-US" dirty="0"/>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249538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Historical Flow of Civilization and Business Ethics </a:t>
            </a:r>
            <a:r>
              <a:rPr lang="en-US" sz="2200" dirty="0"/>
              <a:t>(7 of 8)</a:t>
            </a:r>
          </a:p>
        </p:txBody>
      </p:sp>
      <p:sp>
        <p:nvSpPr>
          <p:cNvPr id="9" name="Content Placeholder 8"/>
          <p:cNvSpPr>
            <a:spLocks noGrp="1"/>
          </p:cNvSpPr>
          <p:nvPr>
            <p:ph idx="1"/>
          </p:nvPr>
        </p:nvSpPr>
        <p:spPr/>
        <p:txBody>
          <a:bodyPr/>
          <a:lstStyle/>
          <a:p>
            <a:pPr marL="0" indent="0">
              <a:buNone/>
            </a:pPr>
            <a:r>
              <a:rPr lang="en-US" dirty="0"/>
              <a:t>European Settlement of America and Business Ethics</a:t>
            </a:r>
          </a:p>
          <a:p>
            <a:r>
              <a:rPr lang="en-US" dirty="0"/>
              <a:t>Jamestown and indentured servants.</a:t>
            </a:r>
          </a:p>
          <a:p>
            <a:r>
              <a:rPr lang="en-US" dirty="0"/>
              <a:t>Colonists enslaved Indigenous people and purchased slaves from Africa.</a:t>
            </a:r>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460974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Historical Flow of Civilization and Business Ethics </a:t>
            </a:r>
            <a:r>
              <a:rPr lang="en-US" sz="2200" dirty="0"/>
              <a:t>(8 of 8)</a:t>
            </a:r>
          </a:p>
        </p:txBody>
      </p:sp>
      <p:sp>
        <p:nvSpPr>
          <p:cNvPr id="9" name="Content Placeholder 8"/>
          <p:cNvSpPr>
            <a:spLocks noGrp="1"/>
          </p:cNvSpPr>
          <p:nvPr>
            <p:ph idx="1"/>
          </p:nvPr>
        </p:nvSpPr>
        <p:spPr/>
        <p:txBody>
          <a:bodyPr/>
          <a:lstStyle/>
          <a:p>
            <a:pPr marL="0" indent="0">
              <a:buNone/>
            </a:pPr>
            <a:r>
              <a:rPr lang="en-US" dirty="0"/>
              <a:t>European Settlement of America and Business Ethics</a:t>
            </a:r>
          </a:p>
          <a:p>
            <a:r>
              <a:rPr lang="en-US" dirty="0"/>
              <a:t>Great Britain imposed business and tax policies on colonists.</a:t>
            </a:r>
          </a:p>
          <a:p>
            <a:r>
              <a:rPr lang="en-US" dirty="0"/>
              <a:t>Colonists dissented and declared war against Great Britain.</a:t>
            </a:r>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789917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5074</Words>
  <Application>Microsoft Office PowerPoint</Application>
  <PresentationFormat>On-screen Show (4:3)</PresentationFormat>
  <Paragraphs>450</Paragraphs>
  <Slides>36</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Symbol</vt:lpstr>
      <vt:lpstr>Times New Roman</vt:lpstr>
      <vt:lpstr>Office Theme</vt:lpstr>
      <vt:lpstr>Business Ethics, 3e Chapter 2: The Evolution of Business Ethics</vt:lpstr>
      <vt:lpstr>The Historical Flow of Civilization and Business Ethics (1 of 8)</vt:lpstr>
      <vt:lpstr>The Historical Flow of Civilization and Business Ethics (2 of 8)</vt:lpstr>
      <vt:lpstr>The Historical Flow of Civilization and Business Ethics (3 of 8)</vt:lpstr>
      <vt:lpstr>The Historical Flow of Civilization and Business Ethics (4 of 8)</vt:lpstr>
      <vt:lpstr>The Historical Flow of Civilization and Business Ethics (5 of 8)</vt:lpstr>
      <vt:lpstr>The Historical Flow of Civilization and Business Ethics (6 of 8)</vt:lpstr>
      <vt:lpstr>The Historical Flow of Civilization and Business Ethics (7 of 8)</vt:lpstr>
      <vt:lpstr>The Historical Flow of Civilization and Business Ethics (8 of 8)</vt:lpstr>
      <vt:lpstr>Freedom, Rights, and the Ethics of Capitalism (1 of 3)</vt:lpstr>
      <vt:lpstr>Freedom, Rights, and the Ethics of Capitalism (2 of 3)</vt:lpstr>
      <vt:lpstr>Freedom, Rights, and the Ethics of Capitalism (3 of 3)</vt:lpstr>
      <vt:lpstr>Business Ethics Under Capitalism (1 of 8)</vt:lpstr>
      <vt:lpstr>Business Ethics Under Capitalism (2 of 8)</vt:lpstr>
      <vt:lpstr>Business Ethics Under Capitalism (3 of 8)</vt:lpstr>
      <vt:lpstr>Business Ethics Under Capitalism (4 of 8)</vt:lpstr>
      <vt:lpstr>Business Ethics Under Capitalism (5 of 8)</vt:lpstr>
      <vt:lpstr>Business Ethics Under Capitalism (6 of 8)</vt:lpstr>
      <vt:lpstr>Business Ethics Under Capitalism (7 of 8)</vt:lpstr>
      <vt:lpstr>Business Ethics Under Capitalism (8 of 8)</vt:lpstr>
      <vt:lpstr>From Regulation to Ethical Encouragements (1 of 9)</vt:lpstr>
      <vt:lpstr>From Regulation to Ethical Encouragements (2 of 9)</vt:lpstr>
      <vt:lpstr>From Regulation to Ethical Encouragements (3 of 9)</vt:lpstr>
      <vt:lpstr>From Regulation to Ethical Encouragements (4 of 9)</vt:lpstr>
      <vt:lpstr>From Regulation to Ethical Encouragements (5 of 9)</vt:lpstr>
      <vt:lpstr>From Regulation to Ethical Encouragements (6 of 9)</vt:lpstr>
      <vt:lpstr>From Regulation to Ethical Encouragements (7 of 9)</vt:lpstr>
      <vt:lpstr>From Regulation to Ethical Encouragements (8 of 9)</vt:lpstr>
      <vt:lpstr>From Regulation to Ethical Encouragements (9 of 9)</vt:lpstr>
      <vt:lpstr>The Ethical Systems Model (1 of 7)</vt:lpstr>
      <vt:lpstr>The Ethical Systems Model (2 of 7)</vt:lpstr>
      <vt:lpstr>The Ethical Systems Model (3 of 7)</vt:lpstr>
      <vt:lpstr>The Ethical Systems Model (4 of 7)</vt:lpstr>
      <vt:lpstr>The Ethical Systems Model (5 of 7)</vt:lpstr>
      <vt:lpstr>The Ethical Systems Model (6 of 7)</vt:lpstr>
      <vt:lpstr>The Ethical Systems Model (7 of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Collins 3e Chapter 2 PowerPoints</dc:title>
  <dc:creator>Ancheta, Katie</dc:creator>
  <cp:lastModifiedBy>Darcy Scelsi</cp:lastModifiedBy>
  <cp:revision>33</cp:revision>
  <dcterms:created xsi:type="dcterms:W3CDTF">2006-08-16T00:00:00Z</dcterms:created>
  <dcterms:modified xsi:type="dcterms:W3CDTF">2021-05-04T17:47:22Z</dcterms:modified>
</cp:coreProperties>
</file>