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77" r:id="rId3"/>
    <p:sldId id="283" r:id="rId4"/>
    <p:sldId id="299" r:id="rId5"/>
    <p:sldId id="278" r:id="rId6"/>
    <p:sldId id="284" r:id="rId7"/>
    <p:sldId id="300" r:id="rId8"/>
    <p:sldId id="285" r:id="rId9"/>
    <p:sldId id="286" r:id="rId10"/>
    <p:sldId id="287" r:id="rId11"/>
    <p:sldId id="302" r:id="rId12"/>
    <p:sldId id="288" r:id="rId13"/>
    <p:sldId id="303" r:id="rId14"/>
    <p:sldId id="289" r:id="rId15"/>
    <p:sldId id="280" r:id="rId16"/>
    <p:sldId id="290" r:id="rId17"/>
    <p:sldId id="291" r:id="rId18"/>
    <p:sldId id="292" r:id="rId19"/>
    <p:sldId id="304" r:id="rId20"/>
    <p:sldId id="305" r:id="rId21"/>
    <p:sldId id="293" r:id="rId22"/>
    <p:sldId id="281" r:id="rId23"/>
    <p:sldId id="294" r:id="rId24"/>
    <p:sldId id="306" r:id="rId25"/>
    <p:sldId id="295" r:id="rId26"/>
    <p:sldId id="276" r:id="rId27"/>
    <p:sldId id="296" r:id="rId28"/>
    <p:sldId id="297" r:id="rId29"/>
    <p:sldId id="282" r:id="rId30"/>
    <p:sldId id="298" r:id="rId31"/>
    <p:sldId id="307" r:id="rId32"/>
    <p:sldId id="30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A83C7-091A-4449-80B5-6B396F03F30F}" v="1" dt="2021-04-09T12:31:02.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76456" autoAdjust="0"/>
  </p:normalViewPr>
  <p:slideViewPr>
    <p:cSldViewPr>
      <p:cViewPr varScale="1">
        <p:scale>
          <a:sx n="82" d="100"/>
          <a:sy n="82" d="100"/>
        </p:scale>
        <p:origin x="8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8D5A83C7-091A-4449-80B5-6B396F03F30F}"/>
    <pc:docChg chg="delSld modSld">
      <pc:chgData name="Darcy Scelsi" userId="ba66f8fb-5724-4b8e-937c-42871ed26bae" providerId="ADAL" clId="{8D5A83C7-091A-4449-80B5-6B396F03F30F}" dt="2021-04-09T12:33:21.863" v="43" actId="20577"/>
      <pc:docMkLst>
        <pc:docMk/>
      </pc:docMkLst>
      <pc:sldChg chg="modSp mod">
        <pc:chgData name="Darcy Scelsi" userId="ba66f8fb-5724-4b8e-937c-42871ed26bae" providerId="ADAL" clId="{8D5A83C7-091A-4449-80B5-6B396F03F30F}" dt="2021-04-09T12:28:36.371" v="21" actId="20577"/>
        <pc:sldMkLst>
          <pc:docMk/>
          <pc:sldMk cId="2565008933" sldId="256"/>
        </pc:sldMkLst>
        <pc:spChg chg="mod">
          <ac:chgData name="Darcy Scelsi" userId="ba66f8fb-5724-4b8e-937c-42871ed26bae" providerId="ADAL" clId="{8D5A83C7-091A-4449-80B5-6B396F03F30F}" dt="2021-04-09T12:28:36.371" v="21" actId="20577"/>
          <ac:spMkLst>
            <pc:docMk/>
            <pc:sldMk cId="2565008933" sldId="256"/>
            <ac:spMk id="2" creationId="{00000000-0000-0000-0000-000000000000}"/>
          </ac:spMkLst>
        </pc:spChg>
      </pc:sldChg>
      <pc:sldChg chg="modSp mod">
        <pc:chgData name="Darcy Scelsi" userId="ba66f8fb-5724-4b8e-937c-42871ed26bae" providerId="ADAL" clId="{8D5A83C7-091A-4449-80B5-6B396F03F30F}" dt="2021-04-09T12:33:21.863" v="43" actId="20577"/>
        <pc:sldMkLst>
          <pc:docMk/>
          <pc:sldMk cId="2158180173" sldId="284"/>
        </pc:sldMkLst>
        <pc:spChg chg="mod">
          <ac:chgData name="Darcy Scelsi" userId="ba66f8fb-5724-4b8e-937c-42871ed26bae" providerId="ADAL" clId="{8D5A83C7-091A-4449-80B5-6B396F03F30F}" dt="2021-04-09T12:33:21.863" v="43" actId="20577"/>
          <ac:spMkLst>
            <pc:docMk/>
            <pc:sldMk cId="2158180173" sldId="284"/>
            <ac:spMk id="3" creationId="{00000000-0000-0000-0000-000000000000}"/>
          </ac:spMkLst>
        </pc:spChg>
      </pc:sldChg>
      <pc:sldChg chg="modSp mod modNotesTx">
        <pc:chgData name="Darcy Scelsi" userId="ba66f8fb-5724-4b8e-937c-42871ed26bae" providerId="ADAL" clId="{8D5A83C7-091A-4449-80B5-6B396F03F30F}" dt="2021-04-09T12:33:08.613" v="41" actId="20577"/>
        <pc:sldMkLst>
          <pc:docMk/>
          <pc:sldMk cId="1073624424" sldId="285"/>
        </pc:sldMkLst>
        <pc:spChg chg="mod">
          <ac:chgData name="Darcy Scelsi" userId="ba66f8fb-5724-4b8e-937c-42871ed26bae" providerId="ADAL" clId="{8D5A83C7-091A-4449-80B5-6B396F03F30F}" dt="2021-04-09T12:33:08.613" v="41" actId="20577"/>
          <ac:spMkLst>
            <pc:docMk/>
            <pc:sldMk cId="1073624424" sldId="285"/>
            <ac:spMk id="3" creationId="{00000000-0000-0000-0000-000000000000}"/>
          </ac:spMkLst>
        </pc:spChg>
        <pc:spChg chg="mod">
          <ac:chgData name="Darcy Scelsi" userId="ba66f8fb-5724-4b8e-937c-42871ed26bae" providerId="ADAL" clId="{8D5A83C7-091A-4449-80B5-6B396F03F30F}" dt="2021-04-09T12:30:55.418" v="25" actId="5793"/>
          <ac:spMkLst>
            <pc:docMk/>
            <pc:sldMk cId="1073624424" sldId="285"/>
            <ac:spMk id="4" creationId="{00000000-0000-0000-0000-000000000000}"/>
          </ac:spMkLst>
        </pc:spChg>
      </pc:sldChg>
      <pc:sldChg chg="modSp mod">
        <pc:chgData name="Darcy Scelsi" userId="ba66f8fb-5724-4b8e-937c-42871ed26bae" providerId="ADAL" clId="{8D5A83C7-091A-4449-80B5-6B396F03F30F}" dt="2021-04-09T12:33:02.888" v="40" actId="20577"/>
        <pc:sldMkLst>
          <pc:docMk/>
          <pc:sldMk cId="3252624389" sldId="286"/>
        </pc:sldMkLst>
        <pc:spChg chg="mod">
          <ac:chgData name="Darcy Scelsi" userId="ba66f8fb-5724-4b8e-937c-42871ed26bae" providerId="ADAL" clId="{8D5A83C7-091A-4449-80B5-6B396F03F30F}" dt="2021-04-09T12:33:02.888" v="40" actId="20577"/>
          <ac:spMkLst>
            <pc:docMk/>
            <pc:sldMk cId="3252624389" sldId="286"/>
            <ac:spMk id="3" creationId="{00000000-0000-0000-0000-000000000000}"/>
          </ac:spMkLst>
        </pc:spChg>
      </pc:sldChg>
      <pc:sldChg chg="modSp mod">
        <pc:chgData name="Darcy Scelsi" userId="ba66f8fb-5724-4b8e-937c-42871ed26bae" providerId="ADAL" clId="{8D5A83C7-091A-4449-80B5-6B396F03F30F}" dt="2021-04-09T12:32:52.894" v="38" actId="20577"/>
        <pc:sldMkLst>
          <pc:docMk/>
          <pc:sldMk cId="3060515597" sldId="287"/>
        </pc:sldMkLst>
        <pc:spChg chg="mod">
          <ac:chgData name="Darcy Scelsi" userId="ba66f8fb-5724-4b8e-937c-42871ed26bae" providerId="ADAL" clId="{8D5A83C7-091A-4449-80B5-6B396F03F30F}" dt="2021-04-09T12:32:52.894" v="38" actId="20577"/>
          <ac:spMkLst>
            <pc:docMk/>
            <pc:sldMk cId="3060515597" sldId="287"/>
            <ac:spMk id="3" creationId="{00000000-0000-0000-0000-000000000000}"/>
          </ac:spMkLst>
        </pc:spChg>
      </pc:sldChg>
      <pc:sldChg chg="modSp mod">
        <pc:chgData name="Darcy Scelsi" userId="ba66f8fb-5724-4b8e-937c-42871ed26bae" providerId="ADAL" clId="{8D5A83C7-091A-4449-80B5-6B396F03F30F}" dt="2021-04-09T12:32:26.797" v="34" actId="20577"/>
        <pc:sldMkLst>
          <pc:docMk/>
          <pc:sldMk cId="4257125487" sldId="288"/>
        </pc:sldMkLst>
        <pc:spChg chg="mod">
          <ac:chgData name="Darcy Scelsi" userId="ba66f8fb-5724-4b8e-937c-42871ed26bae" providerId="ADAL" clId="{8D5A83C7-091A-4449-80B5-6B396F03F30F}" dt="2021-04-09T12:32:26.797" v="34" actId="20577"/>
          <ac:spMkLst>
            <pc:docMk/>
            <pc:sldMk cId="4257125487" sldId="288"/>
            <ac:spMk id="3" creationId="{00000000-0000-0000-0000-000000000000}"/>
          </ac:spMkLst>
        </pc:spChg>
      </pc:sldChg>
      <pc:sldChg chg="modSp mod">
        <pc:chgData name="Darcy Scelsi" userId="ba66f8fb-5724-4b8e-937c-42871ed26bae" providerId="ADAL" clId="{8D5A83C7-091A-4449-80B5-6B396F03F30F}" dt="2021-04-09T12:32:07.057" v="30" actId="20577"/>
        <pc:sldMkLst>
          <pc:docMk/>
          <pc:sldMk cId="3830013546" sldId="289"/>
        </pc:sldMkLst>
        <pc:spChg chg="mod">
          <ac:chgData name="Darcy Scelsi" userId="ba66f8fb-5724-4b8e-937c-42871ed26bae" providerId="ADAL" clId="{8D5A83C7-091A-4449-80B5-6B396F03F30F}" dt="2021-04-09T12:32:07.057" v="30" actId="20577"/>
          <ac:spMkLst>
            <pc:docMk/>
            <pc:sldMk cId="3830013546" sldId="289"/>
            <ac:spMk id="3" creationId="{00000000-0000-0000-0000-000000000000}"/>
          </ac:spMkLst>
        </pc:spChg>
      </pc:sldChg>
      <pc:sldChg chg="modSp mod">
        <pc:chgData name="Darcy Scelsi" userId="ba66f8fb-5724-4b8e-937c-42871ed26bae" providerId="ADAL" clId="{8D5A83C7-091A-4449-80B5-6B396F03F30F}" dt="2021-04-09T12:33:16.872" v="42" actId="20577"/>
        <pc:sldMkLst>
          <pc:docMk/>
          <pc:sldMk cId="1103886455" sldId="300"/>
        </pc:sldMkLst>
        <pc:spChg chg="mod">
          <ac:chgData name="Darcy Scelsi" userId="ba66f8fb-5724-4b8e-937c-42871ed26bae" providerId="ADAL" clId="{8D5A83C7-091A-4449-80B5-6B396F03F30F}" dt="2021-04-09T12:33:16.872" v="42" actId="20577"/>
          <ac:spMkLst>
            <pc:docMk/>
            <pc:sldMk cId="1103886455" sldId="300"/>
            <ac:spMk id="3" creationId="{00000000-0000-0000-0000-000000000000}"/>
          </ac:spMkLst>
        </pc:spChg>
      </pc:sldChg>
      <pc:sldChg chg="modSp del mod">
        <pc:chgData name="Darcy Scelsi" userId="ba66f8fb-5724-4b8e-937c-42871ed26bae" providerId="ADAL" clId="{8D5A83C7-091A-4449-80B5-6B396F03F30F}" dt="2021-04-09T12:31:10.814" v="28" actId="47"/>
        <pc:sldMkLst>
          <pc:docMk/>
          <pc:sldMk cId="2556542543" sldId="301"/>
        </pc:sldMkLst>
        <pc:spChg chg="mod">
          <ac:chgData name="Darcy Scelsi" userId="ba66f8fb-5724-4b8e-937c-42871ed26bae" providerId="ADAL" clId="{8D5A83C7-091A-4449-80B5-6B396F03F30F}" dt="2021-04-09T12:30:49.647" v="22" actId="21"/>
          <ac:spMkLst>
            <pc:docMk/>
            <pc:sldMk cId="2556542543" sldId="301"/>
            <ac:spMk id="4" creationId="{00000000-0000-0000-0000-000000000000}"/>
          </ac:spMkLst>
        </pc:spChg>
      </pc:sldChg>
      <pc:sldChg chg="modSp mod">
        <pc:chgData name="Darcy Scelsi" userId="ba66f8fb-5724-4b8e-937c-42871ed26bae" providerId="ADAL" clId="{8D5A83C7-091A-4449-80B5-6B396F03F30F}" dt="2021-04-09T12:32:42.329" v="36" actId="20577"/>
        <pc:sldMkLst>
          <pc:docMk/>
          <pc:sldMk cId="1971456259" sldId="302"/>
        </pc:sldMkLst>
        <pc:spChg chg="mod">
          <ac:chgData name="Darcy Scelsi" userId="ba66f8fb-5724-4b8e-937c-42871ed26bae" providerId="ADAL" clId="{8D5A83C7-091A-4449-80B5-6B396F03F30F}" dt="2021-04-09T12:32:42.329" v="36" actId="20577"/>
          <ac:spMkLst>
            <pc:docMk/>
            <pc:sldMk cId="1971456259" sldId="302"/>
            <ac:spMk id="3" creationId="{00000000-0000-0000-0000-000000000000}"/>
          </ac:spMkLst>
        </pc:spChg>
      </pc:sldChg>
      <pc:sldChg chg="modSp mod">
        <pc:chgData name="Darcy Scelsi" userId="ba66f8fb-5724-4b8e-937c-42871ed26bae" providerId="ADAL" clId="{8D5A83C7-091A-4449-80B5-6B396F03F30F}" dt="2021-04-09T12:32:17.913" v="32" actId="20577"/>
        <pc:sldMkLst>
          <pc:docMk/>
          <pc:sldMk cId="74348970" sldId="303"/>
        </pc:sldMkLst>
        <pc:spChg chg="mod">
          <ac:chgData name="Darcy Scelsi" userId="ba66f8fb-5724-4b8e-937c-42871ed26bae" providerId="ADAL" clId="{8D5A83C7-091A-4449-80B5-6B396F03F30F}" dt="2021-04-09T12:32:17.913" v="32" actId="20577"/>
          <ac:spMkLst>
            <pc:docMk/>
            <pc:sldMk cId="74348970" sldId="30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4/23/2021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4.1 Identify the six steps of an ethics job-screening process.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Effectiveness and efficiency break down when unethical behavior is tolerated. One bad hire can make the daily life of a manager and other employees miserable.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606265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Yet, from an ethical perspective, not hiring smokers remains contentious because of privacy rights violations.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566773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Nepotism</a:t>
            </a:r>
            <a:r>
              <a:rPr lang="en-US" sz="1800" dirty="0">
                <a:effectLst/>
                <a:latin typeface="Times New Roman" panose="02020603050405020304" pitchFamily="18" charset="0"/>
                <a:ea typeface="Times New Roman" panose="02020603050405020304" pitchFamily="18" charset="0"/>
              </a:rPr>
              <a:t> The demonstration of favoritism in the granting of jobs and business dealings based on kinship.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Problems escalate when family members are given a position of authority without adequate skills or experiences, which can significantly damage workplace morale.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110083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During the 2010s, Wall Street companies and international banks came under U.S. regulatory scrutiny for hiring the children and relatives of foreign politicians and business leaders to gain a competitive edge.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JPMorgan Chase was fined $264 million by the U.S. Securities and Exchange Commission for hiring children of Chinese officials managing state-controlled companies in exchange for future business.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428801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Employers must carefully approach this topic because asking only Latino job applicants if they are illegal immigrants discriminates based on national origin.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EEOC recommends putting the following statement on job applications: “In compliance with federal law, all persons hired will be required to verify identity and eligibility to work in the United States and to complete the required employment eligibility verification form (I-9) upon hire.”</a:t>
            </a:r>
            <a:endParaRPr lang="en-US" sz="1800" dirty="0">
              <a:solidFill>
                <a:srgbClr val="993300"/>
              </a:solidFill>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324676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4.4 Obtain accurate behavioral information from résumés, reference checks, background checks, and integrity tests.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Lying on a résumé is a crime and can have a tragic impact on one’s career.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Marilee Jones, Dean of Student Admissions at Massachusetts Institute of Technology, whose job duties included reviewing student résumés, was fired after school officials learned her résumé contained lies about her academic degrees.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detected, notify the job candidate and ask for an explanation of the discrepancy.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Correct and forgive innocent mistakes or misunderstandings, but carefully monitor the new hire to ensure the mistake is not part of a larger pattern.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More serious infractions indicate a job candidate’s willingness to circumvent the truth to gain a competitive advantage, and the candidate should be removed from the applicant pool.</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198664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4.4 Obtain accurate behavioral information from résumés, reference checks, background checks, and integrity tests.</a:t>
            </a:r>
          </a:p>
          <a:p>
            <a:endParaRPr lang="en-US" dirty="0"/>
          </a:p>
          <a:p>
            <a:pPr marL="171450" indent="-171450">
              <a:buFont typeface="Arial" panose="020B0604020202020204" pitchFamily="34" charset="0"/>
              <a:buChar char="•"/>
            </a:pPr>
            <a:r>
              <a:rPr lang="en-US" dirty="0"/>
              <a:t>Unfortunately, some former employers will only verify dates of employment and refuse to answer any other questions to avoid a defamation lawsuit filed by the job applicant.</a:t>
            </a:r>
          </a:p>
          <a:p>
            <a:pPr marL="628650" lvl="1" indent="-171450">
              <a:buFont typeface="Arial" panose="020B0604020202020204" pitchFamily="34" charset="0"/>
              <a:buChar char="•"/>
            </a:pPr>
            <a:r>
              <a:rPr lang="en-US" dirty="0"/>
              <a:t>If a former employer or supervisor will only confirm a job candidate’s dates of employment, then quickly ask, “Would you hire this person again?”</a:t>
            </a: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3670088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4.4 Obtain accurate behavioral information from résumés, reference checks, background checks, and integrity tests.</a:t>
            </a:r>
          </a:p>
          <a:p>
            <a:endParaRPr lang="en-US" dirty="0"/>
          </a:p>
          <a:p>
            <a:pPr marL="171450" indent="-171450">
              <a:buFont typeface="Arial" panose="020B0604020202020204" pitchFamily="34" charset="0"/>
              <a:buChar char="•"/>
            </a:pPr>
            <a:r>
              <a:rPr lang="en-US" dirty="0"/>
              <a:t>Include a statement on the job application form for the candidate to sign that</a:t>
            </a:r>
          </a:p>
          <a:p>
            <a:pPr marL="628650" lvl="1" indent="-171450">
              <a:buFont typeface="Arial" panose="020B0604020202020204" pitchFamily="34" charset="0"/>
              <a:buChar char="•"/>
            </a:pPr>
            <a:r>
              <a:rPr lang="en-US" dirty="0"/>
              <a:t>authorizes you to investigate the truthfulness of the information provided;</a:t>
            </a:r>
          </a:p>
          <a:p>
            <a:pPr marL="628650" lvl="1" indent="-171450">
              <a:buFont typeface="Arial" panose="020B0604020202020204" pitchFamily="34" charset="0"/>
              <a:buChar char="•"/>
            </a:pPr>
            <a:r>
              <a:rPr lang="en-US" dirty="0"/>
              <a:t>authorizes references, former employers, and educators to respond truthfully about the person’s qualifications and character; and</a:t>
            </a:r>
          </a:p>
          <a:p>
            <a:pPr marL="628650" lvl="1" indent="-171450">
              <a:buFont typeface="Arial" panose="020B0604020202020204" pitchFamily="34" charset="0"/>
              <a:buChar char="•"/>
            </a:pPr>
            <a:r>
              <a:rPr lang="en-US" dirty="0"/>
              <a:t>promises not to hold any of the references liable for conveying truthful information.</a:t>
            </a: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79716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4.4 Obtain accurate behavioral information from résumés, reference checks, background checks, and integrity tests.</a:t>
            </a:r>
          </a:p>
          <a:p>
            <a:endParaRPr lang="en-US" dirty="0"/>
          </a:p>
          <a:p>
            <a:pPr marL="171450" indent="-171450">
              <a:buFont typeface="Arial" panose="020B0604020202020204" pitchFamily="34" charset="0"/>
              <a:buChar char="•"/>
            </a:pPr>
            <a:r>
              <a:rPr lang="en-US" dirty="0"/>
              <a:t>Credit checks</a:t>
            </a:r>
          </a:p>
          <a:p>
            <a:pPr marL="628650" lvl="1" indent="-1714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Fair Credit Reporting Act (FCRA)</a:t>
            </a:r>
            <a:r>
              <a:rPr lang="en-US" sz="1800" dirty="0">
                <a:effectLst/>
                <a:latin typeface="Times New Roman" panose="02020603050405020304" pitchFamily="18" charset="0"/>
                <a:ea typeface="Times New Roman" panose="02020603050405020304" pitchFamily="18" charset="0"/>
              </a:rPr>
              <a:t> Originally passed in 1970, regulates how credit information can be gathered, used, and disseminated, and ensures that the information is fair and accurate.</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3858658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4.4 Obtain accurate behavioral information from résumés, reference checks, background checks, and integrity tests.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EEOC provides extensive guidance on how to consider a job applicant’s arrest and conviction record when making employment decisions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First, to exclude a former convict, the previous arrest or incarceration must be job related.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Second, consider the gravity of the crime and the amount of time elapsed since the crime occurred.</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Third, it matters at what point in the job search process the applicant is asked about his or her criminal record.</a:t>
            </a:r>
            <a:endParaRPr lang="en-US" dirty="0"/>
          </a:p>
          <a:p>
            <a:pPr marL="171450" lvl="0" indent="-1714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Ban the Box legislation</a:t>
            </a:r>
            <a:r>
              <a:rPr lang="en-US" sz="1800" dirty="0">
                <a:effectLst/>
                <a:latin typeface="Times New Roman" panose="02020603050405020304" pitchFamily="18" charset="0"/>
                <a:ea typeface="Times New Roman" panose="02020603050405020304" pitchFamily="18" charset="0"/>
              </a:rPr>
              <a:t> Removes the criminal record question from job application forms.</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3583757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4.4 Obtain accurate behavioral information from résumés, reference checks, background checks, and integrity tests.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Yet searching these sites raises concerns about invasion of privacy and the need for individuals to create boundaries between one’s professional work and personal life.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It is illegal in some states to request that job applicants submit usernames and passwords for their social media sites.</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Best practices for socially responsible use of online background checks include these:</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Do not conduct a check unless the information is job related and you can justify a legitimate reason in court.</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Provide fair notice to the employee before the background check.</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Ensure the information obtained is accurate, complete, and relevant.</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Honor the integrity of Title VII protected class information (i.e., do not refuse employment solely on the grounds of a discovered disability).</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Keep promises of confidentiality.</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Restrict in-house information access to those with legitimate business interests.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Discard outdated information.</a:t>
            </a:r>
          </a:p>
          <a:p>
            <a:pPr marL="742950" marR="0" lvl="1" indent="-285750" algn="just" defTabSz="914400" rtl="0" eaLnBrk="1" fontAlgn="auto" latinLnBrk="0" hangingPunct="1">
              <a:lnSpc>
                <a:spcPct val="200000"/>
              </a:lnSpc>
              <a:spcBef>
                <a:spcPts val="0"/>
              </a:spcBef>
              <a:spcAft>
                <a:spcPts val="0"/>
              </a:spcAft>
              <a:buClrTx/>
              <a:buSzPts val="1000"/>
              <a:buFont typeface="Arial" panose="020B0604020202020204" pitchFamily="34" charset="0"/>
              <a:buChar char="•"/>
              <a:tabLst>
                <a:tab pos="457200" algn="l"/>
              </a:tabLst>
              <a:defRPr/>
            </a:pPr>
            <a:r>
              <a:rPr lang="en-US" sz="1800" dirty="0">
                <a:solidFill>
                  <a:srgbClr val="000000"/>
                </a:solidFill>
                <a:effectLst/>
                <a:latin typeface="Times New Roman" panose="02020603050405020304" pitchFamily="18" charset="0"/>
                <a:ea typeface="Times New Roman" panose="02020603050405020304" pitchFamily="18" charset="0"/>
              </a:rPr>
              <a:t>Provide job candidates an opportunity to respond to any questionable background check information during the interview process.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406043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4.1 Identify the six steps of an ethics job-screening process.</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4.1 Six-Step Ethics Job Screen Process</a:t>
            </a: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Ethics screen notice: Inform potential job applicants about the organization’s ethics job screen.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Legal ground rules: Gather and use information in a way that does not discriminate against job candidates based on their race, color, religion, gender, national origin, age, or disability.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Behavioral information: Review behavioral information from résumés, reference checks, background checks, and integrity tests.</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2283311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4.4 Obtain accurate behavioral information from résumés, reference checks, background checks, and integrity tests.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Integrity tests</a:t>
            </a:r>
            <a:r>
              <a:rPr lang="en-US" sz="1800" dirty="0">
                <a:effectLst/>
                <a:latin typeface="Times New Roman" panose="02020603050405020304" pitchFamily="18" charset="0"/>
                <a:ea typeface="Times New Roman" panose="02020603050405020304" pitchFamily="18" charset="0"/>
              </a:rPr>
              <a:t> Also referred to as </a:t>
            </a:r>
            <a:r>
              <a:rPr lang="en-US" sz="1800" i="1" dirty="0">
                <a:effectLst/>
                <a:latin typeface="Times New Roman" panose="02020603050405020304" pitchFamily="18" charset="0"/>
                <a:ea typeface="Times New Roman" panose="02020603050405020304" pitchFamily="18" charset="0"/>
              </a:rPr>
              <a:t>honesty tests</a:t>
            </a:r>
            <a:r>
              <a:rPr lang="en-US" sz="1800" dirty="0">
                <a:effectLst/>
                <a:latin typeface="Times New Roman" panose="02020603050405020304" pitchFamily="18" charset="0"/>
                <a:ea typeface="Times New Roman" panose="02020603050405020304" pitchFamily="18" charset="0"/>
              </a:rPr>
              <a:t>, these tests typically gather information about the job candidate’s behaviors and attitudes toward unethical workplace activities, such as theft.</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Integrity tests may take any of the following four approaches:</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Direct admission of performing an illegal or questionable activity: “I stole money from my previous employer.”</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Opinions regarding illegal or questionable behavior: “It is okay for people to steal from employers.”</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Personality traits related to dishonesty: “I constantly think about stealing from my employer.”</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Reaction to a hypothetical situation featuring dishonest behavior: “If I saw an employee steal money, I would ignore the situation and wait for the boss to find out.”</a:t>
            </a:r>
          </a:p>
          <a:p>
            <a:pPr marL="285750" marR="0" lvl="0" indent="-285750" algn="just">
              <a:lnSpc>
                <a:spcPct val="200000"/>
              </a:lnSpc>
              <a:spcBef>
                <a:spcPts val="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Office of Technology Assessment (OTA)</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The findings noted that 94% to 99% of the individuals who passed an integrity test (and thus classified as honest) did not later steal from their employer. However, 73% to 97% of the individuals who were hired despite being classified by test results as dishonest also did not steal. The OTA report concluded that research neither proved nor disproved whether integrity tests measured an individual’s propensity to steal.</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Integrity test results should be considered in conjunction with other ethics screens to avoid weeding out honest </a:t>
            </a:r>
            <a:r>
              <a:rPr lang="en-US" sz="1800" dirty="0" smtClean="0">
                <a:effectLst/>
                <a:latin typeface="Times New Roman" panose="02020603050405020304" pitchFamily="18" charset="0"/>
                <a:ea typeface="Times New Roman" panose="02020603050405020304" pitchFamily="18" charset="0"/>
              </a:rPr>
              <a:t>applicants.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163352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4.5 Construct personality tests that measure ethics.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Conscientiousness</a:t>
            </a:r>
            <a:r>
              <a:rPr lang="en-US" sz="1800" dirty="0">
                <a:effectLst/>
                <a:latin typeface="Times New Roman" panose="02020603050405020304" pitchFamily="18" charset="0"/>
                <a:ea typeface="Times New Roman" panose="02020603050405020304" pitchFamily="18" charset="0"/>
              </a:rPr>
              <a:t> One of the dimensions of the “Big Five” model that describes human personality, a personality type described as being responsible, dependable, and hardworking.</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2400166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4.5 Construct personality tests that measure ethics.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Organizational citizenship behavior (OCB)</a:t>
            </a:r>
            <a:r>
              <a:rPr lang="en-US" sz="1800" dirty="0">
                <a:solidFill>
                  <a:srgbClr val="000000"/>
                </a:solidFill>
                <a:effectLst/>
                <a:latin typeface="Times New Roman" panose="02020603050405020304" pitchFamily="18" charset="0"/>
                <a:ea typeface="Times New Roman" panose="02020603050405020304" pitchFamily="18" charset="0"/>
              </a:rPr>
              <a:t> Work-related helping behaviors that go beyond normal job requirements, such as aiding others with job-related problems.</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OCB is typically measured based on seven factors: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Helping behavior.</a:t>
            </a:r>
            <a:r>
              <a:rPr lang="en-US" sz="1800" dirty="0">
                <a:solidFill>
                  <a:srgbClr val="000000"/>
                </a:solidFill>
                <a:effectLst/>
                <a:latin typeface="Times New Roman" panose="02020603050405020304" pitchFamily="18" charset="0"/>
                <a:ea typeface="Times New Roman" panose="02020603050405020304" pitchFamily="18" charset="0"/>
              </a:rPr>
              <a:t> Voluntarily helping others with, or preventing the occurrence of, work-related problems.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Organizational compliance.</a:t>
            </a:r>
            <a:r>
              <a:rPr lang="en-US" sz="1800" dirty="0">
                <a:solidFill>
                  <a:srgbClr val="000000"/>
                </a:solidFill>
                <a:effectLst/>
                <a:latin typeface="Times New Roman" panose="02020603050405020304" pitchFamily="18" charset="0"/>
                <a:ea typeface="Times New Roman" panose="02020603050405020304" pitchFamily="18" charset="0"/>
              </a:rPr>
              <a:t> Internalizing and accepting the organization’s rules, regulations, and procedures.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Individual initiative.</a:t>
            </a:r>
            <a:r>
              <a:rPr lang="en-US" sz="1800" dirty="0">
                <a:solidFill>
                  <a:srgbClr val="000000"/>
                </a:solidFill>
                <a:effectLst/>
                <a:latin typeface="Times New Roman" panose="02020603050405020304" pitchFamily="18" charset="0"/>
                <a:ea typeface="Times New Roman" panose="02020603050405020304" pitchFamily="18" charset="0"/>
              </a:rPr>
              <a:t> Voluntarily going above and beyond what is minimally required or generally expected by one’s job description.</a:t>
            </a:r>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117394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4.5 Construct personality tests that measure ethics.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Organizational citizenship behavior (OCB)</a:t>
            </a:r>
            <a:r>
              <a:rPr lang="en-US" sz="1800" dirty="0">
                <a:solidFill>
                  <a:srgbClr val="000000"/>
                </a:solidFill>
                <a:effectLst/>
                <a:latin typeface="Times New Roman" panose="02020603050405020304" pitchFamily="18" charset="0"/>
                <a:ea typeface="Times New Roman" panose="02020603050405020304" pitchFamily="18" charset="0"/>
              </a:rPr>
              <a:t> Work-related helping behaviors that go beyond normal job requirements, such as aiding others with job-related problems.</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OCB is typically measured based on seven factors: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Organizational loyalty.</a:t>
            </a:r>
            <a:r>
              <a:rPr lang="en-US" sz="1800" dirty="0">
                <a:solidFill>
                  <a:srgbClr val="000000"/>
                </a:solidFill>
                <a:effectLst/>
                <a:latin typeface="Times New Roman" panose="02020603050405020304" pitchFamily="18" charset="0"/>
                <a:ea typeface="Times New Roman" panose="02020603050405020304" pitchFamily="18" charset="0"/>
              </a:rPr>
              <a:t> Promoting the organization to outsiders, protecting and defending it against external threats, and remaining committed to it even under adverse conditions.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Civic virtue.</a:t>
            </a:r>
            <a:r>
              <a:rPr lang="en-US" sz="1800" dirty="0">
                <a:solidFill>
                  <a:srgbClr val="000000"/>
                </a:solidFill>
                <a:effectLst/>
                <a:latin typeface="Times New Roman" panose="02020603050405020304" pitchFamily="18" charset="0"/>
                <a:ea typeface="Times New Roman" panose="02020603050405020304" pitchFamily="18" charset="0"/>
              </a:rPr>
              <a:t> Willingness to engage in organizational governance activities, monitoring the environment for threats and opportunities, and looking out for the best interests of the organization.</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Self-development.</a:t>
            </a:r>
            <a:r>
              <a:rPr lang="en-US" sz="1800" dirty="0">
                <a:solidFill>
                  <a:srgbClr val="000000"/>
                </a:solidFill>
                <a:effectLst/>
                <a:latin typeface="Times New Roman" panose="02020603050405020304" pitchFamily="18" charset="0"/>
                <a:ea typeface="Times New Roman" panose="02020603050405020304" pitchFamily="18" charset="0"/>
              </a:rPr>
              <a:t> Voluntarily improving one’s knowledge, skills, and abilities.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Sportsmanship.</a:t>
            </a:r>
            <a:r>
              <a:rPr lang="en-US" sz="1800" dirty="0">
                <a:solidFill>
                  <a:srgbClr val="000000"/>
                </a:solidFill>
                <a:effectLst/>
                <a:latin typeface="Times New Roman" panose="02020603050405020304" pitchFamily="18" charset="0"/>
                <a:ea typeface="Times New Roman" panose="02020603050405020304" pitchFamily="18" charset="0"/>
              </a:rPr>
              <a:t> Maintaining a positive attitude even when things do not directly benefit the person, and willing to sacrifice personal interest for the good of the work group.</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2731731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4.5 Construct personality tests that measure ethics.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legal reasons, tests that measure general personality traits must be differentiated from those that diagnose personality disorders or mental disabilities, such as the Minnesota Multiphasic Personality Inventory (MMPI), because people with mental disabilities have protected class status under the Americans with Disabilities Act.</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Mental health and other medical tests for job candidates can be administered after a bona fide job offer has been made.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120792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4.6 Prepare interview questions that address ethical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Asking job candidates to describe how they managed an ethical issue at a previous employer can be useful.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Sensitize job candidates to real-life ethical dilemmas current employees have experienced and ask how they would respond, such as, “Would you accept a free lunch from a client wanting to do business with the organization?”</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3033962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4.6 Prepare interview questions that address ethical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Behavioral responses falsely assumed to be cues for detecting a lie include the following:</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Bodily tendencies.</a:t>
            </a:r>
            <a:r>
              <a:rPr lang="en-US" sz="1800" dirty="0">
                <a:solidFill>
                  <a:srgbClr val="000000"/>
                </a:solidFill>
                <a:effectLst/>
                <a:latin typeface="Times New Roman" panose="02020603050405020304" pitchFamily="18" charset="0"/>
                <a:ea typeface="Times New Roman" panose="02020603050405020304" pitchFamily="18" charset="0"/>
              </a:rPr>
              <a:t> Less eye contact, increased blinking, pupil dilation, fidgeting, shaking knee, tapping fingers, sweating, pressing lips together, and deep breaths.</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Verbal tendencies.</a:t>
            </a:r>
            <a:r>
              <a:rPr lang="en-US" sz="1800" dirty="0">
                <a:solidFill>
                  <a:srgbClr val="000000"/>
                </a:solidFill>
                <a:effectLst/>
                <a:latin typeface="Times New Roman" panose="02020603050405020304" pitchFamily="18" charset="0"/>
                <a:ea typeface="Times New Roman" panose="02020603050405020304" pitchFamily="18" charset="0"/>
              </a:rPr>
              <a:t> Hesitancy in responding, frequent speech disturbances (“um,” “ah,” “da”), sighs, providing fewer details, and less certain in responses.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Obtain an initial benchmark of the individual’s behavior at the beginning of the interview. Ask simple nonthreatening questions and note whether the job candidate seems relaxed or nervous, and record that as benchmark behavior.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Inconsistencies and ambiguities are the best way to detect lying.</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4276627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4.6 Prepare interview questions that address ethical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Realistic job preview</a:t>
            </a:r>
            <a:r>
              <a:rPr lang="en-US" sz="1800" dirty="0">
                <a:effectLst/>
                <a:latin typeface="Times New Roman" panose="02020603050405020304" pitchFamily="18" charset="0"/>
                <a:ea typeface="Times New Roman" panose="02020603050405020304" pitchFamily="18" charset="0"/>
              </a:rPr>
              <a:t> An honest description of daily work activities that highlights both the exciting and tedious aspects of the job.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Job simulations, such as responding to e-mails and role-playing managing a grievance, are more frequently being used to provide a sense of job realism.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Realistic job previews lead to higher levels of employee satisfaction and lower levels of turnover because the new employee’s expectations are more aligned with reality.</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3599841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4.7 Describe when it is appropriate to conduct postinterview tests for drug use and lie detecting.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Drug testing is legally permitted as part of an employee screening process, and millions of Americans are tested for drug use as a preemployment screen or condition of continued employment.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Drug use can be determined by an analysis of blood, urine, hair, or saliva.</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3364461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4.7 Describe when it is appropriate to conduct postinterview tests for drug use and lie detecting.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Polygraphs</a:t>
            </a:r>
            <a:r>
              <a:rPr lang="en-US" sz="1800" dirty="0">
                <a:effectLst/>
                <a:latin typeface="Times New Roman" panose="02020603050405020304" pitchFamily="18" charset="0"/>
                <a:ea typeface="Times New Roman" panose="02020603050405020304" pitchFamily="18" charset="0"/>
              </a:rPr>
              <a:t> Lie detectors that can be used as a job screen by federal, state, and local government agencies, as well as businesses, engaged in national security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scientific community concluded that polygraphs detected anxieties, not lies. The court system agreed with the scientific community in </a:t>
            </a:r>
            <a:r>
              <a:rPr lang="en-US" sz="1800" i="1" dirty="0">
                <a:effectLst/>
                <a:latin typeface="Times New Roman" panose="02020603050405020304" pitchFamily="18" charset="0"/>
                <a:ea typeface="Times New Roman" panose="02020603050405020304" pitchFamily="18" charset="0"/>
              </a:rPr>
              <a:t>United States v. Frye</a:t>
            </a:r>
            <a:r>
              <a:rPr lang="en-US" sz="1800" dirty="0">
                <a:effectLst/>
                <a:latin typeface="Times New Roman" panose="02020603050405020304" pitchFamily="18" charset="0"/>
                <a:ea typeface="Times New Roman" panose="02020603050405020304" pitchFamily="18" charset="0"/>
              </a:rPr>
              <a:t> (1923) and ruled that polygraph results could not be presented in a court of law.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Employee Polygraph Protection Act of 1988 prohibits most companies from using polygraph testing as a preemployment tool.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prohibition does not apply to federal, state, and local governments.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new type of polygraph test being developed by brain researchers uses functional magnetic resonance imaging (fMRI) scanners.</a:t>
            </a:r>
            <a:endParaRPr lang="en-US" sz="1200" u="sng"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342258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4.1 Identify the six steps of an ethics job-screening process.</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4.1 Six-Step Ethics Job Screen Process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Personality traits and related characteristics: Obtain scores for personality traits and related characteristics such as conscientiousness and organizational citizenship behavior.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Interview questions: Interview job finalists about ethical dilemmas experienced at previous workplaces and how they would respond to ethical dilemmas experienced by current employees. In addition, clarify inconsistencies and ambiguities that arose during the previous two steps.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Postinterview tests: Where appropriate, conduct drug and polygraph tests.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4019550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4.7 Describe when it is appropriate to conduct postinterview tests for drug use and lie detecting.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1529190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4.7 Describe when it is appropriate to conduct postinterview tests for drug use and lie detecting.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4.3 Behavioral Information Sources: Strengths and Concerns</a:t>
            </a: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Résumé</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Strengths</a:t>
            </a: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Documents previous work experience and accomplishments.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Documents educational experience and accomplishments.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Weaknesses</a:t>
            </a: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Some résumés contain false information, mostly about skill sets and previous job responsibilities.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Reference check</a:t>
            </a:r>
          </a:p>
          <a:p>
            <a:pPr marL="742950" marR="0" lvl="1"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Strengths</a:t>
            </a: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References have personal experience working with the job applicant.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References are legally protected from a defamation lawsuit if the conveyed information is truthful.</a:t>
            </a: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Weaknesses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Many listed references have a favorable bias toward job applicant.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Some references are unwilling to share negative information because of defamation lawsuit concerns.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Background check</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Strengths</a:t>
            </a: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 wide range of information is easily available on the Internet.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One can verify that the information on a résumé is accurate.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Weaknesses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Internet information can be inaccurate.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Information obtained that is not related to job performance can create a negative bias.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Integrity test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Strengths</a:t>
            </a:r>
          </a:p>
          <a:p>
            <a:pPr marL="1200150" marR="0" lvl="2"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Documents applicant’s previous illegal actions and opinions about ethics issues.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Weaknesses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Test takers can easily guess at the socially desired answer.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Liars can provide false information and score higher than conscientious applicants.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Personality test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Strengths</a:t>
            </a:r>
          </a:p>
          <a:p>
            <a:pPr marL="1200150" marR="0" lvl="2"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Scores for conscientiousness and organizational citizenship behavior are strongly associated with both ethical behavior and employee performance.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Weaknesses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Test takers can easily guess at the socially desired answer.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Administering tests that are not performance related can lead to lawsuits.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Interview questions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Strengths</a:t>
            </a: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Sensitize job candidates to real-life ethical dilemmas.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Help clarify questionable information gained from other methods.</a:t>
            </a: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Weaknesses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Difficult to determine whether applicant is telling the truth or lying.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Drug and polygraph tests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Strengths</a:t>
            </a:r>
          </a:p>
          <a:p>
            <a:pPr marL="1200150" marR="0" lvl="2" indent="-285750" algn="l" defTabSz="914400" rtl="0" eaLnBrk="1" fontAlgn="auto" latinLnBrk="0" hangingPunct="0">
              <a:lnSpc>
                <a:spcPct val="200000"/>
              </a:lnSpc>
              <a:spcBef>
                <a:spcPts val="0"/>
              </a:spcBef>
              <a:spcAft>
                <a:spcPts val="1200"/>
              </a:spcAft>
              <a:buClrTx/>
              <a:buSzTx/>
              <a:buFont typeface="Arial" panose="020B0604020202020204" pitchFamily="34" charset="0"/>
              <a:buChar char="•"/>
              <a:tabLst/>
              <a:defRPr/>
            </a:pPr>
            <a:r>
              <a:rPr lang="en-GB" sz="1800" dirty="0">
                <a:solidFill>
                  <a:srgbClr val="000000"/>
                </a:solidFill>
                <a:effectLst/>
                <a:latin typeface="Times New Roman" panose="02020603050405020304" pitchFamily="18" charset="0"/>
                <a:ea typeface="Times New Roman" panose="02020603050405020304" pitchFamily="18" charset="0"/>
              </a:rPr>
              <a:t>Scientifically valid approaches for gathering important information.</a:t>
            </a: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Weaknesses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Invasion of privacy.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Legal action can be taken by a falsely accused job applicant.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84475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4.2 Discuss the impact of including an ethics screen notice in a job description and how it affects the types of candidates that apply.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Attraction-selection-attrition cycle</a:t>
            </a:r>
            <a:r>
              <a:rPr lang="en-US" sz="1800" dirty="0">
                <a:effectLst/>
                <a:latin typeface="Times New Roman" panose="02020603050405020304" pitchFamily="18" charset="0"/>
                <a:ea typeface="Times New Roman" panose="02020603050405020304" pitchFamily="18" charset="0"/>
              </a:rPr>
              <a:t> A cycle created by industrial psychologist Benjamin Schneider that emphasizes how individuals are attracted to organizations that reflect their values and goals.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Job fit begins with creating a realistic job description.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Otherwise, the individual hired will feel misled or lied to, lose respect for organizational leaders, and depart.</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Job announcements noting an ethics job screen attract ethical applicants and discourage morally egregious people from applying. </a:t>
            </a:r>
            <a:endParaRPr lang="en-US" sz="1800" dirty="0">
              <a:effectLst/>
              <a:latin typeface="Times New Roman" panose="02020603050405020304" pitchFamily="18" charset="0"/>
            </a:endParaRP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Hiring personnel should clarify that the ethics screen focuses on job-related issues, not activities unrelated to work.</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162502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Title VII of the Civil Rights Act of 1964</a:t>
            </a:r>
            <a:r>
              <a:rPr lang="en-US" sz="1800" dirty="0">
                <a:effectLst/>
                <a:latin typeface="Times New Roman" panose="02020603050405020304" pitchFamily="18" charset="0"/>
                <a:ea typeface="Times New Roman" panose="02020603050405020304" pitchFamily="18" charset="0"/>
              </a:rPr>
              <a:t> A legislative act passed by Congress that prohibits businesses from discriminating among job applicants based on the individual’s race, color, religion, gender, or national origin.</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Protected class</a:t>
            </a:r>
            <a:r>
              <a:rPr lang="en-US" sz="1800" dirty="0">
                <a:effectLst/>
                <a:latin typeface="Times New Roman" panose="02020603050405020304" pitchFamily="18" charset="0"/>
                <a:ea typeface="Times New Roman" panose="02020603050405020304" pitchFamily="18" charset="0"/>
              </a:rPr>
              <a:t> A group of people who are legislatively chosen to benefit from the protection of a statute, usually due to previous harmful discrimination.</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Equal Employment Opportunity Commission (EEOC)</a:t>
            </a:r>
            <a:r>
              <a:rPr lang="en-US" sz="1800" dirty="0">
                <a:effectLst/>
                <a:latin typeface="Times New Roman" panose="02020603050405020304" pitchFamily="18" charset="0"/>
                <a:ea typeface="Times New Roman" panose="02020603050405020304" pitchFamily="18" charset="0"/>
              </a:rPr>
              <a:t> A commission created in 1965 to oversee provisions of the Civil Rights Act in which the federal agency investigates discrimination complaints, seeks negotiated solutions to violations, and litigates when conciliation does not occur within an organization.</a:t>
            </a:r>
          </a:p>
          <a:p>
            <a:pPr marL="285750" marR="0" indent="-285750" algn="just">
              <a:lnSpc>
                <a:spcPct val="150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357851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Title VII of the Civil Rights Act of 1964</a:t>
            </a:r>
            <a:r>
              <a:rPr lang="en-US" sz="1800" dirty="0">
                <a:effectLst/>
                <a:latin typeface="Times New Roman" panose="02020603050405020304" pitchFamily="18" charset="0"/>
                <a:ea typeface="Times New Roman" panose="02020603050405020304" pitchFamily="18" charset="0"/>
              </a:rPr>
              <a:t> A legislative act passed by Congress that prohibits businesses from discriminating among job applicants based on the individual’s race, color, religion, gender, or national origin.</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Protected class</a:t>
            </a:r>
            <a:r>
              <a:rPr lang="en-US" sz="1800" dirty="0">
                <a:effectLst/>
                <a:latin typeface="Times New Roman" panose="02020603050405020304" pitchFamily="18" charset="0"/>
                <a:ea typeface="Times New Roman" panose="02020603050405020304" pitchFamily="18" charset="0"/>
              </a:rPr>
              <a:t> A group of people who are legislatively chosen to benefit from the protection of a statute, usually due to previous harmful discrimination.</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Equal Employment Opportunity Commission (EEOC)</a:t>
            </a:r>
            <a:r>
              <a:rPr lang="en-US" sz="1800" dirty="0">
                <a:effectLst/>
                <a:latin typeface="Times New Roman" panose="02020603050405020304" pitchFamily="18" charset="0"/>
                <a:ea typeface="Times New Roman" panose="02020603050405020304" pitchFamily="18" charset="0"/>
              </a:rPr>
              <a:t> A commission created in 1965 to oversee provisions of the Civil Rights Act in which the federal agency investigates discrimination complaints, seeks negotiated solutions to violations, and litigates when conciliation does not occur within an organization.</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There are three major exemptions to Title VII:</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If an organization employs fewer than 15 people (small businesses are exempt from many regulations so as not to overwhelm them with regulatory compliance burdens)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If an organization serves a religious purpose</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If it is a bona fide occupational qualification for which the discrimination relates to the “essence” or “central mission” of the employer’s business (e.g., preference for hiring a Chinese person as a waiter in a Chinese restaurant, or Abercrombie and Fitch’s preference for hiring attractive in-store sales employees)</a:t>
            </a:r>
          </a:p>
          <a:p>
            <a:pPr marL="285750" marR="0" indent="-285750" algn="just">
              <a:lnSpc>
                <a:spcPct val="150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73338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pPr marL="171450" indent="-1714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Disparate impact</a:t>
            </a:r>
            <a:r>
              <a:rPr lang="en-US" sz="1800" dirty="0">
                <a:effectLst/>
                <a:latin typeface="Times New Roman" panose="02020603050405020304" pitchFamily="18" charset="0"/>
                <a:ea typeface="Times New Roman" panose="02020603050405020304" pitchFamily="18" charset="0"/>
              </a:rPr>
              <a:t> Occurs when members of a protected class rarely make it through all the job-screening filters, suggesting that one of the decision rules could be unintentionally discriminatory.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Front-end</a:t>
            </a:r>
            <a:r>
              <a:rPr lang="en-US" sz="1800" dirty="0">
                <a:effectLst/>
                <a:latin typeface="Times New Roman" panose="02020603050405020304" pitchFamily="18" charset="0"/>
                <a:ea typeface="Times New Roman" panose="02020603050405020304" pitchFamily="18" charset="0"/>
              </a:rPr>
              <a:t> disparate impact job discrimination occurs when members of protected classes are excluded from the job candidate pool.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Back-end</a:t>
            </a:r>
            <a:r>
              <a:rPr lang="en-US" sz="1800" dirty="0">
                <a:effectLst/>
                <a:latin typeface="Times New Roman" panose="02020603050405020304" pitchFamily="18" charset="0"/>
                <a:ea typeface="Times New Roman" panose="02020603050405020304" pitchFamily="18" charset="0"/>
              </a:rPr>
              <a:t> disparate impact job discrimination is also unintended.</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Back-end</a:t>
            </a:r>
            <a:r>
              <a:rPr lang="en-US" sz="1800" dirty="0">
                <a:effectLst/>
                <a:latin typeface="Times New Roman" panose="02020603050405020304" pitchFamily="18" charset="0"/>
                <a:ea typeface="Times New Roman" panose="02020603050405020304" pitchFamily="18" charset="0"/>
              </a:rPr>
              <a:t> disparate impact job discrimination is also unintended. For instance, Pepsi eliminated all candidates who had arrest records from its applicant pool. This rule disproportionately eliminated African American applicants compared with Caucasians. Applicants who were arrested but not convicted, or convicted of minor offenses not related to the work task, were mostly African American.</a:t>
            </a:r>
            <a:endParaRPr lang="en-US" sz="1800" b="1" dirty="0">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Four-fifths rule</a:t>
            </a:r>
            <a:r>
              <a:rPr lang="en-US" sz="1800" dirty="0">
                <a:effectLst/>
                <a:latin typeface="Times New Roman" panose="02020603050405020304" pitchFamily="18" charset="0"/>
                <a:ea typeface="Times New Roman" panose="02020603050405020304" pitchFamily="18" charset="0"/>
              </a:rPr>
              <a:t> Method for determining whether an organization is unfairly discriminating against job candidates based on a protected class factor such as race or gender, with the organization’s protected class profile being within 80% of those in the region who are qualified to perform the job task.</a:t>
            </a:r>
          </a:p>
          <a:p>
            <a:pPr marL="285750" marR="0" lvl="0" indent="-285750" algn="just">
              <a:lnSpc>
                <a:spcPct val="200000"/>
              </a:lnSpc>
              <a:spcBef>
                <a:spcPts val="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Job candidates are legally required to respond truthfully to all job-related questions on application forms and submitted materials, such as résumés.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answers provided by the job candidate are truthful, </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 false or purposely omitted information will lead to the job candidate’s disqualification, and</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 false or purposely omitted information that becomes known after employment will lead to job termination.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177355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Affirmative action</a:t>
            </a:r>
            <a:r>
              <a:rPr lang="en-US" sz="1800" dirty="0">
                <a:effectLst/>
                <a:latin typeface="Times New Roman" panose="02020603050405020304" pitchFamily="18" charset="0"/>
                <a:ea typeface="Times New Roman" panose="02020603050405020304" pitchFamily="18" charset="0"/>
              </a:rPr>
              <a:t> Plans that attempt to remedy past discriminatory behaviors by actively seeking, hiring, and promoting minority group members and women to equalize opportunities previously limited to Caucasian males.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 people oppose affirmative action plans on the grounds that they are no longer necessary because historical forms of racial and gender discrimination have been eliminated or because remediation for discrimination can be addressed through the justice system. Others claim that affirmative action plans are an unconstitutional form of “reverse discrimination,” whereby Caucasian males are discriminated against based solely on their race and gender.</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Judges who rule on reverse discrimination lawsuits are influenced by two factors: remedial need and limiting harm.</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 employers try to avoid litigation by instituting a protected class quota system.</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84759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4.3 Summarize key legal rules governing the hiring process to avoid discrimination claims.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Questions about being an alcoholic, however, are illegal under the Americans with Disabilities Act because alcoholism is categorized as a disability.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307135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4: Hiring Ethical People</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(5 of 9)</a:t>
            </a:r>
          </a:p>
        </p:txBody>
      </p:sp>
      <p:sp>
        <p:nvSpPr>
          <p:cNvPr id="4" name="Content Placeholder 3"/>
          <p:cNvSpPr>
            <a:spLocks noGrp="1"/>
          </p:cNvSpPr>
          <p:nvPr>
            <p:ph idx="1"/>
          </p:nvPr>
        </p:nvSpPr>
        <p:spPr/>
        <p:txBody>
          <a:bodyPr>
            <a:normAutofit/>
          </a:bodyPr>
          <a:lstStyle/>
          <a:p>
            <a:pPr marL="0" indent="0">
              <a:buNone/>
            </a:pPr>
            <a:r>
              <a:rPr lang="en-US" dirty="0"/>
              <a:t>Alcoholism and Smoking</a:t>
            </a:r>
          </a:p>
          <a:p>
            <a:r>
              <a:rPr lang="en-US" dirty="0"/>
              <a:t>Job-related: employers can ask about drunken driving arrests.</a:t>
            </a:r>
          </a:p>
          <a:p>
            <a:r>
              <a:rPr lang="en-US" dirty="0"/>
              <a:t>Questions about being alcoholic: illegal.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06051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(6 of 9)</a:t>
            </a:r>
          </a:p>
        </p:txBody>
      </p:sp>
      <p:sp>
        <p:nvSpPr>
          <p:cNvPr id="4" name="Content Placeholder 3"/>
          <p:cNvSpPr>
            <a:spLocks noGrp="1"/>
          </p:cNvSpPr>
          <p:nvPr>
            <p:ph idx="1"/>
          </p:nvPr>
        </p:nvSpPr>
        <p:spPr/>
        <p:txBody>
          <a:bodyPr>
            <a:normAutofit/>
          </a:bodyPr>
          <a:lstStyle/>
          <a:p>
            <a:pPr marL="0" indent="0">
              <a:buNone/>
            </a:pPr>
            <a:r>
              <a:rPr lang="en-US" dirty="0"/>
              <a:t>Alcoholism and Smoking</a:t>
            </a:r>
          </a:p>
          <a:p>
            <a:r>
              <a:rPr lang="en-US" dirty="0"/>
              <a:t>Employers have legal right to ban smoking from workplace.</a:t>
            </a:r>
          </a:p>
          <a:p>
            <a:r>
              <a:rPr lang="en-US" dirty="0"/>
              <a:t>“No-smokers” hiring policies.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97145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(7 of 9)</a:t>
            </a:r>
          </a:p>
        </p:txBody>
      </p:sp>
      <p:sp>
        <p:nvSpPr>
          <p:cNvPr id="4" name="Content Placeholder 3"/>
          <p:cNvSpPr>
            <a:spLocks noGrp="1"/>
          </p:cNvSpPr>
          <p:nvPr>
            <p:ph idx="1"/>
          </p:nvPr>
        </p:nvSpPr>
        <p:spPr/>
        <p:txBody>
          <a:bodyPr>
            <a:normAutofit/>
          </a:bodyPr>
          <a:lstStyle/>
          <a:p>
            <a:pPr marL="0" indent="0">
              <a:buNone/>
            </a:pPr>
            <a:r>
              <a:rPr lang="en-US" dirty="0"/>
              <a:t>Nepotism</a:t>
            </a:r>
          </a:p>
          <a:p>
            <a:r>
              <a:rPr lang="en-US" dirty="0"/>
              <a:t>Managers have legal right to hire relatives.</a:t>
            </a:r>
          </a:p>
          <a:p>
            <a:r>
              <a:rPr lang="en-US" dirty="0"/>
              <a:t>Nepotism may lead to favoritism.</a:t>
            </a:r>
          </a:p>
          <a:p>
            <a:r>
              <a:rPr lang="en-US" dirty="0"/>
              <a:t>Ethical problems arise when family members are unqualified.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425712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(8 of 9)</a:t>
            </a:r>
          </a:p>
        </p:txBody>
      </p:sp>
      <p:sp>
        <p:nvSpPr>
          <p:cNvPr id="4" name="Content Placeholder 3"/>
          <p:cNvSpPr>
            <a:spLocks noGrp="1"/>
          </p:cNvSpPr>
          <p:nvPr>
            <p:ph idx="1"/>
          </p:nvPr>
        </p:nvSpPr>
        <p:spPr/>
        <p:txBody>
          <a:bodyPr>
            <a:normAutofit/>
          </a:bodyPr>
          <a:lstStyle/>
          <a:p>
            <a:pPr marL="0" indent="0">
              <a:buNone/>
            </a:pPr>
            <a:r>
              <a:rPr lang="en-US" dirty="0"/>
              <a:t>Nepotism</a:t>
            </a:r>
          </a:p>
          <a:p>
            <a:r>
              <a:rPr lang="en-US" dirty="0"/>
              <a:t>Problems complex in international business.</a:t>
            </a:r>
          </a:p>
          <a:p>
            <a:r>
              <a:rPr lang="en-US" dirty="0"/>
              <a:t>Foreign Corrupt Practices Act problems: “quid pro quo.”</a:t>
            </a:r>
          </a:p>
          <a:p>
            <a:r>
              <a:rPr lang="en-US" dirty="0"/>
              <a:t>Example: 2010s Wall Street companies. </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7434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(9 of 9)</a:t>
            </a:r>
          </a:p>
        </p:txBody>
      </p:sp>
      <p:sp>
        <p:nvSpPr>
          <p:cNvPr id="4" name="Content Placeholder 3"/>
          <p:cNvSpPr>
            <a:spLocks noGrp="1"/>
          </p:cNvSpPr>
          <p:nvPr>
            <p:ph idx="1"/>
          </p:nvPr>
        </p:nvSpPr>
        <p:spPr/>
        <p:txBody>
          <a:bodyPr>
            <a:normAutofit/>
          </a:bodyPr>
          <a:lstStyle/>
          <a:p>
            <a:pPr marL="0" indent="0">
              <a:buNone/>
            </a:pPr>
            <a:r>
              <a:rPr lang="en-US" dirty="0"/>
              <a:t>Undocumented or Illegal Immigrants</a:t>
            </a:r>
          </a:p>
          <a:p>
            <a:r>
              <a:rPr lang="en-US" dirty="0"/>
              <a:t>Hiring illegal immigrants violates federal law.</a:t>
            </a:r>
          </a:p>
          <a:p>
            <a:r>
              <a:rPr lang="en-US" dirty="0"/>
              <a:t>EEOC recommends putting a statement on job applications.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83001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3: Behavioral Information</a:t>
            </a:r>
            <a:br>
              <a:rPr lang="en-US" dirty="0"/>
            </a:br>
            <a:r>
              <a:rPr lang="en-US" sz="2000" dirty="0"/>
              <a:t>(1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Résumés</a:t>
            </a:r>
          </a:p>
          <a:p>
            <a:r>
              <a:rPr lang="en-US" dirty="0"/>
              <a:t>Résumés contain valuable information.</a:t>
            </a:r>
          </a:p>
          <a:p>
            <a:r>
              <a:rPr lang="en-US" dirty="0"/>
              <a:t>Some candidates stretch the truth or lie.</a:t>
            </a:r>
          </a:p>
          <a:p>
            <a:r>
              <a:rPr lang="en-US" dirty="0"/>
              <a:t>If discrepancies found, </a:t>
            </a:r>
            <a:r>
              <a:rPr lang="en-US" dirty="0" smtClean="0"/>
              <a:t>ask </a:t>
            </a:r>
            <a:r>
              <a:rPr lang="en-US" dirty="0"/>
              <a:t>the candidate for an explanation.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17189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3: Behavioral Information</a:t>
            </a:r>
            <a:br>
              <a:rPr lang="en-US" dirty="0"/>
            </a:br>
            <a:r>
              <a:rPr lang="en-US" sz="2000" dirty="0"/>
              <a:t>(2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Reference Checks</a:t>
            </a:r>
          </a:p>
          <a:p>
            <a:r>
              <a:rPr lang="en-US" dirty="0"/>
              <a:t>Previous supervisor’s perspective most relevant.</a:t>
            </a:r>
          </a:p>
          <a:p>
            <a:r>
              <a:rPr lang="en-US" dirty="0"/>
              <a:t>For management: previous subordinates.</a:t>
            </a:r>
          </a:p>
          <a:p>
            <a:r>
              <a:rPr lang="en-US" dirty="0"/>
              <a:t>References protected from defamation lawsuits.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04789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3: Behavioral Information</a:t>
            </a:r>
            <a:br>
              <a:rPr lang="en-US" dirty="0"/>
            </a:br>
            <a:r>
              <a:rPr lang="en-US" sz="2000" dirty="0"/>
              <a:t>(3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Ethical Applications: Legal Protections for Contacting References</a:t>
            </a:r>
          </a:p>
          <a:p>
            <a:r>
              <a:rPr lang="en-US" dirty="0"/>
              <a:t>On job application, include a statement about truthfulness and contacting references.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29293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3: Behavioral Information</a:t>
            </a:r>
            <a:br>
              <a:rPr lang="en-US" dirty="0"/>
            </a:br>
            <a:r>
              <a:rPr lang="en-US" sz="2000" dirty="0"/>
              <a:t>(4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Background Checks: </a:t>
            </a:r>
          </a:p>
          <a:p>
            <a:r>
              <a:rPr lang="en-US" dirty="0"/>
              <a:t>Educational accomplishments.</a:t>
            </a:r>
          </a:p>
          <a:p>
            <a:r>
              <a:rPr lang="en-US" dirty="0"/>
              <a:t>Credit checks.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50996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3: Behavioral Information</a:t>
            </a:r>
            <a:br>
              <a:rPr lang="en-US" dirty="0"/>
            </a:br>
            <a:r>
              <a:rPr lang="en-US" sz="2000" dirty="0"/>
              <a:t>(5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Background Checks: Criminal Records</a:t>
            </a:r>
          </a:p>
          <a:p>
            <a:r>
              <a:rPr lang="en-US" dirty="0"/>
              <a:t>Individuals with criminal record prohibited from certain occupations.</a:t>
            </a:r>
          </a:p>
          <a:p>
            <a:r>
              <a:rPr lang="en-US" dirty="0"/>
              <a:t>Sex offender registries.</a:t>
            </a:r>
          </a:p>
          <a:p>
            <a:r>
              <a:rPr lang="en-US" dirty="0"/>
              <a:t>EEOC guidance on arrest and conviction records.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2300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Importance of an Ethics Screen</a:t>
            </a:r>
            <a:br>
              <a:rPr lang="en-US" dirty="0"/>
            </a:br>
            <a:r>
              <a:rPr lang="en-US" sz="2000" dirty="0"/>
              <a:t>(1 of 3)</a:t>
            </a:r>
          </a:p>
        </p:txBody>
      </p:sp>
      <p:sp>
        <p:nvSpPr>
          <p:cNvPr id="4" name="Content Placeholder 3"/>
          <p:cNvSpPr>
            <a:spLocks noGrp="1"/>
          </p:cNvSpPr>
          <p:nvPr>
            <p:ph idx="1"/>
          </p:nvPr>
        </p:nvSpPr>
        <p:spPr/>
        <p:txBody>
          <a:bodyPr>
            <a:normAutofit/>
          </a:bodyPr>
          <a:lstStyle/>
          <a:p>
            <a:r>
              <a:rPr lang="en-US" dirty="0"/>
              <a:t>Organizations liable for employee behavior.</a:t>
            </a:r>
          </a:p>
          <a:p>
            <a:r>
              <a:rPr lang="en-US" dirty="0"/>
              <a:t>Ethical work behavior begins with hiring.</a:t>
            </a:r>
          </a:p>
          <a:p>
            <a:r>
              <a:rPr lang="en-US" dirty="0"/>
              <a:t>Ethical borderlines can be slippery slopes.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502112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3: Behavioral Information</a:t>
            </a:r>
            <a:br>
              <a:rPr lang="en-US" dirty="0"/>
            </a:br>
            <a:r>
              <a:rPr lang="en-US" sz="2000" dirty="0"/>
              <a:t>(6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Background Checks: Internet, Facebook, and Other Social Media Searches</a:t>
            </a:r>
          </a:p>
          <a:p>
            <a:r>
              <a:rPr lang="en-US" dirty="0"/>
              <a:t>&gt;50% of employer rejected candidate due to their online presence.</a:t>
            </a:r>
          </a:p>
          <a:p>
            <a:r>
              <a:rPr lang="en-US" dirty="0"/>
              <a:t>Searching site and privacy concerns.</a:t>
            </a:r>
          </a:p>
          <a:p>
            <a:r>
              <a:rPr lang="en-US" dirty="0"/>
              <a:t>Important to use best practices.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666271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3: Behavioral Information</a:t>
            </a:r>
            <a:br>
              <a:rPr lang="en-US" dirty="0"/>
            </a:br>
            <a:r>
              <a:rPr lang="en-US" sz="2000" dirty="0"/>
              <a:t>(7 of 7)</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Integrity Tests</a:t>
            </a:r>
          </a:p>
          <a:p>
            <a:r>
              <a:rPr lang="en-US" dirty="0" smtClean="0"/>
              <a:t>Four </a:t>
            </a:r>
            <a:r>
              <a:rPr lang="en-US" dirty="0"/>
              <a:t>approaches to testing.</a:t>
            </a:r>
          </a:p>
          <a:p>
            <a:r>
              <a:rPr lang="en-US" dirty="0"/>
              <a:t>Office of Technology Assessment (OTA) finding on testing.</a:t>
            </a:r>
          </a:p>
          <a:p>
            <a:r>
              <a:rPr lang="en-US" dirty="0"/>
              <a:t>Results should be considered with other screens.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435154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Step 4: Personality Traits and Related Characteristics </a:t>
            </a:r>
            <a:r>
              <a:rPr lang="en-US" sz="2200" dirty="0"/>
              <a:t>(1 of 4)</a:t>
            </a:r>
          </a:p>
        </p:txBody>
      </p:sp>
      <p:sp>
        <p:nvSpPr>
          <p:cNvPr id="4" name="Content Placeholder 3"/>
          <p:cNvSpPr>
            <a:spLocks noGrp="1"/>
          </p:cNvSpPr>
          <p:nvPr>
            <p:ph idx="1"/>
          </p:nvPr>
        </p:nvSpPr>
        <p:spPr/>
        <p:txBody>
          <a:bodyPr>
            <a:normAutofit/>
          </a:bodyPr>
          <a:lstStyle/>
          <a:p>
            <a:pPr marL="0" indent="0">
              <a:buNone/>
            </a:pPr>
            <a:r>
              <a:rPr lang="en-US" dirty="0"/>
              <a:t>Conscientiousness</a:t>
            </a:r>
          </a:p>
          <a:p>
            <a:r>
              <a:rPr lang="en-US" dirty="0"/>
              <a:t>Strongest predictor of ethical behavior.</a:t>
            </a:r>
          </a:p>
          <a:p>
            <a:r>
              <a:rPr lang="en-US" dirty="0"/>
              <a:t>Strong predictor of job performance.</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60094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Step 4: Personality Traits and Related Characteristics </a:t>
            </a:r>
            <a:r>
              <a:rPr lang="en-US" sz="2200" dirty="0"/>
              <a:t>(2 of 4)</a:t>
            </a:r>
          </a:p>
        </p:txBody>
      </p:sp>
      <p:sp>
        <p:nvSpPr>
          <p:cNvPr id="4" name="Content Placeholder 3"/>
          <p:cNvSpPr>
            <a:spLocks noGrp="1"/>
          </p:cNvSpPr>
          <p:nvPr>
            <p:ph idx="1"/>
          </p:nvPr>
        </p:nvSpPr>
        <p:spPr/>
        <p:txBody>
          <a:bodyPr>
            <a:normAutofit/>
          </a:bodyPr>
          <a:lstStyle/>
          <a:p>
            <a:pPr marL="0" indent="0">
              <a:buNone/>
            </a:pPr>
            <a:r>
              <a:rPr lang="en-US" dirty="0"/>
              <a:t>Organizational Citizenship Behavior</a:t>
            </a:r>
          </a:p>
          <a:p>
            <a:r>
              <a:rPr lang="en-US" dirty="0"/>
              <a:t>Helping behavior.</a:t>
            </a:r>
          </a:p>
          <a:p>
            <a:r>
              <a:rPr lang="en-US" dirty="0"/>
              <a:t>Organizational compliance.</a:t>
            </a:r>
          </a:p>
          <a:p>
            <a:r>
              <a:rPr lang="en-US" dirty="0"/>
              <a:t>Individual initiative.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882242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Step 4: Personality Traits and Related Characteristics </a:t>
            </a:r>
            <a:r>
              <a:rPr lang="en-US" sz="2200" dirty="0"/>
              <a:t>(3 of 4)</a:t>
            </a:r>
          </a:p>
        </p:txBody>
      </p:sp>
      <p:sp>
        <p:nvSpPr>
          <p:cNvPr id="4" name="Content Placeholder 3"/>
          <p:cNvSpPr>
            <a:spLocks noGrp="1"/>
          </p:cNvSpPr>
          <p:nvPr>
            <p:ph idx="1"/>
          </p:nvPr>
        </p:nvSpPr>
        <p:spPr/>
        <p:txBody>
          <a:bodyPr>
            <a:normAutofit/>
          </a:bodyPr>
          <a:lstStyle/>
          <a:p>
            <a:pPr marL="0" indent="0">
              <a:buNone/>
            </a:pPr>
            <a:r>
              <a:rPr lang="en-US" dirty="0"/>
              <a:t>Organizational Citizenship Behavior</a:t>
            </a:r>
          </a:p>
          <a:p>
            <a:r>
              <a:rPr lang="en-US" dirty="0"/>
              <a:t>Organizational loyalty.</a:t>
            </a:r>
          </a:p>
          <a:p>
            <a:r>
              <a:rPr lang="en-US" dirty="0"/>
              <a:t>Civic virtue.</a:t>
            </a:r>
          </a:p>
          <a:p>
            <a:r>
              <a:rPr lang="en-US" dirty="0"/>
              <a:t>Self-development.</a:t>
            </a:r>
          </a:p>
          <a:p>
            <a:r>
              <a:rPr lang="en-US" dirty="0"/>
              <a:t>Sportsmanship.</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657855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Step 4: Personality Traits and Related Characteristics </a:t>
            </a:r>
            <a:r>
              <a:rPr lang="en-US" sz="2200" dirty="0"/>
              <a:t>(4 of 4)</a:t>
            </a:r>
          </a:p>
        </p:txBody>
      </p:sp>
      <p:sp>
        <p:nvSpPr>
          <p:cNvPr id="4" name="Content Placeholder 3"/>
          <p:cNvSpPr>
            <a:spLocks noGrp="1"/>
          </p:cNvSpPr>
          <p:nvPr>
            <p:ph idx="1"/>
          </p:nvPr>
        </p:nvSpPr>
        <p:spPr/>
        <p:txBody>
          <a:bodyPr>
            <a:normAutofit/>
          </a:bodyPr>
          <a:lstStyle/>
          <a:p>
            <a:pPr marL="0" indent="0">
              <a:buNone/>
            </a:pPr>
            <a:r>
              <a:rPr lang="en-US" dirty="0"/>
              <a:t>Mental Disability Tests</a:t>
            </a:r>
          </a:p>
          <a:p>
            <a:r>
              <a:rPr lang="en-US" dirty="0"/>
              <a:t>People with mental disabilities have protected class status.</a:t>
            </a:r>
          </a:p>
          <a:p>
            <a:r>
              <a:rPr lang="en-US" dirty="0"/>
              <a:t>Illegal to ask applicants about mental health conditions.</a:t>
            </a:r>
          </a:p>
          <a:p>
            <a:r>
              <a:rPr lang="en-US" dirty="0"/>
              <a:t>Test can be administered after a job offer.</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424012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5: Interview Questions</a:t>
            </a:r>
            <a:br>
              <a:rPr lang="en-US" dirty="0"/>
            </a:br>
            <a:r>
              <a:rPr lang="en-US" sz="2000" dirty="0"/>
              <a:t>(1 of 3)</a:t>
            </a:r>
          </a:p>
        </p:txBody>
      </p:sp>
      <p:sp>
        <p:nvSpPr>
          <p:cNvPr id="4" name="Content Placeholder 3"/>
          <p:cNvSpPr>
            <a:spLocks noGrp="1"/>
          </p:cNvSpPr>
          <p:nvPr>
            <p:ph idx="1"/>
          </p:nvPr>
        </p:nvSpPr>
        <p:spPr/>
        <p:txBody>
          <a:bodyPr>
            <a:normAutofit/>
          </a:bodyPr>
          <a:lstStyle/>
          <a:p>
            <a:pPr marL="0" indent="0">
              <a:buNone/>
            </a:pPr>
            <a:r>
              <a:rPr lang="en-US" dirty="0"/>
              <a:t>Previous Ethical Dilemmas</a:t>
            </a:r>
          </a:p>
          <a:p>
            <a:r>
              <a:rPr lang="en-US" dirty="0"/>
              <a:t>Ask a candidate to describe a previous ethical dilemma they had.</a:t>
            </a:r>
          </a:p>
          <a:p>
            <a:r>
              <a:rPr lang="en-US" dirty="0"/>
              <a:t>Ask a candidate how they would handle a real-life dilemma current employees have.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771238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5: Interview Questions</a:t>
            </a:r>
            <a:br>
              <a:rPr lang="en-US" dirty="0"/>
            </a:br>
            <a:r>
              <a:rPr lang="en-US" sz="2000" dirty="0"/>
              <a:t>(2 of 3)</a:t>
            </a:r>
          </a:p>
        </p:txBody>
      </p:sp>
      <p:sp>
        <p:nvSpPr>
          <p:cNvPr id="4" name="Content Placeholder 3"/>
          <p:cNvSpPr>
            <a:spLocks noGrp="1"/>
          </p:cNvSpPr>
          <p:nvPr>
            <p:ph idx="1"/>
          </p:nvPr>
        </p:nvSpPr>
        <p:spPr/>
        <p:txBody>
          <a:bodyPr>
            <a:normAutofit/>
          </a:bodyPr>
          <a:lstStyle/>
          <a:p>
            <a:pPr marL="0" indent="0">
              <a:buNone/>
            </a:pPr>
            <a:r>
              <a:rPr lang="en-US" dirty="0"/>
              <a:t>Visual Lie Detection</a:t>
            </a:r>
          </a:p>
          <a:p>
            <a:r>
              <a:rPr lang="en-US" dirty="0"/>
              <a:t>Some responses falsely assumed to be cues for lying.</a:t>
            </a:r>
          </a:p>
          <a:p>
            <a:r>
              <a:rPr lang="en-US" dirty="0"/>
              <a:t>Benchmarks can be used for an individual’s behavior.</a:t>
            </a:r>
          </a:p>
          <a:p>
            <a:r>
              <a:rPr lang="en-US" dirty="0"/>
              <a:t>Inconsistencies: good way to detect lying.</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14583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5: Interview Questions</a:t>
            </a:r>
            <a:br>
              <a:rPr lang="en-US" dirty="0"/>
            </a:br>
            <a:r>
              <a:rPr lang="en-US" sz="2000" dirty="0"/>
              <a:t>(3 of 3)</a:t>
            </a:r>
          </a:p>
        </p:txBody>
      </p:sp>
      <p:sp>
        <p:nvSpPr>
          <p:cNvPr id="4" name="Content Placeholder 3"/>
          <p:cNvSpPr>
            <a:spLocks noGrp="1"/>
          </p:cNvSpPr>
          <p:nvPr>
            <p:ph idx="1"/>
          </p:nvPr>
        </p:nvSpPr>
        <p:spPr/>
        <p:txBody>
          <a:bodyPr>
            <a:normAutofit/>
          </a:bodyPr>
          <a:lstStyle/>
          <a:p>
            <a:pPr marL="0" indent="0">
              <a:buNone/>
            </a:pPr>
            <a:r>
              <a:rPr lang="en-US" dirty="0"/>
              <a:t>Realistic Job Previews</a:t>
            </a:r>
          </a:p>
          <a:p>
            <a:r>
              <a:rPr lang="en-US" dirty="0"/>
              <a:t>Job simulations.</a:t>
            </a:r>
          </a:p>
          <a:p>
            <a:r>
              <a:rPr lang="en-US" dirty="0"/>
              <a:t>Higher levels of employee satisfaction.</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4151852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6: Postinterview Tests</a:t>
            </a:r>
            <a:br>
              <a:rPr lang="en-US" dirty="0"/>
            </a:br>
            <a:r>
              <a:rPr lang="en-US" sz="2000" dirty="0"/>
              <a:t>(1 of 4)</a:t>
            </a:r>
          </a:p>
        </p:txBody>
      </p:sp>
      <p:sp>
        <p:nvSpPr>
          <p:cNvPr id="4" name="Content Placeholder 3"/>
          <p:cNvSpPr>
            <a:spLocks noGrp="1"/>
          </p:cNvSpPr>
          <p:nvPr>
            <p:ph idx="1"/>
          </p:nvPr>
        </p:nvSpPr>
        <p:spPr/>
        <p:txBody>
          <a:bodyPr>
            <a:normAutofit/>
          </a:bodyPr>
          <a:lstStyle/>
          <a:p>
            <a:pPr marL="0" indent="0">
              <a:buNone/>
            </a:pPr>
            <a:r>
              <a:rPr lang="en-US" dirty="0"/>
              <a:t>Drug Testing</a:t>
            </a:r>
          </a:p>
          <a:p>
            <a:r>
              <a:rPr lang="en-US" dirty="0"/>
              <a:t>Legally permitted.</a:t>
            </a:r>
          </a:p>
          <a:p>
            <a:r>
              <a:rPr lang="en-US" dirty="0"/>
              <a:t>Analysis of blood urine, hair, or saliva.</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209205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Importance of an Ethics Screen</a:t>
            </a:r>
            <a:br>
              <a:rPr lang="en-US" dirty="0"/>
            </a:br>
            <a:r>
              <a:rPr lang="en-US" sz="2000" dirty="0"/>
              <a:t>(2 of 3)</a:t>
            </a:r>
          </a:p>
        </p:txBody>
      </p:sp>
      <p:sp>
        <p:nvSpPr>
          <p:cNvPr id="4" name="Content Placeholder 3"/>
          <p:cNvSpPr>
            <a:spLocks noGrp="1"/>
          </p:cNvSpPr>
          <p:nvPr>
            <p:ph idx="1"/>
          </p:nvPr>
        </p:nvSpPr>
        <p:spPr/>
        <p:txBody>
          <a:bodyPr>
            <a:normAutofit/>
          </a:bodyPr>
          <a:lstStyle/>
          <a:p>
            <a:pPr marL="0" indent="0">
              <a:buNone/>
            </a:pPr>
            <a:r>
              <a:rPr lang="en-US" dirty="0"/>
              <a:t>The Six-Step Ethics Job Screen Process</a:t>
            </a:r>
          </a:p>
          <a:p>
            <a:r>
              <a:rPr lang="en-US" dirty="0"/>
              <a:t>Ethics screen </a:t>
            </a:r>
            <a:r>
              <a:rPr lang="en-US" dirty="0" smtClean="0"/>
              <a:t>notice.</a:t>
            </a:r>
            <a:endParaRPr lang="en-US" dirty="0"/>
          </a:p>
          <a:p>
            <a:r>
              <a:rPr lang="en-US" dirty="0"/>
              <a:t>Legal ground </a:t>
            </a:r>
            <a:r>
              <a:rPr lang="en-US" dirty="0" smtClean="0"/>
              <a:t>rules.</a:t>
            </a:r>
            <a:endParaRPr lang="en-US" dirty="0"/>
          </a:p>
          <a:p>
            <a:r>
              <a:rPr lang="en-US" dirty="0"/>
              <a:t>Behavioral </a:t>
            </a:r>
            <a:r>
              <a:rPr lang="en-US" dirty="0" smtClean="0"/>
              <a:t>information.</a:t>
            </a: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125679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6: Postinterview Tests</a:t>
            </a:r>
            <a:br>
              <a:rPr lang="en-US" dirty="0"/>
            </a:br>
            <a:r>
              <a:rPr lang="en-US" sz="2000" dirty="0"/>
              <a:t>(2 of 4)</a:t>
            </a:r>
          </a:p>
        </p:txBody>
      </p:sp>
      <p:sp>
        <p:nvSpPr>
          <p:cNvPr id="4" name="Content Placeholder 3"/>
          <p:cNvSpPr>
            <a:spLocks noGrp="1"/>
          </p:cNvSpPr>
          <p:nvPr>
            <p:ph idx="1"/>
          </p:nvPr>
        </p:nvSpPr>
        <p:spPr/>
        <p:txBody>
          <a:bodyPr>
            <a:normAutofit/>
          </a:bodyPr>
          <a:lstStyle/>
          <a:p>
            <a:pPr marL="0" indent="0">
              <a:buNone/>
            </a:pPr>
            <a:r>
              <a:rPr lang="en-US" dirty="0"/>
              <a:t>Polygraphs</a:t>
            </a:r>
          </a:p>
          <a:p>
            <a:r>
              <a:rPr lang="en-US" dirty="0"/>
              <a:t>Detection of anxieties, not lies.</a:t>
            </a:r>
          </a:p>
          <a:p>
            <a:r>
              <a:rPr lang="en-US" dirty="0"/>
              <a:t>Employee Polygraph Protection Act of </a:t>
            </a:r>
            <a:r>
              <a:rPr lang="en-US" dirty="0" smtClean="0"/>
              <a:t>1988.</a:t>
            </a:r>
            <a:endParaRPr lang="en-US" dirty="0"/>
          </a:p>
          <a:p>
            <a:r>
              <a:rPr lang="en-US" dirty="0"/>
              <a:t>Functional magnetic resonance imaging (fMRI) scanners.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307897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6: Postinterview Tests</a:t>
            </a:r>
            <a:br>
              <a:rPr lang="en-US" dirty="0"/>
            </a:br>
            <a:r>
              <a:rPr lang="en-US" sz="2000" dirty="0"/>
              <a:t>(3 of 4)</a:t>
            </a:r>
          </a:p>
        </p:txBody>
      </p:sp>
      <p:graphicFrame>
        <p:nvGraphicFramePr>
          <p:cNvPr id="7" name="Table 7">
            <a:extLst>
              <a:ext uri="{FF2B5EF4-FFF2-40B4-BE49-F238E27FC236}">
                <a16:creationId xmlns:a16="http://schemas.microsoft.com/office/drawing/2014/main" id="{CE57A7AA-725B-406D-9083-EA57BFDBF86A}"/>
              </a:ext>
            </a:extLst>
          </p:cNvPr>
          <p:cNvGraphicFramePr>
            <a:graphicFrameLocks noGrp="1"/>
          </p:cNvGraphicFramePr>
          <p:nvPr>
            <p:ph idx="1"/>
            <p:extLst>
              <p:ext uri="{D42A27DB-BD31-4B8C-83A1-F6EECF244321}">
                <p14:modId xmlns:p14="http://schemas.microsoft.com/office/powerpoint/2010/main" val="730157484"/>
              </p:ext>
            </p:extLst>
          </p:nvPr>
        </p:nvGraphicFramePr>
        <p:xfrm>
          <a:off x="457200" y="2326640"/>
          <a:ext cx="8229600" cy="32359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341038802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Table 4.2 Standard Job-Screening Polygraph Questions</a:t>
                      </a:r>
                    </a:p>
                  </a:txBody>
                  <a:tcPr/>
                </a:tc>
                <a:extLst>
                  <a:ext uri="{0D108BD9-81ED-4DB2-BD59-A6C34878D82A}">
                    <a16:rowId xmlns:a16="http://schemas.microsoft.com/office/drawing/2014/main" val="2464106598"/>
                  </a:ext>
                </a:extLst>
              </a:tr>
              <a:tr h="370840">
                <a:tc>
                  <a:txBody>
                    <a:bodyPr/>
                    <a:lstStyle/>
                    <a:p>
                      <a:pPr hangingPunct="0"/>
                      <a:r>
                        <a:rPr lang="en-GB" sz="1800" kern="1200" dirty="0">
                          <a:solidFill>
                            <a:schemeClr val="dk1"/>
                          </a:solidFill>
                          <a:effectLst/>
                          <a:latin typeface="+mn-lt"/>
                          <a:ea typeface="+mn-ea"/>
                          <a:cs typeface="+mn-cs"/>
                        </a:rPr>
                        <a:t>1. Have you deliberately falsified or withheld information from your job application?</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689832854"/>
                  </a:ext>
                </a:extLst>
              </a:tr>
              <a:tr h="370840">
                <a:tc>
                  <a:txBody>
                    <a:bodyPr/>
                    <a:lstStyle/>
                    <a:p>
                      <a:pPr hangingPunct="0"/>
                      <a:r>
                        <a:rPr lang="en-GB" sz="1800" kern="1200" dirty="0">
                          <a:solidFill>
                            <a:schemeClr val="dk1"/>
                          </a:solidFill>
                          <a:effectLst/>
                          <a:latin typeface="+mn-lt"/>
                          <a:ea typeface="+mn-ea"/>
                          <a:cs typeface="+mn-cs"/>
                        </a:rPr>
                        <a:t>2. Have you ever been fired from a job?</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817825223"/>
                  </a:ext>
                </a:extLst>
              </a:tr>
              <a:tr h="370840">
                <a:tc>
                  <a:txBody>
                    <a:bodyPr/>
                    <a:lstStyle/>
                    <a:p>
                      <a:pPr hangingPunct="0"/>
                      <a:r>
                        <a:rPr lang="en-GB" sz="1800" kern="1200" dirty="0">
                          <a:solidFill>
                            <a:schemeClr val="dk1"/>
                          </a:solidFill>
                          <a:effectLst/>
                          <a:latin typeface="+mn-lt"/>
                          <a:ea typeface="+mn-ea"/>
                          <a:cs typeface="+mn-cs"/>
                        </a:rPr>
                        <a:t>3. In the last 5 years, did you steal any merchandise from previous employers?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388578699"/>
                  </a:ext>
                </a:extLst>
              </a:tr>
              <a:tr h="370840">
                <a:tc>
                  <a:txBody>
                    <a:bodyPr/>
                    <a:lstStyle/>
                    <a:p>
                      <a:pPr hangingPunct="0"/>
                      <a:r>
                        <a:rPr lang="en-GB" sz="1800" kern="1200" dirty="0">
                          <a:solidFill>
                            <a:schemeClr val="dk1"/>
                          </a:solidFill>
                          <a:effectLst/>
                          <a:latin typeface="+mn-lt"/>
                          <a:ea typeface="+mn-ea"/>
                          <a:cs typeface="+mn-cs"/>
                        </a:rPr>
                        <a:t>4. In the last 5 years, did you steal any money from previous employers?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110848591"/>
                  </a:ext>
                </a:extLst>
              </a:tr>
              <a:tr h="370840">
                <a:tc>
                  <a:txBody>
                    <a:bodyPr/>
                    <a:lstStyle/>
                    <a:p>
                      <a:pPr hangingPunct="0"/>
                      <a:r>
                        <a:rPr lang="en-GB" sz="1800" kern="1200" dirty="0">
                          <a:solidFill>
                            <a:schemeClr val="dk1"/>
                          </a:solidFill>
                          <a:effectLst/>
                          <a:latin typeface="+mn-lt"/>
                          <a:ea typeface="+mn-ea"/>
                          <a:cs typeface="+mn-cs"/>
                        </a:rPr>
                        <a:t>5. In the last 10 years, did you take part in or commit any serious crime?</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331139310"/>
                  </a:ext>
                </a:extLst>
              </a:tr>
              <a:tr h="370840">
                <a:tc>
                  <a:txBody>
                    <a:bodyPr/>
                    <a:lstStyle/>
                    <a:p>
                      <a:pPr hangingPunct="0"/>
                      <a:r>
                        <a:rPr lang="en-GB" sz="1800" kern="1200" dirty="0">
                          <a:solidFill>
                            <a:schemeClr val="dk1"/>
                          </a:solidFill>
                          <a:effectLst/>
                          <a:latin typeface="+mn-lt"/>
                          <a:ea typeface="+mn-ea"/>
                          <a:cs typeface="+mn-cs"/>
                        </a:rPr>
                        <a:t>6. Have you used any narcotic illegally in the past 5 years?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6629204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 Have you deliberately lied in your response to any of these questions?</a:t>
                      </a:r>
                      <a:endParaRPr lang="en-US" dirty="0"/>
                    </a:p>
                  </a:txBody>
                  <a:tcPr/>
                </a:tc>
                <a:extLst>
                  <a:ext uri="{0D108BD9-81ED-4DB2-BD59-A6C34878D82A}">
                    <a16:rowId xmlns:a16="http://schemas.microsoft.com/office/drawing/2014/main" val="4029521411"/>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864434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6: Postinterview Tests</a:t>
            </a:r>
            <a:br>
              <a:rPr lang="en-US" dirty="0"/>
            </a:br>
            <a:r>
              <a:rPr lang="en-US" sz="2000" dirty="0"/>
              <a:t>(4 </a:t>
            </a:r>
            <a:r>
              <a:rPr lang="en-US" sz="2000"/>
              <a:t>of 4)</a:t>
            </a:r>
            <a:endParaRPr lang="en-US" sz="2000"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graphicFrame>
        <p:nvGraphicFramePr>
          <p:cNvPr id="11" name="Table 11">
            <a:extLst>
              <a:ext uri="{FF2B5EF4-FFF2-40B4-BE49-F238E27FC236}">
                <a16:creationId xmlns:a16="http://schemas.microsoft.com/office/drawing/2014/main" id="{0FA870C8-422E-4907-B783-7B8AA6017284}"/>
              </a:ext>
            </a:extLst>
          </p:cNvPr>
          <p:cNvGraphicFramePr>
            <a:graphicFrameLocks noGrp="1"/>
          </p:cNvGraphicFramePr>
          <p:nvPr>
            <p:ph idx="1"/>
            <p:extLst>
              <p:ext uri="{D42A27DB-BD31-4B8C-83A1-F6EECF244321}">
                <p14:modId xmlns:p14="http://schemas.microsoft.com/office/powerpoint/2010/main" val="3895021916"/>
              </p:ext>
            </p:extLst>
          </p:nvPr>
        </p:nvGraphicFramePr>
        <p:xfrm>
          <a:off x="457200" y="2133600"/>
          <a:ext cx="8229600" cy="421132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9772386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Table 4.3 Behavioral Information Sources: Strengths and Concerns</a:t>
                      </a:r>
                    </a:p>
                  </a:txBody>
                  <a:tcPr/>
                </a:tc>
                <a:extLst>
                  <a:ext uri="{0D108BD9-81ED-4DB2-BD59-A6C34878D82A}">
                    <a16:rowId xmlns:a16="http://schemas.microsoft.com/office/drawing/2014/main" val="1797961830"/>
                  </a:ext>
                </a:extLst>
              </a:tr>
              <a:tr h="370840">
                <a:tc>
                  <a:txBody>
                    <a:bodyPr/>
                    <a:lstStyle/>
                    <a:p>
                      <a:pPr marL="0" marR="0" algn="l" defTabSz="914400" rtl="0" eaLnBrk="1" latinLnBrk="0" hangingPunct="1">
                        <a:lnSpc>
                          <a:spcPct val="200000"/>
                        </a:lnSpc>
                        <a:spcBef>
                          <a:spcPts val="0"/>
                        </a:spcBef>
                        <a:spcAft>
                          <a:spcPts val="1200"/>
                        </a:spcAft>
                      </a:pPr>
                      <a:r>
                        <a:rPr lang="en-GB" sz="1800" kern="1200" dirty="0">
                          <a:solidFill>
                            <a:schemeClr val="dk1"/>
                          </a:solidFill>
                          <a:latin typeface="+mn-lt"/>
                          <a:ea typeface="+mn-ea"/>
                          <a:cs typeface="+mn-cs"/>
                        </a:rPr>
                        <a:t>Résumé</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802525590"/>
                  </a:ext>
                </a:extLst>
              </a:tr>
              <a:tr h="370840">
                <a:tc>
                  <a:txBody>
                    <a:bodyPr/>
                    <a:lstStyle/>
                    <a:p>
                      <a:pPr marL="0" marR="0" algn="l" defTabSz="914400" rtl="0" eaLnBrk="1" latinLnBrk="0" hangingPunct="1">
                        <a:lnSpc>
                          <a:spcPct val="200000"/>
                        </a:lnSpc>
                        <a:spcBef>
                          <a:spcPts val="0"/>
                        </a:spcBef>
                        <a:spcAft>
                          <a:spcPts val="1200"/>
                        </a:spcAft>
                      </a:pPr>
                      <a:r>
                        <a:rPr lang="en-GB" sz="1800" kern="1200" dirty="0">
                          <a:solidFill>
                            <a:schemeClr val="dk1"/>
                          </a:solidFill>
                          <a:latin typeface="+mn-lt"/>
                          <a:ea typeface="+mn-ea"/>
                          <a:cs typeface="+mn-cs"/>
                        </a:rPr>
                        <a:t>Reference check</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412002120"/>
                  </a:ext>
                </a:extLst>
              </a:tr>
              <a:tr h="370840">
                <a:tc>
                  <a:txBody>
                    <a:bodyPr/>
                    <a:lstStyle/>
                    <a:p>
                      <a:pPr marL="0" marR="0" algn="l" defTabSz="914400" rtl="0" eaLnBrk="1" latinLnBrk="0" hangingPunct="1">
                        <a:lnSpc>
                          <a:spcPct val="200000"/>
                        </a:lnSpc>
                        <a:spcBef>
                          <a:spcPts val="0"/>
                        </a:spcBef>
                        <a:spcAft>
                          <a:spcPts val="1200"/>
                        </a:spcAft>
                      </a:pPr>
                      <a:r>
                        <a:rPr lang="en-GB" sz="1800" kern="1200" dirty="0">
                          <a:solidFill>
                            <a:schemeClr val="dk1"/>
                          </a:solidFill>
                          <a:latin typeface="+mn-lt"/>
                          <a:ea typeface="+mn-ea"/>
                          <a:cs typeface="+mn-cs"/>
                        </a:rPr>
                        <a:t>Background check</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633448921"/>
                  </a:ext>
                </a:extLst>
              </a:tr>
              <a:tr h="370840">
                <a:tc>
                  <a:txBody>
                    <a:bodyPr/>
                    <a:lstStyle/>
                    <a:p>
                      <a:pPr marL="0" marR="0" algn="l" defTabSz="914400" rtl="0" eaLnBrk="1" latinLnBrk="0" hangingPunct="1">
                        <a:lnSpc>
                          <a:spcPct val="200000"/>
                        </a:lnSpc>
                        <a:spcBef>
                          <a:spcPts val="0"/>
                        </a:spcBef>
                        <a:spcAft>
                          <a:spcPts val="1200"/>
                        </a:spcAft>
                      </a:pPr>
                      <a:r>
                        <a:rPr lang="en-GB" sz="1800" kern="1200" dirty="0">
                          <a:solidFill>
                            <a:schemeClr val="dk1"/>
                          </a:solidFill>
                          <a:latin typeface="+mn-lt"/>
                          <a:ea typeface="+mn-ea"/>
                          <a:cs typeface="+mn-cs"/>
                        </a:rPr>
                        <a:t>Integrity test</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868692014"/>
                  </a:ext>
                </a:extLst>
              </a:tr>
              <a:tr h="370840">
                <a:tc>
                  <a:txBody>
                    <a:bodyPr/>
                    <a:lstStyle/>
                    <a:p>
                      <a:pPr marL="0" marR="0" algn="l" defTabSz="914400" rtl="0" eaLnBrk="1" latinLnBrk="0" hangingPunct="1">
                        <a:lnSpc>
                          <a:spcPct val="200000"/>
                        </a:lnSpc>
                        <a:spcBef>
                          <a:spcPts val="0"/>
                        </a:spcBef>
                        <a:spcAft>
                          <a:spcPts val="1200"/>
                        </a:spcAft>
                      </a:pPr>
                      <a:r>
                        <a:rPr lang="en-GB" sz="1800" kern="1200" dirty="0">
                          <a:solidFill>
                            <a:schemeClr val="dk1"/>
                          </a:solidFill>
                          <a:latin typeface="+mn-lt"/>
                          <a:ea typeface="+mn-ea"/>
                          <a:cs typeface="+mn-cs"/>
                        </a:rPr>
                        <a:t>Personality test</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020969088"/>
                  </a:ext>
                </a:extLst>
              </a:tr>
              <a:tr h="370840">
                <a:tc>
                  <a:txBody>
                    <a:bodyPr/>
                    <a:lstStyle/>
                    <a:p>
                      <a:pPr marL="0" marR="0" algn="l" defTabSz="914400" rtl="0" eaLnBrk="1" latinLnBrk="0" hangingPunct="1">
                        <a:lnSpc>
                          <a:spcPct val="200000"/>
                        </a:lnSpc>
                        <a:spcBef>
                          <a:spcPts val="0"/>
                        </a:spcBef>
                        <a:spcAft>
                          <a:spcPts val="1200"/>
                        </a:spcAft>
                      </a:pPr>
                      <a:r>
                        <a:rPr lang="en-GB" sz="1800" kern="1200" dirty="0">
                          <a:solidFill>
                            <a:schemeClr val="dk1"/>
                          </a:solidFill>
                          <a:latin typeface="+mn-lt"/>
                          <a:ea typeface="+mn-ea"/>
                          <a:cs typeface="+mn-cs"/>
                        </a:rPr>
                        <a:t>Interview questions</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196366082"/>
                  </a:ext>
                </a:extLst>
              </a:tr>
              <a:tr h="370840">
                <a:tc>
                  <a:txBody>
                    <a:bodyPr/>
                    <a:lstStyle/>
                    <a:p>
                      <a:pPr marL="0" marR="0" algn="l" defTabSz="914400" rtl="0" eaLnBrk="1" latinLnBrk="0" hangingPunct="1">
                        <a:lnSpc>
                          <a:spcPct val="200000"/>
                        </a:lnSpc>
                        <a:spcBef>
                          <a:spcPts val="0"/>
                        </a:spcBef>
                        <a:spcAft>
                          <a:spcPts val="1200"/>
                        </a:spcAft>
                      </a:pPr>
                      <a:r>
                        <a:rPr lang="en-GB" sz="1800" kern="1200" dirty="0">
                          <a:solidFill>
                            <a:schemeClr val="dk1"/>
                          </a:solidFill>
                          <a:latin typeface="+mn-lt"/>
                          <a:ea typeface="+mn-ea"/>
                          <a:cs typeface="+mn-cs"/>
                        </a:rPr>
                        <a:t>Drug and polygraph tests</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936450844"/>
                  </a:ext>
                </a:extLst>
              </a:tr>
            </a:tbl>
          </a:graphicData>
        </a:graphic>
      </p:graphicFrame>
    </p:spTree>
    <p:extLst>
      <p:ext uri="{BB962C8B-B14F-4D97-AF65-F5344CB8AC3E}">
        <p14:creationId xmlns:p14="http://schemas.microsoft.com/office/powerpoint/2010/main" val="157067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Importance of an Ethics Screen</a:t>
            </a:r>
            <a:br>
              <a:rPr lang="en-US" dirty="0"/>
            </a:br>
            <a:r>
              <a:rPr lang="en-US" sz="2000" dirty="0"/>
              <a:t>(3 of 3)</a:t>
            </a:r>
          </a:p>
        </p:txBody>
      </p:sp>
      <p:sp>
        <p:nvSpPr>
          <p:cNvPr id="4" name="Content Placeholder 3"/>
          <p:cNvSpPr>
            <a:spLocks noGrp="1"/>
          </p:cNvSpPr>
          <p:nvPr>
            <p:ph idx="1"/>
          </p:nvPr>
        </p:nvSpPr>
        <p:spPr/>
        <p:txBody>
          <a:bodyPr>
            <a:normAutofit/>
          </a:bodyPr>
          <a:lstStyle/>
          <a:p>
            <a:pPr marL="0" indent="0">
              <a:buNone/>
            </a:pPr>
            <a:r>
              <a:rPr lang="en-US" dirty="0"/>
              <a:t>The Six-Step Ethics Job Screen Process</a:t>
            </a:r>
          </a:p>
          <a:p>
            <a:r>
              <a:rPr lang="en-US" dirty="0"/>
              <a:t>Personality traits and related </a:t>
            </a:r>
            <a:r>
              <a:rPr lang="en-US" dirty="0" smtClean="0"/>
              <a:t>characteristics.</a:t>
            </a:r>
            <a:endParaRPr lang="en-US" dirty="0"/>
          </a:p>
          <a:p>
            <a:r>
              <a:rPr lang="en-US" dirty="0"/>
              <a:t>Interview </a:t>
            </a:r>
            <a:r>
              <a:rPr lang="en-US" dirty="0" smtClean="0"/>
              <a:t>questions.</a:t>
            </a:r>
            <a:endParaRPr lang="en-US" dirty="0"/>
          </a:p>
          <a:p>
            <a:r>
              <a:rPr lang="en-US" dirty="0" err="1"/>
              <a:t>Postinterview</a:t>
            </a:r>
            <a:r>
              <a:rPr lang="en-US" dirty="0"/>
              <a:t> </a:t>
            </a:r>
            <a:r>
              <a:rPr lang="en-US" dirty="0" smtClean="0"/>
              <a:t>test.</a:t>
            </a: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59455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1: Ethics Screen Notice</a:t>
            </a:r>
            <a:endParaRPr lang="en-US" sz="2000" dirty="0"/>
          </a:p>
        </p:txBody>
      </p:sp>
      <p:sp>
        <p:nvSpPr>
          <p:cNvPr id="4" name="Content Placeholder 3"/>
          <p:cNvSpPr>
            <a:spLocks noGrp="1"/>
          </p:cNvSpPr>
          <p:nvPr>
            <p:ph idx="1"/>
          </p:nvPr>
        </p:nvSpPr>
        <p:spPr/>
        <p:txBody>
          <a:bodyPr>
            <a:normAutofit/>
          </a:bodyPr>
          <a:lstStyle/>
          <a:p>
            <a:r>
              <a:rPr lang="en-US" dirty="0"/>
              <a:t>Attraction-selection-attrition cycle.</a:t>
            </a:r>
          </a:p>
          <a:p>
            <a:r>
              <a:rPr lang="en-US" dirty="0"/>
              <a:t>Realistic job description important.</a:t>
            </a:r>
          </a:p>
          <a:p>
            <a:r>
              <a:rPr lang="en-US" dirty="0"/>
              <a:t>Job announcement should include ethics.</a:t>
            </a:r>
          </a:p>
          <a:p>
            <a:r>
              <a:rPr lang="en-US" dirty="0"/>
              <a:t>Ethics screens and privacy.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20412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(1 </a:t>
            </a:r>
            <a:r>
              <a:rPr lang="en-US" sz="2000"/>
              <a:t>of 9)</a:t>
            </a:r>
            <a:endParaRPr lang="en-US" sz="2000" dirty="0"/>
          </a:p>
        </p:txBody>
      </p:sp>
      <p:sp>
        <p:nvSpPr>
          <p:cNvPr id="4" name="Content Placeholder 3"/>
          <p:cNvSpPr>
            <a:spLocks noGrp="1"/>
          </p:cNvSpPr>
          <p:nvPr>
            <p:ph idx="1"/>
          </p:nvPr>
        </p:nvSpPr>
        <p:spPr/>
        <p:txBody>
          <a:bodyPr>
            <a:normAutofit/>
          </a:bodyPr>
          <a:lstStyle/>
          <a:p>
            <a:pPr marL="0" indent="0">
              <a:buNone/>
            </a:pPr>
            <a:r>
              <a:rPr lang="en-US" dirty="0"/>
              <a:t>Title VII of the Civil Rights Act</a:t>
            </a:r>
          </a:p>
          <a:p>
            <a:r>
              <a:rPr lang="en-US" dirty="0"/>
              <a:t>Title VII: prohibits business discrimination.</a:t>
            </a:r>
          </a:p>
          <a:p>
            <a:r>
              <a:rPr lang="en-US" dirty="0"/>
              <a:t>Protected class.</a:t>
            </a:r>
          </a:p>
          <a:p>
            <a:r>
              <a:rPr lang="en-US" dirty="0"/>
              <a:t>Equal Employment Opportunity Commission (EEOC).</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15818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(2 of 9)</a:t>
            </a:r>
          </a:p>
        </p:txBody>
      </p:sp>
      <p:sp>
        <p:nvSpPr>
          <p:cNvPr id="4" name="Content Placeholder 3"/>
          <p:cNvSpPr>
            <a:spLocks noGrp="1"/>
          </p:cNvSpPr>
          <p:nvPr>
            <p:ph idx="1"/>
          </p:nvPr>
        </p:nvSpPr>
        <p:spPr/>
        <p:txBody>
          <a:bodyPr>
            <a:normAutofit/>
          </a:bodyPr>
          <a:lstStyle/>
          <a:p>
            <a:pPr marL="0" indent="0">
              <a:buNone/>
            </a:pPr>
            <a:r>
              <a:rPr lang="en-US" dirty="0"/>
              <a:t>Title VII of the Civil Rights Act</a:t>
            </a:r>
          </a:p>
          <a:p>
            <a:r>
              <a:rPr lang="en-US" dirty="0"/>
              <a:t>Exceptions to Title VII: &lt;15 employees, religious purpose, bona fide occupational qualification.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10388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(3 of 9)</a:t>
            </a:r>
          </a:p>
        </p:txBody>
      </p:sp>
      <p:sp>
        <p:nvSpPr>
          <p:cNvPr id="4" name="Content Placeholder 3"/>
          <p:cNvSpPr>
            <a:spLocks noGrp="1"/>
          </p:cNvSpPr>
          <p:nvPr>
            <p:ph idx="1"/>
          </p:nvPr>
        </p:nvSpPr>
        <p:spPr/>
        <p:txBody>
          <a:bodyPr>
            <a:normAutofit/>
          </a:bodyPr>
          <a:lstStyle/>
          <a:p>
            <a:pPr marL="0" indent="0">
              <a:buNone/>
            </a:pPr>
            <a:r>
              <a:rPr lang="en-US" dirty="0"/>
              <a:t>Disparate Impacts</a:t>
            </a:r>
          </a:p>
          <a:p>
            <a:r>
              <a:rPr lang="en-US" dirty="0"/>
              <a:t>Front-end: protected class excluded.</a:t>
            </a:r>
          </a:p>
          <a:p>
            <a:r>
              <a:rPr lang="en-US" dirty="0"/>
              <a:t>Back-end: Pepsi example.</a:t>
            </a:r>
          </a:p>
          <a:p>
            <a:r>
              <a:rPr lang="en-US" dirty="0"/>
              <a:t>Four-fifths rule.</a:t>
            </a:r>
          </a:p>
          <a:p>
            <a:r>
              <a:rPr lang="en-US" dirty="0"/>
              <a:t>Job candidate obligations.</a:t>
            </a:r>
          </a:p>
          <a:p>
            <a:pPr marL="0" indent="0">
              <a:buNone/>
            </a:pP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07362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 2: Legal Ground Rules</a:t>
            </a:r>
            <a:br>
              <a:rPr lang="en-US" dirty="0"/>
            </a:br>
            <a:r>
              <a:rPr lang="en-US" sz="2000" dirty="0"/>
              <a:t>(4 of 9)</a:t>
            </a:r>
          </a:p>
        </p:txBody>
      </p:sp>
      <p:sp>
        <p:nvSpPr>
          <p:cNvPr id="4" name="Content Placeholder 3"/>
          <p:cNvSpPr>
            <a:spLocks noGrp="1"/>
          </p:cNvSpPr>
          <p:nvPr>
            <p:ph idx="1"/>
          </p:nvPr>
        </p:nvSpPr>
        <p:spPr/>
        <p:txBody>
          <a:bodyPr>
            <a:normAutofit/>
          </a:bodyPr>
          <a:lstStyle/>
          <a:p>
            <a:pPr marL="0" indent="0">
              <a:buNone/>
            </a:pPr>
            <a:r>
              <a:rPr lang="en-US" dirty="0"/>
              <a:t>Affirmative Action</a:t>
            </a:r>
          </a:p>
          <a:p>
            <a:r>
              <a:rPr lang="en-US" dirty="0"/>
              <a:t>Attempt to remedy past discriminatory behaviors.</a:t>
            </a:r>
          </a:p>
          <a:p>
            <a:r>
              <a:rPr lang="en-US" dirty="0"/>
              <a:t>Remain controversial.</a:t>
            </a:r>
          </a:p>
          <a:p>
            <a:r>
              <a:rPr lang="en-US" dirty="0"/>
              <a:t>“Reverse discrimination.”</a:t>
            </a:r>
          </a:p>
          <a:p>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252624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4847</Words>
  <Application>Microsoft Office PowerPoint</Application>
  <PresentationFormat>On-screen Show (4:3)</PresentationFormat>
  <Paragraphs>466</Paragraphs>
  <Slides>32</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Business Ethics, 3e Chapter 4: Hiring Ethical People</vt:lpstr>
      <vt:lpstr>Importance of an Ethics Screen (1 of 3)</vt:lpstr>
      <vt:lpstr>Importance of an Ethics Screen (2 of 3)</vt:lpstr>
      <vt:lpstr>Importance of an Ethics Screen (3 of 3)</vt:lpstr>
      <vt:lpstr>Step 1: Ethics Screen Notice</vt:lpstr>
      <vt:lpstr>Step 2: Legal Ground Rules (1 of 9)</vt:lpstr>
      <vt:lpstr>Step 2: Legal Ground Rules (2 of 9)</vt:lpstr>
      <vt:lpstr>Step 2: Legal Ground Rules (3 of 9)</vt:lpstr>
      <vt:lpstr>Step 2: Legal Ground Rules (4 of 9)</vt:lpstr>
      <vt:lpstr>Step 2: Legal Ground Rules (5 of 9)</vt:lpstr>
      <vt:lpstr>Step 2: Legal Ground Rules (6 of 9)</vt:lpstr>
      <vt:lpstr>Step 2: Legal Ground Rules (7 of 9)</vt:lpstr>
      <vt:lpstr>Step 2: Legal Ground Rules (8 of 9)</vt:lpstr>
      <vt:lpstr>Step 2: Legal Ground Rules (9 of 9)</vt:lpstr>
      <vt:lpstr>Step 3: Behavioral Information (1 of 7)</vt:lpstr>
      <vt:lpstr>Step 3: Behavioral Information (2 of 7)</vt:lpstr>
      <vt:lpstr>Step 3: Behavioral Information (3 of 7)</vt:lpstr>
      <vt:lpstr>Step 3: Behavioral Information (4 of 7)</vt:lpstr>
      <vt:lpstr>Step 3: Behavioral Information (5 of 7)</vt:lpstr>
      <vt:lpstr>Step 3: Behavioral Information (6 of 7)</vt:lpstr>
      <vt:lpstr>Step 3: Behavioral Information (7 of 7)</vt:lpstr>
      <vt:lpstr>Step 4: Personality Traits and Related Characteristics (1 of 4)</vt:lpstr>
      <vt:lpstr>Step 4: Personality Traits and Related Characteristics (2 of 4)</vt:lpstr>
      <vt:lpstr>Step 4: Personality Traits and Related Characteristics (3 of 4)</vt:lpstr>
      <vt:lpstr>Step 4: Personality Traits and Related Characteristics (4 of 4)</vt:lpstr>
      <vt:lpstr>Step 5: Interview Questions (1 of 3)</vt:lpstr>
      <vt:lpstr>Step 5: Interview Questions (2 of 3)</vt:lpstr>
      <vt:lpstr>Step 5: Interview Questions (3 of 3)</vt:lpstr>
      <vt:lpstr>Step 6: Postinterview Tests (1 of 4)</vt:lpstr>
      <vt:lpstr>Step 6: Postinterview Tests (2 of 4)</vt:lpstr>
      <vt:lpstr>Step 6: Postinterview Tests (3 of 4)</vt:lpstr>
      <vt:lpstr>Step 6: Postinterview Tests (4 of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3 PowerPoints</dc:title>
  <dc:creator>Ancheta, Katie</dc:creator>
  <cp:lastModifiedBy>Jeya Keerthi Santhana Raj</cp:lastModifiedBy>
  <cp:revision>40</cp:revision>
  <dcterms:created xsi:type="dcterms:W3CDTF">2006-08-16T00:00:00Z</dcterms:created>
  <dcterms:modified xsi:type="dcterms:W3CDTF">2021-04-23T15:31:46Z</dcterms:modified>
</cp:coreProperties>
</file>