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75" r:id="rId3"/>
    <p:sldId id="298" r:id="rId4"/>
    <p:sldId id="280" r:id="rId5"/>
    <p:sldId id="299" r:id="rId6"/>
    <p:sldId id="281" r:id="rId7"/>
    <p:sldId id="282" r:id="rId8"/>
    <p:sldId id="283" r:id="rId9"/>
    <p:sldId id="300" r:id="rId10"/>
    <p:sldId id="301" r:id="rId11"/>
    <p:sldId id="284" r:id="rId12"/>
    <p:sldId id="302" r:id="rId13"/>
    <p:sldId id="285" r:id="rId14"/>
    <p:sldId id="286" r:id="rId15"/>
    <p:sldId id="303" r:id="rId16"/>
    <p:sldId id="287" r:id="rId17"/>
    <p:sldId id="304" r:id="rId18"/>
    <p:sldId id="305" r:id="rId19"/>
    <p:sldId id="262" r:id="rId20"/>
    <p:sldId id="288" r:id="rId21"/>
    <p:sldId id="306" r:id="rId22"/>
    <p:sldId id="289" r:id="rId23"/>
    <p:sldId id="307" r:id="rId24"/>
    <p:sldId id="290" r:id="rId25"/>
    <p:sldId id="308" r:id="rId26"/>
    <p:sldId id="291" r:id="rId27"/>
    <p:sldId id="292" r:id="rId28"/>
    <p:sldId id="293" r:id="rId29"/>
    <p:sldId id="294" r:id="rId30"/>
    <p:sldId id="309" r:id="rId31"/>
    <p:sldId id="277" r:id="rId32"/>
    <p:sldId id="310" r:id="rId33"/>
    <p:sldId id="311" r:id="rId34"/>
    <p:sldId id="278" r:id="rId35"/>
    <p:sldId id="295" r:id="rId36"/>
    <p:sldId id="279"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851" autoAdjust="0"/>
  </p:normalViewPr>
  <p:slideViewPr>
    <p:cSldViewPr>
      <p:cViewPr varScale="1">
        <p:scale>
          <a:sx n="110" d="100"/>
          <a:sy n="110" d="100"/>
        </p:scale>
        <p:origin x="9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E8E7BD34-0F02-4463-AA7C-9556C6CAF4AF}"/>
    <pc:docChg chg="delSld modSld">
      <pc:chgData name="Darcy Scelsi" userId="ba66f8fb-5724-4b8e-937c-42871ed26bae" providerId="ADAL" clId="{E8E7BD34-0F02-4463-AA7C-9556C6CAF4AF}" dt="2021-05-04T14:38:57.366" v="17" actId="47"/>
      <pc:docMkLst>
        <pc:docMk/>
      </pc:docMkLst>
      <pc:sldChg chg="modSp mod">
        <pc:chgData name="Darcy Scelsi" userId="ba66f8fb-5724-4b8e-937c-42871ed26bae" providerId="ADAL" clId="{E8E7BD34-0F02-4463-AA7C-9556C6CAF4AF}" dt="2021-05-04T14:29:53.100" v="16" actId="20577"/>
        <pc:sldMkLst>
          <pc:docMk/>
          <pc:sldMk cId="1446882100" sldId="262"/>
        </pc:sldMkLst>
        <pc:graphicFrameChg chg="modGraphic">
          <ac:chgData name="Darcy Scelsi" userId="ba66f8fb-5724-4b8e-937c-42871ed26bae" providerId="ADAL" clId="{E8E7BD34-0F02-4463-AA7C-9556C6CAF4AF}" dt="2021-05-04T14:29:53.100" v="16" actId="20577"/>
          <ac:graphicFrameMkLst>
            <pc:docMk/>
            <pc:sldMk cId="1446882100" sldId="262"/>
            <ac:graphicFrameMk id="6" creationId="{4A6A1AC9-C6CB-4A5A-9AF3-10E114E0B2E0}"/>
          </ac:graphicFrameMkLst>
        </pc:graphicFrameChg>
      </pc:sldChg>
      <pc:sldChg chg="del">
        <pc:chgData name="Darcy Scelsi" userId="ba66f8fb-5724-4b8e-937c-42871ed26bae" providerId="ADAL" clId="{E8E7BD34-0F02-4463-AA7C-9556C6CAF4AF}" dt="2021-05-04T14:38:57.366" v="17" actId="47"/>
        <pc:sldMkLst>
          <pc:docMk/>
          <pc:sldMk cId="3022887038" sldId="296"/>
        </pc:sldMkLst>
      </pc:sldChg>
      <pc:sldChg chg="modSp mod">
        <pc:chgData name="Darcy Scelsi" userId="ba66f8fb-5724-4b8e-937c-42871ed26bae" providerId="ADAL" clId="{E8E7BD34-0F02-4463-AA7C-9556C6CAF4AF}" dt="2021-05-04T14:25:14.848" v="1" actId="20577"/>
        <pc:sldMkLst>
          <pc:docMk/>
          <pc:sldMk cId="1031991164" sldId="298"/>
        </pc:sldMkLst>
        <pc:spChg chg="mod">
          <ac:chgData name="Darcy Scelsi" userId="ba66f8fb-5724-4b8e-937c-42871ed26bae" providerId="ADAL" clId="{E8E7BD34-0F02-4463-AA7C-9556C6CAF4AF}" dt="2021-05-04T14:25:14.848" v="1" actId="20577"/>
          <ac:spMkLst>
            <pc:docMk/>
            <pc:sldMk cId="1031991164" sldId="29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5/14/2021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2337096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Haidt and his colleagues researched the apparently large difference in ethical intuitions possessed by liberals and conservatives (see Table 6.2).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6.2 Liberal and Conservative Ethical Intuitions—What Matters Most</a:t>
            </a:r>
          </a:p>
          <a:p>
            <a:pPr marL="628650" lvl="1" indent="-171450">
              <a:buFont typeface="Arial" panose="020B0604020202020204" pitchFamily="34" charset="0"/>
              <a:buChar char="•"/>
            </a:pPr>
            <a:r>
              <a:rPr lang="en-US" dirty="0">
                <a:effectLst/>
                <a:latin typeface="Times New Roman" panose="02020603050405020304" pitchFamily="18" charset="0"/>
              </a:rPr>
              <a:t>Liberals</a:t>
            </a:r>
          </a:p>
          <a:p>
            <a:pPr marL="1085850" lvl="2" indent="-171450">
              <a:buFont typeface="Arial" panose="020B0604020202020204" pitchFamily="34" charset="0"/>
              <a:buChar char="•"/>
            </a:pPr>
            <a:r>
              <a:rPr lang="en-US" dirty="0">
                <a:effectLst/>
                <a:latin typeface="Times New Roman" panose="02020603050405020304" pitchFamily="18" charset="0"/>
              </a:rPr>
              <a:t>Harm/Care</a:t>
            </a:r>
          </a:p>
          <a:p>
            <a:pPr marL="1543050" lvl="3" indent="-171450">
              <a:buFont typeface="Arial" panose="020B0604020202020204" pitchFamily="34" charset="0"/>
              <a:buChar char="•"/>
            </a:pPr>
            <a:r>
              <a:rPr lang="en-US" dirty="0">
                <a:effectLst/>
                <a:latin typeface="Times New Roman" panose="02020603050405020304" pitchFamily="18" charset="0"/>
              </a:rPr>
              <a:t>Did someone get harmed?</a:t>
            </a:r>
          </a:p>
          <a:p>
            <a:pPr marL="1543050" lvl="3" indent="-171450">
              <a:buFont typeface="Arial" panose="020B0604020202020204" pitchFamily="34" charset="0"/>
              <a:buChar char="•"/>
            </a:pPr>
            <a:r>
              <a:rPr lang="en-US" dirty="0">
                <a:effectLst/>
                <a:latin typeface="Times New Roman" panose="02020603050405020304" pitchFamily="18" charset="0"/>
              </a:rPr>
              <a:t>Did someone emotionally suffer?</a:t>
            </a:r>
          </a:p>
          <a:p>
            <a:pPr marL="1543050" lvl="3" indent="-171450">
              <a:buFont typeface="Arial" panose="020B0604020202020204" pitchFamily="34" charset="0"/>
              <a:buChar char="•"/>
            </a:pPr>
            <a:r>
              <a:rPr lang="en-US" dirty="0">
                <a:effectLst/>
                <a:latin typeface="Times New Roman" panose="02020603050405020304" pitchFamily="18" charset="0"/>
              </a:rPr>
              <a:t>Did someone act violently?</a:t>
            </a:r>
          </a:p>
          <a:p>
            <a:pPr marL="1085850" lvl="2" indent="-171450">
              <a:buFont typeface="Arial" panose="020B0604020202020204" pitchFamily="34" charset="0"/>
              <a:buChar char="•"/>
            </a:pPr>
            <a:r>
              <a:rPr lang="en-US" dirty="0">
                <a:effectLst/>
                <a:latin typeface="Times New Roman" panose="02020603050405020304" pitchFamily="18" charset="0"/>
              </a:rPr>
              <a:t>Fairness/Reciprocity</a:t>
            </a:r>
          </a:p>
          <a:p>
            <a:pPr marL="1543050" lvl="3" indent="-171450">
              <a:buFont typeface="Arial" panose="020B0604020202020204" pitchFamily="34" charset="0"/>
              <a:buChar char="•"/>
            </a:pPr>
            <a:r>
              <a:rPr lang="en-US" dirty="0">
                <a:effectLst/>
                <a:latin typeface="Times New Roman" panose="02020603050405020304" pitchFamily="18" charset="0"/>
              </a:rPr>
              <a:t>Did someone treat some people differently than others?</a:t>
            </a:r>
          </a:p>
          <a:p>
            <a:pPr marL="1543050" lvl="3" indent="-171450">
              <a:buFont typeface="Arial" panose="020B0604020202020204" pitchFamily="34" charset="0"/>
              <a:buChar char="•"/>
            </a:pPr>
            <a:r>
              <a:rPr lang="en-US" dirty="0">
                <a:effectLst/>
                <a:latin typeface="Times New Roman" panose="02020603050405020304" pitchFamily="18" charset="0"/>
              </a:rPr>
              <a:t>Did someone act unfairly?</a:t>
            </a:r>
          </a:p>
          <a:p>
            <a:pPr marL="1543050" lvl="3" indent="-171450">
              <a:buFont typeface="Arial" panose="020B0604020202020204" pitchFamily="34" charset="0"/>
              <a:buChar char="•"/>
            </a:pPr>
            <a:r>
              <a:rPr lang="en-US" dirty="0">
                <a:effectLst/>
                <a:latin typeface="Times New Roman" panose="02020603050405020304" pitchFamily="18" charset="0"/>
              </a:rPr>
              <a:t>Did someone profit more than others?</a:t>
            </a:r>
          </a:p>
          <a:p>
            <a:pPr marL="628650" lvl="1" indent="-171450">
              <a:buFont typeface="Arial" panose="020B0604020202020204" pitchFamily="34" charset="0"/>
              <a:buChar char="•"/>
            </a:pPr>
            <a:r>
              <a:rPr lang="en-US" dirty="0">
                <a:effectLst/>
                <a:latin typeface="Times New Roman" panose="02020603050405020304" pitchFamily="18" charset="0"/>
              </a:rPr>
              <a:t>Conservatives</a:t>
            </a:r>
          </a:p>
          <a:p>
            <a:pPr marL="1085850" lvl="2" indent="-171450">
              <a:buFont typeface="Arial" panose="020B0604020202020204" pitchFamily="34" charset="0"/>
              <a:buChar char="•"/>
            </a:pPr>
            <a:r>
              <a:rPr lang="en-US" dirty="0"/>
              <a:t>In-group/Loyalty</a:t>
            </a:r>
          </a:p>
          <a:p>
            <a:pPr marL="1543050" lvl="3" indent="-171450">
              <a:buFont typeface="Arial" panose="020B0604020202020204" pitchFamily="34" charset="0"/>
              <a:buChar char="•"/>
            </a:pPr>
            <a:r>
              <a:rPr lang="en-US" dirty="0"/>
              <a:t>Did someone betray his or her group?</a:t>
            </a:r>
          </a:p>
          <a:p>
            <a:pPr marL="1543050" lvl="3" indent="-171450">
              <a:buFont typeface="Arial" panose="020B0604020202020204" pitchFamily="34" charset="0"/>
              <a:buChar char="•"/>
            </a:pPr>
            <a:r>
              <a:rPr lang="en-US" dirty="0"/>
              <a:t>Did someone behave disloyally?</a:t>
            </a:r>
          </a:p>
          <a:p>
            <a:pPr marL="1543050" lvl="3" indent="-171450">
              <a:buFont typeface="Arial" panose="020B0604020202020204" pitchFamily="34" charset="0"/>
              <a:buChar char="•"/>
            </a:pPr>
            <a:r>
              <a:rPr lang="en-US" dirty="0"/>
              <a:t>Did someone put his or her interests above those of his or her group?</a:t>
            </a:r>
          </a:p>
          <a:p>
            <a:pPr marL="1085850" lvl="2" indent="-171450">
              <a:buFont typeface="Arial" panose="020B0604020202020204" pitchFamily="34" charset="0"/>
              <a:buChar char="•"/>
            </a:pPr>
            <a:r>
              <a:rPr lang="en-US" dirty="0"/>
              <a:t>Authority/Respect</a:t>
            </a:r>
          </a:p>
          <a:p>
            <a:pPr marL="1543050" lvl="3" indent="-171450">
              <a:buFont typeface="Arial" panose="020B0604020202020204" pitchFamily="34" charset="0"/>
              <a:buChar char="•"/>
            </a:pPr>
            <a:r>
              <a:rPr lang="en-US" dirty="0"/>
              <a:t>Did someone fail to fulfill the duties of his or her role?</a:t>
            </a:r>
          </a:p>
          <a:p>
            <a:pPr marL="1543050" lvl="3" indent="-171450">
              <a:buFont typeface="Arial" panose="020B0604020202020204" pitchFamily="34" charset="0"/>
              <a:buChar char="•"/>
            </a:pPr>
            <a:r>
              <a:rPr lang="en-US" dirty="0"/>
              <a:t>Did someone show a lack of respect for legitimate authority?</a:t>
            </a:r>
          </a:p>
          <a:p>
            <a:pPr marL="1543050" lvl="3" indent="-171450">
              <a:buFont typeface="Arial" panose="020B0604020202020204" pitchFamily="34" charset="0"/>
              <a:buChar char="•"/>
            </a:pPr>
            <a:r>
              <a:rPr lang="en-US" dirty="0"/>
              <a:t>Did someone in authority fail to protect subordinates?</a:t>
            </a:r>
          </a:p>
          <a:p>
            <a:pPr marL="1085850" lvl="2" indent="-171450">
              <a:buFont typeface="Arial" panose="020B0604020202020204" pitchFamily="34" charset="0"/>
              <a:buChar char="•"/>
            </a:pPr>
            <a:r>
              <a:rPr lang="en-US" dirty="0"/>
              <a:t>Purity/Sanctity</a:t>
            </a:r>
          </a:p>
          <a:p>
            <a:pPr marL="1543050" lvl="3" indent="-171450">
              <a:buFont typeface="Arial" panose="020B0604020202020204" pitchFamily="34" charset="0"/>
              <a:buChar char="•"/>
            </a:pPr>
            <a:r>
              <a:rPr lang="en-US" dirty="0"/>
              <a:t>Did someone do something morally disgusting?</a:t>
            </a:r>
          </a:p>
          <a:p>
            <a:pPr marL="1543050" lvl="3" indent="-171450">
              <a:buFont typeface="Arial" panose="020B0604020202020204" pitchFamily="34" charset="0"/>
              <a:buChar char="•"/>
            </a:pPr>
            <a:r>
              <a:rPr lang="en-US" dirty="0"/>
              <a:t>Did someone violate standards of purity and decency?</a:t>
            </a:r>
          </a:p>
          <a:p>
            <a:pPr marL="1543050" lvl="3" indent="-171450">
              <a:buFont typeface="Arial" panose="020B0604020202020204" pitchFamily="34" charset="0"/>
              <a:buChar char="•"/>
            </a:pPr>
            <a:r>
              <a:rPr lang="en-US" dirty="0"/>
              <a:t>Did someone do something unnatural or degrading?</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36951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Moral intensity </a:t>
            </a:r>
            <a:r>
              <a:rPr lang="en-US" sz="1800" dirty="0">
                <a:effectLst/>
                <a:latin typeface="Times New Roman" panose="02020603050405020304" pitchFamily="18" charset="0"/>
                <a:ea typeface="Times New Roman" panose="02020603050405020304" pitchFamily="18" charset="0"/>
              </a:rPr>
              <a:t>Refers to issue-related factors such as magnitude of consequence or proximity that determines the depth of a person’s moral approval or disapproval.</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business ethics scholar Tom Jones, an issue’s moral intensity is influenced by six factors.</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High magnitude of consequences</a:t>
            </a:r>
            <a:r>
              <a:rPr lang="en-US" sz="1800" dirty="0">
                <a:solidFill>
                  <a:srgbClr val="548DD4"/>
                </a:solidFill>
                <a:effectLst/>
                <a:latin typeface="Times New Roman" panose="02020603050405020304" pitchFamily="18" charset="0"/>
                <a:ea typeface="Times New Roman" panose="02020603050405020304" pitchFamily="18" charset="0"/>
              </a:rPr>
              <a:t>: The act generates many severe harms, such as dumping hazardous waste in a river that could kill many people.</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High social consensus</a:t>
            </a:r>
            <a:r>
              <a:rPr lang="en-US" sz="1800" dirty="0">
                <a:solidFill>
                  <a:srgbClr val="548DD4"/>
                </a:solidFill>
                <a:effectLst/>
                <a:latin typeface="Times New Roman" panose="02020603050405020304" pitchFamily="18" charset="0"/>
                <a:ea typeface="Times New Roman" panose="02020603050405020304" pitchFamily="18" charset="0"/>
              </a:rPr>
              <a:t>: There is a strong social consensus, at both the broad societal level and at the local group level, that an act is bad, such as lying about automobile safety features.</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High probability of effect</a:t>
            </a:r>
            <a:r>
              <a:rPr lang="en-US" sz="1800" dirty="0">
                <a:solidFill>
                  <a:srgbClr val="548DD4"/>
                </a:solidFill>
                <a:effectLst/>
                <a:latin typeface="Times New Roman" panose="02020603050405020304" pitchFamily="18" charset="0"/>
                <a:ea typeface="Times New Roman" panose="02020603050405020304" pitchFamily="18" charset="0"/>
              </a:rPr>
              <a:t>: There is a high probability the act will cause predictable harms, such as cigarette smoking causing cancer.</a:t>
            </a: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161468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business ethics scholar Tom Jones, an issue’s moral intensity is influenced by six factors.</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High temporal immediacy</a:t>
            </a:r>
            <a:r>
              <a:rPr lang="en-US" sz="1800" dirty="0">
                <a:solidFill>
                  <a:srgbClr val="548DD4"/>
                </a:solidFill>
                <a:effectLst/>
                <a:latin typeface="Times New Roman" panose="02020603050405020304" pitchFamily="18" charset="0"/>
                <a:ea typeface="Times New Roman" panose="02020603050405020304" pitchFamily="18" charset="0"/>
              </a:rPr>
              <a:t>: There is a short amount of time before an act generates harmful outcomes, such as terminating 90 employees immediately rather than providing a 60-day prenotification.</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High proximity</a:t>
            </a:r>
            <a:r>
              <a:rPr lang="en-US" sz="1800" dirty="0">
                <a:solidFill>
                  <a:srgbClr val="548DD4"/>
                </a:solidFill>
                <a:effectLst/>
                <a:latin typeface="Times New Roman" panose="02020603050405020304" pitchFamily="18" charset="0"/>
                <a:ea typeface="Times New Roman" panose="02020603050405020304" pitchFamily="18" charset="0"/>
              </a:rPr>
              <a:t>: Those harmed are near the act, such as burying hazardous waste materials near homes rather than in the uninhabited mountains of Nevada.</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High concentration of effect</a:t>
            </a:r>
            <a:r>
              <a:rPr lang="en-US" sz="1800" dirty="0">
                <a:solidFill>
                  <a:srgbClr val="548DD4"/>
                </a:solidFill>
                <a:effectLst/>
                <a:latin typeface="Times New Roman" panose="02020603050405020304" pitchFamily="18" charset="0"/>
                <a:ea typeface="Times New Roman" panose="02020603050405020304" pitchFamily="18" charset="0"/>
              </a:rPr>
              <a:t>: The amount of harm occurs in a concentrated area, rather than a little in multiple areas throughout the world, such as everyone in a neighborhood being harmed by lead poisoning.</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4248856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Ethical intuitions often flow from habituated thought patterns and deeply held convictions, which are then used to quickly evaluate and judge the available options.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Ethical thought patterns can range from “What’s in it for me” to “Do to others what you would want done to you.”</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3388041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Ethical intention</a:t>
            </a:r>
            <a:r>
              <a:rPr lang="en-US" sz="1800" dirty="0">
                <a:effectLst/>
                <a:latin typeface="Times New Roman" panose="02020603050405020304" pitchFamily="18" charset="0"/>
                <a:ea typeface="Times New Roman" panose="02020603050405020304" pitchFamily="18" charset="0"/>
              </a:rPr>
              <a:t> Mentally committing to take an action that is morally appropriate.</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instance, an employee can announce to others his or her sincere intention to stop a coworker from stealing product yet fail to do so when the time to act arrives.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Obstacles that divert acting on an ethical intention include second doubts, weakness of will, lack of moral courage, and old habits.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Second doubts arise when the decision maker reanalyzes one of the previous factors that contributed to the intention.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Maybe stopping the coworker from stealing will generate worse outcomes (moral intensity), such as ostracism from work peers (an organization characteristic).</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employee who has never spoken out against unethical behaviors at work may initially intend to change that habit after observing the coworker’s theft. </a:t>
            </a:r>
          </a:p>
          <a:p>
            <a:pPr marL="1085850" lvl="2"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But then fears may arise, and the employee does not follow through on the intention because it is easier for the employee to remain quiet and let someone else prevent it.</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157154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6.2 Prepare and prioritize seven systematic rational ethical decision-making process questions, then explain which of these three questions point the decision maker in the direction of the most moral decision.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For instance, assume you were a Volkswagen engineer from 2005 to 2015.</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Regarding your moral consciousness, your moral awareness and sensitivities tend to be low to moderate.</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You are assigned to an engineering team designing a high-profile new “clean diesel” car that has the potential to become the eco-friendly market leader.</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After several failures, your engineering team is directed to create and install a “defeat device,” software that will temporarily cheat on car emissions tests until the problem can be fixed.</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Any initial hesitation you have about working on the project is counteracted by VW’s authoritarian work culture, other engineers on your team not raising any objections, and your belief that many automakers dishonestly report favorable miles per gallon and eco-efficiency results to regulators.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addition, the situation’s moral intensity is modest.</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Given all these considerations, your ethical judgment weighs the financial well-being of VW and job security over concern for the environment.</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But the problem is difficult for the engineers to solve, and the temporary “defeat device” becomes a permanent feature.</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Then in 2014, two U.S. university scientists decide to research the performance of three diesel cars, two of them produced by VW. They discover that the VWs polluted 40 times higher than the U.S. standard.</a:t>
            </a: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238710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6.2 Prepare and prioritize seven systematic rational ethical decision-making process questions, then explain which of these three questions point the decision maker in the direction of the most moral decision.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Table 6.3 provides a systematic rational decision-making process that can help management and nonmanagement employees broaden their perspective for deriving moral conclusions.</a:t>
            </a:r>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6.3 Systematic Rational Ethical Decision-Making Process</a:t>
            </a: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1</a:t>
            </a:r>
            <a:r>
              <a:rPr lang="en-GB" sz="1800" dirty="0">
                <a:solidFill>
                  <a:srgbClr val="000000"/>
                </a:solidFill>
                <a:effectLst/>
                <a:latin typeface="Times New Roman" panose="02020603050405020304" pitchFamily="18" charset="0"/>
                <a:ea typeface="Times New Roman" panose="02020603050405020304" pitchFamily="18" charset="0"/>
              </a:rPr>
              <a:t>: Write the decision options in the appropriate column below.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2</a:t>
            </a:r>
            <a:r>
              <a:rPr lang="en-GB" sz="1800" dirty="0">
                <a:solidFill>
                  <a:srgbClr val="000000"/>
                </a:solidFill>
                <a:effectLst/>
                <a:latin typeface="Times New Roman" panose="02020603050405020304" pitchFamily="18" charset="0"/>
                <a:ea typeface="Times New Roman" panose="02020603050405020304" pitchFamily="18" charset="0"/>
              </a:rPr>
              <a:t>: Apply the seven systematic rational ethical decision-making process questions to the decision under consideration to obtain relevant ethical information.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3</a:t>
            </a:r>
            <a:r>
              <a:rPr lang="en-GB" sz="1800" dirty="0">
                <a:solidFill>
                  <a:srgbClr val="000000"/>
                </a:solidFill>
                <a:effectLst/>
                <a:latin typeface="Times New Roman" panose="02020603050405020304" pitchFamily="18" charset="0"/>
                <a:ea typeface="Times New Roman" panose="02020603050405020304" pitchFamily="18" charset="0"/>
              </a:rPr>
              <a:t>: Insert the ethical strength and weakness revealed by each of the seven ethical questions in the appropriate column below.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4</a:t>
            </a:r>
            <a:r>
              <a:rPr lang="en-GB" sz="1800" dirty="0">
                <a:solidFill>
                  <a:srgbClr val="000000"/>
                </a:solidFill>
                <a:effectLst/>
                <a:latin typeface="Times New Roman" panose="02020603050405020304" pitchFamily="18" charset="0"/>
                <a:ea typeface="Times New Roman" panose="02020603050405020304" pitchFamily="18" charset="0"/>
              </a:rPr>
              <a:t>: Given the strengths and weaknesses, choose a decision option, explain why that option was chosen rather than the alternative options, and determine how to manage the weaknesses associated with the option chosen.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1. Who are the people affected by the action? (stakeholder analysis)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2. What option benefits me the most? (egoism)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3. What option does my social group support? (social group relativism)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4. What option is legal? (cultural relativism)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5. What option is the greatest good for the greatest number of people affected? (utilitarianism)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6. What option is based on truthfulness and respect/integrity toward each stakeholder? (deontology)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7. What option would a virtuous person of high moral character do? (virtue ethics)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Note: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2 through 7 are all the same option, then do that option.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2 through 7 are mixed, then: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5, 6, and 7 are the same option, this option is the </a:t>
            </a:r>
            <a:r>
              <a:rPr lang="en-GB" sz="1800" i="1" dirty="0">
                <a:solidFill>
                  <a:srgbClr val="000000"/>
                </a:solidFill>
                <a:effectLst/>
                <a:latin typeface="Times New Roman" panose="02020603050405020304" pitchFamily="18" charset="0"/>
                <a:ea typeface="Times New Roman" panose="02020603050405020304" pitchFamily="18" charset="0"/>
              </a:rPr>
              <a:t>most</a:t>
            </a:r>
            <a:r>
              <a:rPr lang="en-GB" sz="1800" dirty="0">
                <a:solidFill>
                  <a:srgbClr val="000000"/>
                </a:solidFill>
                <a:effectLst/>
                <a:latin typeface="Times New Roman" panose="02020603050405020304" pitchFamily="18" charset="0"/>
                <a:ea typeface="Times New Roman" panose="02020603050405020304" pitchFamily="18" charset="0"/>
              </a:rPr>
              <a:t> ethical. But you may need to modify this decision in consideration of answers to Questions 2 through 4, or weaknesses associated with Questions 5 through 7.</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5, 6, and 7 are mixed, then there is no clear “most ethical” response, and you should make your decision by carefully considering the strengths and weaknesses of Questions 2 through 7.</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248404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6.2 Prepare and prioritize seven systematic rational ethical decision-making process questions, then explain which of these three questions point the decision maker in the direction of the most moral decision.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Table 6.3 provides a systematic rational decision-making process that can help management and nonmanagement employees broaden their perspective for deriving moral conclusions.</a:t>
            </a:r>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6.3 Systematic Rational Ethical Decision-Making Process</a:t>
            </a: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1</a:t>
            </a:r>
            <a:r>
              <a:rPr lang="en-GB" sz="1800" dirty="0">
                <a:solidFill>
                  <a:srgbClr val="000000"/>
                </a:solidFill>
                <a:effectLst/>
                <a:latin typeface="Times New Roman" panose="02020603050405020304" pitchFamily="18" charset="0"/>
                <a:ea typeface="Times New Roman" panose="02020603050405020304" pitchFamily="18" charset="0"/>
              </a:rPr>
              <a:t>: Write the decision options in the appropriate column below.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2</a:t>
            </a:r>
            <a:r>
              <a:rPr lang="en-GB" sz="1800" dirty="0">
                <a:solidFill>
                  <a:srgbClr val="000000"/>
                </a:solidFill>
                <a:effectLst/>
                <a:latin typeface="Times New Roman" panose="02020603050405020304" pitchFamily="18" charset="0"/>
                <a:ea typeface="Times New Roman" panose="02020603050405020304" pitchFamily="18" charset="0"/>
              </a:rPr>
              <a:t>: Apply the seven systematic rational ethical decision-making process questions to the decision under consideration to obtain relevant ethical information.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3</a:t>
            </a:r>
            <a:r>
              <a:rPr lang="en-GB" sz="1800" dirty="0">
                <a:solidFill>
                  <a:srgbClr val="000000"/>
                </a:solidFill>
                <a:effectLst/>
                <a:latin typeface="Times New Roman" panose="02020603050405020304" pitchFamily="18" charset="0"/>
                <a:ea typeface="Times New Roman" panose="02020603050405020304" pitchFamily="18" charset="0"/>
              </a:rPr>
              <a:t>: Insert the ethical strength and weakness revealed by each of the seven ethical questions in the appropriate column below.</a:t>
            </a: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marR="0" lvl="1" hangingPunct="0">
              <a:lnSpc>
                <a:spcPct val="200000"/>
              </a:lnSpc>
              <a:spcBef>
                <a:spcPts val="0"/>
              </a:spcBef>
              <a:spcAft>
                <a:spcPts val="1200"/>
              </a:spcAft>
            </a:pPr>
            <a:r>
              <a:rPr lang="en-GB" sz="1800" i="1" u="sng" dirty="0">
                <a:solidFill>
                  <a:srgbClr val="000000"/>
                </a:solidFill>
                <a:effectLst/>
                <a:latin typeface="Times New Roman" panose="02020603050405020304" pitchFamily="18" charset="0"/>
                <a:ea typeface="Times New Roman" panose="02020603050405020304" pitchFamily="18" charset="0"/>
              </a:rPr>
              <a:t>Step 4</a:t>
            </a:r>
            <a:r>
              <a:rPr lang="en-GB" sz="1800" dirty="0">
                <a:solidFill>
                  <a:srgbClr val="000000"/>
                </a:solidFill>
                <a:effectLst/>
                <a:latin typeface="Times New Roman" panose="02020603050405020304" pitchFamily="18" charset="0"/>
                <a:ea typeface="Times New Roman" panose="02020603050405020304" pitchFamily="18" charset="0"/>
              </a:rPr>
              <a:t>: Given the strengths and weaknesses, choose a decision option, explain why that option was chosen rather than the alternative options, and determine how to manage the weaknesses associated with the option chosen.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1. Who are the people affected by the action? (stakeholder analysis)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2. What option benefits me the most? (egoism)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3. What option does my social group support? (social group relativism)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4. What option is legal? (cultural relativism)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5. What option is the greatest good for the greatest number of people affected? (utilitarianism)</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6. What option is based on truthfulness and respect/integrity toward each stakeholder? (deontology)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914400" marR="0" lvl="2" hangingPunct="0">
              <a:lnSpc>
                <a:spcPct val="200000"/>
              </a:lnSpc>
              <a:spcBef>
                <a:spcPts val="0"/>
              </a:spcBef>
              <a:spcAft>
                <a:spcPts val="1200"/>
              </a:spcAft>
            </a:pPr>
            <a:r>
              <a:rPr lang="en-GB" sz="1800" dirty="0">
                <a:solidFill>
                  <a:srgbClr val="000000"/>
                </a:solidFill>
                <a:effectLst/>
                <a:latin typeface="Times New Roman" panose="02020603050405020304" pitchFamily="18" charset="0"/>
                <a:ea typeface="Times New Roman" panose="02020603050405020304" pitchFamily="18" charset="0"/>
              </a:rPr>
              <a:t>7. What option would a virtuous person of high moral character do? (virtue ethics)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Note: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2 through 7 are all the same option, then do that option.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2 through 7 are mixed, then: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5, 6, and 7 are the same option, this option is the </a:t>
            </a:r>
            <a:r>
              <a:rPr lang="en-GB" sz="1800" i="1" dirty="0">
                <a:solidFill>
                  <a:srgbClr val="000000"/>
                </a:solidFill>
                <a:effectLst/>
                <a:latin typeface="Times New Roman" panose="02020603050405020304" pitchFamily="18" charset="0"/>
                <a:ea typeface="Times New Roman" panose="02020603050405020304" pitchFamily="18" charset="0"/>
              </a:rPr>
              <a:t>most</a:t>
            </a:r>
            <a:r>
              <a:rPr lang="en-GB" sz="1800" dirty="0">
                <a:solidFill>
                  <a:srgbClr val="000000"/>
                </a:solidFill>
                <a:effectLst/>
                <a:latin typeface="Times New Roman" panose="02020603050405020304" pitchFamily="18" charset="0"/>
                <a:ea typeface="Times New Roman" panose="02020603050405020304" pitchFamily="18" charset="0"/>
              </a:rPr>
              <a:t> ethical. But you may need to modify this decision in consideration of answers to Questions 2 through 4, or weaknesses associated with Questions 5 through 7.</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If answers to Questions 5, 6, and 7 are mixed, then there is no clear “most ethical” response, and you should make your decision by carefully considering the strengths and weaknesses of Questions 2 through 7.</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104324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6.2 Prepare and prioritize seven systematic rational ethical decision-making process questions, then explain which of these three questions point the decision maker in the direction of the most moral decision.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Laws are not created out of thin air; they are justified by concerns about the greatest good for the greatest number, respect for everyone, and virtuous behavior. Laws that fail to meet these three fundamental ethical concerns are usually an issue of public and political concern, debated, and sometimes changed.</a:t>
            </a:r>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907483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Table 6.4 Six Ethical Theories</a:t>
            </a:r>
          </a:p>
          <a:p>
            <a:pPr marL="742950" marR="0" lvl="1" indent="-285750" hangingPunct="0">
              <a:lnSpc>
                <a:spcPct val="200000"/>
              </a:lnSpc>
              <a:spcBef>
                <a:spcPts val="0"/>
              </a:spcBef>
              <a:spcAft>
                <a:spcPts val="12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rPr>
              <a:t>EGOISM:</a:t>
            </a:r>
            <a:r>
              <a:rPr lang="en-GB" sz="1800" dirty="0">
                <a:solidFill>
                  <a:srgbClr val="000000"/>
                </a:solidFill>
                <a:effectLst/>
                <a:latin typeface="Times New Roman" panose="02020603050405020304" pitchFamily="18" charset="0"/>
                <a:ea typeface="Times New Roman" panose="02020603050405020304" pitchFamily="18" charset="0"/>
              </a:rPr>
              <a:t> How does the action relate to me? If the action furthers my interests, then it is right. If it conflicts with my interests, then it is wrong.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rPr>
              <a:t>SOCIAL GROUP RELATIVISM:</a:t>
            </a:r>
            <a:r>
              <a:rPr lang="en-GB" sz="1800" dirty="0">
                <a:solidFill>
                  <a:srgbClr val="000000"/>
                </a:solidFill>
                <a:effectLst/>
                <a:latin typeface="Times New Roman" panose="02020603050405020304" pitchFamily="18" charset="0"/>
                <a:ea typeface="Times New Roman" panose="02020603050405020304" pitchFamily="18" charset="0"/>
              </a:rPr>
              <a:t> How does the action relate to my social group (e.g., peers, friends)? If the action conforms to the social group’s norms, then it is right. If it is contrary to the social group’s norms, then it is wrong.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rPr>
              <a:t>CULTURAL RELATIVISM:</a:t>
            </a:r>
            <a:r>
              <a:rPr lang="en-GB" sz="1800" dirty="0">
                <a:solidFill>
                  <a:srgbClr val="000000"/>
                </a:solidFill>
                <a:effectLst/>
                <a:latin typeface="Times New Roman" panose="02020603050405020304" pitchFamily="18" charset="0"/>
                <a:ea typeface="Times New Roman" panose="02020603050405020304" pitchFamily="18" charset="0"/>
              </a:rPr>
              <a:t> How does the action relate to the national culture, particularly its laws? If the action conforms to the law, then it is right. If it is contrary to the law, then it is wrong.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rPr>
              <a:t>UTILITARIANISM:</a:t>
            </a:r>
            <a:r>
              <a:rPr lang="en-GB" sz="1800" dirty="0">
                <a:solidFill>
                  <a:srgbClr val="000000"/>
                </a:solidFill>
                <a:effectLst/>
                <a:latin typeface="Times New Roman" panose="02020603050405020304" pitchFamily="18" charset="0"/>
                <a:ea typeface="Times New Roman" panose="02020603050405020304" pitchFamily="18" charset="0"/>
              </a:rPr>
              <a:t> How does the action relate to everyone affected by it? If the action is beneficial to the greatest number of people affected by it, then it is right. If it is detrimental to the greatest number, then it is wrong.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rPr>
              <a:t>DEONTOLOGY:</a:t>
            </a:r>
            <a:r>
              <a:rPr lang="en-GB" sz="1800" dirty="0">
                <a:solidFill>
                  <a:srgbClr val="000000"/>
                </a:solidFill>
                <a:effectLst/>
                <a:latin typeface="Times New Roman" panose="02020603050405020304" pitchFamily="18" charset="0"/>
                <a:ea typeface="Times New Roman" panose="02020603050405020304" pitchFamily="18" charset="0"/>
              </a:rPr>
              <a:t> Does the action treat </a:t>
            </a:r>
            <a:r>
              <a:rPr lang="en-GB" sz="1800" i="1" dirty="0">
                <a:solidFill>
                  <a:srgbClr val="000000"/>
                </a:solidFill>
                <a:effectLst/>
                <a:latin typeface="Times New Roman" panose="02020603050405020304" pitchFamily="18" charset="0"/>
                <a:ea typeface="Times New Roman" panose="02020603050405020304" pitchFamily="18" charset="0"/>
              </a:rPr>
              <a:t>every stakeholder</a:t>
            </a:r>
            <a:r>
              <a:rPr lang="en-GB" sz="1800" dirty="0">
                <a:solidFill>
                  <a:srgbClr val="000000"/>
                </a:solidFill>
                <a:effectLst/>
                <a:latin typeface="Times New Roman" panose="02020603050405020304" pitchFamily="18" charset="0"/>
                <a:ea typeface="Times New Roman" panose="02020603050405020304" pitchFamily="18" charset="0"/>
              </a:rPr>
              <a:t> with respect and dignity in all situations? Is the action something that everyone should do? If yes, then it is right. If no, then it is wrong.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rPr>
              <a:t>VIRTUE ETHICS:</a:t>
            </a:r>
            <a:r>
              <a:rPr lang="en-GB" sz="1800" dirty="0">
                <a:solidFill>
                  <a:srgbClr val="000000"/>
                </a:solidFill>
                <a:effectLst/>
                <a:latin typeface="Times New Roman" panose="02020603050405020304" pitchFamily="18" charset="0"/>
                <a:ea typeface="Times New Roman" panose="02020603050405020304" pitchFamily="18" charset="0"/>
              </a:rPr>
              <a:t> How would a virtuous person act in this situation? If the act strengthens moral character, then it is right. If it is contrary to moral character building, then it is wrong.</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87708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indent="-171450">
              <a:buFont typeface="Arial" panose="020B0604020202020204" pitchFamily="34" charset="0"/>
              <a:buChar char="•"/>
            </a:pPr>
            <a:r>
              <a:rPr lang="en-US" dirty="0"/>
              <a:t>Ethical dilemmas tend to be complicated and involve trade-offs based on competing values and interests.</a:t>
            </a:r>
          </a:p>
          <a:p>
            <a:pPr marL="628650" lvl="1" indent="-171450">
              <a:buFont typeface="Arial" panose="020B0604020202020204" pitchFamily="34" charset="0"/>
              <a:buChar char="•"/>
            </a:pPr>
            <a:r>
              <a:rPr lang="en-US" dirty="0"/>
              <a:t>Sometimes the trade-offs are between doing what in the ideal sense is the right thing to do, yet in the specific situation there is a strong temptation to do what may be wrong.</a:t>
            </a:r>
          </a:p>
          <a:p>
            <a:pPr marL="628650" lvl="1" indent="-171450">
              <a:buFont typeface="Arial" panose="020B0604020202020204" pitchFamily="34" charset="0"/>
              <a:buChar char="•"/>
            </a:pPr>
            <a:r>
              <a:rPr lang="en-US" dirty="0"/>
              <a:t>Sometimes the trade-offs are between competing conceptions about what is the right thing to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In general, individual, organizational, and societal characteristics contribute to the formation of an individual’s moral consciousness, which is heightened by a situation’s moral intensity and generates ethical judgments.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255591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Egoism</a:t>
            </a:r>
            <a:r>
              <a:rPr lang="en-US" sz="1800" dirty="0">
                <a:effectLst/>
                <a:latin typeface="Times New Roman" panose="02020603050405020304" pitchFamily="18" charset="0"/>
                <a:ea typeface="Times New Roman" panose="02020603050405020304" pitchFamily="18" charset="0"/>
              </a:rPr>
              <a:t> Ethical theory related to self-interest.</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Theory of Moral Sentiments</a:t>
            </a:r>
            <a:r>
              <a:rPr lang="en-US" sz="1800" dirty="0">
                <a:effectLst/>
                <a:latin typeface="Times New Roman" panose="02020603050405020304" pitchFamily="18" charset="0"/>
                <a:ea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rPr>
              <a:t>Wealth of Nations</a:t>
            </a:r>
            <a:r>
              <a:rPr lang="en-US" sz="1800" dirty="0">
                <a:effectLst/>
                <a:latin typeface="Times New Roman" panose="02020603050405020304" pitchFamily="18" charset="0"/>
                <a:ea typeface="Times New Roman" panose="02020603050405020304" pitchFamily="18" charset="0"/>
              </a:rPr>
              <a:t>, Adam Smith emphasizes that people by nature are egoists.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Ayn Rand’s novels </a:t>
            </a:r>
            <a:r>
              <a:rPr lang="en-US" sz="1800" i="1" dirty="0">
                <a:effectLst/>
                <a:latin typeface="Times New Roman" panose="02020603050405020304" pitchFamily="18" charset="0"/>
                <a:ea typeface="Times New Roman" panose="02020603050405020304" pitchFamily="18" charset="0"/>
              </a:rPr>
              <a:t>The Fountainhead</a:t>
            </a:r>
            <a:r>
              <a:rPr lang="en-US" sz="1800" dirty="0">
                <a:effectLst/>
                <a:latin typeface="Times New Roman" panose="02020603050405020304" pitchFamily="18" charset="0"/>
                <a:ea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rPr>
              <a:t>Atlas Shrugged</a:t>
            </a:r>
            <a:r>
              <a:rPr lang="en-US" sz="1800" dirty="0">
                <a:effectLst/>
                <a:latin typeface="Times New Roman" panose="02020603050405020304" pitchFamily="18" charset="0"/>
                <a:ea typeface="Times New Roman" panose="02020603050405020304" pitchFamily="18" charset="0"/>
              </a:rPr>
              <a:t> are among the most engaging articulations of the importance of egoism.</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Rand, the best thing for the common good is to become an individual of high integrity willing to pursue one’s self-interests at all costs. </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Many business scandals originate from an employee’s love of money or power, and business students tend to score higher on narcissism than do students majoring in other areas.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Egoists seeking a reasonable solution to conflicts that arise between their interests and the interests of others will usually broaden their consciousness to include the interests of larger social groups, therefore taking the next step up the moral reasoning ladder.</a:t>
            </a:r>
          </a:p>
          <a:p>
            <a:pPr marL="285750" lvl="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2057350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Social group relativism</a:t>
            </a:r>
            <a:r>
              <a:rPr lang="en-US" sz="1800" dirty="0">
                <a:effectLst/>
                <a:latin typeface="Times New Roman" panose="02020603050405020304" pitchFamily="18" charset="0"/>
                <a:ea typeface="Times New Roman" panose="02020603050405020304" pitchFamily="18" charset="0"/>
              </a:rPr>
              <a:t> A “group-based” ethical theory in which the right action is defined by whether the action conforms to the social group’s norms.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Fans of a sports team tend to interpret every ambiguous game situation in a way beneficial to their team. In politics, Republicans and Democrats often vote along party lines and risk being ostracized if they vote otherwise.</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1967405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Social group relativism often leads to double standards, one standard for your group and a different standard for other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Social group relativists seeking a reasonable solution to this dilemma will usually broaden their consciousness to include the interests of the entire organization or larger society, therefore taking the next step up the moral reasoning ladder.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201790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Cultural relativism</a:t>
            </a:r>
            <a:r>
              <a:rPr lang="en-US" sz="1800" dirty="0">
                <a:effectLst/>
                <a:latin typeface="Times New Roman" panose="02020603050405020304" pitchFamily="18" charset="0"/>
                <a:ea typeface="Times New Roman" panose="02020603050405020304" pitchFamily="18" charset="0"/>
              </a:rPr>
              <a:t> A “law-based” ethical theory in which right action is defined by whether the action conforms to the law, or custom.</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person perceives himself or herself as a member of a larger society whose members have common interests.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2869945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Organizations need managers who are cultural relativists, adamant that local, state, and federal laws be obeyed.</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Just because something is legal does not mean it is ethical.</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Cultural relativists seeking a reasonable solution to these dilemmas will usually broaden their consciousness to considering the greatest good for the greatest number of people affected, individual rights, or virtuous behavior, which are the three final steps up the moral reasoning ladder.</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2861423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Utilitarianism</a:t>
            </a:r>
            <a:r>
              <a:rPr lang="en-US" sz="1800" dirty="0">
                <a:effectLst/>
                <a:latin typeface="Times New Roman" panose="02020603050405020304" pitchFamily="18" charset="0"/>
                <a:ea typeface="Times New Roman" panose="02020603050405020304" pitchFamily="18" charset="0"/>
              </a:rPr>
              <a:t> An “ends-based” consequentialist ethical theory in which the right action is defined by the greatest good for all those affected by an action.</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this sense, the individual is not just concerned about following national laws but about whether the law is morally justified when the well-being of others is considered.</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Jeremy Bentham and John Stuart Mill countered that what mattered most was the greatest good for the greatest number of people.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the United States, utilitarianism is a foundational ethic for the nation’s political, economic, and business systems.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For instance, to avoid bankruptcy, utilitarian managers could decide to save money by eliminating costly safety protections that benefit only a few maintenance workers.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Utilitarians seeking a reasonable solution to these issues will usually broaden their conceptualization of “greater good” to include human rights or undertake actions they would want everyone to do, thereby taking the next step up the moral reasoning ladder.</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132048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Deontology</a:t>
            </a:r>
            <a:r>
              <a:rPr lang="en-US" sz="1800" dirty="0">
                <a:effectLst/>
                <a:latin typeface="Times New Roman" panose="02020603050405020304" pitchFamily="18" charset="0"/>
                <a:ea typeface="Times New Roman" panose="02020603050405020304" pitchFamily="18" charset="0"/>
              </a:rPr>
              <a:t> A “rules-based” ethical theory in which the right action is defined by following a set of moral rules that should be applied by everyone in all situations, such as the Golden Rule, Ten Commandments, or Bill of Rights.</a:t>
            </a:r>
          </a:p>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Categorical imperative</a:t>
            </a:r>
            <a:r>
              <a:rPr lang="en-US" sz="1800" dirty="0">
                <a:effectLst/>
                <a:latin typeface="Times New Roman" panose="02020603050405020304" pitchFamily="18" charset="0"/>
                <a:ea typeface="Times New Roman" panose="02020603050405020304" pitchFamily="18" charset="0"/>
              </a:rPr>
              <a:t> A rule that applies to all situations.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Respecting yourself and others is a core deontological principle.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6.5 The Trolley Problem</a:t>
            </a:r>
          </a:p>
          <a:p>
            <a:pPr marL="742950" marR="0" lvl="1"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Scenario 1</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Assume an out-of-control trolley car is hurtling down a street. Five people working on the track are in its path and about to be killed. You can save five lives by pulling a lever that will divert the trolley to an alternative track. Unfortunately, one worker is on the alternative track and pulling the lever would kill him. Is it ethical to pull the lever?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[Utilitarian response: Yes; Deontology response: No]</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Scenario 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Assume the one worker is a member of your family. Is it ethical to pull the lever?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[Utilitarian response: Yes; Deontology response: No]</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Scenario 3</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Assume that you are standing on a bridge when the runaway trolley takes aim at the five people working on the track. Unfortunately, the only nearby heavy object, besides yourself, is the stranger standing next to you. You are strong, and throwing the stranger over the bridge will stop the trolley. Is it ethical to throw the stranger in the path of the trolley?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[Utilitarian response: Yes; Deontology response: No]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Respecting every stakeholder equally is not always achievable, practical, or desirable.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Deontologists seeking a reasonable solution to these issues will usually broaden their consciousness to include a wider arrangement of virtues, therefore taking the final step up the moral ladder.</a:t>
            </a: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70116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Virtue ethics</a:t>
            </a:r>
            <a:r>
              <a:rPr lang="en-US" sz="1800" dirty="0">
                <a:effectLst/>
                <a:latin typeface="Times New Roman" panose="02020603050405020304" pitchFamily="18" charset="0"/>
                <a:ea typeface="Times New Roman" panose="02020603050405020304" pitchFamily="18" charset="0"/>
              </a:rPr>
              <a:t> A form of ethics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on cultivating good habits.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most common grouping of virtues includes justice, empathy, passion, piety, reliability, respect, and incorruptibility.</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Aristotle noted that the purpose of life is to be happy, and the greatest happiness is achieved when a person excels in virtue.</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According to Aristotle, virtue is a “golden mean” between two extremes. Every virtue has an excess version and a deficient version, both of which are vices.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Practicing honesty can result in telling a hurtful truth, which conflicts with practicing kindness.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For these reasons, managers must reflect on information generated by all six ethical theories.</a:t>
            </a:r>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2859619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According to the Council for a Parliament on the World’s Religions, there is significant agreement among the major world religions on five principles that should govern human behavior in all realms of life, including business: (1) “Do unto others as you would have them do unto you,” (2) “Thou shall not commit sexual impropriety,” (3) “Thou shall not steal,” (4) “Thou shall not lie,” and (5) “Thou shall not kill.” These deontology-based guidelines have universal appeal.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Kidder and his colleagues have found strong consensus among five values, or virtues, that are common worldwide.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They are responsibility, fairness, respect, compassion, and honesty.</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84037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Figure 6.1 offers an ethical behavior model based on the ethical decision-making literature. Ethical decision-making involves many complex variables, and generalizations must be carefully considered because of nuances and exceptions to the rule.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1392394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6.3 Compare how the six ethical theories differ from one another.</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 six ethical theories also parallel Lawrence Kohlberg’s six stages of moral development discussed in Chapter 1. As shown in Table 6.6, moral development Stages 1 and 2 reflect egoism reasoning, Stage 3 reflects social group relativism reasoning, Stage 4 reflects cultural relativism reasoning, Stage 5 reflects utilitarianism and deontology reasoning, and Stage 6 reflects deontology and virtue ethics reasoning.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6.6 Kohlberg’s Stages of Moral Development and Ethical Theories</a:t>
            </a:r>
          </a:p>
          <a:p>
            <a:pPr marL="742950" marR="0" lvl="1" indent="-285750" hangingPunct="0">
              <a:lnSpc>
                <a:spcPct val="20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Childhood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Stage 1: Punishment avoidance</a:t>
            </a:r>
            <a:r>
              <a:rPr lang="en-GB" sz="1800" dirty="0">
                <a:solidFill>
                  <a:srgbClr val="000000"/>
                </a:solidFill>
                <a:effectLst/>
                <a:latin typeface="Times New Roman" panose="02020603050405020304" pitchFamily="18" charset="0"/>
                <a:ea typeface="Times New Roman" panose="02020603050405020304" pitchFamily="18" charset="0"/>
              </a:rPr>
              <a:t>:</a:t>
            </a:r>
            <a:r>
              <a:rPr lang="en-GB" sz="1800" i="1" dirty="0">
                <a:solidFill>
                  <a:srgbClr val="000000"/>
                </a:solidFill>
                <a:effectLst/>
                <a:latin typeface="Times New Roman" panose="02020603050405020304" pitchFamily="18" charset="0"/>
                <a:ea typeface="Times New Roman" panose="02020603050405020304" pitchFamily="18" charset="0"/>
              </a:rPr>
              <a:t> </a:t>
            </a:r>
            <a:r>
              <a:rPr lang="en-GB" sz="1800" dirty="0">
                <a:solidFill>
                  <a:srgbClr val="000000"/>
                </a:solidFill>
                <a:effectLst/>
                <a:latin typeface="Times New Roman" panose="02020603050405020304" pitchFamily="18" charset="0"/>
                <a:ea typeface="Times New Roman" panose="02020603050405020304" pitchFamily="18" charset="0"/>
              </a:rPr>
              <a:t>Obedience to rules because of fear of authority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Egoism</a:t>
            </a:r>
            <a:r>
              <a:rPr lang="en-GB" sz="1800" dirty="0">
                <a:solidFill>
                  <a:srgbClr val="000000"/>
                </a:solidFill>
                <a:effectLst/>
                <a:latin typeface="Times New Roman" panose="02020603050405020304" pitchFamily="18" charset="0"/>
                <a:ea typeface="Times New Roman" panose="02020603050405020304" pitchFamily="18" charset="0"/>
              </a:rPr>
              <a:t>: Does the action hurt me?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Youth and adolescence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Stage 2: Reward seeking</a:t>
            </a:r>
            <a:r>
              <a:rPr lang="en-GB" sz="1800" dirty="0">
                <a:solidFill>
                  <a:srgbClr val="000000"/>
                </a:solidFill>
                <a:effectLst/>
                <a:latin typeface="Times New Roman" panose="02020603050405020304" pitchFamily="18" charset="0"/>
                <a:ea typeface="Times New Roman" panose="02020603050405020304" pitchFamily="18" charset="0"/>
              </a:rPr>
              <a:t>: Self-interest, fairness to me, reciprocity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Egoism</a:t>
            </a:r>
            <a:r>
              <a:rPr lang="en-GB" sz="1800" dirty="0">
                <a:solidFill>
                  <a:srgbClr val="000000"/>
                </a:solidFill>
                <a:effectLst/>
                <a:latin typeface="Times New Roman" panose="02020603050405020304" pitchFamily="18" charset="0"/>
                <a:ea typeface="Times New Roman" panose="02020603050405020304" pitchFamily="18" charset="0"/>
              </a:rPr>
              <a:t>: Does the action benefit me?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Adolescence and early adulthood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Stage 3: Mutual interpersonal expectations</a:t>
            </a:r>
            <a:r>
              <a:rPr lang="en-GB" sz="1800" dirty="0">
                <a:solidFill>
                  <a:srgbClr val="000000"/>
                </a:solidFill>
                <a:effectLst/>
                <a:latin typeface="Times New Roman" panose="02020603050405020304" pitchFamily="18" charset="0"/>
                <a:ea typeface="Times New Roman" panose="02020603050405020304" pitchFamily="18" charset="0"/>
              </a:rPr>
              <a:t>: Well-being of friends and coworkers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Social group relativism</a:t>
            </a:r>
            <a:r>
              <a:rPr lang="en-GB" sz="1800" dirty="0">
                <a:solidFill>
                  <a:srgbClr val="000000"/>
                </a:solidFill>
                <a:effectLst/>
                <a:latin typeface="Times New Roman" panose="02020603050405020304" pitchFamily="18" charset="0"/>
                <a:ea typeface="Times New Roman" panose="02020603050405020304" pitchFamily="18" charset="0"/>
              </a:rPr>
              <a:t>: Is the action supported by my peers?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Adulthood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Stage 4: Social system</a:t>
            </a:r>
            <a:r>
              <a:rPr lang="en-GB" sz="1800" dirty="0">
                <a:solidFill>
                  <a:srgbClr val="000000"/>
                </a:solidFill>
                <a:effectLst/>
                <a:latin typeface="Times New Roman" panose="02020603050405020304" pitchFamily="18" charset="0"/>
                <a:ea typeface="Times New Roman" panose="02020603050405020304" pitchFamily="18" charset="0"/>
              </a:rPr>
              <a:t>: Duty to society’s customs, traditions, laws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Cultural relativism</a:t>
            </a:r>
            <a:r>
              <a:rPr lang="en-GB" sz="1800" dirty="0">
                <a:solidFill>
                  <a:srgbClr val="000000"/>
                </a:solidFill>
                <a:effectLst/>
                <a:latin typeface="Times New Roman" panose="02020603050405020304" pitchFamily="18" charset="0"/>
                <a:ea typeface="Times New Roman" panose="02020603050405020304" pitchFamily="18" charset="0"/>
              </a:rPr>
              <a:t>: Does the action maintain laws and customs?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Mature adulthood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Stage 5: Prior rights, social contract, utilities</a:t>
            </a:r>
            <a:r>
              <a:rPr lang="en-GB" sz="1800" dirty="0">
                <a:solidFill>
                  <a:srgbClr val="000000"/>
                </a:solidFill>
                <a:effectLst/>
                <a:latin typeface="Times New Roman" panose="02020603050405020304" pitchFamily="18" charset="0"/>
                <a:ea typeface="Times New Roman" panose="02020603050405020304" pitchFamily="18" charset="0"/>
              </a:rPr>
              <a:t>: Human rights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Utilitarianism</a:t>
            </a:r>
            <a:r>
              <a:rPr lang="en-GB" sz="1800" dirty="0">
                <a:solidFill>
                  <a:srgbClr val="000000"/>
                </a:solidFill>
                <a:effectLst/>
                <a:latin typeface="Times New Roman" panose="02020603050405020304" pitchFamily="18" charset="0"/>
                <a:ea typeface="Times New Roman" panose="02020603050405020304" pitchFamily="18" charset="0"/>
              </a:rPr>
              <a:t>: Is the action the greatest good for the greatest number?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Deontology</a:t>
            </a:r>
            <a:r>
              <a:rPr lang="en-GB" sz="1800" dirty="0">
                <a:solidFill>
                  <a:srgbClr val="000000"/>
                </a:solidFill>
                <a:effectLst/>
                <a:latin typeface="Times New Roman" panose="02020603050405020304" pitchFamily="18" charset="0"/>
                <a:ea typeface="Times New Roman" panose="02020603050405020304" pitchFamily="18" charset="0"/>
              </a:rPr>
              <a:t>: Does the action treat every stakeholder with respect?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Mature adulthood</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Stage 6: Universal ethical principles</a:t>
            </a:r>
            <a:r>
              <a:rPr lang="en-GB" sz="1800" dirty="0">
                <a:solidFill>
                  <a:srgbClr val="000000"/>
                </a:solidFill>
                <a:effectLst/>
                <a:latin typeface="Times New Roman" panose="02020603050405020304" pitchFamily="18" charset="0"/>
                <a:ea typeface="Times New Roman" panose="02020603050405020304" pitchFamily="18" charset="0"/>
              </a:rPr>
              <a:t>: Justice, equality, fairness for everyone, universal human rights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Deontology</a:t>
            </a:r>
            <a:r>
              <a:rPr lang="en-GB" sz="1800" dirty="0">
                <a:solidFill>
                  <a:srgbClr val="000000"/>
                </a:solidFill>
                <a:effectLst/>
                <a:latin typeface="Times New Roman" panose="02020603050405020304" pitchFamily="18" charset="0"/>
                <a:ea typeface="Times New Roman" panose="02020603050405020304" pitchFamily="18" charset="0"/>
              </a:rPr>
              <a:t>: Does the action treat every stakeholder with respect?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0"/>
              </a:spcAft>
              <a:buFont typeface="Arial" panose="020B0604020202020204" pitchFamily="34" charset="0"/>
              <a:buChar char="•"/>
            </a:pPr>
            <a:r>
              <a:rPr lang="en-GB" sz="1800" i="1" dirty="0">
                <a:solidFill>
                  <a:srgbClr val="000000"/>
                </a:solidFill>
                <a:effectLst/>
                <a:latin typeface="Times New Roman" panose="02020603050405020304" pitchFamily="18" charset="0"/>
                <a:ea typeface="Times New Roman" panose="02020603050405020304" pitchFamily="18" charset="0"/>
              </a:rPr>
              <a:t>Virtue ethics</a:t>
            </a:r>
            <a:r>
              <a:rPr lang="en-GB" sz="1800" dirty="0">
                <a:solidFill>
                  <a:srgbClr val="000000"/>
                </a:solidFill>
                <a:effectLst/>
                <a:latin typeface="Times New Roman" panose="02020603050405020304" pitchFamily="18" charset="0"/>
                <a:ea typeface="Times New Roman" panose="02020603050405020304" pitchFamily="18" charset="0"/>
              </a:rPr>
              <a:t>: How would a virtuous person act?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614226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6.4 Apply the systematic rational ethical decision-making process to a business issue.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decision maker’s first step is to list the options under consideration.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engineer has two basic decision options: (1) do as directed or (2) refuse to participate on the project.</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second step of the systematic rational ethical decision-making process is to apply the seven questions to the decision options and analyze the situation from various ethical perspectives.</a:t>
            </a:r>
            <a:endParaRPr lang="en-US" dirty="0">
              <a:effectLst/>
              <a:latin typeface="Times New Roman" panose="02020603050405020304" pitchFamily="18" charset="0"/>
            </a:endParaRP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Egoism asks which option benefits you (the engineer) the most.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engineer then examines the situation from a social group relativism perspective.</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Cultural relativism, however, raises an objection.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However, the two highest ethical theories, deontology and virtue ethics, raise red flags.</a:t>
            </a:r>
            <a:endParaRPr lang="en-US" dirty="0">
              <a:effectLst/>
              <a:latin typeface="Times New Roman" panose="02020603050405020304" pitchFamily="18" charset="0"/>
            </a:endParaRP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third step entails summarizing the strengths and weaknesses of each option based on the ethical theories.</a:t>
            </a:r>
            <a:endParaRPr lang="en-US" dirty="0">
              <a:effectLst/>
              <a:latin typeface="Times New Roman" panose="02020603050405020304" pitchFamily="18" charset="0"/>
            </a:endParaRP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fourth and final step of the decision-making process entails choosing a decision option based on the strengths and weaknesses analysis and determining how to manage the weaknesses associated with the chosen option. </a:t>
            </a:r>
            <a:endParaRPr lang="en-US" dirty="0">
              <a:effectLst/>
              <a:latin typeface="Times New Roman" panose="02020603050405020304" pitchFamily="18" charset="0"/>
            </a:endParaRP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answers to Questions 2 through 7 are ethically mixed. </a:t>
            </a:r>
          </a:p>
          <a:p>
            <a:pPr marL="742950" lvl="1"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1887990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6.4 Apply the systematic rational ethical decision-making process to a business issue.</a:t>
            </a: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When they conflict, respecting everyone and doing what a virtuous person would do are considered the two most prominent ethical responses.</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But, if the deontology and virtue ethics outcomes are not aligned with other ethical theories, pragmatic adjustments may need to be made, particularly if the decision is not supported by law or may result in job termination.</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3501534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6.4 Apply the systematic rational ethical decision-making process to a business issue.</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engineer should not work on the project.</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How can the engineer manage this option’s three big weaknesses: (1) getting fired, (2) being ostracized by other engineers, and (3) the outcome not being for the greatest good?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Based on this new information, the greatest-good analysis should give more weight to the negative ramifications of getting caught.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Moral courage, which up to this point has been a personal weakness for the engineer, will be required.</a:t>
            </a:r>
          </a:p>
          <a:p>
            <a:pPr marL="285750" lvl="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3207368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6.5 Persuade someone who reasons according to an ethical theory different than the ethical theory you normally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When ethical conflicts arise in organizations, the person with higher status tends to get his or her way.</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conflict resolution approach assumes the higher-status person is applying the highest ethical theories, an assumption that has been proven false innumerable times.</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healthier approach is for a manager to listen carefully to employees who disagree, categorize the other person’s response in terms of one of the six ethical theories, and then use that ethical theory to address the employee’s concern. </a:t>
            </a:r>
          </a:p>
          <a:p>
            <a:pPr marL="742950" lvl="1"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1530195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6.5 Persuade someone who reasons according to an ethical theory different than the ethical theory you normally use.</a:t>
            </a:r>
          </a:p>
          <a:p>
            <a:pPr marL="285750" indent="-285750">
              <a:buFont typeface="Arial" panose="020B0604020202020204" pitchFamily="34" charset="0"/>
              <a:buChar char="•"/>
            </a:pPr>
            <a:endParaRPr lang="en-US" dirty="0"/>
          </a:p>
          <a:p>
            <a:pPr marL="285750" marR="0" indent="-285750" algn="just" hangingPunct="0">
              <a:lnSpc>
                <a:spcPct val="200000"/>
              </a:lnSpc>
              <a:spcBef>
                <a:spcPts val="0"/>
              </a:spcBef>
              <a:spcAft>
                <a:spcPts val="0"/>
              </a:spcAft>
              <a:buFont typeface="Arial" panose="020B0604020202020204" pitchFamily="34" charset="0"/>
              <a:buChar char="•"/>
            </a:pPr>
            <a:r>
              <a:rPr lang="en-GB" sz="1800" dirty="0">
                <a:solidFill>
                  <a:srgbClr val="993300"/>
                </a:solidFill>
                <a:effectLst/>
                <a:latin typeface="Times New Roman" panose="02020603050405020304" pitchFamily="18" charset="0"/>
                <a:ea typeface="Times New Roman" panose="02020603050405020304" pitchFamily="18" charset="0"/>
              </a:rPr>
              <a:t>Use the following steps to help people achieve ethical consensus and win-win ethical outcomes.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742950" marR="0" lvl="1"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Step 1: Both parties state their position on the issue.</a:t>
            </a:r>
          </a:p>
          <a:p>
            <a:pPr marL="742950" marR="0" lvl="1"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Step 2: Both parties reveal the values and ethical reasoning that underlie their position.</a:t>
            </a:r>
          </a:p>
          <a:p>
            <a:pPr marL="742950" marR="0" lvl="1"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Step 3: Both parties paraphrase each other’s position.</a:t>
            </a:r>
          </a:p>
          <a:p>
            <a:pPr marL="742950" marR="0" lvl="1"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Step 4: Both parties paraphrase each other’s underlying values and ethical reasoning.</a:t>
            </a:r>
          </a:p>
          <a:p>
            <a:pPr marL="742950" marR="0" lvl="1"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Step 5: Both parties, working together, craft a resolution to the conflict over the issue.</a:t>
            </a:r>
          </a:p>
          <a:p>
            <a:pPr marL="742950" marR="0" lvl="1"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rgbClr val="000000"/>
                </a:solidFill>
                <a:effectLst/>
                <a:latin typeface="Times New Roman" panose="02020603050405020304" pitchFamily="18" charset="0"/>
                <a:ea typeface="Times New Roman" panose="02020603050405020304" pitchFamily="18" charset="0"/>
                <a:cs typeface="+mn-cs"/>
              </a:rPr>
              <a:t>Step 6: Both parties check that the resolution does not conflict with their own values or ethical reasoning, or those of the other party.</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Assume that two managers disagree with each other about project team members working the weekend before a Monday holiday.</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One manager is an egoist and the other a utilitarian, and each manager wants to persuade the other.</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egoist believes everyone should work the weekend so the manager can earn a bonus.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utilitarian believes having the weekend off will be good for morale and the work can still get done in time.</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For the egoist to persuade the utilitarian, the egoist must realize that the utilitarian cares about the greatest good for the greatest number of people and does not care about his or her self-interest. </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Similarly, for the utilitarian to persuade the egoist, the utilitarian must realize that the egoist cares about his or her self-interest and does not care about the greatest good for the greatest number.</a:t>
            </a:r>
          </a:p>
          <a:p>
            <a:pPr marL="285750" lvl="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What should be done if a manager using the systematic rational decision-making process during an employee meeting fails to achieve consensus?</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decision maker is prepared to express the strengths and weaknesses of each option and to discuss how the weaknesses can be addressed.</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1292203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6.6 Recognize warning signs that an unethical decision is approaching.</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6.7 Ten “Ethical Hazard Approaching” Signs</a:t>
            </a:r>
          </a:p>
        </p:txBody>
      </p:sp>
      <p:sp>
        <p:nvSpPr>
          <p:cNvPr id="4" name="Slide Number Placeholder 3"/>
          <p:cNvSpPr>
            <a:spLocks noGrp="1"/>
          </p:cNvSpPr>
          <p:nvPr>
            <p:ph type="sldNum" sz="quarter" idx="5"/>
          </p:nvPr>
        </p:nvSpPr>
        <p:spPr/>
        <p:txBody>
          <a:bodyPr/>
          <a:lstStyle/>
          <a:p>
            <a:fld id="{39974C31-EB4A-4B21-8134-CB5741A1DC5F}" type="slidenum">
              <a:rPr lang="en-US" smtClean="0"/>
              <a:t>36</a:t>
            </a:fld>
            <a:endParaRPr lang="en-US" dirty="0"/>
          </a:p>
        </p:txBody>
      </p:sp>
    </p:spTree>
    <p:extLst>
      <p:ext uri="{BB962C8B-B14F-4D97-AF65-F5344CB8AC3E}">
        <p14:creationId xmlns:p14="http://schemas.microsoft.com/office/powerpoint/2010/main" val="436062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6.6 Recognize warning signs that an unethical decision is approaching.</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6.7 Ten “Ethical Hazard Approaching” Signs</a:t>
            </a:r>
          </a:p>
        </p:txBody>
      </p:sp>
      <p:sp>
        <p:nvSpPr>
          <p:cNvPr id="4" name="Slide Number Placeholder 3"/>
          <p:cNvSpPr>
            <a:spLocks noGrp="1"/>
          </p:cNvSpPr>
          <p:nvPr>
            <p:ph type="sldNum" sz="quarter" idx="5"/>
          </p:nvPr>
        </p:nvSpPr>
        <p:spPr/>
        <p:txBody>
          <a:bodyPr/>
          <a:lstStyle/>
          <a:p>
            <a:fld id="{39974C31-EB4A-4B21-8134-CB5741A1DC5F}" type="slidenum">
              <a:rPr lang="en-US" smtClean="0"/>
              <a:t>37</a:t>
            </a:fld>
            <a:endParaRPr lang="en-US" dirty="0"/>
          </a:p>
        </p:txBody>
      </p:sp>
    </p:spTree>
    <p:extLst>
      <p:ext uri="{BB962C8B-B14F-4D97-AF65-F5344CB8AC3E}">
        <p14:creationId xmlns:p14="http://schemas.microsoft.com/office/powerpoint/2010/main" val="311955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Variables generally within an individual’s control, which can be developed further through personal initiative, include decision style, educational level, locus of control, mindfulness, profession, religiosity, and work experience.</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Individual factors beyond an individual’s control that most affect ethical decision-making are being older, being female, and culture.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58734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6.1 Individual Characteristics</a:t>
            </a: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Age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In some studies, those older are better ethical decision makers, sometimes younger are, and sometimes age has no predictive abilities.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Decision style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People with a balanced thinking style (linear and nonlinear) tend to be better ethical decision makers.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Education level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People with more education, particularly about ethics, tend to be better ethical decision makers, but not all the time.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Gender</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Females, compared with males, tend to be better ethical decision makers, but sometimes there are no differences, or the differences can be explained as resulting from females exhibiting a higher social desirability response bias.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Locus of control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Some studies report that people rated high for internal locus of control tend to be better ethical decision makers, but not all the time.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Mindfulness and moral conversations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People engaged in contemplation practices and moral conversations, and rated high for internal awareness, tend to be better ethical decision makers.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National culture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People from individualistic, compared with collective, cultures tend to be better ethical decision makers; sometimes U.S. respondents are better ethical decision makers, but not all the time.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Profession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Accountants and people rated as highly committed professionals tend to be better ethical decision makers.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Religiosity</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People rated high for “religiosity” and spiritual well-being tend to be better ethical decision makers.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42950" marR="0" lvl="1"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Work experience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200150" marR="0" lvl="2" indent="-285750" hangingPunct="0">
              <a:lnSpc>
                <a:spcPct val="200000"/>
              </a:lnSpc>
              <a:spcBef>
                <a:spcPts val="0"/>
              </a:spcBef>
              <a:spcAft>
                <a:spcPts val="1200"/>
              </a:spcAft>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rPr>
              <a:t>People with more work experience tend to be better ethical decision makers.</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84645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most prominent reasons for unethical behavior within organizations are following the boss’s directives, meeting overly aggressive business or financial objectives, helping the organization to survive, meeting schedule pressures, and wanting to be a team player.</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Other organization characteristics with a generally positive impact on ethical behavior include the presence of codes of ethics, an ethical work culture, rewards for ethical behaviors, and punishments for unethical behaviors.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Employees can also shape organization characteristics to encourage ethical behaviors through “moral symbols,” such as an inspiring ethical quotes at the bottom of e-mail messages or the presence of family pictures or a religious icon in an office.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132854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pPr marL="171450" indent="-1714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Culture</a:t>
            </a:r>
            <a:r>
              <a:rPr lang="en-US" sz="1800" dirty="0">
                <a:effectLst/>
                <a:latin typeface="Times New Roman" panose="02020603050405020304" pitchFamily="18" charset="0"/>
                <a:ea typeface="Times New Roman" panose="02020603050405020304" pitchFamily="18" charset="0"/>
              </a:rPr>
              <a:t> A “way of life” that consists of national heritage, customs, religious traditions, </a:t>
            </a:r>
            <a:r>
              <a:rPr lang="en-US" sz="1800" dirty="0">
                <a:solidFill>
                  <a:srgbClr val="000000"/>
                </a:solidFill>
                <a:effectLst/>
                <a:latin typeface="Times New Roman" panose="02020603050405020304" pitchFamily="18" charset="0"/>
                <a:ea typeface="Times New Roman" panose="02020603050405020304" pitchFamily="18" charset="0"/>
              </a:rPr>
              <a:t>social interactions, social institutions, arts, and achievements that reflect a particular nation, people, or other social group. </a:t>
            </a:r>
            <a:endParaRPr lang="en-US" sz="1800" dirty="0">
              <a:solidFill>
                <a:schemeClr val="tx1"/>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Geert Hofstede differentiated cultures according to six paired values.</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Individualism versus collectivism</a:t>
            </a:r>
            <a:r>
              <a:rPr lang="en-US" sz="1800" dirty="0">
                <a:solidFill>
                  <a:srgbClr val="000000"/>
                </a:solidFill>
                <a:effectLst/>
                <a:latin typeface="Times New Roman" panose="02020603050405020304" pitchFamily="18" charset="0"/>
                <a:ea typeface="Times New Roman" panose="02020603050405020304" pitchFamily="18" charset="0"/>
              </a:rPr>
              <a:t>: The extent to which people in a society feel independent (individualism), rather than interdependent members of larger wholes (collectivism).</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High versus low power distance</a:t>
            </a:r>
            <a:r>
              <a:rPr lang="en-US" sz="1800" dirty="0">
                <a:solidFill>
                  <a:srgbClr val="000000"/>
                </a:solidFill>
                <a:effectLst/>
                <a:latin typeface="Times New Roman" panose="02020603050405020304" pitchFamily="18" charset="0"/>
                <a:ea typeface="Times New Roman" panose="02020603050405020304" pitchFamily="18" charset="0"/>
              </a:rPr>
              <a:t>: The extent to which people in a society accept power inequalities.</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Masculinity versus femininity</a:t>
            </a:r>
            <a:r>
              <a:rPr lang="en-US" sz="1800" dirty="0">
                <a:solidFill>
                  <a:srgbClr val="000000"/>
                </a:solidFill>
                <a:effectLst/>
                <a:latin typeface="Times New Roman" panose="02020603050405020304" pitchFamily="18" charset="0"/>
                <a:ea typeface="Times New Roman" panose="02020603050405020304" pitchFamily="18" charset="0"/>
              </a:rPr>
              <a:t>: The extent to which people in a society are motivated to be the best and use force (masculine), rather than like what they do and express sympathy for others (feminine).</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High versus low uncertainty avoidance</a:t>
            </a:r>
            <a:r>
              <a:rPr lang="en-US" sz="1800" dirty="0">
                <a:solidFill>
                  <a:srgbClr val="000000"/>
                </a:solidFill>
                <a:effectLst/>
                <a:latin typeface="Times New Roman" panose="02020603050405020304" pitchFamily="18" charset="0"/>
                <a:ea typeface="Times New Roman" panose="02020603050405020304" pitchFamily="18" charset="0"/>
              </a:rPr>
              <a:t>: The extent to which people in a society tolerate uncertainty and ambiguity and deal with the fact that the future can never be known.</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Long-term versus short-term orientation</a:t>
            </a:r>
            <a:r>
              <a:rPr lang="en-US" sz="1800" dirty="0">
                <a:solidFill>
                  <a:srgbClr val="000000"/>
                </a:solidFill>
                <a:effectLst/>
                <a:latin typeface="Times New Roman" panose="02020603050405020304" pitchFamily="18" charset="0"/>
                <a:ea typeface="Times New Roman" panose="02020603050405020304" pitchFamily="18" charset="0"/>
              </a:rPr>
              <a:t>: The extent to which people in society maintain some links with their own past while dealing with the challenges of the present and future.</a:t>
            </a:r>
          </a:p>
          <a:p>
            <a:pPr marL="742950" marR="0" lvl="1"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Indulgence versus self-restraint</a:t>
            </a:r>
            <a:r>
              <a:rPr lang="en-US" sz="1800" dirty="0">
                <a:solidFill>
                  <a:srgbClr val="000000"/>
                </a:solidFill>
                <a:effectLst/>
                <a:latin typeface="Times New Roman" panose="02020603050405020304" pitchFamily="18" charset="0"/>
                <a:ea typeface="Times New Roman" panose="02020603050405020304" pitchFamily="18" charset="0"/>
              </a:rPr>
              <a:t>: The extent to which people in a society try to control their desires and impulses. In an indulgent culture, it is good to be free and follow your impulses. In a restrained culture, the feeling is that life is hard, and duty, not freedom, is the normal state of being.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108451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Moral awareness and sensitivity</a:t>
            </a:r>
            <a:r>
              <a:rPr lang="en-US" sz="1800" dirty="0">
                <a:solidFill>
                  <a:srgbClr val="000000"/>
                </a:solidFill>
                <a:effectLst/>
                <a:latin typeface="Times New Roman" panose="02020603050405020304" pitchFamily="18" charset="0"/>
                <a:ea typeface="Times New Roman" panose="02020603050405020304" pitchFamily="18" charset="0"/>
              </a:rPr>
              <a:t> refers to recognizing that a situation has ethical dynamics.</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a:t>
            </a:r>
            <a:r>
              <a:rPr lang="en-US" sz="1800" i="1" dirty="0">
                <a:solidFill>
                  <a:srgbClr val="000000"/>
                </a:solidFill>
                <a:effectLst/>
                <a:latin typeface="Times New Roman" panose="02020603050405020304" pitchFamily="18" charset="0"/>
                <a:ea typeface="Times New Roman" panose="02020603050405020304" pitchFamily="18" charset="0"/>
              </a:rPr>
              <a:t>stages of moral development</a:t>
            </a:r>
            <a:r>
              <a:rPr lang="en-US" sz="1800" dirty="0">
                <a:solidFill>
                  <a:srgbClr val="000000"/>
                </a:solidFill>
                <a:effectLst/>
                <a:latin typeface="Times New Roman" panose="02020603050405020304" pitchFamily="18" charset="0"/>
                <a:ea typeface="Times New Roman" panose="02020603050405020304" pitchFamily="18" charset="0"/>
              </a:rPr>
              <a:t>, summarized in Chapter 1, play a central role in ethical decision-making.</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Ethical beliefs</a:t>
            </a:r>
            <a:r>
              <a:rPr lang="en-US" sz="1800" dirty="0">
                <a:solidFill>
                  <a:srgbClr val="000000"/>
                </a:solidFill>
                <a:effectLst/>
                <a:latin typeface="Times New Roman" panose="02020603050405020304" pitchFamily="18" charset="0"/>
                <a:ea typeface="Times New Roman" panose="02020603050405020304" pitchFamily="18" charset="0"/>
              </a:rPr>
              <a:t> also affect ethical judgments, intentions, and behaviors.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1084876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 Identify the different factors within the ethical behavior model.</a:t>
            </a:r>
          </a:p>
          <a:p>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Theory of planned behavior</a:t>
            </a:r>
            <a:r>
              <a:rPr lang="en-US" sz="1800" dirty="0">
                <a:effectLst/>
                <a:latin typeface="Times New Roman" panose="02020603050405020304" pitchFamily="18" charset="0"/>
                <a:ea typeface="Times New Roman" panose="02020603050405020304" pitchFamily="18" charset="0"/>
              </a:rPr>
              <a:t> A theory developed by Icek Ajzen that states that formulating an intention to act ethically is a function of a person’s attitudes and beliefs toward the behavior, subjective norms, and perceived behavioral control.</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Moral identity</a:t>
            </a:r>
            <a:r>
              <a:rPr lang="en-US" sz="1800" dirty="0">
                <a:solidFill>
                  <a:srgbClr val="000000"/>
                </a:solidFill>
                <a:effectLst/>
                <a:latin typeface="Times New Roman" panose="02020603050405020304" pitchFamily="18" charset="0"/>
                <a:ea typeface="Times New Roman" panose="02020603050405020304" pitchFamily="18" charset="0"/>
              </a:rPr>
              <a:t> refers to how strongly an individual identifies with being moral.</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Ethical intuition</a:t>
            </a:r>
            <a:r>
              <a:rPr lang="en-US" sz="1800" dirty="0">
                <a:effectLst/>
                <a:latin typeface="Times New Roman" panose="02020603050405020304" pitchFamily="18" charset="0"/>
                <a:ea typeface="Times New Roman" panose="02020603050405020304" pitchFamily="18" charset="0"/>
              </a:rPr>
              <a:t> A quick moral insight, or “gut” reaction, independent of any substantive reasoning process about right and wrong.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62867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6: Ethical Decision-Making</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(9 of 13)</a:t>
            </a:r>
          </a:p>
        </p:txBody>
      </p:sp>
      <p:graphicFrame>
        <p:nvGraphicFramePr>
          <p:cNvPr id="6" name="Table 6">
            <a:extLst>
              <a:ext uri="{FF2B5EF4-FFF2-40B4-BE49-F238E27FC236}">
                <a16:creationId xmlns:a16="http://schemas.microsoft.com/office/drawing/2014/main" id="{E6156DB7-3076-4CBA-9193-4A99E6268669}"/>
              </a:ext>
            </a:extLst>
          </p:cNvPr>
          <p:cNvGraphicFramePr>
            <a:graphicFrameLocks noGrp="1"/>
          </p:cNvGraphicFramePr>
          <p:nvPr>
            <p:ph idx="1"/>
            <p:extLst>
              <p:ext uri="{D42A27DB-BD31-4B8C-83A1-F6EECF244321}">
                <p14:modId xmlns:p14="http://schemas.microsoft.com/office/powerpoint/2010/main" val="1614257360"/>
              </p:ext>
            </p:extLst>
          </p:nvPr>
        </p:nvGraphicFramePr>
        <p:xfrm>
          <a:off x="457200" y="2133600"/>
          <a:ext cx="8229600" cy="1483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358048679"/>
                    </a:ext>
                  </a:extLst>
                </a:gridCol>
                <a:gridCol w="4114800">
                  <a:extLst>
                    <a:ext uri="{9D8B030D-6E8A-4147-A177-3AD203B41FA5}">
                      <a16:colId xmlns:a16="http://schemas.microsoft.com/office/drawing/2014/main" val="2006029762"/>
                    </a:ext>
                  </a:extLst>
                </a:gridCol>
              </a:tblGrid>
              <a:tr h="370840">
                <a:tc>
                  <a:txBody>
                    <a:bodyPr/>
                    <a:lstStyle/>
                    <a:p>
                      <a:r>
                        <a:rPr lang="en-US" dirty="0"/>
                        <a:t>Liberals</a:t>
                      </a:r>
                    </a:p>
                  </a:txBody>
                  <a:tcPr/>
                </a:tc>
                <a:tc>
                  <a:txBody>
                    <a:bodyPr/>
                    <a:lstStyle/>
                    <a:p>
                      <a:r>
                        <a:rPr lang="en-US" dirty="0"/>
                        <a:t>Conservatives</a:t>
                      </a:r>
                    </a:p>
                  </a:txBody>
                  <a:tcPr/>
                </a:tc>
                <a:extLst>
                  <a:ext uri="{0D108BD9-81ED-4DB2-BD59-A6C34878D82A}">
                    <a16:rowId xmlns:a16="http://schemas.microsoft.com/office/drawing/2014/main" val="3367005459"/>
                  </a:ext>
                </a:extLst>
              </a:tr>
              <a:tr h="370840">
                <a:tc>
                  <a:txBody>
                    <a:bodyPr/>
                    <a:lstStyle/>
                    <a:p>
                      <a:r>
                        <a:rPr lang="en-US" dirty="0"/>
                        <a:t>Harm/Care</a:t>
                      </a:r>
                    </a:p>
                  </a:txBody>
                  <a:tcPr/>
                </a:tc>
                <a:tc>
                  <a:txBody>
                    <a:bodyPr/>
                    <a:lstStyle/>
                    <a:p>
                      <a:r>
                        <a:rPr lang="en-US" dirty="0"/>
                        <a:t>In-group/Loyalty</a:t>
                      </a:r>
                    </a:p>
                  </a:txBody>
                  <a:tcPr/>
                </a:tc>
                <a:extLst>
                  <a:ext uri="{0D108BD9-81ED-4DB2-BD59-A6C34878D82A}">
                    <a16:rowId xmlns:a16="http://schemas.microsoft.com/office/drawing/2014/main" val="2695498044"/>
                  </a:ext>
                </a:extLst>
              </a:tr>
              <a:tr h="370840">
                <a:tc>
                  <a:txBody>
                    <a:bodyPr/>
                    <a:lstStyle/>
                    <a:p>
                      <a:r>
                        <a:rPr lang="en-US" dirty="0"/>
                        <a:t>Fairness/Reciprocity</a:t>
                      </a:r>
                    </a:p>
                  </a:txBody>
                  <a:tcPr/>
                </a:tc>
                <a:tc>
                  <a:txBody>
                    <a:bodyPr/>
                    <a:lstStyle/>
                    <a:p>
                      <a:r>
                        <a:rPr lang="en-US" dirty="0"/>
                        <a:t>Authority/Respect</a:t>
                      </a:r>
                    </a:p>
                  </a:txBody>
                  <a:tcPr/>
                </a:tc>
                <a:extLst>
                  <a:ext uri="{0D108BD9-81ED-4DB2-BD59-A6C34878D82A}">
                    <a16:rowId xmlns:a16="http://schemas.microsoft.com/office/drawing/2014/main" val="3669831680"/>
                  </a:ext>
                </a:extLst>
              </a:tr>
              <a:tr h="370840">
                <a:tc>
                  <a:txBody>
                    <a:bodyPr/>
                    <a:lstStyle/>
                    <a:p>
                      <a:endParaRPr lang="en-US" dirty="0"/>
                    </a:p>
                  </a:txBody>
                  <a:tcPr/>
                </a:tc>
                <a:tc>
                  <a:txBody>
                    <a:bodyPr/>
                    <a:lstStyle/>
                    <a:p>
                      <a:r>
                        <a:rPr lang="en-US" dirty="0"/>
                        <a:t>Purity/Sanctity</a:t>
                      </a:r>
                    </a:p>
                  </a:txBody>
                  <a:tcPr/>
                </a:tc>
                <a:extLst>
                  <a:ext uri="{0D108BD9-81ED-4DB2-BD59-A6C34878D82A}">
                    <a16:rowId xmlns:a16="http://schemas.microsoft.com/office/drawing/2014/main" val="121851515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339414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(10 of 13)</a:t>
            </a:r>
          </a:p>
        </p:txBody>
      </p:sp>
      <p:sp>
        <p:nvSpPr>
          <p:cNvPr id="4" name="Content Placeholder 3"/>
          <p:cNvSpPr>
            <a:spLocks noGrp="1"/>
          </p:cNvSpPr>
          <p:nvPr>
            <p:ph idx="1"/>
          </p:nvPr>
        </p:nvSpPr>
        <p:spPr/>
        <p:txBody>
          <a:bodyPr>
            <a:normAutofit/>
          </a:bodyPr>
          <a:lstStyle/>
          <a:p>
            <a:pPr marL="0" indent="0">
              <a:buNone/>
            </a:pPr>
            <a:r>
              <a:rPr lang="en-US" dirty="0"/>
              <a:t>Situation’s Moral Intensity (E)</a:t>
            </a:r>
          </a:p>
          <a:p>
            <a:r>
              <a:rPr lang="en-US" dirty="0"/>
              <a:t>High magnitude of consequences.</a:t>
            </a:r>
          </a:p>
          <a:p>
            <a:r>
              <a:rPr lang="en-US" dirty="0"/>
              <a:t>High social consensus.</a:t>
            </a:r>
          </a:p>
          <a:p>
            <a:r>
              <a:rPr lang="en-US" dirty="0"/>
              <a:t>High probability of effect.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82696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(11 of 13)</a:t>
            </a:r>
          </a:p>
        </p:txBody>
      </p:sp>
      <p:sp>
        <p:nvSpPr>
          <p:cNvPr id="4" name="Content Placeholder 3"/>
          <p:cNvSpPr>
            <a:spLocks noGrp="1"/>
          </p:cNvSpPr>
          <p:nvPr>
            <p:ph idx="1"/>
          </p:nvPr>
        </p:nvSpPr>
        <p:spPr/>
        <p:txBody>
          <a:bodyPr>
            <a:normAutofit/>
          </a:bodyPr>
          <a:lstStyle/>
          <a:p>
            <a:pPr marL="0" indent="0">
              <a:buNone/>
            </a:pPr>
            <a:r>
              <a:rPr lang="en-US" dirty="0"/>
              <a:t>Situation’s Moral Intensity (E)</a:t>
            </a:r>
          </a:p>
          <a:p>
            <a:r>
              <a:rPr lang="en-US" dirty="0"/>
              <a:t>High temporal immediacy.</a:t>
            </a:r>
          </a:p>
          <a:p>
            <a:r>
              <a:rPr lang="en-US" dirty="0"/>
              <a:t>High proximity.</a:t>
            </a:r>
          </a:p>
          <a:p>
            <a:r>
              <a:rPr lang="en-US" dirty="0"/>
              <a:t>High concentration of effect.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89319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(12 of 13)</a:t>
            </a:r>
          </a:p>
        </p:txBody>
      </p:sp>
      <p:sp>
        <p:nvSpPr>
          <p:cNvPr id="4" name="Content Placeholder 3"/>
          <p:cNvSpPr>
            <a:spLocks noGrp="1"/>
          </p:cNvSpPr>
          <p:nvPr>
            <p:ph idx="1"/>
          </p:nvPr>
        </p:nvSpPr>
        <p:spPr/>
        <p:txBody>
          <a:bodyPr>
            <a:normAutofit/>
          </a:bodyPr>
          <a:lstStyle/>
          <a:p>
            <a:pPr marL="0" indent="0">
              <a:buNone/>
            </a:pPr>
            <a:r>
              <a:rPr lang="en-US" dirty="0"/>
              <a:t>Ethical Judgment (F)</a:t>
            </a:r>
          </a:p>
          <a:p>
            <a:r>
              <a:rPr lang="en-US" dirty="0"/>
              <a:t>Influenced by individual, organization, and society.</a:t>
            </a:r>
          </a:p>
          <a:p>
            <a:r>
              <a:rPr lang="en-US" dirty="0"/>
              <a:t>Include ethical intuitions and thought patterns.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71045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(13 of 13)</a:t>
            </a:r>
          </a:p>
        </p:txBody>
      </p:sp>
      <p:sp>
        <p:nvSpPr>
          <p:cNvPr id="4" name="Content Placeholder 3"/>
          <p:cNvSpPr>
            <a:spLocks noGrp="1"/>
          </p:cNvSpPr>
          <p:nvPr>
            <p:ph idx="1"/>
          </p:nvPr>
        </p:nvSpPr>
        <p:spPr/>
        <p:txBody>
          <a:bodyPr>
            <a:normAutofit/>
          </a:bodyPr>
          <a:lstStyle/>
          <a:p>
            <a:pPr marL="0" indent="0">
              <a:buNone/>
            </a:pPr>
            <a:r>
              <a:rPr lang="en-US" dirty="0"/>
              <a:t>Ethical Intentions (G)</a:t>
            </a:r>
          </a:p>
          <a:p>
            <a:r>
              <a:rPr lang="en-US" dirty="0"/>
              <a:t>Individuals may not follow through on intentions.</a:t>
            </a:r>
          </a:p>
          <a:p>
            <a:r>
              <a:rPr lang="en-US" dirty="0"/>
              <a:t>Example: coworker stealing pens.</a:t>
            </a:r>
          </a:p>
          <a:p>
            <a:r>
              <a:rPr lang="en-US" dirty="0"/>
              <a:t>Ethics important in decision-making.</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971259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Systematic Rational Ethical Decision-Making Process (H) </a:t>
            </a:r>
            <a:r>
              <a:rPr lang="en-US" sz="2200" dirty="0"/>
              <a:t>(1 of 4)</a:t>
            </a:r>
          </a:p>
        </p:txBody>
      </p:sp>
      <p:sp>
        <p:nvSpPr>
          <p:cNvPr id="4" name="Content Placeholder 3"/>
          <p:cNvSpPr>
            <a:spLocks noGrp="1"/>
          </p:cNvSpPr>
          <p:nvPr>
            <p:ph idx="1"/>
          </p:nvPr>
        </p:nvSpPr>
        <p:spPr/>
        <p:txBody>
          <a:bodyPr>
            <a:normAutofit/>
          </a:bodyPr>
          <a:lstStyle/>
          <a:p>
            <a:pPr marL="0" indent="0">
              <a:buNone/>
            </a:pPr>
            <a:r>
              <a:rPr lang="en-US" dirty="0"/>
              <a:t>Need for Moral Reflection: Volkswagen</a:t>
            </a:r>
          </a:p>
          <a:p>
            <a:r>
              <a:rPr lang="en-US" dirty="0"/>
              <a:t>Example: Volkswagen engineer.</a:t>
            </a:r>
          </a:p>
          <a:p>
            <a:r>
              <a:rPr lang="en-US" dirty="0"/>
              <a:t>Team goal: create “clean diesel” car.</a:t>
            </a:r>
          </a:p>
          <a:p>
            <a:r>
              <a:rPr lang="en-US" dirty="0"/>
              <a:t>Directive: install “defeat device.”</a:t>
            </a:r>
          </a:p>
          <a:p>
            <a:r>
              <a:rPr lang="en-US" dirty="0"/>
              <a:t>2014: pollution emissions discovered.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20093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Systematic Rational Ethical Decision-Making Process (H) </a:t>
            </a:r>
            <a:r>
              <a:rPr lang="en-US" sz="2200" dirty="0"/>
              <a:t>(2 of 4)</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graphicFrame>
        <p:nvGraphicFramePr>
          <p:cNvPr id="9" name="Table 9">
            <a:extLst>
              <a:ext uri="{FF2B5EF4-FFF2-40B4-BE49-F238E27FC236}">
                <a16:creationId xmlns:a16="http://schemas.microsoft.com/office/drawing/2014/main" id="{51ECB1AD-03A9-425F-B38E-5B044FE6785B}"/>
              </a:ext>
            </a:extLst>
          </p:cNvPr>
          <p:cNvGraphicFramePr>
            <a:graphicFrameLocks noGrp="1"/>
          </p:cNvGraphicFramePr>
          <p:nvPr>
            <p:ph idx="1"/>
            <p:extLst>
              <p:ext uri="{D42A27DB-BD31-4B8C-83A1-F6EECF244321}">
                <p14:modId xmlns:p14="http://schemas.microsoft.com/office/powerpoint/2010/main" val="2202856677"/>
              </p:ext>
            </p:extLst>
          </p:nvPr>
        </p:nvGraphicFramePr>
        <p:xfrm>
          <a:off x="457200" y="2133600"/>
          <a:ext cx="8229600" cy="2021840"/>
        </p:xfrm>
        <a:graphic>
          <a:graphicData uri="http://schemas.openxmlformats.org/drawingml/2006/table">
            <a:tbl>
              <a:tblPr firstRow="1" bandRow="1">
                <a:tableStyleId>{69CF1AB2-1976-4502-BF36-3FF5EA218861}</a:tableStyleId>
              </a:tblPr>
              <a:tblGrid>
                <a:gridCol w="2057400">
                  <a:extLst>
                    <a:ext uri="{9D8B030D-6E8A-4147-A177-3AD203B41FA5}">
                      <a16:colId xmlns:a16="http://schemas.microsoft.com/office/drawing/2014/main" val="3563562154"/>
                    </a:ext>
                  </a:extLst>
                </a:gridCol>
                <a:gridCol w="6172200">
                  <a:extLst>
                    <a:ext uri="{9D8B030D-6E8A-4147-A177-3AD203B41FA5}">
                      <a16:colId xmlns:a16="http://schemas.microsoft.com/office/drawing/2014/main" val="1912889702"/>
                    </a:ext>
                  </a:extLst>
                </a:gridCol>
              </a:tblGrid>
              <a:tr h="370840">
                <a:tc>
                  <a:txBody>
                    <a:bodyPr/>
                    <a:lstStyle/>
                    <a:p>
                      <a:r>
                        <a:rPr lang="en-US" b="0" dirty="0"/>
                        <a:t>Step 1</a:t>
                      </a:r>
                    </a:p>
                  </a:txBody>
                  <a:tcPr/>
                </a:tc>
                <a:tc>
                  <a:txBody>
                    <a:bodyPr/>
                    <a:lstStyle/>
                    <a:p>
                      <a:r>
                        <a:rPr lang="en-US" b="0" dirty="0"/>
                        <a:t>Write the decision options.</a:t>
                      </a:r>
                    </a:p>
                  </a:txBody>
                  <a:tcPr/>
                </a:tc>
                <a:extLst>
                  <a:ext uri="{0D108BD9-81ED-4DB2-BD59-A6C34878D82A}">
                    <a16:rowId xmlns:a16="http://schemas.microsoft.com/office/drawing/2014/main" val="3579644246"/>
                  </a:ext>
                </a:extLst>
              </a:tr>
              <a:tr h="370840">
                <a:tc>
                  <a:txBody>
                    <a:bodyPr/>
                    <a:lstStyle/>
                    <a:p>
                      <a:r>
                        <a:rPr lang="en-US" b="0" dirty="0"/>
                        <a:t>Step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Apply the seven systematic rational ethical decision-making process questions to the.</a:t>
                      </a:r>
                    </a:p>
                  </a:txBody>
                  <a:tcPr/>
                </a:tc>
                <a:extLst>
                  <a:ext uri="{0D108BD9-81ED-4DB2-BD59-A6C34878D82A}">
                    <a16:rowId xmlns:a16="http://schemas.microsoft.com/office/drawing/2014/main" val="1563686963"/>
                  </a:ext>
                </a:extLst>
              </a:tr>
              <a:tr h="370840">
                <a:tc>
                  <a:txBody>
                    <a:bodyPr/>
                    <a:lstStyle/>
                    <a:p>
                      <a:r>
                        <a:rPr lang="en-US" b="0" dirty="0"/>
                        <a:t>Step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Insert the ethical strength and weakness revealed by each.</a:t>
                      </a:r>
                    </a:p>
                  </a:txBody>
                  <a:tcPr/>
                </a:tc>
                <a:extLst>
                  <a:ext uri="{0D108BD9-81ED-4DB2-BD59-A6C34878D82A}">
                    <a16:rowId xmlns:a16="http://schemas.microsoft.com/office/drawing/2014/main" val="3402806388"/>
                  </a:ext>
                </a:extLst>
              </a:tr>
              <a:tr h="370840">
                <a:tc>
                  <a:txBody>
                    <a:bodyPr/>
                    <a:lstStyle/>
                    <a:p>
                      <a:r>
                        <a:rPr lang="en-US" b="0" dirty="0"/>
                        <a:t>Step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Given the strengths and weaknesses, choose a decision option, explain why that option was chosen.</a:t>
                      </a:r>
                    </a:p>
                  </a:txBody>
                  <a:tcPr/>
                </a:tc>
                <a:extLst>
                  <a:ext uri="{0D108BD9-81ED-4DB2-BD59-A6C34878D82A}">
                    <a16:rowId xmlns:a16="http://schemas.microsoft.com/office/drawing/2014/main" val="2691775215"/>
                  </a:ext>
                </a:extLst>
              </a:tr>
            </a:tbl>
          </a:graphicData>
        </a:graphic>
      </p:graphicFrame>
    </p:spTree>
    <p:extLst>
      <p:ext uri="{BB962C8B-B14F-4D97-AF65-F5344CB8AC3E}">
        <p14:creationId xmlns:p14="http://schemas.microsoft.com/office/powerpoint/2010/main" val="91569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Systematic Rational Ethical Decision-Making Process (H) </a:t>
            </a:r>
            <a:r>
              <a:rPr lang="en-US" sz="2200" dirty="0"/>
              <a:t>(3 of 4)</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7" name="Table 7">
            <a:extLst>
              <a:ext uri="{FF2B5EF4-FFF2-40B4-BE49-F238E27FC236}">
                <a16:creationId xmlns:a16="http://schemas.microsoft.com/office/drawing/2014/main" id="{A7C423E0-AC97-41C3-9909-2967EC606580}"/>
              </a:ext>
            </a:extLst>
          </p:cNvPr>
          <p:cNvGraphicFramePr>
            <a:graphicFrameLocks noGrp="1"/>
          </p:cNvGraphicFramePr>
          <p:nvPr>
            <p:ph idx="1"/>
            <p:extLst>
              <p:ext uri="{D42A27DB-BD31-4B8C-83A1-F6EECF244321}">
                <p14:modId xmlns:p14="http://schemas.microsoft.com/office/powerpoint/2010/main" val="2908776944"/>
              </p:ext>
            </p:extLst>
          </p:nvPr>
        </p:nvGraphicFramePr>
        <p:xfrm>
          <a:off x="457200" y="2133600"/>
          <a:ext cx="8229600" cy="36830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731885205"/>
                    </a:ext>
                  </a:extLst>
                </a:gridCol>
                <a:gridCol w="2743200">
                  <a:extLst>
                    <a:ext uri="{9D8B030D-6E8A-4147-A177-3AD203B41FA5}">
                      <a16:colId xmlns:a16="http://schemas.microsoft.com/office/drawing/2014/main" val="3641452334"/>
                    </a:ext>
                  </a:extLst>
                </a:gridCol>
                <a:gridCol w="2743200">
                  <a:extLst>
                    <a:ext uri="{9D8B030D-6E8A-4147-A177-3AD203B41FA5}">
                      <a16:colId xmlns:a16="http://schemas.microsoft.com/office/drawing/2014/main" val="3782123926"/>
                    </a:ext>
                  </a:extLst>
                </a:gridCol>
              </a:tblGrid>
              <a:tr h="370840">
                <a:tc>
                  <a:txBody>
                    <a:bodyPr/>
                    <a:lstStyle/>
                    <a:p>
                      <a:r>
                        <a:rPr lang="en-US" dirty="0"/>
                        <a:t>Option and Its Underlying Value</a:t>
                      </a:r>
                    </a:p>
                  </a:txBody>
                  <a:tcPr/>
                </a:tc>
                <a:tc>
                  <a:txBody>
                    <a:bodyPr/>
                    <a:lstStyle/>
                    <a:p>
                      <a:r>
                        <a:rPr lang="en-US" dirty="0"/>
                        <a:t>Option </a:t>
                      </a:r>
                      <a:r>
                        <a:rPr lang="en-US" i="1" dirty="0"/>
                        <a:t>Strengths</a:t>
                      </a:r>
                      <a:r>
                        <a:rPr lang="en-US" dirty="0"/>
                        <a:t> Based on Application of Ethical Theories</a:t>
                      </a:r>
                    </a:p>
                  </a:txBody>
                  <a:tcPr/>
                </a:tc>
                <a:tc>
                  <a:txBody>
                    <a:bodyPr/>
                    <a:lstStyle/>
                    <a:p>
                      <a:r>
                        <a:rPr lang="en-US" dirty="0"/>
                        <a:t>Option </a:t>
                      </a:r>
                      <a:r>
                        <a:rPr lang="en-US" i="1" dirty="0"/>
                        <a:t>Weaknesses</a:t>
                      </a:r>
                      <a:r>
                        <a:rPr lang="en-US" dirty="0"/>
                        <a:t> Based on Application of Ethical Theories</a:t>
                      </a:r>
                    </a:p>
                  </a:txBody>
                  <a:tcPr/>
                </a:tc>
                <a:extLst>
                  <a:ext uri="{0D108BD9-81ED-4DB2-BD59-A6C34878D82A}">
                    <a16:rowId xmlns:a16="http://schemas.microsoft.com/office/drawing/2014/main" val="2747908051"/>
                  </a:ext>
                </a:extLst>
              </a:tr>
              <a:tr h="370840">
                <a:tc>
                  <a:txBody>
                    <a:bodyPr/>
                    <a:lstStyle/>
                    <a:p>
                      <a:r>
                        <a:rPr lang="en-US" dirty="0"/>
                        <a:t>#1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41868444"/>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04856846"/>
                  </a:ext>
                </a:extLst>
              </a:tr>
              <a:tr h="370840">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45905320"/>
                  </a:ext>
                </a:extLst>
              </a:tr>
              <a:tr h="370840">
                <a:tc>
                  <a:txBody>
                    <a:bodyPr/>
                    <a:lstStyle/>
                    <a:p>
                      <a:r>
                        <a:rPr lang="en-US" dirty="0"/>
                        <a:t>Option Chosen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17994128"/>
                  </a:ext>
                </a:extLst>
              </a:tr>
              <a:tr h="370840">
                <a:tc>
                  <a:txBody>
                    <a:bodyPr/>
                    <a:lstStyle/>
                    <a:p>
                      <a:r>
                        <a:rPr lang="en-US" dirty="0"/>
                        <a:t>Chosen Because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39322912"/>
                  </a:ext>
                </a:extLst>
              </a:tr>
              <a:tr h="370840">
                <a:tc>
                  <a:txBody>
                    <a:bodyPr/>
                    <a:lstStyle/>
                    <a:p>
                      <a:r>
                        <a:rPr lang="en-US" dirty="0"/>
                        <a:t>How Will You Manage Chosen Option? Weaknesses?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54768101"/>
                  </a:ext>
                </a:extLst>
              </a:tr>
            </a:tbl>
          </a:graphicData>
        </a:graphic>
      </p:graphicFrame>
    </p:spTree>
    <p:extLst>
      <p:ext uri="{BB962C8B-B14F-4D97-AF65-F5344CB8AC3E}">
        <p14:creationId xmlns:p14="http://schemas.microsoft.com/office/powerpoint/2010/main" val="55295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Systematic Rational Ethical Decision-Making Process (H) </a:t>
            </a:r>
            <a:r>
              <a:rPr lang="en-US" sz="2200" dirty="0"/>
              <a:t>(4 of 4)</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Content Placeholder 5">
            <a:extLst>
              <a:ext uri="{FF2B5EF4-FFF2-40B4-BE49-F238E27FC236}">
                <a16:creationId xmlns:a16="http://schemas.microsoft.com/office/drawing/2014/main" id="{403CBD87-6D74-421D-9EFD-E6A7E60DE8B3}"/>
              </a:ext>
            </a:extLst>
          </p:cNvPr>
          <p:cNvSpPr>
            <a:spLocks noGrp="1"/>
          </p:cNvSpPr>
          <p:nvPr>
            <p:ph idx="1"/>
          </p:nvPr>
        </p:nvSpPr>
        <p:spPr/>
        <p:txBody>
          <a:bodyPr>
            <a:normAutofit/>
          </a:bodyPr>
          <a:lstStyle/>
          <a:p>
            <a:pPr marL="0" indent="0">
              <a:buNone/>
            </a:pPr>
            <a:r>
              <a:rPr lang="en-US" dirty="0"/>
              <a:t>A Systematic Rational Ethical Decision-Making Process</a:t>
            </a:r>
          </a:p>
          <a:p>
            <a:r>
              <a:rPr lang="en-US" dirty="0"/>
              <a:t>Answers can help managers reach a moral conclusion.</a:t>
            </a:r>
          </a:p>
          <a:p>
            <a:r>
              <a:rPr lang="en-US" dirty="0"/>
              <a:t>“Legal” answer not highest ethical theory.</a:t>
            </a:r>
          </a:p>
        </p:txBody>
      </p:sp>
    </p:spTree>
    <p:extLst>
      <p:ext uri="{BB962C8B-B14F-4D97-AF65-F5344CB8AC3E}">
        <p14:creationId xmlns:p14="http://schemas.microsoft.com/office/powerpoint/2010/main" val="345545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(1 of 12)</a:t>
            </a:r>
          </a:p>
        </p:txBody>
      </p:sp>
      <p:graphicFrame>
        <p:nvGraphicFramePr>
          <p:cNvPr id="6" name="Table 6">
            <a:extLst>
              <a:ext uri="{FF2B5EF4-FFF2-40B4-BE49-F238E27FC236}">
                <a16:creationId xmlns:a16="http://schemas.microsoft.com/office/drawing/2014/main" id="{4A6A1AC9-C6CB-4A5A-9AF3-10E114E0B2E0}"/>
              </a:ext>
            </a:extLst>
          </p:cNvPr>
          <p:cNvGraphicFramePr>
            <a:graphicFrameLocks noGrp="1"/>
          </p:cNvGraphicFramePr>
          <p:nvPr>
            <p:ph idx="1"/>
            <p:extLst>
              <p:ext uri="{D42A27DB-BD31-4B8C-83A1-F6EECF244321}">
                <p14:modId xmlns:p14="http://schemas.microsoft.com/office/powerpoint/2010/main" val="4265575807"/>
              </p:ext>
            </p:extLst>
          </p:nvPr>
        </p:nvGraphicFramePr>
        <p:xfrm>
          <a:off x="457200" y="2133600"/>
          <a:ext cx="8229600" cy="25958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57293969"/>
                    </a:ext>
                  </a:extLst>
                </a:gridCol>
              </a:tblGrid>
              <a:tr h="370840">
                <a:tc>
                  <a:txBody>
                    <a:bodyPr/>
                    <a:lstStyle/>
                    <a:p>
                      <a:r>
                        <a:rPr lang="en-US" dirty="0"/>
                        <a:t>Six Ethical Theories</a:t>
                      </a:r>
                    </a:p>
                  </a:txBody>
                  <a:tcPr/>
                </a:tc>
                <a:extLst>
                  <a:ext uri="{0D108BD9-81ED-4DB2-BD59-A6C34878D82A}">
                    <a16:rowId xmlns:a16="http://schemas.microsoft.com/office/drawing/2014/main" val="3676670966"/>
                  </a:ext>
                </a:extLst>
              </a:tr>
              <a:tr h="370840">
                <a:tc>
                  <a:txBody>
                    <a:bodyPr/>
                    <a:lstStyle/>
                    <a:p>
                      <a:r>
                        <a:rPr lang="en-US" dirty="0"/>
                        <a:t>Egoism.</a:t>
                      </a:r>
                    </a:p>
                  </a:txBody>
                  <a:tcPr/>
                </a:tc>
                <a:extLst>
                  <a:ext uri="{0D108BD9-81ED-4DB2-BD59-A6C34878D82A}">
                    <a16:rowId xmlns:a16="http://schemas.microsoft.com/office/drawing/2014/main" val="370303445"/>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Social group relativism.</a:t>
                      </a:r>
                    </a:p>
                  </a:txBody>
                  <a:tcPr marL="68580" marR="68580" marT="0" marB="0"/>
                </a:tc>
                <a:extLst>
                  <a:ext uri="{0D108BD9-81ED-4DB2-BD59-A6C34878D82A}">
                    <a16:rowId xmlns:a16="http://schemas.microsoft.com/office/drawing/2014/main" val="2877878222"/>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Cultural relativism.</a:t>
                      </a:r>
                    </a:p>
                  </a:txBody>
                  <a:tcPr marL="68580" marR="68580" marT="0" marB="0"/>
                </a:tc>
                <a:extLst>
                  <a:ext uri="{0D108BD9-81ED-4DB2-BD59-A6C34878D82A}">
                    <a16:rowId xmlns:a16="http://schemas.microsoft.com/office/drawing/2014/main" val="1121885223"/>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Utilitarianism.</a:t>
                      </a:r>
                    </a:p>
                  </a:txBody>
                  <a:tcPr marL="68580" marR="68580" marT="0" marB="0"/>
                </a:tc>
                <a:extLst>
                  <a:ext uri="{0D108BD9-81ED-4DB2-BD59-A6C34878D82A}">
                    <a16:rowId xmlns:a16="http://schemas.microsoft.com/office/drawing/2014/main" val="1231640956"/>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Deontology.</a:t>
                      </a:r>
                    </a:p>
                  </a:txBody>
                  <a:tcPr marL="68580" marR="68580" marT="0" marB="0"/>
                </a:tc>
                <a:extLst>
                  <a:ext uri="{0D108BD9-81ED-4DB2-BD59-A6C34878D82A}">
                    <a16:rowId xmlns:a16="http://schemas.microsoft.com/office/drawing/2014/main" val="2495617125"/>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Virtue Ethics.</a:t>
                      </a:r>
                    </a:p>
                  </a:txBody>
                  <a:tcPr marL="68580" marR="68580" marT="0" marB="0"/>
                </a:tc>
                <a:extLst>
                  <a:ext uri="{0D108BD9-81ED-4DB2-BD59-A6C34878D82A}">
                    <a16:rowId xmlns:a16="http://schemas.microsoft.com/office/drawing/2014/main" val="358127874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44688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(1 of 13)</a:t>
            </a:r>
          </a:p>
        </p:txBody>
      </p:sp>
      <p:sp>
        <p:nvSpPr>
          <p:cNvPr id="4" name="Content Placeholder 3"/>
          <p:cNvSpPr>
            <a:spLocks noGrp="1"/>
          </p:cNvSpPr>
          <p:nvPr>
            <p:ph idx="1"/>
          </p:nvPr>
        </p:nvSpPr>
        <p:spPr/>
        <p:txBody>
          <a:bodyPr>
            <a:normAutofit/>
          </a:bodyPr>
          <a:lstStyle/>
          <a:p>
            <a:r>
              <a:rPr lang="en-US" dirty="0"/>
              <a:t>Ethical dilemmas tend to be complicated.</a:t>
            </a:r>
          </a:p>
          <a:p>
            <a:r>
              <a:rPr lang="en-US" dirty="0"/>
              <a:t>Managers need to understand how employees make ethical decisions.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r>
              <a:rPr lang="en-US" dirty="0"/>
              <a:t>The Six Ethical Theories </a:t>
            </a:r>
            <a:r>
              <a:rPr lang="en-US" sz="2000" dirty="0"/>
              <a:t>(2 of 12)</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2050" name="Picture 2" descr="Six concentric circles depicting the six ethical theories as expanding consciousness.&#10;&#10;&#10;The circles from the innermost are labeled as:&#10;• Egoism&#10;• Social Group Relativism&#10;• Cultural Relativism&#10;• Utilitarianism&#10;• Deontology&#10;• Virtue Ethics&#10;&#10;" title="FIGURE 6.2  Ethics Theories as Expanding Conscious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28775"/>
            <a:ext cx="62484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08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(3 of 12)</a:t>
            </a:r>
          </a:p>
        </p:txBody>
      </p:sp>
      <p:sp>
        <p:nvSpPr>
          <p:cNvPr id="4" name="Content Placeholder 3"/>
          <p:cNvSpPr>
            <a:spLocks noGrp="1"/>
          </p:cNvSpPr>
          <p:nvPr>
            <p:ph idx="1"/>
          </p:nvPr>
        </p:nvSpPr>
        <p:spPr/>
        <p:txBody>
          <a:bodyPr/>
          <a:lstStyle/>
          <a:p>
            <a:pPr marL="0" indent="0">
              <a:buNone/>
            </a:pPr>
            <a:r>
              <a:rPr lang="en-US" dirty="0"/>
              <a:t>Egoism</a:t>
            </a:r>
          </a:p>
          <a:p>
            <a:r>
              <a:rPr lang="en-US" dirty="0"/>
              <a:t>Most basic ethical theory.</a:t>
            </a:r>
          </a:p>
          <a:p>
            <a:r>
              <a:rPr lang="en-US" dirty="0"/>
              <a:t>Examples: Adam Smith and Ayn Rand.</a:t>
            </a:r>
          </a:p>
          <a:p>
            <a:r>
              <a:rPr lang="en-US" dirty="0"/>
              <a:t>Can be problematic for organizations.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59279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(4 of 12)</a:t>
            </a:r>
          </a:p>
        </p:txBody>
      </p:sp>
      <p:sp>
        <p:nvSpPr>
          <p:cNvPr id="4" name="Content Placeholder 3"/>
          <p:cNvSpPr>
            <a:spLocks noGrp="1"/>
          </p:cNvSpPr>
          <p:nvPr>
            <p:ph idx="1"/>
          </p:nvPr>
        </p:nvSpPr>
        <p:spPr/>
        <p:txBody>
          <a:bodyPr/>
          <a:lstStyle/>
          <a:p>
            <a:pPr marL="0" indent="0">
              <a:buNone/>
            </a:pPr>
            <a:r>
              <a:rPr lang="en-US" dirty="0"/>
              <a:t>Social Group Relativism</a:t>
            </a:r>
          </a:p>
          <a:p>
            <a:r>
              <a:rPr lang="en-US" dirty="0"/>
              <a:t>Higher moral standard than egoism.</a:t>
            </a:r>
          </a:p>
          <a:p>
            <a:r>
              <a:rPr lang="en-US" dirty="0"/>
              <a:t>Common ethical theory in organizations.</a:t>
            </a:r>
          </a:p>
          <a:p>
            <a:r>
              <a:rPr lang="en-US" dirty="0"/>
              <a:t>Example: sports and politics.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289961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(5 of 12)</a:t>
            </a:r>
          </a:p>
        </p:txBody>
      </p:sp>
      <p:sp>
        <p:nvSpPr>
          <p:cNvPr id="4" name="Content Placeholder 3"/>
          <p:cNvSpPr>
            <a:spLocks noGrp="1"/>
          </p:cNvSpPr>
          <p:nvPr>
            <p:ph idx="1"/>
          </p:nvPr>
        </p:nvSpPr>
        <p:spPr/>
        <p:txBody>
          <a:bodyPr/>
          <a:lstStyle/>
          <a:p>
            <a:pPr marL="0" indent="0">
              <a:buNone/>
            </a:pPr>
            <a:r>
              <a:rPr lang="en-US" dirty="0"/>
              <a:t>Social Group Relativism</a:t>
            </a:r>
          </a:p>
          <a:p>
            <a:r>
              <a:rPr lang="en-US" dirty="0"/>
              <a:t>Can be problematic for organizations.</a:t>
            </a:r>
          </a:p>
          <a:p>
            <a:r>
              <a:rPr lang="en-US" dirty="0"/>
              <a:t>Can lead to department fights.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360772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(6 of 12)</a:t>
            </a:r>
          </a:p>
        </p:txBody>
      </p:sp>
      <p:sp>
        <p:nvSpPr>
          <p:cNvPr id="4" name="Content Placeholder 3"/>
          <p:cNvSpPr>
            <a:spLocks noGrp="1"/>
          </p:cNvSpPr>
          <p:nvPr>
            <p:ph idx="1"/>
          </p:nvPr>
        </p:nvSpPr>
        <p:spPr/>
        <p:txBody>
          <a:bodyPr/>
          <a:lstStyle/>
          <a:p>
            <a:pPr marL="0" indent="0">
              <a:buNone/>
            </a:pPr>
            <a:r>
              <a:rPr lang="en-US" dirty="0"/>
              <a:t>Cultural Relativism</a:t>
            </a:r>
          </a:p>
          <a:p>
            <a:r>
              <a:rPr lang="en-US" dirty="0"/>
              <a:t>Higher moral standard than social group relativism.</a:t>
            </a:r>
          </a:p>
          <a:p>
            <a:r>
              <a:rPr lang="en-US" dirty="0"/>
              <a:t>National laws and norms matter a great deal.</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84329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(7 of 12)</a:t>
            </a:r>
          </a:p>
        </p:txBody>
      </p:sp>
      <p:sp>
        <p:nvSpPr>
          <p:cNvPr id="4" name="Content Placeholder 3"/>
          <p:cNvSpPr>
            <a:spLocks noGrp="1"/>
          </p:cNvSpPr>
          <p:nvPr>
            <p:ph idx="1"/>
          </p:nvPr>
        </p:nvSpPr>
        <p:spPr/>
        <p:txBody>
          <a:bodyPr/>
          <a:lstStyle/>
          <a:p>
            <a:pPr marL="0" indent="0">
              <a:buNone/>
            </a:pPr>
            <a:r>
              <a:rPr lang="en-US" dirty="0"/>
              <a:t>Cultural Relativism</a:t>
            </a:r>
          </a:p>
          <a:p>
            <a:r>
              <a:rPr lang="en-US" dirty="0"/>
              <a:t>Common in organizations.</a:t>
            </a:r>
          </a:p>
          <a:p>
            <a:r>
              <a:rPr lang="en-US" dirty="0"/>
              <a:t>Can be problematic for organizations.</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413107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(8 of 12)</a:t>
            </a:r>
          </a:p>
        </p:txBody>
      </p:sp>
      <p:sp>
        <p:nvSpPr>
          <p:cNvPr id="4" name="Content Placeholder 3"/>
          <p:cNvSpPr>
            <a:spLocks noGrp="1"/>
          </p:cNvSpPr>
          <p:nvPr>
            <p:ph idx="1"/>
          </p:nvPr>
        </p:nvSpPr>
        <p:spPr/>
        <p:txBody>
          <a:bodyPr/>
          <a:lstStyle/>
          <a:p>
            <a:pPr marL="0" indent="0">
              <a:buNone/>
            </a:pPr>
            <a:r>
              <a:rPr lang="en-US" dirty="0"/>
              <a:t>Utilitarianism</a:t>
            </a:r>
          </a:p>
          <a:p>
            <a:r>
              <a:rPr lang="en-US" dirty="0"/>
              <a:t>Higher moral standard than cultural relativism.</a:t>
            </a:r>
          </a:p>
          <a:p>
            <a:r>
              <a:rPr lang="en-US" dirty="0"/>
              <a:t>Example: Bentham, Mill, and the United States.</a:t>
            </a:r>
          </a:p>
          <a:p>
            <a:r>
              <a:rPr lang="en-US" dirty="0"/>
              <a:t>Can be problematic for organizations.</a:t>
            </a:r>
          </a:p>
          <a:p>
            <a:endParaRPr lang="en-US" dirty="0"/>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981527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(9 of 12)</a:t>
            </a:r>
          </a:p>
        </p:txBody>
      </p:sp>
      <p:sp>
        <p:nvSpPr>
          <p:cNvPr id="4" name="Content Placeholder 3"/>
          <p:cNvSpPr>
            <a:spLocks noGrp="1"/>
          </p:cNvSpPr>
          <p:nvPr>
            <p:ph idx="1"/>
          </p:nvPr>
        </p:nvSpPr>
        <p:spPr/>
        <p:txBody>
          <a:bodyPr/>
          <a:lstStyle/>
          <a:p>
            <a:pPr marL="0" indent="0">
              <a:buNone/>
            </a:pPr>
            <a:r>
              <a:rPr lang="en-US" dirty="0"/>
              <a:t>Deontology</a:t>
            </a:r>
          </a:p>
          <a:p>
            <a:r>
              <a:rPr lang="en-US" dirty="0"/>
              <a:t>Higher moral standard than utilitarianism.</a:t>
            </a:r>
          </a:p>
          <a:p>
            <a:r>
              <a:rPr lang="en-US" dirty="0"/>
              <a:t>Categorial imperative.</a:t>
            </a:r>
          </a:p>
          <a:p>
            <a:r>
              <a:rPr lang="en-US" dirty="0"/>
              <a:t>Core principle: respect.</a:t>
            </a:r>
          </a:p>
          <a:p>
            <a:r>
              <a:rPr lang="en-US" dirty="0"/>
              <a:t>Can be problematic for organizations.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08626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(10 of 12)</a:t>
            </a:r>
          </a:p>
        </p:txBody>
      </p:sp>
      <p:sp>
        <p:nvSpPr>
          <p:cNvPr id="4" name="Content Placeholder 3"/>
          <p:cNvSpPr>
            <a:spLocks noGrp="1"/>
          </p:cNvSpPr>
          <p:nvPr>
            <p:ph idx="1"/>
          </p:nvPr>
        </p:nvSpPr>
        <p:spPr/>
        <p:txBody>
          <a:bodyPr/>
          <a:lstStyle/>
          <a:p>
            <a:pPr marL="0" indent="0">
              <a:buNone/>
            </a:pPr>
            <a:r>
              <a:rPr lang="en-US" dirty="0"/>
              <a:t>Virtue Ethics</a:t>
            </a:r>
          </a:p>
          <a:p>
            <a:r>
              <a:rPr lang="en-US" dirty="0"/>
              <a:t>Higher moral standard then deontology.</a:t>
            </a:r>
          </a:p>
          <a:p>
            <a:r>
              <a:rPr lang="en-US" dirty="0"/>
              <a:t>Based on good habits.</a:t>
            </a:r>
          </a:p>
          <a:p>
            <a:r>
              <a:rPr lang="en-US" dirty="0"/>
              <a:t>Example: Aristotle.</a:t>
            </a:r>
          </a:p>
          <a:p>
            <a:r>
              <a:rPr lang="en-US" dirty="0"/>
              <a:t>Can be problematic for organizations.</a:t>
            </a:r>
          </a:p>
          <a:p>
            <a:endParaRPr lang="en-US" dirty="0"/>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866137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(11 of 12)</a:t>
            </a:r>
          </a:p>
        </p:txBody>
      </p:sp>
      <p:sp>
        <p:nvSpPr>
          <p:cNvPr id="4" name="Content Placeholder 3"/>
          <p:cNvSpPr>
            <a:spLocks noGrp="1"/>
          </p:cNvSpPr>
          <p:nvPr>
            <p:ph idx="1"/>
          </p:nvPr>
        </p:nvSpPr>
        <p:spPr/>
        <p:txBody>
          <a:bodyPr/>
          <a:lstStyle/>
          <a:p>
            <a:pPr marL="0" indent="0">
              <a:buNone/>
            </a:pPr>
            <a:r>
              <a:rPr lang="en-US" dirty="0"/>
              <a:t>Universal Appeal</a:t>
            </a:r>
          </a:p>
          <a:p>
            <a:r>
              <a:rPr lang="en-US" dirty="0"/>
              <a:t>World religions have significant agreement on principles.</a:t>
            </a:r>
          </a:p>
          <a:p>
            <a:r>
              <a:rPr lang="en-US" dirty="0"/>
              <a:t>5 common values worldwide.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46618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a:bodyPr>
          <a:lstStyle/>
          <a:p>
            <a:r>
              <a:rPr lang="en-US" dirty="0"/>
              <a:t>Ethical Behavior Model </a:t>
            </a:r>
            <a:r>
              <a:rPr lang="en-US" sz="2000" dirty="0"/>
              <a:t>(2 of 13)</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1026" name="Picture 2" descr="A diagram depicting the ethical behavior model.&#10;&#10;The model is depicted as a rectangular box divided into 12 rows. From top to bottom the details of the box are as follows:&#10;• First row has text that reads “Background Characteristics.” &#10;• Second row is vertically divided into three. From the left, they are labeled as&#10;• A: Individual Characteristics&#10;(Gender, Religion, Education, Work, Experience, etc.)&#10;• B: Organization Characteristics&#10;(Codes, Values, Reward Systems, etc.)&#10;• C: Societal Characteristics&#10;(Norms and Values)&#10;• The third row has an arrow pointing downward from the second row toward the fourth row.&#10;• Fourth row has text that reads “D: Individual’s Moral Consciousness (Moral Awareness and Sensitivity, Moral Development Stage, Ethical Beliefs, Moral Identity, Ethical Intuitions)”&#10;• The fifth row has an arrow pointing downward from the fourth row toward the sixth row.&#10;• Sixth row has text that reads “E: Situation’s Moral Intensity (Harm Magnitude, Social Consensus, Certainty)”&#10;• The seventh row has an arrow pointing downward from the sixth row toward the eighth row.&#10;• The eighth row has text that reads “F: Ethical Judgment (Response to Moral Intensity)”&#10;• The ninth row has an arrow pointing downward from the eighth row toward the tenth row.&#10;• The tenth row has text that reads “G: Ethical Intention (Mental Commitment to Morally Appropriate Action)”&#10;• The eleventh row is divided vertically into two. The right part has an arrow pointing downward from the tenth row toward the twelfth row. The left part is divided horizontally into two rows: the top row has an upward and a downward pointing arrow and the bottom row is labeled “H: Rational Ethical Decision Making (Ethical Theories)”&#10;• The twelfth row has text that reads “I: Ethical Behavior (Results).”&#10;&#10;" title="FIGURE 6.1  Ethical Behavio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658836"/>
            <a:ext cx="4486275" cy="4737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99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Six Ethical Theories </a:t>
            </a:r>
            <a:r>
              <a:rPr lang="en-US" sz="2000" dirty="0"/>
              <a:t>(12 of 12)</a:t>
            </a:r>
          </a:p>
        </p:txBody>
      </p:sp>
      <p:graphicFrame>
        <p:nvGraphicFramePr>
          <p:cNvPr id="6" name="Table 6">
            <a:extLst>
              <a:ext uri="{FF2B5EF4-FFF2-40B4-BE49-F238E27FC236}">
                <a16:creationId xmlns:a16="http://schemas.microsoft.com/office/drawing/2014/main" id="{0FB21A27-52BC-4DD8-8492-2A61E90F4BD6}"/>
              </a:ext>
            </a:extLst>
          </p:cNvPr>
          <p:cNvGraphicFramePr>
            <a:graphicFrameLocks noGrp="1"/>
          </p:cNvGraphicFramePr>
          <p:nvPr>
            <p:ph idx="1"/>
            <p:extLst>
              <p:ext uri="{D42A27DB-BD31-4B8C-83A1-F6EECF244321}">
                <p14:modId xmlns:p14="http://schemas.microsoft.com/office/powerpoint/2010/main" val="52582739"/>
              </p:ext>
            </p:extLst>
          </p:nvPr>
        </p:nvGraphicFramePr>
        <p:xfrm>
          <a:off x="457200" y="2133600"/>
          <a:ext cx="8229600" cy="34848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3498529894"/>
                    </a:ext>
                  </a:extLst>
                </a:gridCol>
                <a:gridCol w="3276600">
                  <a:extLst>
                    <a:ext uri="{9D8B030D-6E8A-4147-A177-3AD203B41FA5}">
                      <a16:colId xmlns:a16="http://schemas.microsoft.com/office/drawing/2014/main" val="3313905193"/>
                    </a:ext>
                  </a:extLst>
                </a:gridCol>
                <a:gridCol w="2743200">
                  <a:extLst>
                    <a:ext uri="{9D8B030D-6E8A-4147-A177-3AD203B41FA5}">
                      <a16:colId xmlns:a16="http://schemas.microsoft.com/office/drawing/2014/main" val="433496518"/>
                    </a:ext>
                  </a:extLst>
                </a:gridCol>
              </a:tblGrid>
              <a:tr h="370840">
                <a:tc>
                  <a:txBody>
                    <a:bodyPr/>
                    <a:lstStyle/>
                    <a:p>
                      <a:r>
                        <a:rPr lang="en-US" dirty="0"/>
                        <a:t>Age Group</a:t>
                      </a:r>
                    </a:p>
                  </a:txBody>
                  <a:tcPr/>
                </a:tc>
                <a:tc>
                  <a:txBody>
                    <a:bodyPr/>
                    <a:lstStyle/>
                    <a:p>
                      <a:r>
                        <a:rPr lang="en-US" dirty="0"/>
                        <a:t>Stage of Moral Development</a:t>
                      </a:r>
                    </a:p>
                  </a:txBody>
                  <a:tcPr/>
                </a:tc>
                <a:tc>
                  <a:txBody>
                    <a:bodyPr/>
                    <a:lstStyle/>
                    <a:p>
                      <a:r>
                        <a:rPr lang="en-US" dirty="0"/>
                        <a:t>Ethical Theory</a:t>
                      </a:r>
                    </a:p>
                  </a:txBody>
                  <a:tcPr/>
                </a:tc>
                <a:extLst>
                  <a:ext uri="{0D108BD9-81ED-4DB2-BD59-A6C34878D82A}">
                    <a16:rowId xmlns:a16="http://schemas.microsoft.com/office/drawing/2014/main" val="1138616989"/>
                  </a:ext>
                </a:extLst>
              </a:tr>
              <a:tr h="370840">
                <a:tc>
                  <a:txBody>
                    <a:bodyPr/>
                    <a:lstStyle/>
                    <a:p>
                      <a:r>
                        <a:rPr lang="en-US" dirty="0"/>
                        <a:t>Childhood</a:t>
                      </a:r>
                    </a:p>
                  </a:txBody>
                  <a:tcPr/>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Stage 1: Punishment avoidance</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Egoism</a:t>
                      </a:r>
                    </a:p>
                  </a:txBody>
                  <a:tcPr marL="68580" marR="68580" marT="0" marB="0"/>
                </a:tc>
                <a:extLst>
                  <a:ext uri="{0D108BD9-81ED-4DB2-BD59-A6C34878D82A}">
                    <a16:rowId xmlns:a16="http://schemas.microsoft.com/office/drawing/2014/main" val="2953450743"/>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Youth and adolescence</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Stage 2: Reward seeking</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Egoism</a:t>
                      </a:r>
                    </a:p>
                  </a:txBody>
                  <a:tcPr marL="68580" marR="68580" marT="0" marB="0"/>
                </a:tc>
                <a:extLst>
                  <a:ext uri="{0D108BD9-81ED-4DB2-BD59-A6C34878D82A}">
                    <a16:rowId xmlns:a16="http://schemas.microsoft.com/office/drawing/2014/main" val="333871813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Adolescence and early adulthood</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Stage 3: Mutual interpersonal expectations</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Social group relativism</a:t>
                      </a:r>
                    </a:p>
                  </a:txBody>
                  <a:tcPr marL="68580" marR="68580" marT="0" marB="0"/>
                </a:tc>
                <a:extLst>
                  <a:ext uri="{0D108BD9-81ED-4DB2-BD59-A6C34878D82A}">
                    <a16:rowId xmlns:a16="http://schemas.microsoft.com/office/drawing/2014/main" val="157968952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Adulthood</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Stage 4: Social system</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Cultural relativism</a:t>
                      </a:r>
                    </a:p>
                  </a:txBody>
                  <a:tcPr marL="68580" marR="68580" marT="0" marB="0"/>
                </a:tc>
                <a:extLst>
                  <a:ext uri="{0D108BD9-81ED-4DB2-BD59-A6C34878D82A}">
                    <a16:rowId xmlns:a16="http://schemas.microsoft.com/office/drawing/2014/main" val="733087812"/>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Mature adulthood</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Stage 5: Prior rights, social contract, utilities</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Utilitarianism</a:t>
                      </a:r>
                    </a:p>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Deontology</a:t>
                      </a:r>
                    </a:p>
                  </a:txBody>
                  <a:tcPr marL="68580" marR="68580" marT="0" marB="0"/>
                </a:tc>
                <a:extLst>
                  <a:ext uri="{0D108BD9-81ED-4DB2-BD59-A6C34878D82A}">
                    <a16:rowId xmlns:a16="http://schemas.microsoft.com/office/drawing/2014/main" val="2898924571"/>
                  </a:ext>
                </a:extLst>
              </a:tr>
              <a:tr h="13716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Mature adulthood</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Stage 6: Universal ethical principles</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Deontology</a:t>
                      </a:r>
                    </a:p>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Virtue ethics</a:t>
                      </a:r>
                    </a:p>
                  </a:txBody>
                  <a:tcPr marL="68580" marR="68580" marT="0" marB="0"/>
                </a:tc>
                <a:extLst>
                  <a:ext uri="{0D108BD9-81ED-4DB2-BD59-A6C34878D82A}">
                    <a16:rowId xmlns:a16="http://schemas.microsoft.com/office/drawing/2014/main" val="1100119044"/>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713514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Reaching a Moral Conclusion: Volkswagen </a:t>
            </a:r>
            <a:r>
              <a:rPr lang="en-US" sz="2200" dirty="0"/>
              <a:t>(1 of 3)</a:t>
            </a:r>
          </a:p>
        </p:txBody>
      </p:sp>
      <p:sp>
        <p:nvSpPr>
          <p:cNvPr id="4" name="Content Placeholder 3"/>
          <p:cNvSpPr>
            <a:spLocks noGrp="1"/>
          </p:cNvSpPr>
          <p:nvPr>
            <p:ph idx="1"/>
          </p:nvPr>
        </p:nvSpPr>
        <p:spPr/>
        <p:txBody>
          <a:bodyPr/>
          <a:lstStyle/>
          <a:p>
            <a:r>
              <a:rPr lang="en-US" dirty="0"/>
              <a:t>Engineer’s moral compass does not object.</a:t>
            </a:r>
          </a:p>
          <a:p>
            <a:r>
              <a:rPr lang="en-US" dirty="0"/>
              <a:t>Engineer begins to have second thoughts.</a:t>
            </a:r>
          </a:p>
          <a:p>
            <a:r>
              <a:rPr lang="en-US" dirty="0"/>
              <a:t>Application of systematic rational decision-making process.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1511549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Reaching a Moral Conclusion: Volkswagen </a:t>
            </a:r>
            <a:r>
              <a:rPr lang="en-US" sz="2200" dirty="0"/>
              <a:t>(2 of 3)</a:t>
            </a:r>
          </a:p>
        </p:txBody>
      </p:sp>
      <p:sp>
        <p:nvSpPr>
          <p:cNvPr id="4" name="Content Placeholder 3"/>
          <p:cNvSpPr>
            <a:spLocks noGrp="1"/>
          </p:cNvSpPr>
          <p:nvPr>
            <p:ph idx="1"/>
          </p:nvPr>
        </p:nvSpPr>
        <p:spPr/>
        <p:txBody>
          <a:bodyPr/>
          <a:lstStyle/>
          <a:p>
            <a:r>
              <a:rPr lang="en-US" dirty="0"/>
              <a:t>Utilitarianism, deontology, and virtue ethics matter a lot.</a:t>
            </a:r>
          </a:p>
          <a:p>
            <a:r>
              <a:rPr lang="en-US" dirty="0"/>
              <a:t>If they conflict, respect everyone and follow virtue.</a:t>
            </a:r>
          </a:p>
          <a:p>
            <a:r>
              <a:rPr lang="en-US" dirty="0"/>
              <a:t>Pragmatic choices may be needed.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867088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Reaching a Moral Conclusion: Volkswagen </a:t>
            </a:r>
            <a:r>
              <a:rPr lang="en-US" sz="2200" dirty="0"/>
              <a:t>(3 of 3)</a:t>
            </a:r>
          </a:p>
        </p:txBody>
      </p:sp>
      <p:sp>
        <p:nvSpPr>
          <p:cNvPr id="4" name="Content Placeholder 3"/>
          <p:cNvSpPr>
            <a:spLocks noGrp="1"/>
          </p:cNvSpPr>
          <p:nvPr>
            <p:ph idx="1"/>
          </p:nvPr>
        </p:nvSpPr>
        <p:spPr/>
        <p:txBody>
          <a:bodyPr/>
          <a:lstStyle/>
          <a:p>
            <a:r>
              <a:rPr lang="en-US" dirty="0"/>
              <a:t>Result: engineer should not work on the project.</a:t>
            </a:r>
          </a:p>
          <a:p>
            <a:r>
              <a:rPr lang="en-US" dirty="0"/>
              <a:t>Problem: how to manage weaknesses.</a:t>
            </a:r>
          </a:p>
          <a:p>
            <a:r>
              <a:rPr lang="en-US" dirty="0"/>
              <a:t>Real life: engineers installed the “defeat devices.”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2727163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Persuading Others </a:t>
            </a:r>
            <a:r>
              <a:rPr lang="en-US" sz="2000" dirty="0"/>
              <a:t>(1 of 2)</a:t>
            </a:r>
          </a:p>
        </p:txBody>
      </p:sp>
      <p:sp>
        <p:nvSpPr>
          <p:cNvPr id="4" name="Content Placeholder 3"/>
          <p:cNvSpPr>
            <a:spLocks noGrp="1"/>
          </p:cNvSpPr>
          <p:nvPr>
            <p:ph idx="1"/>
          </p:nvPr>
        </p:nvSpPr>
        <p:spPr/>
        <p:txBody>
          <a:bodyPr/>
          <a:lstStyle/>
          <a:p>
            <a:r>
              <a:rPr lang="en-US" dirty="0"/>
              <a:t>Employees need to have ethics discussions.</a:t>
            </a:r>
          </a:p>
          <a:p>
            <a:r>
              <a:rPr lang="en-US" dirty="0"/>
              <a:t>In organizations</a:t>
            </a:r>
            <a:r>
              <a:rPr lang="en-US"/>
              <a:t>, </a:t>
            </a:r>
            <a:r>
              <a:rPr lang="en-US" smtClean="0"/>
              <a:t>higher-status </a:t>
            </a:r>
            <a:r>
              <a:rPr lang="en-US" dirty="0"/>
              <a:t>people get their way.</a:t>
            </a:r>
          </a:p>
          <a:p>
            <a:r>
              <a:rPr lang="en-US" dirty="0"/>
              <a:t>Managers should listen to employees who disagree.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41553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Persuading Others </a:t>
            </a:r>
            <a:r>
              <a:rPr lang="en-US" sz="2000" dirty="0"/>
              <a:t>(2 of 2)</a:t>
            </a:r>
          </a:p>
        </p:txBody>
      </p:sp>
      <p:sp>
        <p:nvSpPr>
          <p:cNvPr id="4" name="Content Placeholder 3"/>
          <p:cNvSpPr>
            <a:spLocks noGrp="1"/>
          </p:cNvSpPr>
          <p:nvPr>
            <p:ph idx="1"/>
          </p:nvPr>
        </p:nvSpPr>
        <p:spPr/>
        <p:txBody>
          <a:bodyPr/>
          <a:lstStyle/>
          <a:p>
            <a:pPr marL="0" indent="0">
              <a:buNone/>
            </a:pPr>
            <a:r>
              <a:rPr lang="en-US" dirty="0"/>
              <a:t>Ethical Applications: Achieving Ethical Consensus</a:t>
            </a:r>
          </a:p>
          <a:p>
            <a:r>
              <a:rPr lang="en-US" dirty="0"/>
              <a:t>Many disagreements can be solved.</a:t>
            </a:r>
          </a:p>
          <a:p>
            <a:r>
              <a:rPr lang="en-US" dirty="0"/>
              <a:t>Example: manager disagreement.</a:t>
            </a:r>
          </a:p>
          <a:p>
            <a:r>
              <a:rPr lang="en-US" dirty="0"/>
              <a:t>Discussions of strengths and weaknesses.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4097557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Ten “Ethical Hazard Approaching” Signs </a:t>
            </a:r>
            <a:r>
              <a:rPr lang="en-US" sz="2200" dirty="0"/>
              <a:t>(1 of 2)</a:t>
            </a:r>
          </a:p>
        </p:txBody>
      </p:sp>
      <p:graphicFrame>
        <p:nvGraphicFramePr>
          <p:cNvPr id="6" name="Table 6">
            <a:extLst>
              <a:ext uri="{FF2B5EF4-FFF2-40B4-BE49-F238E27FC236}">
                <a16:creationId xmlns:a16="http://schemas.microsoft.com/office/drawing/2014/main" id="{B8B17D07-EE51-43A0-871A-7ED79CD6B95D}"/>
              </a:ext>
            </a:extLst>
          </p:cNvPr>
          <p:cNvGraphicFramePr>
            <a:graphicFrameLocks noGrp="1"/>
          </p:cNvGraphicFramePr>
          <p:nvPr>
            <p:ph idx="1"/>
            <p:extLst>
              <p:ext uri="{D42A27DB-BD31-4B8C-83A1-F6EECF244321}">
                <p14:modId xmlns:p14="http://schemas.microsoft.com/office/powerpoint/2010/main" val="3905616671"/>
              </p:ext>
            </p:extLst>
          </p:nvPr>
        </p:nvGraphicFramePr>
        <p:xfrm>
          <a:off x="457200" y="2133600"/>
          <a:ext cx="8229600" cy="29362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500939816"/>
                    </a:ext>
                  </a:extLst>
                </a:gridCol>
              </a:tblGrid>
              <a:tr h="370840">
                <a:tc>
                  <a:txBody>
                    <a:bodyPr/>
                    <a:lstStyle/>
                    <a:p>
                      <a:r>
                        <a:rPr lang="en-US" dirty="0"/>
                        <a:t>Beware when someone says the following:</a:t>
                      </a:r>
                    </a:p>
                  </a:txBody>
                  <a:tcPr/>
                </a:tc>
                <a:extLst>
                  <a:ext uri="{0D108BD9-81ED-4DB2-BD59-A6C34878D82A}">
                    <a16:rowId xmlns:a16="http://schemas.microsoft.com/office/drawing/2014/main" val="3109355846"/>
                  </a:ext>
                </a:extLst>
              </a:tr>
              <a:tr h="370840">
                <a:tc>
                  <a:txBody>
                    <a:bodyPr/>
                    <a:lstStyle/>
                    <a:p>
                      <a:r>
                        <a:rPr lang="en-US" dirty="0"/>
                        <a:t>1. It may seem unethical, but it is legal and permissible.</a:t>
                      </a:r>
                    </a:p>
                  </a:txBody>
                  <a:tcPr/>
                </a:tc>
                <a:extLst>
                  <a:ext uri="{0D108BD9-81ED-4DB2-BD59-A6C34878D82A}">
                    <a16:rowId xmlns:a16="http://schemas.microsoft.com/office/drawing/2014/main" val="2186864205"/>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2. It may seem unethical, but it is necessary.</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75169870"/>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3. It may seem unethical, but it is just part of the job.</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501709147"/>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4. It may seem unethical, but it is all for a good cause.</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596466381"/>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5. It may seem unethical, but I am just doing it for you.</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20843409"/>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1630754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Ten “Ethical Hazard Approaching” Signs </a:t>
            </a:r>
            <a:r>
              <a:rPr lang="en-US" sz="2200" dirty="0"/>
              <a:t>(2 of 2)</a:t>
            </a:r>
          </a:p>
        </p:txBody>
      </p:sp>
      <p:graphicFrame>
        <p:nvGraphicFramePr>
          <p:cNvPr id="6" name="Table 6">
            <a:extLst>
              <a:ext uri="{FF2B5EF4-FFF2-40B4-BE49-F238E27FC236}">
                <a16:creationId xmlns:a16="http://schemas.microsoft.com/office/drawing/2014/main" id="{B8B17D07-EE51-43A0-871A-7ED79CD6B95D}"/>
              </a:ext>
            </a:extLst>
          </p:cNvPr>
          <p:cNvGraphicFramePr>
            <a:graphicFrameLocks noGrp="1"/>
          </p:cNvGraphicFramePr>
          <p:nvPr>
            <p:ph idx="1"/>
            <p:extLst>
              <p:ext uri="{D42A27DB-BD31-4B8C-83A1-F6EECF244321}">
                <p14:modId xmlns:p14="http://schemas.microsoft.com/office/powerpoint/2010/main" val="1944417523"/>
              </p:ext>
            </p:extLst>
          </p:nvPr>
        </p:nvGraphicFramePr>
        <p:xfrm>
          <a:off x="457200" y="2133600"/>
          <a:ext cx="8229600" cy="31140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500939816"/>
                    </a:ext>
                  </a:extLst>
                </a:gridCol>
              </a:tblGrid>
              <a:tr h="370840">
                <a:tc>
                  <a:txBody>
                    <a:bodyPr/>
                    <a:lstStyle/>
                    <a:p>
                      <a:r>
                        <a:rPr lang="en-US" dirty="0"/>
                        <a:t>Beware when someone says the following:</a:t>
                      </a:r>
                    </a:p>
                  </a:txBody>
                  <a:tcPr/>
                </a:tc>
                <a:extLst>
                  <a:ext uri="{0D108BD9-81ED-4DB2-BD59-A6C34878D82A}">
                    <a16:rowId xmlns:a16="http://schemas.microsoft.com/office/drawing/2014/main" val="3109355846"/>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6. It may seem unethical, but I am just fighting fire with fire.</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6860013"/>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7. It may seem unethical, but it doesn’t hurt anyone.</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031292121"/>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8. It may seem unethical, but everyone else is doing it.</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856513811"/>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9. It may seem unethical, but I don’t gain personally.</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53724064"/>
                  </a:ext>
                </a:extLst>
              </a:tr>
              <a:tr h="370840">
                <a:tc>
                  <a:txBody>
                    <a:bodyPr/>
                    <a:lstStyle/>
                    <a:p>
                      <a:pPr marL="0" marR="0" hangingPunct="0">
                        <a:lnSpc>
                          <a:spcPct val="200000"/>
                        </a:lnSpc>
                        <a:spcBef>
                          <a:spcPts val="0"/>
                        </a:spcBef>
                        <a:spcAft>
                          <a:spcPts val="1200"/>
                        </a:spcAft>
                      </a:pPr>
                      <a:r>
                        <a:rPr lang="en-GB" sz="1800" kern="1200" dirty="0">
                          <a:solidFill>
                            <a:schemeClr val="dk1"/>
                          </a:solidFill>
                          <a:latin typeface="+mn-lt"/>
                          <a:ea typeface="+mn-ea"/>
                          <a:cs typeface="+mn-cs"/>
                        </a:rPr>
                        <a:t>10. It may seem unethical, but I’ve got it coming.</a:t>
                      </a:r>
                      <a:endParaRPr lang="en-US" sz="18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97408323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230026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(3 of 13)</a:t>
            </a:r>
          </a:p>
        </p:txBody>
      </p:sp>
      <p:sp>
        <p:nvSpPr>
          <p:cNvPr id="4" name="Content Placeholder 3"/>
          <p:cNvSpPr>
            <a:spLocks noGrp="1"/>
          </p:cNvSpPr>
          <p:nvPr>
            <p:ph idx="1"/>
          </p:nvPr>
        </p:nvSpPr>
        <p:spPr/>
        <p:txBody>
          <a:bodyPr>
            <a:normAutofit/>
          </a:bodyPr>
          <a:lstStyle/>
          <a:p>
            <a:pPr marL="0" indent="0">
              <a:buNone/>
            </a:pPr>
            <a:r>
              <a:rPr lang="en-US" dirty="0"/>
              <a:t>Individual Characteristics (A)</a:t>
            </a:r>
          </a:p>
          <a:p>
            <a:r>
              <a:rPr lang="en-US" dirty="0"/>
              <a:t>Descriptive attributes about a person.</a:t>
            </a:r>
          </a:p>
          <a:p>
            <a:r>
              <a:rPr lang="en-US" dirty="0"/>
              <a:t>Within and outside of an individual’s control.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85536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(4 of 13)</a:t>
            </a:r>
          </a:p>
        </p:txBody>
      </p:sp>
      <p:graphicFrame>
        <p:nvGraphicFramePr>
          <p:cNvPr id="6" name="Table 6">
            <a:extLst>
              <a:ext uri="{FF2B5EF4-FFF2-40B4-BE49-F238E27FC236}">
                <a16:creationId xmlns:a16="http://schemas.microsoft.com/office/drawing/2014/main" id="{DE32903D-BB89-4ED3-B621-578F01D5B55F}"/>
              </a:ext>
            </a:extLst>
          </p:cNvPr>
          <p:cNvGraphicFramePr>
            <a:graphicFrameLocks noGrp="1"/>
          </p:cNvGraphicFramePr>
          <p:nvPr>
            <p:ph idx="1"/>
            <p:extLst>
              <p:ext uri="{D42A27DB-BD31-4B8C-83A1-F6EECF244321}">
                <p14:modId xmlns:p14="http://schemas.microsoft.com/office/powerpoint/2010/main" val="604876695"/>
              </p:ext>
            </p:extLst>
          </p:nvPr>
        </p:nvGraphicFramePr>
        <p:xfrm>
          <a:off x="457200" y="2133600"/>
          <a:ext cx="8229600" cy="40792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549006584"/>
                    </a:ext>
                  </a:extLst>
                </a:gridCol>
              </a:tblGrid>
              <a:tr h="370840">
                <a:tc>
                  <a:txBody>
                    <a:bodyPr/>
                    <a:lstStyle/>
                    <a:p>
                      <a:r>
                        <a:rPr lang="en-US" dirty="0"/>
                        <a:t>Variable</a:t>
                      </a:r>
                    </a:p>
                  </a:txBody>
                  <a:tcPr/>
                </a:tc>
                <a:extLst>
                  <a:ext uri="{0D108BD9-81ED-4DB2-BD59-A6C34878D82A}">
                    <a16:rowId xmlns:a16="http://schemas.microsoft.com/office/drawing/2014/main" val="4023774892"/>
                  </a:ext>
                </a:extLst>
              </a:tr>
              <a:tr h="370840">
                <a:tc>
                  <a:txBody>
                    <a:bodyPr/>
                    <a:lstStyle/>
                    <a:p>
                      <a:r>
                        <a:rPr lang="en-US" dirty="0"/>
                        <a:t>Age</a:t>
                      </a:r>
                    </a:p>
                  </a:txBody>
                  <a:tcPr/>
                </a:tc>
                <a:extLst>
                  <a:ext uri="{0D108BD9-81ED-4DB2-BD59-A6C34878D82A}">
                    <a16:rowId xmlns:a16="http://schemas.microsoft.com/office/drawing/2014/main" val="1655133048"/>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Decision style</a:t>
                      </a:r>
                    </a:p>
                  </a:txBody>
                  <a:tcPr marL="68580" marR="68580" marT="0" marB="0"/>
                </a:tc>
                <a:extLst>
                  <a:ext uri="{0D108BD9-81ED-4DB2-BD59-A6C34878D82A}">
                    <a16:rowId xmlns:a16="http://schemas.microsoft.com/office/drawing/2014/main" val="2972535003"/>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Education level</a:t>
                      </a:r>
                    </a:p>
                  </a:txBody>
                  <a:tcPr marL="68580" marR="68580" marT="0" marB="0"/>
                </a:tc>
                <a:extLst>
                  <a:ext uri="{0D108BD9-81ED-4DB2-BD59-A6C34878D82A}">
                    <a16:rowId xmlns:a16="http://schemas.microsoft.com/office/drawing/2014/main" val="3176182382"/>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Gender</a:t>
                      </a:r>
                    </a:p>
                  </a:txBody>
                  <a:tcPr marL="68580" marR="68580" marT="0" marB="0"/>
                </a:tc>
                <a:extLst>
                  <a:ext uri="{0D108BD9-81ED-4DB2-BD59-A6C34878D82A}">
                    <a16:rowId xmlns:a16="http://schemas.microsoft.com/office/drawing/2014/main" val="3463527860"/>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Locus of control</a:t>
                      </a:r>
                    </a:p>
                  </a:txBody>
                  <a:tcPr marL="68580" marR="68580" marT="0" marB="0"/>
                </a:tc>
                <a:extLst>
                  <a:ext uri="{0D108BD9-81ED-4DB2-BD59-A6C34878D82A}">
                    <a16:rowId xmlns:a16="http://schemas.microsoft.com/office/drawing/2014/main" val="1283539050"/>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Mindfulness and moral conversations</a:t>
                      </a:r>
                    </a:p>
                  </a:txBody>
                  <a:tcPr marL="68580" marR="68580" marT="0" marB="0"/>
                </a:tc>
                <a:extLst>
                  <a:ext uri="{0D108BD9-81ED-4DB2-BD59-A6C34878D82A}">
                    <a16:rowId xmlns:a16="http://schemas.microsoft.com/office/drawing/2014/main" val="324530952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National culture</a:t>
                      </a:r>
                    </a:p>
                  </a:txBody>
                  <a:tcPr marL="68580" marR="68580" marT="0" marB="0"/>
                </a:tc>
                <a:extLst>
                  <a:ext uri="{0D108BD9-81ED-4DB2-BD59-A6C34878D82A}">
                    <a16:rowId xmlns:a16="http://schemas.microsoft.com/office/drawing/2014/main" val="2760885147"/>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Profession</a:t>
                      </a:r>
                    </a:p>
                  </a:txBody>
                  <a:tcPr marL="68580" marR="68580" marT="0" marB="0"/>
                </a:tc>
                <a:extLst>
                  <a:ext uri="{0D108BD9-81ED-4DB2-BD59-A6C34878D82A}">
                    <a16:rowId xmlns:a16="http://schemas.microsoft.com/office/drawing/2014/main" val="979405863"/>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Religiosity</a:t>
                      </a:r>
                    </a:p>
                  </a:txBody>
                  <a:tcPr marL="68580" marR="68580" marT="0" marB="0"/>
                </a:tc>
                <a:extLst>
                  <a:ext uri="{0D108BD9-81ED-4DB2-BD59-A6C34878D82A}">
                    <a16:rowId xmlns:a16="http://schemas.microsoft.com/office/drawing/2014/main" val="539575397"/>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Work experience</a:t>
                      </a:r>
                    </a:p>
                  </a:txBody>
                  <a:tcPr marL="68580" marR="68580" marT="0" marB="0"/>
                </a:tc>
                <a:extLst>
                  <a:ext uri="{0D108BD9-81ED-4DB2-BD59-A6C34878D82A}">
                    <a16:rowId xmlns:a16="http://schemas.microsoft.com/office/drawing/2014/main" val="2619388728"/>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50754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(5 of 13)</a:t>
            </a:r>
          </a:p>
        </p:txBody>
      </p:sp>
      <p:sp>
        <p:nvSpPr>
          <p:cNvPr id="4" name="Content Placeholder 3"/>
          <p:cNvSpPr>
            <a:spLocks noGrp="1"/>
          </p:cNvSpPr>
          <p:nvPr>
            <p:ph idx="1"/>
          </p:nvPr>
        </p:nvSpPr>
        <p:spPr/>
        <p:txBody>
          <a:bodyPr>
            <a:normAutofit/>
          </a:bodyPr>
          <a:lstStyle/>
          <a:p>
            <a:pPr marL="0" indent="0">
              <a:buNone/>
            </a:pPr>
            <a:r>
              <a:rPr lang="en-US" dirty="0"/>
              <a:t>Organization Characteristics (B)</a:t>
            </a:r>
          </a:p>
          <a:p>
            <a:r>
              <a:rPr lang="en-US" dirty="0"/>
              <a:t>Reasons for unethical behavior.</a:t>
            </a:r>
          </a:p>
          <a:p>
            <a:r>
              <a:rPr lang="en-US" dirty="0"/>
              <a:t>Reasons for ethical behavior.</a:t>
            </a:r>
          </a:p>
          <a:p>
            <a:r>
              <a:rPr lang="en-US" dirty="0"/>
              <a:t>Influence of employees.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55581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(6 of 13)</a:t>
            </a:r>
          </a:p>
        </p:txBody>
      </p:sp>
      <p:sp>
        <p:nvSpPr>
          <p:cNvPr id="4" name="Content Placeholder 3"/>
          <p:cNvSpPr>
            <a:spLocks noGrp="1"/>
          </p:cNvSpPr>
          <p:nvPr>
            <p:ph idx="1"/>
          </p:nvPr>
        </p:nvSpPr>
        <p:spPr/>
        <p:txBody>
          <a:bodyPr>
            <a:normAutofit/>
          </a:bodyPr>
          <a:lstStyle/>
          <a:p>
            <a:pPr marL="0" indent="0">
              <a:buNone/>
            </a:pPr>
            <a:r>
              <a:rPr lang="en-US" dirty="0"/>
              <a:t>Societal Characteristics (C)</a:t>
            </a:r>
          </a:p>
          <a:p>
            <a:r>
              <a:rPr lang="en-US" dirty="0"/>
              <a:t>Culture: “way of life.”</a:t>
            </a:r>
          </a:p>
          <a:p>
            <a:r>
              <a:rPr lang="en-US" dirty="0"/>
              <a:t>6 paired culture values.</a:t>
            </a:r>
          </a:p>
          <a:p>
            <a:r>
              <a:rPr lang="en-US" dirty="0"/>
              <a:t>Culture values influence behavior.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415455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(7 of 13)</a:t>
            </a:r>
          </a:p>
        </p:txBody>
      </p:sp>
      <p:sp>
        <p:nvSpPr>
          <p:cNvPr id="4" name="Content Placeholder 3"/>
          <p:cNvSpPr>
            <a:spLocks noGrp="1"/>
          </p:cNvSpPr>
          <p:nvPr>
            <p:ph idx="1"/>
          </p:nvPr>
        </p:nvSpPr>
        <p:spPr/>
        <p:txBody>
          <a:bodyPr>
            <a:normAutofit/>
          </a:bodyPr>
          <a:lstStyle/>
          <a:p>
            <a:pPr marL="0" indent="0">
              <a:buNone/>
            </a:pPr>
            <a:r>
              <a:rPr lang="en-US" dirty="0"/>
              <a:t>Individual’s Moral Consciousness (D)</a:t>
            </a:r>
          </a:p>
          <a:p>
            <a:r>
              <a:rPr lang="en-US" dirty="0"/>
              <a:t>Moral awareness and sensitivity.</a:t>
            </a:r>
          </a:p>
          <a:p>
            <a:r>
              <a:rPr lang="en-US" dirty="0"/>
              <a:t>Stages of moral development.</a:t>
            </a:r>
          </a:p>
          <a:p>
            <a:r>
              <a:rPr lang="en-US" dirty="0"/>
              <a:t>Ethical beliefs.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5198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Behavior Model </a:t>
            </a:r>
            <a:r>
              <a:rPr lang="en-US" sz="2000" dirty="0"/>
              <a:t>(8 of 13)</a:t>
            </a:r>
          </a:p>
        </p:txBody>
      </p:sp>
      <p:sp>
        <p:nvSpPr>
          <p:cNvPr id="4" name="Content Placeholder 3"/>
          <p:cNvSpPr>
            <a:spLocks noGrp="1"/>
          </p:cNvSpPr>
          <p:nvPr>
            <p:ph idx="1"/>
          </p:nvPr>
        </p:nvSpPr>
        <p:spPr/>
        <p:txBody>
          <a:bodyPr>
            <a:normAutofit/>
          </a:bodyPr>
          <a:lstStyle/>
          <a:p>
            <a:pPr marL="0" indent="0">
              <a:buNone/>
            </a:pPr>
            <a:r>
              <a:rPr lang="en-US" dirty="0"/>
              <a:t>Individual’s Moral Consciousness (D)</a:t>
            </a:r>
          </a:p>
          <a:p>
            <a:r>
              <a:rPr lang="en-US" dirty="0"/>
              <a:t>Theory of planned behavior.</a:t>
            </a:r>
          </a:p>
          <a:p>
            <a:r>
              <a:rPr lang="en-US" dirty="0"/>
              <a:t>Moral identity.</a:t>
            </a:r>
          </a:p>
          <a:p>
            <a:r>
              <a:rPr lang="en-US" dirty="0"/>
              <a:t>Ethical intuition.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96256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7300</Words>
  <Application>Microsoft Office PowerPoint</Application>
  <PresentationFormat>On-screen Show (4:3)</PresentationFormat>
  <Paragraphs>632</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Office Theme</vt:lpstr>
      <vt:lpstr>Business Ethics, 3e Chapter 6: Ethical Decision-Making</vt:lpstr>
      <vt:lpstr>Ethical Behavior Model (1 of 13)</vt:lpstr>
      <vt:lpstr>Ethical Behavior Model (2 of 13)</vt:lpstr>
      <vt:lpstr>Ethical Behavior Model (3 of 13)</vt:lpstr>
      <vt:lpstr>Ethical Behavior Model (4 of 13)</vt:lpstr>
      <vt:lpstr>Ethical Behavior Model (5 of 13)</vt:lpstr>
      <vt:lpstr>Ethical Behavior Model (6 of 13)</vt:lpstr>
      <vt:lpstr>Ethical Behavior Model (7 of 13)</vt:lpstr>
      <vt:lpstr>Ethical Behavior Model (8 of 13)</vt:lpstr>
      <vt:lpstr>Ethical Behavior Model (9 of 13)</vt:lpstr>
      <vt:lpstr>Ethical Behavior Model (10 of 13)</vt:lpstr>
      <vt:lpstr>Ethical Behavior Model (11 of 13)</vt:lpstr>
      <vt:lpstr>Ethical Behavior Model (12 of 13)</vt:lpstr>
      <vt:lpstr>Ethical Behavior Model (13 of 13)</vt:lpstr>
      <vt:lpstr>Systematic Rational Ethical Decision-Making Process (H) (1 of 4)</vt:lpstr>
      <vt:lpstr>Systematic Rational Ethical Decision-Making Process (H) (2 of 4)</vt:lpstr>
      <vt:lpstr>Systematic Rational Ethical Decision-Making Process (H) (3 of 4)</vt:lpstr>
      <vt:lpstr>Systematic Rational Ethical Decision-Making Process (H) (4 of 4)</vt:lpstr>
      <vt:lpstr>The Six Ethical Theories (1 of 12)</vt:lpstr>
      <vt:lpstr>The Six Ethical Theories (2 of 12)</vt:lpstr>
      <vt:lpstr>The Six Ethical Theories (3 of 12)</vt:lpstr>
      <vt:lpstr>The Six Ethical Theories (4 of 12)</vt:lpstr>
      <vt:lpstr>The Six Ethical Theories (5 of 12)</vt:lpstr>
      <vt:lpstr>The Six Ethical Theories (6 of 12)</vt:lpstr>
      <vt:lpstr>The Six Ethical Theories (7 of 12)</vt:lpstr>
      <vt:lpstr>The Six Ethical Theories (8 of 12)</vt:lpstr>
      <vt:lpstr>The Six Ethical Theories (9 of 12)</vt:lpstr>
      <vt:lpstr>The Six Ethical Theories (10 of 12)</vt:lpstr>
      <vt:lpstr>The Six Ethical Theories (11 of 12)</vt:lpstr>
      <vt:lpstr>The Six Ethical Theories (12 of 12)</vt:lpstr>
      <vt:lpstr>Reaching a Moral Conclusion: Volkswagen (1 of 3)</vt:lpstr>
      <vt:lpstr>Reaching a Moral Conclusion: Volkswagen (2 of 3)</vt:lpstr>
      <vt:lpstr>Reaching a Moral Conclusion: Volkswagen (3 of 3)</vt:lpstr>
      <vt:lpstr>Persuading Others (1 of 2)</vt:lpstr>
      <vt:lpstr>Persuading Others (2 of 2)</vt:lpstr>
      <vt:lpstr>Ten “Ethical Hazard Approaching” Signs (1 of 2)</vt:lpstr>
      <vt:lpstr>Ten “Ethical Hazard Approaching” Signs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6 PowerPoints</dc:title>
  <dc:creator>Ancheta, Katie</dc:creator>
  <cp:lastModifiedBy>Jeya Keerthi Santhana Raj</cp:lastModifiedBy>
  <cp:revision>38</cp:revision>
  <dcterms:created xsi:type="dcterms:W3CDTF">2006-08-16T00:00:00Z</dcterms:created>
  <dcterms:modified xsi:type="dcterms:W3CDTF">2021-05-14T11:31:34Z</dcterms:modified>
</cp:coreProperties>
</file>