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75" r:id="rId3"/>
    <p:sldId id="302" r:id="rId4"/>
    <p:sldId id="281" r:id="rId5"/>
    <p:sldId id="282" r:id="rId6"/>
    <p:sldId id="283" r:id="rId7"/>
    <p:sldId id="304" r:id="rId8"/>
    <p:sldId id="284" r:id="rId9"/>
    <p:sldId id="285" r:id="rId10"/>
    <p:sldId id="305" r:id="rId11"/>
    <p:sldId id="286" r:id="rId12"/>
    <p:sldId id="306" r:id="rId13"/>
    <p:sldId id="307" r:id="rId14"/>
    <p:sldId id="287" r:id="rId15"/>
    <p:sldId id="276" r:id="rId16"/>
    <p:sldId id="288" r:id="rId17"/>
    <p:sldId id="262" r:id="rId18"/>
    <p:sldId id="289" r:id="rId19"/>
    <p:sldId id="290" r:id="rId20"/>
    <p:sldId id="308" r:id="rId21"/>
    <p:sldId id="291" r:id="rId22"/>
    <p:sldId id="309" r:id="rId23"/>
    <p:sldId id="277" r:id="rId24"/>
    <p:sldId id="311" r:id="rId25"/>
    <p:sldId id="310" r:id="rId26"/>
    <p:sldId id="292" r:id="rId27"/>
    <p:sldId id="293" r:id="rId28"/>
    <p:sldId id="313" r:id="rId29"/>
    <p:sldId id="312" r:id="rId30"/>
    <p:sldId id="314" r:id="rId31"/>
    <p:sldId id="294" r:id="rId32"/>
    <p:sldId id="300" r:id="rId33"/>
    <p:sldId id="278" r:id="rId34"/>
    <p:sldId id="301" r:id="rId35"/>
    <p:sldId id="295" r:id="rId36"/>
    <p:sldId id="296" r:id="rId37"/>
    <p:sldId id="297" r:id="rId38"/>
    <p:sldId id="298" r:id="rId39"/>
    <p:sldId id="299" r:id="rId40"/>
    <p:sldId id="27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2F6"/>
    <a:srgbClr val="F0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60069" autoAdjust="0"/>
  </p:normalViewPr>
  <p:slideViewPr>
    <p:cSldViewPr>
      <p:cViewPr varScale="1">
        <p:scale>
          <a:sx n="69" d="100"/>
          <a:sy n="69" d="100"/>
        </p:scale>
        <p:origin x="282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cy Scelsi" userId="ba66f8fb-5724-4b8e-937c-42871ed26bae" providerId="ADAL" clId="{D05AD44D-6207-482C-A4D8-127CA7C3D28F}"/>
    <pc:docChg chg="custSel delSld modSld">
      <pc:chgData name="Darcy Scelsi" userId="ba66f8fb-5724-4b8e-937c-42871ed26bae" providerId="ADAL" clId="{D05AD44D-6207-482C-A4D8-127CA7C3D28F}" dt="2021-05-04T14:56:24.458" v="123" actId="47"/>
      <pc:docMkLst>
        <pc:docMk/>
      </pc:docMkLst>
      <pc:sldChg chg="modSp mod">
        <pc:chgData name="Darcy Scelsi" userId="ba66f8fb-5724-4b8e-937c-42871ed26bae" providerId="ADAL" clId="{D05AD44D-6207-482C-A4D8-127CA7C3D28F}" dt="2021-05-04T14:51:09.507" v="60" actId="20577"/>
        <pc:sldMkLst>
          <pc:docMk/>
          <pc:sldMk cId="1446882100" sldId="262"/>
        </pc:sldMkLst>
        <pc:spChg chg="mod">
          <ac:chgData name="Darcy Scelsi" userId="ba66f8fb-5724-4b8e-937c-42871ed26bae" providerId="ADAL" clId="{D05AD44D-6207-482C-A4D8-127CA7C3D28F}" dt="2021-05-04T14:51:09.507" v="60" actId="20577"/>
          <ac:spMkLst>
            <pc:docMk/>
            <pc:sldMk cId="1446882100" sldId="262"/>
            <ac:spMk id="3" creationId="{00000000-0000-0000-0000-000000000000}"/>
          </ac:spMkLst>
        </pc:spChg>
      </pc:sldChg>
      <pc:sldChg chg="modSp mod">
        <pc:chgData name="Darcy Scelsi" userId="ba66f8fb-5724-4b8e-937c-42871ed26bae" providerId="ADAL" clId="{D05AD44D-6207-482C-A4D8-127CA7C3D28F}" dt="2021-05-04T14:49:36.466" v="56" actId="20577"/>
        <pc:sldMkLst>
          <pc:docMk/>
          <pc:sldMk cId="2771238329" sldId="276"/>
        </pc:sldMkLst>
        <pc:spChg chg="mod">
          <ac:chgData name="Darcy Scelsi" userId="ba66f8fb-5724-4b8e-937c-42871ed26bae" providerId="ADAL" clId="{D05AD44D-6207-482C-A4D8-127CA7C3D28F}" dt="2021-05-04T14:49:36.466" v="56" actId="20577"/>
          <ac:spMkLst>
            <pc:docMk/>
            <pc:sldMk cId="2771238329" sldId="276"/>
            <ac:spMk id="3" creationId="{00000000-0000-0000-0000-000000000000}"/>
          </ac:spMkLst>
        </pc:spChg>
      </pc:sldChg>
      <pc:sldChg chg="del">
        <pc:chgData name="Darcy Scelsi" userId="ba66f8fb-5724-4b8e-937c-42871ed26bae" providerId="ADAL" clId="{D05AD44D-6207-482C-A4D8-127CA7C3D28F}" dt="2021-05-04T14:56:24.458" v="123" actId="47"/>
        <pc:sldMkLst>
          <pc:docMk/>
          <pc:sldMk cId="2932783828" sldId="280"/>
        </pc:sldMkLst>
      </pc:sldChg>
      <pc:sldChg chg="addSp delSp modSp mod modClrScheme chgLayout">
        <pc:chgData name="Darcy Scelsi" userId="ba66f8fb-5724-4b8e-937c-42871ed26bae" providerId="ADAL" clId="{D05AD44D-6207-482C-A4D8-127CA7C3D28F}" dt="2021-05-04T14:47:27.389" v="33" actId="1076"/>
        <pc:sldMkLst>
          <pc:docMk/>
          <pc:sldMk cId="2010867834" sldId="287"/>
        </pc:sldMkLst>
        <pc:spChg chg="mod ord">
          <ac:chgData name="Darcy Scelsi" userId="ba66f8fb-5724-4b8e-937c-42871ed26bae" providerId="ADAL" clId="{D05AD44D-6207-482C-A4D8-127CA7C3D28F}" dt="2021-05-04T14:46:51.220" v="5" actId="700"/>
          <ac:spMkLst>
            <pc:docMk/>
            <pc:sldMk cId="2010867834" sldId="287"/>
            <ac:spMk id="2" creationId="{00000000-0000-0000-0000-000000000000}"/>
          </ac:spMkLst>
        </pc:spChg>
        <pc:spChg chg="mod ord">
          <ac:chgData name="Darcy Scelsi" userId="ba66f8fb-5724-4b8e-937c-42871ed26bae" providerId="ADAL" clId="{D05AD44D-6207-482C-A4D8-127CA7C3D28F}" dt="2021-05-04T14:46:51.220" v="5" actId="700"/>
          <ac:spMkLst>
            <pc:docMk/>
            <pc:sldMk cId="2010867834" sldId="287"/>
            <ac:spMk id="3" creationId="{00000000-0000-0000-0000-000000000000}"/>
          </ac:spMkLst>
        </pc:spChg>
        <pc:spChg chg="add mod ord">
          <ac:chgData name="Darcy Scelsi" userId="ba66f8fb-5724-4b8e-937c-42871ed26bae" providerId="ADAL" clId="{D05AD44D-6207-482C-A4D8-127CA7C3D28F}" dt="2021-05-04T14:47:16.077" v="32" actId="20577"/>
          <ac:spMkLst>
            <pc:docMk/>
            <pc:sldMk cId="2010867834" sldId="287"/>
            <ac:spMk id="4" creationId="{A1641C87-B89F-4F8E-B9AF-79FB88AD535E}"/>
          </ac:spMkLst>
        </pc:spChg>
        <pc:spChg chg="mod ord">
          <ac:chgData name="Darcy Scelsi" userId="ba66f8fb-5724-4b8e-937c-42871ed26bae" providerId="ADAL" clId="{D05AD44D-6207-482C-A4D8-127CA7C3D28F}" dt="2021-05-04T14:46:51.220" v="5" actId="700"/>
          <ac:spMkLst>
            <pc:docMk/>
            <pc:sldMk cId="2010867834" sldId="287"/>
            <ac:spMk id="5" creationId="{00000000-0000-0000-0000-000000000000}"/>
          </ac:spMkLst>
        </pc:spChg>
        <pc:spChg chg="add del mod ord">
          <ac:chgData name="Darcy Scelsi" userId="ba66f8fb-5724-4b8e-937c-42871ed26bae" providerId="ADAL" clId="{D05AD44D-6207-482C-A4D8-127CA7C3D28F}" dt="2021-05-04T14:47:01.496" v="7" actId="478"/>
          <ac:spMkLst>
            <pc:docMk/>
            <pc:sldMk cId="2010867834" sldId="287"/>
            <ac:spMk id="7" creationId="{5FB2055A-9DA0-4D12-922A-7D9C6E6F1CE7}"/>
          </ac:spMkLst>
        </pc:spChg>
        <pc:spChg chg="add del mod ord">
          <ac:chgData name="Darcy Scelsi" userId="ba66f8fb-5724-4b8e-937c-42871ed26bae" providerId="ADAL" clId="{D05AD44D-6207-482C-A4D8-127CA7C3D28F}" dt="2021-05-04T14:46:59.723" v="6" actId="478"/>
          <ac:spMkLst>
            <pc:docMk/>
            <pc:sldMk cId="2010867834" sldId="287"/>
            <ac:spMk id="8" creationId="{EE5944FA-2114-4C64-81DC-DD3C3A9079C0}"/>
          </ac:spMkLst>
        </pc:spChg>
        <pc:graphicFrameChg chg="mod ord modGraphic">
          <ac:chgData name="Darcy Scelsi" userId="ba66f8fb-5724-4b8e-937c-42871ed26bae" providerId="ADAL" clId="{D05AD44D-6207-482C-A4D8-127CA7C3D28F}" dt="2021-05-04T14:47:27.389" v="33" actId="1076"/>
          <ac:graphicFrameMkLst>
            <pc:docMk/>
            <pc:sldMk cId="2010867834" sldId="287"/>
            <ac:graphicFrameMk id="6" creationId="{EC13CA66-D752-43F2-B443-28C024FBCD1E}"/>
          </ac:graphicFrameMkLst>
        </pc:graphicFrameChg>
      </pc:sldChg>
      <pc:sldChg chg="modSp mod">
        <pc:chgData name="Darcy Scelsi" userId="ba66f8fb-5724-4b8e-937c-42871ed26bae" providerId="ADAL" clId="{D05AD44D-6207-482C-A4D8-127CA7C3D28F}" dt="2021-05-04T14:49:26.908" v="52" actId="20577"/>
        <pc:sldMkLst>
          <pc:docMk/>
          <pc:sldMk cId="2667791039" sldId="288"/>
        </pc:sldMkLst>
        <pc:spChg chg="mod">
          <ac:chgData name="Darcy Scelsi" userId="ba66f8fb-5724-4b8e-937c-42871ed26bae" providerId="ADAL" clId="{D05AD44D-6207-482C-A4D8-127CA7C3D28F}" dt="2021-05-04T14:49:26.908" v="52" actId="20577"/>
          <ac:spMkLst>
            <pc:docMk/>
            <pc:sldMk cId="2667791039" sldId="288"/>
            <ac:spMk id="3" creationId="{00000000-0000-0000-0000-000000000000}"/>
          </ac:spMkLst>
        </pc:spChg>
      </pc:sldChg>
      <pc:sldChg chg="modSp mod">
        <pc:chgData name="Darcy Scelsi" userId="ba66f8fb-5724-4b8e-937c-42871ed26bae" providerId="ADAL" clId="{D05AD44D-6207-482C-A4D8-127CA7C3D28F}" dt="2021-05-04T14:51:15.312" v="64" actId="20577"/>
        <pc:sldMkLst>
          <pc:docMk/>
          <pc:sldMk cId="2266616761" sldId="289"/>
        </pc:sldMkLst>
        <pc:spChg chg="mod">
          <ac:chgData name="Darcy Scelsi" userId="ba66f8fb-5724-4b8e-937c-42871ed26bae" providerId="ADAL" clId="{D05AD44D-6207-482C-A4D8-127CA7C3D28F}" dt="2021-05-04T14:51:15.312" v="64" actId="20577"/>
          <ac:spMkLst>
            <pc:docMk/>
            <pc:sldMk cId="2266616761" sldId="289"/>
            <ac:spMk id="3" creationId="{00000000-0000-0000-0000-000000000000}"/>
          </ac:spMkLst>
        </pc:spChg>
      </pc:sldChg>
      <pc:sldChg chg="modSp mod">
        <pc:chgData name="Darcy Scelsi" userId="ba66f8fb-5724-4b8e-937c-42871ed26bae" providerId="ADAL" clId="{D05AD44D-6207-482C-A4D8-127CA7C3D28F}" dt="2021-05-04T14:51:22.491" v="68" actId="20577"/>
        <pc:sldMkLst>
          <pc:docMk/>
          <pc:sldMk cId="4277843335" sldId="290"/>
        </pc:sldMkLst>
        <pc:spChg chg="mod">
          <ac:chgData name="Darcy Scelsi" userId="ba66f8fb-5724-4b8e-937c-42871ed26bae" providerId="ADAL" clId="{D05AD44D-6207-482C-A4D8-127CA7C3D28F}" dt="2021-05-04T14:51:22.491" v="68" actId="20577"/>
          <ac:spMkLst>
            <pc:docMk/>
            <pc:sldMk cId="4277843335" sldId="290"/>
            <ac:spMk id="3" creationId="{00000000-0000-0000-0000-000000000000}"/>
          </ac:spMkLst>
        </pc:spChg>
      </pc:sldChg>
      <pc:sldChg chg="modSp mod">
        <pc:chgData name="Darcy Scelsi" userId="ba66f8fb-5724-4b8e-937c-42871ed26bae" providerId="ADAL" clId="{D05AD44D-6207-482C-A4D8-127CA7C3D28F}" dt="2021-05-04T14:51:38.166" v="76" actId="20577"/>
        <pc:sldMkLst>
          <pc:docMk/>
          <pc:sldMk cId="3926905027" sldId="291"/>
        </pc:sldMkLst>
        <pc:spChg chg="mod">
          <ac:chgData name="Darcy Scelsi" userId="ba66f8fb-5724-4b8e-937c-42871ed26bae" providerId="ADAL" clId="{D05AD44D-6207-482C-A4D8-127CA7C3D28F}" dt="2021-05-04T14:51:38.166" v="76" actId="20577"/>
          <ac:spMkLst>
            <pc:docMk/>
            <pc:sldMk cId="3926905027" sldId="291"/>
            <ac:spMk id="3" creationId="{00000000-0000-0000-0000-000000000000}"/>
          </ac:spMkLst>
        </pc:spChg>
      </pc:sldChg>
      <pc:sldChg chg="modSp mod">
        <pc:chgData name="Darcy Scelsi" userId="ba66f8fb-5724-4b8e-937c-42871ed26bae" providerId="ADAL" clId="{D05AD44D-6207-482C-A4D8-127CA7C3D28F}" dt="2021-05-04T14:55:38.734" v="122" actId="20577"/>
        <pc:sldMkLst>
          <pc:docMk/>
          <pc:sldMk cId="208354201" sldId="296"/>
        </pc:sldMkLst>
        <pc:spChg chg="mod">
          <ac:chgData name="Darcy Scelsi" userId="ba66f8fb-5724-4b8e-937c-42871ed26bae" providerId="ADAL" clId="{D05AD44D-6207-482C-A4D8-127CA7C3D28F}" dt="2021-05-04T14:55:38.734" v="122" actId="20577"/>
          <ac:spMkLst>
            <pc:docMk/>
            <pc:sldMk cId="208354201" sldId="296"/>
            <ac:spMk id="4" creationId="{00000000-0000-0000-0000-000000000000}"/>
          </ac:spMkLst>
        </pc:spChg>
      </pc:sldChg>
      <pc:sldChg chg="modSp mod">
        <pc:chgData name="Darcy Scelsi" userId="ba66f8fb-5724-4b8e-937c-42871ed26bae" providerId="ADAL" clId="{D05AD44D-6207-482C-A4D8-127CA7C3D28F}" dt="2021-05-04T14:51:30.760" v="72" actId="20577"/>
        <pc:sldMkLst>
          <pc:docMk/>
          <pc:sldMk cId="2215660020" sldId="308"/>
        </pc:sldMkLst>
        <pc:spChg chg="mod">
          <ac:chgData name="Darcy Scelsi" userId="ba66f8fb-5724-4b8e-937c-42871ed26bae" providerId="ADAL" clId="{D05AD44D-6207-482C-A4D8-127CA7C3D28F}" dt="2021-05-04T14:51:30.760" v="72" actId="20577"/>
          <ac:spMkLst>
            <pc:docMk/>
            <pc:sldMk cId="2215660020" sldId="308"/>
            <ac:spMk id="3" creationId="{00000000-0000-0000-0000-000000000000}"/>
          </ac:spMkLst>
        </pc:spChg>
      </pc:sldChg>
      <pc:sldChg chg="modSp mod">
        <pc:chgData name="Darcy Scelsi" userId="ba66f8fb-5724-4b8e-937c-42871ed26bae" providerId="ADAL" clId="{D05AD44D-6207-482C-A4D8-127CA7C3D28F}" dt="2021-05-04T14:51:45.060" v="80" actId="20577"/>
        <pc:sldMkLst>
          <pc:docMk/>
          <pc:sldMk cId="1872888601" sldId="309"/>
        </pc:sldMkLst>
        <pc:spChg chg="mod">
          <ac:chgData name="Darcy Scelsi" userId="ba66f8fb-5724-4b8e-937c-42871ed26bae" providerId="ADAL" clId="{D05AD44D-6207-482C-A4D8-127CA7C3D28F}" dt="2021-05-04T14:51:45.060" v="80" actId="20577"/>
          <ac:spMkLst>
            <pc:docMk/>
            <pc:sldMk cId="1872888601" sldId="30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422B10-FE80-4935-B9C9-55F2DE02CE53}" type="datetimeFigureOut">
              <a:rPr lang="en-US" smtClean="0"/>
              <a:t>5/14/2021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74C31-EB4A-4B21-8134-CB5741A1DC5F}" type="slidenum">
              <a:rPr lang="en-US" smtClean="0"/>
              <a:t>‹#›</a:t>
            </a:fld>
            <a:endParaRPr lang="en-US" dirty="0"/>
          </a:p>
        </p:txBody>
      </p:sp>
    </p:spTree>
    <p:extLst>
      <p:ext uri="{BB962C8B-B14F-4D97-AF65-F5344CB8AC3E}">
        <p14:creationId xmlns:p14="http://schemas.microsoft.com/office/powerpoint/2010/main" val="2113143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Describe several basic considerations for designing an ethics training workshop to build a high-integrity work culture.</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Ethics training should clarify ethical expectations and provide employees with ethical role models.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Ethics training helps create a high-integrity work culture based on trust.</a:t>
            </a:r>
            <a:endParaRPr lang="en-US" sz="1800" b="1" dirty="0">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Organizational trust</a:t>
            </a:r>
            <a:r>
              <a:rPr lang="en-US" sz="1800" dirty="0">
                <a:effectLst/>
                <a:latin typeface="Times New Roman" panose="02020603050405020304" pitchFamily="18" charset="0"/>
                <a:ea typeface="Times New Roman" panose="02020603050405020304" pitchFamily="18" charset="0"/>
              </a:rPr>
              <a:t> Refers to having a positive attitude that another member of the organization will be fair and not take advantage of one’s vulnerability in a risky situation.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Cognitively, trust is developed by reflecting on past experiences with organizational members.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Trust is linked to an individual’s feelings and intuition, and creates a positive emotional bond between two people.</a:t>
            </a:r>
          </a:p>
        </p:txBody>
      </p:sp>
      <p:sp>
        <p:nvSpPr>
          <p:cNvPr id="4" name="Slide Number Placeholder 3"/>
          <p:cNvSpPr>
            <a:spLocks noGrp="1"/>
          </p:cNvSpPr>
          <p:nvPr>
            <p:ph type="sldNum" sz="quarter" idx="5"/>
          </p:nvPr>
        </p:nvSpPr>
        <p:spPr/>
        <p:txBody>
          <a:bodyPr/>
          <a:lstStyle/>
          <a:p>
            <a:fld id="{39974C31-EB4A-4B21-8134-CB5741A1DC5F}" type="slidenum">
              <a:rPr lang="en-US" smtClean="0"/>
              <a:t>2</a:t>
            </a:fld>
            <a:endParaRPr lang="en-US" dirty="0"/>
          </a:p>
        </p:txBody>
      </p:sp>
    </p:spTree>
    <p:extLst>
      <p:ext uri="{BB962C8B-B14F-4D97-AF65-F5344CB8AC3E}">
        <p14:creationId xmlns:p14="http://schemas.microsoft.com/office/powerpoint/2010/main" val="4186963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Describe several basic considerations for designing an ethics training workshop to build a high-integrity work culture.</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If using the word </a:t>
            </a:r>
            <a:r>
              <a:rPr lang="en-US" sz="1800" i="1" dirty="0">
                <a:solidFill>
                  <a:srgbClr val="000000"/>
                </a:solidFill>
                <a:effectLst/>
                <a:latin typeface="Times New Roman" panose="02020603050405020304" pitchFamily="18" charset="0"/>
                <a:ea typeface="Times New Roman" panose="02020603050405020304" pitchFamily="18" charset="0"/>
              </a:rPr>
              <a:t>ethics</a:t>
            </a:r>
            <a:r>
              <a:rPr lang="en-US" sz="1800" dirty="0">
                <a:solidFill>
                  <a:srgbClr val="000000"/>
                </a:solidFill>
                <a:effectLst/>
                <a:latin typeface="Times New Roman" panose="02020603050405020304" pitchFamily="18" charset="0"/>
                <a:ea typeface="Times New Roman" panose="02020603050405020304" pitchFamily="18" charset="0"/>
              </a:rPr>
              <a:t> creates an obstacle, then refer to the training as </a:t>
            </a:r>
            <a:r>
              <a:rPr lang="en-US" sz="1800" i="1" dirty="0">
                <a:solidFill>
                  <a:srgbClr val="000000"/>
                </a:solidFill>
                <a:effectLst/>
                <a:latin typeface="Times New Roman" panose="02020603050405020304" pitchFamily="18" charset="0"/>
                <a:ea typeface="Times New Roman" panose="02020603050405020304" pitchFamily="18" charset="0"/>
              </a:rPr>
              <a:t>team building</a:t>
            </a:r>
            <a:r>
              <a:rPr lang="en-US" sz="1800" dirty="0">
                <a:solidFill>
                  <a:srgbClr val="000000"/>
                </a:solidFill>
                <a:effectLst/>
                <a:latin typeface="Times New Roman" panose="02020603050405020304" pitchFamily="18" charset="0"/>
                <a:ea typeface="Times New Roman" panose="02020603050405020304" pitchFamily="18" charset="0"/>
              </a:rPr>
              <a:t>, which is what it does.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dirty="0"/>
              <a:t>Offer at least 1 mandatory ethics training annually.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dirty="0"/>
              <a:t>Employees who need training may not attend voluntary training.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11</a:t>
            </a:fld>
            <a:endParaRPr lang="en-US" dirty="0"/>
          </a:p>
        </p:txBody>
      </p:sp>
    </p:spTree>
    <p:extLst>
      <p:ext uri="{BB962C8B-B14F-4D97-AF65-F5344CB8AC3E}">
        <p14:creationId xmlns:p14="http://schemas.microsoft.com/office/powerpoint/2010/main" val="3285874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Describe several basic considerations for designing an ethics training workshop to build a high-integrity work culture.</a:t>
            </a:r>
          </a:p>
          <a:p>
            <a:endParaRPr lang="en-US" dirty="0"/>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7.2 Initial Ethics Training Workshop Outline</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CEO or supervisor expresses support for the activity</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Clarify workshop rationale, goals, and objectives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Present competitive advantages of maintaining an ethical work culture (see Chapter 1)</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Foster awareness of industry, organizational, or work unit ethical issues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Emphasize positive stories that exemplify and reinforce ethical behaviors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Introduce the organization’s codes of ethics and conduct (see Chapter 5)</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Focus on a salient issue or behavior that challenges the codes of ethics and conduct</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Legitimize an ethical decision-making process (see Chapter 6)</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Individually apply the decision-making process to a specific relevant situation</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Discuss the issue in small groups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Debrief</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Assess and evaluate the workshop for continuous improvement</a:t>
            </a:r>
          </a:p>
        </p:txBody>
      </p:sp>
      <p:sp>
        <p:nvSpPr>
          <p:cNvPr id="4" name="Slide Number Placeholder 3"/>
          <p:cNvSpPr>
            <a:spLocks noGrp="1"/>
          </p:cNvSpPr>
          <p:nvPr>
            <p:ph type="sldNum" sz="quarter" idx="5"/>
          </p:nvPr>
        </p:nvSpPr>
        <p:spPr/>
        <p:txBody>
          <a:bodyPr/>
          <a:lstStyle/>
          <a:p>
            <a:fld id="{39974C31-EB4A-4B21-8134-CB5741A1DC5F}" type="slidenum">
              <a:rPr lang="en-US" smtClean="0"/>
              <a:t>12</a:t>
            </a:fld>
            <a:endParaRPr lang="en-US" dirty="0"/>
          </a:p>
        </p:txBody>
      </p:sp>
    </p:spTree>
    <p:extLst>
      <p:ext uri="{BB962C8B-B14F-4D97-AF65-F5344CB8AC3E}">
        <p14:creationId xmlns:p14="http://schemas.microsoft.com/office/powerpoint/2010/main" val="2728110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Describe several basic considerations for designing an ethics training workshop to build a high-integrity work culture.</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Many employees believe that ethics are “self-evident” until asked to explore ethical dilemmas that pit truth versus loyalty, the individual versus community needs, short-term versus long-term concerns, or justice versus mercy.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13</a:t>
            </a:fld>
            <a:endParaRPr lang="en-US" dirty="0"/>
          </a:p>
        </p:txBody>
      </p:sp>
    </p:spTree>
    <p:extLst>
      <p:ext uri="{BB962C8B-B14F-4D97-AF65-F5344CB8AC3E}">
        <p14:creationId xmlns:p14="http://schemas.microsoft.com/office/powerpoint/2010/main" val="333465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Describe several basic considerations for designing an ethics training workshop to build a high-integrity work culture.</a:t>
            </a:r>
          </a:p>
          <a:p>
            <a:endParaRPr lang="en-US" dirty="0"/>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7.3 Ethics Training Workshop Options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1. </a:t>
            </a:r>
            <a:r>
              <a:rPr lang="en-US" sz="1800" i="1" dirty="0">
                <a:solidFill>
                  <a:srgbClr val="000000"/>
                </a:solidFill>
                <a:effectLst/>
                <a:latin typeface="Times New Roman" panose="02020603050405020304" pitchFamily="18" charset="0"/>
                <a:ea typeface="Times New Roman" panose="02020603050405020304" pitchFamily="18" charset="0"/>
              </a:rPr>
              <a:t>Typical behaviors experience</a:t>
            </a:r>
            <a:r>
              <a:rPr lang="en-US" sz="1800" dirty="0">
                <a:solidFill>
                  <a:srgbClr val="000000"/>
                </a:solidFill>
                <a:effectLst/>
                <a:latin typeface="Times New Roman" panose="02020603050405020304" pitchFamily="18" charset="0"/>
                <a:ea typeface="Times New Roman" panose="02020603050405020304" pitchFamily="18" charset="0"/>
              </a:rPr>
              <a:t>. Introduce employees to common industry or work task ethical issues.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2. </a:t>
            </a:r>
            <a:r>
              <a:rPr lang="en-US" sz="1800" i="1" dirty="0">
                <a:solidFill>
                  <a:srgbClr val="000000"/>
                </a:solidFill>
                <a:effectLst/>
                <a:latin typeface="Times New Roman" panose="02020603050405020304" pitchFamily="18" charset="0"/>
                <a:ea typeface="Times New Roman" panose="02020603050405020304" pitchFamily="18" charset="0"/>
              </a:rPr>
              <a:t>Ethical culture assessment</a:t>
            </a:r>
            <a:r>
              <a:rPr lang="en-US" sz="1800" dirty="0">
                <a:solidFill>
                  <a:srgbClr val="000000"/>
                </a:solidFill>
                <a:effectLst/>
                <a:latin typeface="Times New Roman" panose="02020603050405020304" pitchFamily="18" charset="0"/>
                <a:ea typeface="Times New Roman" panose="02020603050405020304" pitchFamily="18" charset="0"/>
              </a:rPr>
              <a:t>. Assess the extent to which ethics permeate organizational operations, including how well the organization is living up to its code of ethics. Praise areas of strength and develop strategies for improving the lowest scoring areas.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3. </a:t>
            </a:r>
            <a:r>
              <a:rPr lang="en-US" sz="1800" i="1" dirty="0">
                <a:solidFill>
                  <a:srgbClr val="000000"/>
                </a:solidFill>
                <a:effectLst/>
                <a:latin typeface="Times New Roman" panose="02020603050405020304" pitchFamily="18" charset="0"/>
                <a:ea typeface="Times New Roman" panose="02020603050405020304" pitchFamily="18" charset="0"/>
              </a:rPr>
              <a:t>Code-of-conduct analysis</a:t>
            </a:r>
            <a:r>
              <a:rPr lang="en-US" sz="1800" dirty="0">
                <a:solidFill>
                  <a:srgbClr val="000000"/>
                </a:solidFill>
                <a:effectLst/>
                <a:latin typeface="Times New Roman" panose="02020603050405020304" pitchFamily="18" charset="0"/>
                <a:ea typeface="Times New Roman" panose="02020603050405020304" pitchFamily="18" charset="0"/>
              </a:rPr>
              <a:t>. Raise awareness of code-of-conduct content by creating a </a:t>
            </a:r>
            <a:r>
              <a:rPr lang="en-US" sz="1800" i="1" dirty="0">
                <a:solidFill>
                  <a:srgbClr val="000000"/>
                </a:solidFill>
                <a:effectLst/>
                <a:latin typeface="Times New Roman" panose="02020603050405020304" pitchFamily="18" charset="0"/>
                <a:ea typeface="Times New Roman" panose="02020603050405020304" pitchFamily="18" charset="0"/>
              </a:rPr>
              <a:t>Who Wants to Be a Millionaire?</a:t>
            </a:r>
            <a:r>
              <a:rPr lang="en-US" sz="1800" dirty="0">
                <a:solidFill>
                  <a:srgbClr val="000000"/>
                </a:solidFill>
                <a:effectLst/>
                <a:latin typeface="Times New Roman" panose="02020603050405020304" pitchFamily="18" charset="0"/>
                <a:ea typeface="Times New Roman" panose="02020603050405020304" pitchFamily="18" charset="0"/>
              </a:rPr>
              <a:t> or </a:t>
            </a:r>
            <a:r>
              <a:rPr lang="en-US" sz="1800" i="1" dirty="0">
                <a:solidFill>
                  <a:srgbClr val="000000"/>
                </a:solidFill>
                <a:effectLst/>
                <a:latin typeface="Times New Roman" panose="02020603050405020304" pitchFamily="18" charset="0"/>
                <a:ea typeface="Times New Roman" panose="02020603050405020304" pitchFamily="18" charset="0"/>
              </a:rPr>
              <a:t>Jeopardy!</a:t>
            </a:r>
            <a:r>
              <a:rPr lang="en-US" sz="1800" dirty="0">
                <a:solidFill>
                  <a:srgbClr val="000000"/>
                </a:solidFill>
                <a:effectLst/>
                <a:latin typeface="Times New Roman" panose="02020603050405020304" pitchFamily="18" charset="0"/>
                <a:ea typeface="Times New Roman" panose="02020603050405020304" pitchFamily="18" charset="0"/>
              </a:rPr>
              <a:t> quiz show, applying the code to different situations or designing workshops on code violation outcomes and fraud.</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4. </a:t>
            </a:r>
            <a:r>
              <a:rPr lang="en-US" sz="1800" i="1" dirty="0">
                <a:solidFill>
                  <a:srgbClr val="000000"/>
                </a:solidFill>
                <a:effectLst/>
                <a:latin typeface="Times New Roman" panose="02020603050405020304" pitchFamily="18" charset="0"/>
                <a:ea typeface="Times New Roman" panose="02020603050405020304" pitchFamily="18" charset="0"/>
              </a:rPr>
              <a:t>Apply the systematic rational ethical decision-making process</a:t>
            </a:r>
            <a:r>
              <a:rPr lang="en-US" sz="1800" dirty="0">
                <a:solidFill>
                  <a:srgbClr val="000000"/>
                </a:solidFill>
                <a:effectLst/>
                <a:latin typeface="Times New Roman" panose="02020603050405020304" pitchFamily="18" charset="0"/>
                <a:ea typeface="Times New Roman" panose="02020603050405020304" pitchFamily="18" charset="0"/>
              </a:rPr>
              <a:t>. Provide several real-life situations, along with the seven-question systematic rational ethical decision-making process, and have participants apply the decision-making process to arrive at a moral conclusion.</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5. </a:t>
            </a:r>
            <a:r>
              <a:rPr lang="en-US" sz="1800" i="1" dirty="0">
                <a:solidFill>
                  <a:srgbClr val="000000"/>
                </a:solidFill>
                <a:effectLst/>
                <a:latin typeface="Times New Roman" panose="02020603050405020304" pitchFamily="18" charset="0"/>
                <a:ea typeface="Times New Roman" panose="02020603050405020304" pitchFamily="18" charset="0"/>
              </a:rPr>
              <a:t>Create business ethics scenarios for discussion</a:t>
            </a:r>
            <a:r>
              <a:rPr lang="en-US" sz="1800" dirty="0">
                <a:solidFill>
                  <a:srgbClr val="000000"/>
                </a:solidFill>
                <a:effectLst/>
                <a:latin typeface="Times New Roman" panose="02020603050405020304" pitchFamily="18" charset="0"/>
                <a:ea typeface="Times New Roman" panose="02020603050405020304" pitchFamily="18" charset="0"/>
              </a:rPr>
              <a:t>. Employees create ethical scenarios based on their own experiences and discuss them.</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6. </a:t>
            </a:r>
            <a:r>
              <a:rPr lang="en-US" sz="1800" i="1" dirty="0">
                <a:effectLst/>
                <a:latin typeface="Times New Roman" panose="02020603050405020304" pitchFamily="18" charset="0"/>
                <a:ea typeface="Calibri" panose="020F0502020204030204" pitchFamily="34" charset="0"/>
              </a:rPr>
              <a:t>Scripting responses to unethical behaviors</a:t>
            </a:r>
            <a:r>
              <a:rPr lang="en-US" sz="1800" dirty="0">
                <a:effectLst/>
                <a:latin typeface="Times New Roman" panose="02020603050405020304" pitchFamily="18" charset="0"/>
                <a:ea typeface="Calibri" panose="020F0502020204030204" pitchFamily="34" charset="0"/>
              </a:rPr>
              <a:t>. Employees reflect on an unethical request, or an unethical behavior they failed to prevent, and script how they would respond if the situation happens again.</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7. </a:t>
            </a:r>
            <a:r>
              <a:rPr lang="en-US" sz="1800" i="1" dirty="0">
                <a:solidFill>
                  <a:srgbClr val="000000"/>
                </a:solidFill>
                <a:effectLst/>
                <a:latin typeface="Times New Roman" panose="02020603050405020304" pitchFamily="18" charset="0"/>
                <a:ea typeface="Times New Roman" panose="02020603050405020304" pitchFamily="18" charset="0"/>
              </a:rPr>
              <a:t>Ethics personality measures</a:t>
            </a:r>
            <a:r>
              <a:rPr lang="en-US" sz="1800" dirty="0">
                <a:solidFill>
                  <a:srgbClr val="000000"/>
                </a:solidFill>
                <a:effectLst/>
                <a:latin typeface="Times New Roman" panose="02020603050405020304" pitchFamily="18" charset="0"/>
                <a:ea typeface="Times New Roman" panose="02020603050405020304" pitchFamily="18" charset="0"/>
              </a:rPr>
              <a:t>. Administer surveys that measure personality factors and moral attributes associated with ethical behaviors, such as idealism/relativism, ethical ideology, moral identity, Machiavellianism, and locus of control.</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8. </a:t>
            </a:r>
            <a:r>
              <a:rPr lang="en-US" sz="1800" i="1" dirty="0">
                <a:solidFill>
                  <a:srgbClr val="000000"/>
                </a:solidFill>
                <a:effectLst/>
                <a:latin typeface="Times New Roman" panose="02020603050405020304" pitchFamily="18" charset="0"/>
                <a:ea typeface="Times New Roman" panose="02020603050405020304" pitchFamily="18" charset="0"/>
              </a:rPr>
              <a:t>Gratitude and appreciation</a:t>
            </a:r>
            <a:r>
              <a:rPr lang="en-US" sz="1800" dirty="0">
                <a:solidFill>
                  <a:srgbClr val="000000"/>
                </a:solidFill>
                <a:effectLst/>
                <a:latin typeface="Times New Roman" panose="02020603050405020304" pitchFamily="18" charset="0"/>
                <a:ea typeface="Times New Roman" panose="02020603050405020304" pitchFamily="18" charset="0"/>
              </a:rPr>
              <a:t>. Employees express gratitude to a coworker or manager and share what they want to be appreciated for doing.</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9. </a:t>
            </a:r>
            <a:r>
              <a:rPr lang="en-US" sz="1800" i="1" dirty="0">
                <a:solidFill>
                  <a:srgbClr val="000000"/>
                </a:solidFill>
                <a:effectLst/>
                <a:latin typeface="Times New Roman" panose="02020603050405020304" pitchFamily="18" charset="0"/>
                <a:ea typeface="Times New Roman" panose="02020603050405020304" pitchFamily="18" charset="0"/>
              </a:rPr>
              <a:t>Level of moral development analysis</a:t>
            </a:r>
            <a:r>
              <a:rPr lang="en-US" sz="1800" dirty="0">
                <a:solidFill>
                  <a:srgbClr val="000000"/>
                </a:solidFill>
                <a:effectLst/>
                <a:latin typeface="Times New Roman" panose="02020603050405020304" pitchFamily="18" charset="0"/>
                <a:ea typeface="Times New Roman" panose="02020603050405020304" pitchFamily="18" charset="0"/>
              </a:rPr>
              <a:t>. Measure employee level of moral development using an ethical dilemma and survey instrument.</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10. </a:t>
            </a:r>
            <a:r>
              <a:rPr lang="en-US" sz="1800" i="1" dirty="0">
                <a:solidFill>
                  <a:srgbClr val="000000"/>
                </a:solidFill>
                <a:effectLst/>
                <a:latin typeface="Times New Roman" panose="02020603050405020304" pitchFamily="18" charset="0"/>
                <a:ea typeface="Times New Roman" panose="02020603050405020304" pitchFamily="18" charset="0"/>
              </a:rPr>
              <a:t>Benchmark to an ideal employee</a:t>
            </a:r>
            <a:r>
              <a:rPr lang="en-US" sz="1800" dirty="0">
                <a:solidFill>
                  <a:srgbClr val="000000"/>
                </a:solidFill>
                <a:effectLst/>
                <a:latin typeface="Times New Roman" panose="02020603050405020304" pitchFamily="18" charset="0"/>
                <a:ea typeface="Times New Roman" panose="02020603050405020304" pitchFamily="18" charset="0"/>
              </a:rPr>
              <a:t>. Develop a profile of an “ideal employee” and put into a survey format. Then have employees assess themselves relative to this ideal, praise the good, analyze shortcomings, and develop strategies for capitalizing on the strengths and transforming weaknesses into strengths.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11. </a:t>
            </a:r>
            <a:r>
              <a:rPr lang="en-US" sz="1800" i="1" dirty="0">
                <a:solidFill>
                  <a:srgbClr val="000000"/>
                </a:solidFill>
                <a:effectLst/>
                <a:latin typeface="Times New Roman" panose="02020603050405020304" pitchFamily="18" charset="0"/>
                <a:ea typeface="Times New Roman" panose="02020603050405020304" pitchFamily="18" charset="0"/>
              </a:rPr>
              <a:t>Work as a calling</a:t>
            </a:r>
            <a:r>
              <a:rPr lang="en-US" sz="1800" dirty="0">
                <a:solidFill>
                  <a:srgbClr val="000000"/>
                </a:solidFill>
                <a:effectLst/>
                <a:latin typeface="Times New Roman" panose="02020603050405020304" pitchFamily="18" charset="0"/>
                <a:ea typeface="Times New Roman" panose="02020603050405020304" pitchFamily="18" charset="0"/>
              </a:rPr>
              <a:t>. Employees reflect on making job tasks enjoyable and meaningful experiences.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12. </a:t>
            </a:r>
            <a:r>
              <a:rPr lang="en-US" sz="1800" i="1" dirty="0">
                <a:solidFill>
                  <a:srgbClr val="000000"/>
                </a:solidFill>
                <a:effectLst/>
                <a:latin typeface="Times New Roman" panose="02020603050405020304" pitchFamily="18" charset="0"/>
                <a:ea typeface="Times New Roman" panose="02020603050405020304" pitchFamily="18" charset="0"/>
              </a:rPr>
              <a:t>Inspirational quotes</a:t>
            </a:r>
            <a:r>
              <a:rPr lang="en-US" sz="1800" dirty="0">
                <a:solidFill>
                  <a:srgbClr val="000000"/>
                </a:solidFill>
                <a:effectLst/>
                <a:latin typeface="Times New Roman" panose="02020603050405020304" pitchFamily="18" charset="0"/>
                <a:ea typeface="Times New Roman" panose="02020603050405020304" pitchFamily="18" charset="0"/>
              </a:rPr>
              <a:t>. Employees reflect on an inspirational quote and apply it to their workplace experiences.</a:t>
            </a:r>
          </a:p>
        </p:txBody>
      </p:sp>
      <p:sp>
        <p:nvSpPr>
          <p:cNvPr id="4" name="Slide Number Placeholder 3"/>
          <p:cNvSpPr>
            <a:spLocks noGrp="1"/>
          </p:cNvSpPr>
          <p:nvPr>
            <p:ph type="sldNum" sz="quarter" idx="5"/>
          </p:nvPr>
        </p:nvSpPr>
        <p:spPr/>
        <p:txBody>
          <a:bodyPr/>
          <a:lstStyle/>
          <a:p>
            <a:fld id="{39974C31-EB4A-4B21-8134-CB5741A1DC5F}" type="slidenum">
              <a:rPr lang="en-US" smtClean="0"/>
              <a:t>14</a:t>
            </a:fld>
            <a:endParaRPr lang="en-US" dirty="0"/>
          </a:p>
        </p:txBody>
      </p:sp>
    </p:spTree>
    <p:extLst>
      <p:ext uri="{BB962C8B-B14F-4D97-AF65-F5344CB8AC3E}">
        <p14:creationId xmlns:p14="http://schemas.microsoft.com/office/powerpoint/2010/main" val="4147995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7.2 Propose different survey instruments to assess an organization’s ethical culture.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workshop facilitator can introduce employees to the most common ethical problems experienced in the industry, explore the extent to which attendees have witnessed these problems, and guide them in how best to respond to the most prominent issues.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For instance, the </a:t>
            </a:r>
            <a:r>
              <a:rPr lang="en-US" sz="1800" i="1" dirty="0">
                <a:effectLst/>
                <a:latin typeface="Times New Roman" panose="02020603050405020304" pitchFamily="18" charset="0"/>
                <a:ea typeface="Times New Roman" panose="02020603050405020304" pitchFamily="18" charset="0"/>
              </a:rPr>
              <a:t>Journal of Accountancy</a:t>
            </a:r>
            <a:r>
              <a:rPr lang="en-US" sz="1800" dirty="0">
                <a:effectLst/>
                <a:latin typeface="Times New Roman" panose="02020603050405020304" pitchFamily="18" charset="0"/>
                <a:ea typeface="Times New Roman" panose="02020603050405020304" pitchFamily="18" charset="0"/>
              </a:rPr>
              <a:t> website notes the three most common complaints against small and midsized certified public accountant (CPA) firms are failure to return client records on a timely basis, failure to exercise due professional care, and conflicts of interest.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website also provides nine scenarios that include record transfers, business valuations, and conflicts of interest accompanied with questions and answers. Many other accounting ethics resources are available on the American Institute of CPAs (AICPA) website.</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15</a:t>
            </a:fld>
            <a:endParaRPr lang="en-US" dirty="0"/>
          </a:p>
        </p:txBody>
      </p:sp>
    </p:spTree>
    <p:extLst>
      <p:ext uri="{BB962C8B-B14F-4D97-AF65-F5344CB8AC3E}">
        <p14:creationId xmlns:p14="http://schemas.microsoft.com/office/powerpoint/2010/main" val="303396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3300"/>
                </a:solidFill>
                <a:effectLst/>
                <a:latin typeface="Times New Roman" panose="02020603050405020304" pitchFamily="18" charset="0"/>
                <a:ea typeface="Times New Roman" panose="02020603050405020304" pitchFamily="18" charset="0"/>
              </a:rPr>
              <a:t>7.2 Propose different survey instruments to assess an organization’s ethical culture.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993300"/>
              </a:solidFill>
              <a:effectLst/>
              <a:latin typeface="Times New Roman" panose="02020603050405020304" pitchFamily="18" charset="0"/>
              <a:ea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Each employee assesses the organization’s ethical performance based on its code of ethics.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Results are then shared in small groups, successes recognized, and strategies developed to improve ethical 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A different approach is to have employees complete an “ethical culture” survey and discuss the results.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Corporate Ethical Values survey is the shortest of these three measurement instruments and focuses on the behavior of managers.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Ethical Culture survey consists of nine descriptive items.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Ethical Climate survey offers a broad-based assessment of ethical behavior within the organization.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Veritas Institute at the University of St. Thomas developed a survey instrument based on the Caux Round Table Principles for Business and modeled after the Baldrige National Quality Program.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 The “Self-Assessment and Improvement </a:t>
            </a:r>
            <a:r>
              <a:rPr lang="en-US" sz="1800" dirty="0" smtClean="0">
                <a:effectLst/>
                <a:latin typeface="Times New Roman" panose="02020603050405020304" pitchFamily="18" charset="0"/>
                <a:ea typeface="Times New Roman" panose="02020603050405020304" pitchFamily="18" charset="0"/>
              </a:rPr>
              <a:t>Process”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SAIP</a:t>
            </a:r>
            <a:r>
              <a:rPr lang="en-US" sz="1800" dirty="0" smtClean="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available in three versions, each with additional assessment items.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The Institute for Local Government and the International City/County Management Association (ICMA) developed an ethical culture assessment tool for municipal and county governments.</a:t>
            </a:r>
            <a:endParaRPr lang="en-US" sz="1200" dirty="0">
              <a:solidFill>
                <a:srgbClr val="9933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9974C31-EB4A-4B21-8134-CB5741A1DC5F}" type="slidenum">
              <a:rPr lang="en-US" smtClean="0"/>
              <a:t>16</a:t>
            </a:fld>
            <a:endParaRPr lang="en-US" dirty="0"/>
          </a:p>
        </p:txBody>
      </p:sp>
    </p:spTree>
    <p:extLst>
      <p:ext uri="{BB962C8B-B14F-4D97-AF65-F5344CB8AC3E}">
        <p14:creationId xmlns:p14="http://schemas.microsoft.com/office/powerpoint/2010/main" val="3916076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7.3 Design an engaging code-of-conduct workshop.</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sz="1800" i="1" dirty="0">
                <a:effectLst/>
                <a:latin typeface="Times New Roman" panose="02020603050405020304" pitchFamily="18" charset="0"/>
                <a:ea typeface="Times New Roman" panose="02020603050405020304" pitchFamily="18" charset="0"/>
              </a:rPr>
              <a:t>Jeopardy!</a:t>
            </a:r>
            <a:r>
              <a:rPr lang="en-US" sz="1800" dirty="0">
                <a:effectLst/>
                <a:latin typeface="Times New Roman" panose="02020603050405020304" pitchFamily="18" charset="0"/>
                <a:ea typeface="Times New Roman" panose="02020603050405020304" pitchFamily="18" charset="0"/>
              </a:rPr>
              <a:t> and </a:t>
            </a:r>
            <a:r>
              <a:rPr lang="en-US" sz="1800" i="1" dirty="0">
                <a:effectLst/>
                <a:latin typeface="Times New Roman" panose="02020603050405020304" pitchFamily="18" charset="0"/>
                <a:ea typeface="Times New Roman" panose="02020603050405020304" pitchFamily="18" charset="0"/>
              </a:rPr>
              <a:t>Who Wants to Be a Millionaire?</a:t>
            </a:r>
            <a:r>
              <a:rPr lang="en-US" sz="1800" dirty="0">
                <a:effectLst/>
                <a:latin typeface="Times New Roman" panose="02020603050405020304" pitchFamily="18" charset="0"/>
                <a:ea typeface="Times New Roman" panose="02020603050405020304" pitchFamily="18" charset="0"/>
              </a:rPr>
              <a:t> offer two television game show formats that are fun ways to raise awareness.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Lubrizol, a specialty chemical manufacturer, developed an ethics training game modeled after </a:t>
            </a:r>
            <a:r>
              <a:rPr lang="en-US" sz="1800" i="1" dirty="0">
                <a:effectLst/>
                <a:latin typeface="Times New Roman" panose="02020603050405020304" pitchFamily="18" charset="0"/>
                <a:ea typeface="Times New Roman" panose="02020603050405020304" pitchFamily="18" charset="0"/>
              </a:rPr>
              <a:t>Who Wants to Be a Millionaire?</a:t>
            </a:r>
            <a:r>
              <a:rPr lang="en-US" sz="1800" dirty="0">
                <a:effectLst/>
                <a:latin typeface="Times New Roman" panose="02020603050405020304" pitchFamily="18" charset="0"/>
                <a:ea typeface="Times New Roman" panose="02020603050405020304" pitchFamily="18" charset="0"/>
              </a:rPr>
              <a:t> to address different employee learning styles.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17</a:t>
            </a:fld>
            <a:endParaRPr lang="en-US" dirty="0"/>
          </a:p>
        </p:txBody>
      </p:sp>
    </p:spTree>
    <p:extLst>
      <p:ext uri="{BB962C8B-B14F-4D97-AF65-F5344CB8AC3E}">
        <p14:creationId xmlns:p14="http://schemas.microsoft.com/office/powerpoint/2010/main" val="1877082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7.3 Design an engaging code-of-conduct workshop.</a:t>
            </a:r>
          </a:p>
          <a:p>
            <a:pPr marL="0" indent="0">
              <a:buFont typeface="Arial" panose="020B0604020202020204" pitchFamily="34" charset="0"/>
              <a:buNone/>
            </a:pPr>
            <a:endParaRPr lang="en-US" dirty="0"/>
          </a:p>
          <a:p>
            <a:pPr marL="0" marR="0" algn="just">
              <a:lnSpc>
                <a:spcPct val="200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Coca-Cola’s ethics training includes reviewing the company’s code of business conduct and determining whether several real-life scenarios are in accordance with, or violate, the code.</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Employees doing this exercise realize the complexity, difficulty, and necessity of applying the code.</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18</a:t>
            </a:fld>
            <a:endParaRPr lang="en-US" dirty="0"/>
          </a:p>
        </p:txBody>
      </p:sp>
    </p:spTree>
    <p:extLst>
      <p:ext uri="{BB962C8B-B14F-4D97-AF65-F5344CB8AC3E}">
        <p14:creationId xmlns:p14="http://schemas.microsoft.com/office/powerpoint/2010/main" val="2509987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7.3 Design an engaging code-of-conduct workshop.</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U.S. Department of Defense maintains an ongoing list of ethical violations and corresponding punishments for use in an ethics training program.</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19</a:t>
            </a:fld>
            <a:endParaRPr lang="en-US" dirty="0"/>
          </a:p>
        </p:txBody>
      </p:sp>
    </p:spTree>
    <p:extLst>
      <p:ext uri="{BB962C8B-B14F-4D97-AF65-F5344CB8AC3E}">
        <p14:creationId xmlns:p14="http://schemas.microsoft.com/office/powerpoint/2010/main" val="90670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7.3 Design an engaging code-of-conduct workshop.</a:t>
            </a:r>
          </a:p>
          <a:p>
            <a:pPr marL="0" indent="0">
              <a:buFont typeface="Arial" panose="020B0604020202020204" pitchFamily="34" charset="0"/>
              <a:buNone/>
            </a:pPr>
            <a:endParaRPr lang="en-US" dirty="0"/>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7.4 Match the Violation to the Penalty Exercise*</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Instructions: Match the violation with the jail sentence.</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1. A program manager negotiated a deal with a contractor that raised the price of computer storage by $500 a unit and used a business he controlled to purchase generic equipment and sell it to the government as a name-brand product far above market rate.</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A. 20 weekends in jail as a condition of 2 years of probation</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2. Chief of staff for the secretary of agriculture received $22,025 from two businessmen and friends who received government subsidies totaling $63,000 and $284,000. </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B. 2 years and 3 months in jail</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3. An accountant misused a travel card on 47 occasions to make personal purchases and unauthorized cash withdrawals.</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C. 5 years in jail </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 Correct answers; 1-C, 2-B, 3-A.</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Source: Encyclopedia of Ethical Failure, Department of Defense, Office of General Counsel, Standards of Conduct Office; Update October 2014. </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20</a:t>
            </a:fld>
            <a:endParaRPr lang="en-US" dirty="0"/>
          </a:p>
        </p:txBody>
      </p:sp>
    </p:spTree>
    <p:extLst>
      <p:ext uri="{BB962C8B-B14F-4D97-AF65-F5344CB8AC3E}">
        <p14:creationId xmlns:p14="http://schemas.microsoft.com/office/powerpoint/2010/main" val="421429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Describe several basic considerations for designing an ethics training workshop to build a high-integrity work culture.</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Times New Roman" panose="02020603050405020304" pitchFamily="18" charset="0"/>
              </a:rPr>
              <a:t>Hard-earned trust can quickly disappear when violated, which can hamper organizational performance. </a:t>
            </a:r>
          </a:p>
        </p:txBody>
      </p:sp>
      <p:sp>
        <p:nvSpPr>
          <p:cNvPr id="4" name="Slide Number Placeholder 3"/>
          <p:cNvSpPr>
            <a:spLocks noGrp="1"/>
          </p:cNvSpPr>
          <p:nvPr>
            <p:ph type="sldNum" sz="quarter" idx="5"/>
          </p:nvPr>
        </p:nvSpPr>
        <p:spPr/>
        <p:txBody>
          <a:bodyPr/>
          <a:lstStyle/>
          <a:p>
            <a:fld id="{39974C31-EB4A-4B21-8134-CB5741A1DC5F}" type="slidenum">
              <a:rPr lang="en-US" smtClean="0"/>
              <a:t>3</a:t>
            </a:fld>
            <a:endParaRPr lang="en-US" dirty="0"/>
          </a:p>
        </p:txBody>
      </p:sp>
    </p:spTree>
    <p:extLst>
      <p:ext uri="{BB962C8B-B14F-4D97-AF65-F5344CB8AC3E}">
        <p14:creationId xmlns:p14="http://schemas.microsoft.com/office/powerpoint/2010/main" val="4026180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7.3 Design an engaging code-of-conduct workshop.</a:t>
            </a:r>
          </a:p>
          <a:p>
            <a:pPr marL="0" indent="0">
              <a:buFont typeface="Arial" panose="020B0604020202020204" pitchFamily="34" charset="0"/>
              <a:buNone/>
            </a:pPr>
            <a:endParaRPr lang="en-US" dirty="0"/>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Theft</a:t>
            </a:r>
            <a:r>
              <a:rPr lang="en-US" sz="1800" dirty="0">
                <a:effectLst/>
                <a:latin typeface="Times New Roman" panose="02020603050405020304" pitchFamily="18" charset="0"/>
                <a:ea typeface="Times New Roman" panose="02020603050405020304" pitchFamily="18" charset="0"/>
              </a:rPr>
              <a:t> The act of taking someone’s property without that person’s permission.</a:t>
            </a:r>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Fraud </a:t>
            </a:r>
            <a:r>
              <a:rPr lang="en-US" sz="1800" dirty="0">
                <a:effectLst/>
                <a:latin typeface="Times New Roman" panose="02020603050405020304" pitchFamily="18" charset="0"/>
                <a:ea typeface="Times New Roman" panose="02020603050405020304" pitchFamily="18" charset="0"/>
              </a:rPr>
              <a:t>The use of one’s occupation for personal enrichment through the deliberate misuse or misapplication of the employing organization’s resources or assets.</a:t>
            </a:r>
          </a:p>
          <a:p>
            <a:pPr marL="2857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Embezzlement</a:t>
            </a:r>
            <a:r>
              <a:rPr lang="en-US" sz="1800" dirty="0">
                <a:effectLst/>
                <a:latin typeface="Times New Roman" panose="02020603050405020304" pitchFamily="18" charset="0"/>
                <a:ea typeface="Times New Roman" panose="02020603050405020304" pitchFamily="18" charset="0"/>
              </a:rPr>
              <a:t> A particular type of theft and fraud whereby an employee steals money from his or her employer.</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Fraud is often associated with a host of factors. </a:t>
            </a:r>
          </a:p>
          <a:p>
            <a:pPr marL="742950" marR="0" lvl="1"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These typically include inefficient and ineffective governance systems, inappropriate accounting systems and audits, and greed. Other factors noted by researchers are a CEO’s failure to define or emphasize core values, integrity, and accountability.</a:t>
            </a:r>
          </a:p>
          <a:p>
            <a:pPr marL="285750" marR="0" indent="-285750" algn="just">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Some employee fraud can be simple—submitting falsified receipts—whereas others are more complex. </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Steve Albrecht’s “fraud triangle” provides a framework that highlights three factors present in every fraud situation:</a:t>
            </a:r>
          </a:p>
          <a:p>
            <a:pPr marL="742950" marR="0" lvl="1" indent="-285750" algn="just">
              <a:lnSpc>
                <a:spcPct val="200000"/>
              </a:lnSpc>
              <a:spcBef>
                <a:spcPts val="60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Motive (or pressure)—the need to commit the fraud (e.g., need for money)</a:t>
            </a:r>
          </a:p>
          <a:p>
            <a:pPr marL="742950" marR="0" lvl="1" indent="-285750" algn="just">
              <a:lnSpc>
                <a:spcPct val="200000"/>
              </a:lnSpc>
              <a:spcBef>
                <a:spcPts val="60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Rationalization—justification why committing the fraud is appropriate (e.g., underpaid, will repay)</a:t>
            </a:r>
          </a:p>
          <a:p>
            <a:pPr marL="742950" marR="0" lvl="1" indent="-285750" algn="just">
              <a:lnSpc>
                <a:spcPct val="200000"/>
              </a:lnSpc>
              <a:spcBef>
                <a:spcPts val="600"/>
              </a:spcBef>
              <a:spcAft>
                <a:spcPts val="0"/>
              </a:spcAft>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Opportunity—situation enables fraud to occur (weak internal controls)</a:t>
            </a:r>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Have employees independently respond to the following two questions, discuss their answers in small groups, and then submit recommendations to managers:</a:t>
            </a:r>
          </a:p>
          <a:p>
            <a:pPr marL="742950" marR="0" lvl="1" indent="-285750" algn="just">
              <a:lnSpc>
                <a:spcPct val="200000"/>
              </a:lnSpc>
              <a:spcBef>
                <a:spcPts val="0"/>
              </a:spcBef>
              <a:spcAft>
                <a:spcPts val="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How can an employee steal money, products, or property from the organization?</a:t>
            </a:r>
          </a:p>
          <a:p>
            <a:pPr marL="742950" marR="0" lvl="1" indent="-285750" algn="just">
              <a:lnSpc>
                <a:spcPct val="200000"/>
              </a:lnSpc>
              <a:spcBef>
                <a:spcPts val="0"/>
              </a:spcBef>
              <a:spcAft>
                <a:spcPts val="0"/>
              </a:spcAft>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What control mechanisms can be put in place to make sure this does not happen?</a:t>
            </a: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21</a:t>
            </a:fld>
            <a:endParaRPr lang="en-US" dirty="0"/>
          </a:p>
        </p:txBody>
      </p:sp>
    </p:spTree>
    <p:extLst>
      <p:ext uri="{BB962C8B-B14F-4D97-AF65-F5344CB8AC3E}">
        <p14:creationId xmlns:p14="http://schemas.microsoft.com/office/powerpoint/2010/main" val="3385411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7.3 Design an engaging code-of-conduct workshop.</a:t>
            </a:r>
          </a:p>
          <a:p>
            <a:pPr marL="0" indent="0">
              <a:buFont typeface="Arial" panose="020B0604020202020204" pitchFamily="34" charset="0"/>
              <a:buNone/>
            </a:pPr>
            <a:endParaRPr lang="en-US" dirty="0"/>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7.5 Antifraud Education Program</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1:</a:t>
            </a:r>
            <a:r>
              <a:rPr lang="en-US" sz="1800" dirty="0">
                <a:solidFill>
                  <a:srgbClr val="000000"/>
                </a:solidFill>
                <a:effectLst/>
                <a:latin typeface="Times New Roman" panose="02020603050405020304" pitchFamily="18" charset="0"/>
                <a:ea typeface="Times New Roman" panose="02020603050405020304" pitchFamily="18" charset="0"/>
              </a:rPr>
              <a:t> Discuss common ways that fraud can be committed at a company’s place of business.</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2:</a:t>
            </a:r>
            <a:r>
              <a:rPr lang="en-US" sz="1800" dirty="0">
                <a:solidFill>
                  <a:srgbClr val="000000"/>
                </a:solidFill>
                <a:effectLst/>
                <a:latin typeface="Times New Roman" panose="02020603050405020304" pitchFamily="18" charset="0"/>
                <a:ea typeface="Times New Roman" panose="02020603050405020304" pitchFamily="18" charset="0"/>
              </a:rPr>
              <a:t> Discuss organization areas particularly vulnerable to fraud.</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3:</a:t>
            </a:r>
            <a:r>
              <a:rPr lang="en-US" sz="1800" dirty="0">
                <a:solidFill>
                  <a:srgbClr val="000000"/>
                </a:solidFill>
                <a:effectLst/>
                <a:latin typeface="Times New Roman" panose="02020603050405020304" pitchFamily="18" charset="0"/>
                <a:ea typeface="Times New Roman" panose="02020603050405020304" pitchFamily="18" charset="0"/>
              </a:rPr>
              <a:t> Explain how fraud is detected—what to look for and what constitutes suspicious behavior.</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4:</a:t>
            </a:r>
            <a:r>
              <a:rPr lang="en-US" sz="1800" dirty="0">
                <a:solidFill>
                  <a:srgbClr val="000000"/>
                </a:solidFill>
                <a:effectLst/>
                <a:latin typeface="Times New Roman" panose="02020603050405020304" pitchFamily="18" charset="0"/>
                <a:ea typeface="Times New Roman" panose="02020603050405020304" pitchFamily="18" charset="0"/>
              </a:rPr>
              <a:t> Describe how to report fraud—to whom to report the information, anonymous reporting methods.</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5:</a:t>
            </a:r>
            <a:r>
              <a:rPr lang="en-US" sz="1800" dirty="0">
                <a:solidFill>
                  <a:srgbClr val="000000"/>
                </a:solidFill>
                <a:effectLst/>
                <a:latin typeface="Times New Roman" panose="02020603050405020304" pitchFamily="18" charset="0"/>
                <a:ea typeface="Times New Roman" panose="02020603050405020304" pitchFamily="18" charset="0"/>
              </a:rPr>
              <a:t> What is done with tips and frauds—how tips are evaluated and the follow-up steps.</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6:</a:t>
            </a:r>
            <a:r>
              <a:rPr lang="en-US" sz="1800" dirty="0">
                <a:solidFill>
                  <a:srgbClr val="000000"/>
                </a:solidFill>
                <a:effectLst/>
                <a:latin typeface="Times New Roman" panose="02020603050405020304" pitchFamily="18" charset="0"/>
                <a:ea typeface="Times New Roman" panose="02020603050405020304" pitchFamily="18" charset="0"/>
              </a:rPr>
              <a:t> Explain how the identity of the person who reported the suspected fraud is protected.</a:t>
            </a:r>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rPr>
              <a:t>Source:</a:t>
            </a: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 Adapted from Tracy L. Coenen, </a:t>
            </a:r>
            <a:r>
              <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rPr>
              <a:t>Essentials of Corporate Fraud</a:t>
            </a: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 (Hoboken, NJ: John Wiley &amp; Sons, 2008).</a:t>
            </a:r>
          </a:p>
          <a:p>
            <a:pPr marL="285750" marR="0" indent="-285750" algn="just">
              <a:lnSpc>
                <a:spcPct val="150000"/>
              </a:lnSpc>
              <a:spcBef>
                <a:spcPts val="0"/>
              </a:spcBef>
              <a:spcAft>
                <a:spcPts val="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22</a:t>
            </a:fld>
            <a:endParaRPr lang="en-US" dirty="0"/>
          </a:p>
        </p:txBody>
      </p:sp>
    </p:spTree>
    <p:extLst>
      <p:ext uri="{BB962C8B-B14F-4D97-AF65-F5344CB8AC3E}">
        <p14:creationId xmlns:p14="http://schemas.microsoft.com/office/powerpoint/2010/main" val="86152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7.4 Conduct an ethical decision-making workshop.</a:t>
            </a:r>
          </a:p>
          <a:p>
            <a:pPr marL="285750" indent="-285750">
              <a:buFont typeface="Arial" panose="020B0604020202020204" pitchFamily="34" charset="0"/>
              <a:buChar char="•"/>
            </a:pPr>
            <a:endParaRPr lang="en-US" dirty="0"/>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7.6 Facilitating an Ethics Dialogue Workshop</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1:</a:t>
            </a:r>
            <a:r>
              <a:rPr lang="en-US" sz="1800" dirty="0">
                <a:solidFill>
                  <a:srgbClr val="000000"/>
                </a:solidFill>
                <a:effectLst/>
                <a:latin typeface="Times New Roman" panose="02020603050405020304" pitchFamily="18" charset="0"/>
                <a:ea typeface="Times New Roman" panose="02020603050405020304" pitchFamily="18" charset="0"/>
              </a:rPr>
              <a:t> Distribute the seven-question systematic rational ethical decision-making process and review it using a sample business problem.</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2:</a:t>
            </a:r>
            <a:r>
              <a:rPr lang="en-US" sz="1800" dirty="0">
                <a:solidFill>
                  <a:srgbClr val="000000"/>
                </a:solidFill>
                <a:effectLst/>
                <a:latin typeface="Times New Roman" panose="02020603050405020304" pitchFamily="18" charset="0"/>
                <a:ea typeface="Times New Roman" panose="02020603050405020304" pitchFamily="18" charset="0"/>
              </a:rPr>
              <a:t> Distribute a real-life situation to workshop participants, read it out loud, and have participants apply the systematic rational ethical decision-making process to derive a moral conclusion that supports one of the decision options.</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3:</a:t>
            </a:r>
            <a:r>
              <a:rPr lang="en-US" sz="1800" dirty="0">
                <a:solidFill>
                  <a:srgbClr val="000000"/>
                </a:solidFill>
                <a:effectLst/>
                <a:latin typeface="Times New Roman" panose="02020603050405020304" pitchFamily="18" charset="0"/>
                <a:ea typeface="Times New Roman" panose="02020603050405020304" pitchFamily="18" charset="0"/>
              </a:rPr>
              <a:t> Count the votes for each recommendation.</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4:</a:t>
            </a:r>
            <a:r>
              <a:rPr lang="en-US" sz="1800" dirty="0">
                <a:solidFill>
                  <a:srgbClr val="000000"/>
                </a:solidFill>
                <a:effectLst/>
                <a:latin typeface="Times New Roman" panose="02020603050405020304" pitchFamily="18" charset="0"/>
                <a:ea typeface="Times New Roman" panose="02020603050405020304" pitchFamily="18" charset="0"/>
              </a:rPr>
              <a:t> Develop position rationale in small groups.</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5:</a:t>
            </a:r>
            <a:r>
              <a:rPr lang="en-US" sz="1800" dirty="0">
                <a:solidFill>
                  <a:srgbClr val="000000"/>
                </a:solidFill>
                <a:effectLst/>
                <a:latin typeface="Times New Roman" panose="02020603050405020304" pitchFamily="18" charset="0"/>
                <a:ea typeface="Times New Roman" panose="02020603050405020304" pitchFamily="18" charset="0"/>
              </a:rPr>
              <a:t> Empower the minority position and challenge the majority position.</a:t>
            </a:r>
          </a:p>
          <a:p>
            <a:pPr marL="742950" marR="0" lvl="1" indent="-285750" hangingPunct="0">
              <a:lnSpc>
                <a:spcPct val="200000"/>
              </a:lnSpc>
              <a:spcBef>
                <a:spcPts val="0"/>
              </a:spcBef>
              <a:spcAft>
                <a:spcPts val="120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Step 6:</a:t>
            </a:r>
            <a:r>
              <a:rPr lang="en-US" sz="1800" dirty="0">
                <a:solidFill>
                  <a:srgbClr val="000000"/>
                </a:solidFill>
                <a:effectLst/>
                <a:latin typeface="Times New Roman" panose="02020603050405020304" pitchFamily="18" charset="0"/>
                <a:ea typeface="Times New Roman" panose="02020603050405020304" pitchFamily="18" charset="0"/>
              </a:rPr>
              <a:t> Reach a conclusion.</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23</a:t>
            </a:fld>
            <a:endParaRPr lang="en-US" dirty="0"/>
          </a:p>
        </p:txBody>
      </p:sp>
    </p:spTree>
    <p:extLst>
      <p:ext uri="{BB962C8B-B14F-4D97-AF65-F5344CB8AC3E}">
        <p14:creationId xmlns:p14="http://schemas.microsoft.com/office/powerpoint/2010/main" val="4077933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7.4 Conduct an ethical decision-making workshop.</a:t>
            </a:r>
          </a:p>
          <a:p>
            <a:pPr marL="285750" indent="-285750">
              <a:buFont typeface="Arial" panose="020B0604020202020204" pitchFamily="34" charset="0"/>
              <a:buChar char="•"/>
            </a:pPr>
            <a:endParaRPr lang="en-US" dirty="0"/>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Some participants will want to choose a response that is not provided.</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For the sake of conciseness, provide a reason why the newly proposed option is not possible.</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One goal of these types of workshops is for employees to feel comfortable sharing ethical concerns with others.</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For this type of workshop, put attendees on teams based on common responses so they are opening themselves among people who agree with them.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Have each team member read his or her one-sentence “Why?” answer to the other team members without interruption.</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24</a:t>
            </a:fld>
            <a:endParaRPr lang="en-US" dirty="0"/>
          </a:p>
        </p:txBody>
      </p:sp>
    </p:spTree>
    <p:extLst>
      <p:ext uri="{BB962C8B-B14F-4D97-AF65-F5344CB8AC3E}">
        <p14:creationId xmlns:p14="http://schemas.microsoft.com/office/powerpoint/2010/main" val="1725475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7.4 Conduct an ethical decision-making workshop.</a:t>
            </a:r>
          </a:p>
          <a:p>
            <a:pPr marL="285750" indent="-285750">
              <a:buFont typeface="Arial" panose="020B0604020202020204" pitchFamily="34" charset="0"/>
              <a:buChar char="•"/>
            </a:pPr>
            <a:endParaRPr lang="en-US" dirty="0"/>
          </a:p>
          <a:p>
            <a:pPr marL="285750" marR="0" indent="-28575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Choose the team with the minority viewpoint to come to the front of the workshop and present its perspective first. </a:t>
            </a:r>
          </a:p>
          <a:p>
            <a:pPr marL="742950" marR="0" lvl="1" indent="-28575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If a team with the majority opinion speaks first, those holding a minority view may be so overwhelmed that they do not want to express a contrary opinion, particularly if members of the majority view team have organizational authority.</a:t>
            </a:r>
          </a:p>
          <a:p>
            <a:pPr marL="285750" marR="0" lvl="0" indent="-28575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Then have participants go back into their respective teams and develop an answer that addresses all the concerns expressed. </a:t>
            </a:r>
          </a:p>
          <a:p>
            <a:pPr marL="742950" marR="0" lvl="1"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Choose one team to share its final decision and poll the other workshop participants to see how many agree.</a:t>
            </a:r>
          </a:p>
          <a:p>
            <a:pPr marL="285750" marR="0" lvl="0" indent="-28575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business ethics literature and Internet websites have many vignettes participants can examine.</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25</a:t>
            </a:fld>
            <a:endParaRPr lang="en-US" dirty="0"/>
          </a:p>
        </p:txBody>
      </p:sp>
    </p:spTree>
    <p:extLst>
      <p:ext uri="{BB962C8B-B14F-4D97-AF65-F5344CB8AC3E}">
        <p14:creationId xmlns:p14="http://schemas.microsoft.com/office/powerpoint/2010/main" val="2388580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7.4 Conduct an ethical decision-making workshop.</a:t>
            </a:r>
          </a:p>
          <a:p>
            <a:pPr marL="285750" indent="-285750">
              <a:buFont typeface="Arial" panose="020B0604020202020204" pitchFamily="34" charset="0"/>
              <a:buChar char="•"/>
            </a:pPr>
            <a:endParaRPr lang="en-US" dirty="0"/>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993300"/>
                </a:solidFill>
                <a:effectLst/>
                <a:latin typeface="Times New Roman" panose="02020603050405020304" pitchFamily="18" charset="0"/>
                <a:ea typeface="Times New Roman" panose="02020603050405020304" pitchFamily="18" charset="0"/>
              </a:rPr>
              <a:t>A written answer accomplishes the following:</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993300"/>
                </a:solidFill>
                <a:effectLst/>
                <a:latin typeface="Times New Roman" panose="02020603050405020304" pitchFamily="18" charset="0"/>
                <a:ea typeface="Times New Roman" panose="02020603050405020304" pitchFamily="18" charset="0"/>
              </a:rPr>
              <a:t>Commits the person to a specific decision option</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993300"/>
                </a:solidFill>
                <a:effectLst/>
                <a:latin typeface="Times New Roman" panose="02020603050405020304" pitchFamily="18" charset="0"/>
                <a:ea typeface="Times New Roman" panose="02020603050405020304" pitchFamily="18" charset="0"/>
              </a:rPr>
              <a:t>Prevents employees from changing their decision based on how others vote</a:t>
            </a:r>
          </a:p>
          <a:p>
            <a:pPr marL="742950" marR="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993300"/>
                </a:solidFill>
                <a:effectLst/>
                <a:latin typeface="Times New Roman" panose="02020603050405020304" pitchFamily="18" charset="0"/>
                <a:ea typeface="Times New Roman" panose="02020603050405020304" pitchFamily="18" charset="0"/>
              </a:rPr>
              <a:t>Provides the facilitator with a hook to involve a quiet participant (“Could you please read your written answer to the workshop?”)</a:t>
            </a:r>
          </a:p>
          <a:p>
            <a:pPr marL="742950" marR="0" lvl="1" indent="-285750" algn="just">
              <a:lnSpc>
                <a:spcPct val="200000"/>
              </a:lnSpc>
              <a:spcBef>
                <a:spcPts val="0"/>
              </a:spcBef>
              <a:spcAft>
                <a:spcPts val="1200"/>
              </a:spcAft>
              <a:buSzPts val="1000"/>
              <a:buFont typeface="Arial" panose="020B0604020202020204" pitchFamily="34" charset="0"/>
              <a:buChar char="•"/>
              <a:tabLst>
                <a:tab pos="457200" algn="l"/>
              </a:tabLst>
            </a:pPr>
            <a:r>
              <a:rPr lang="en-US" sz="1800" dirty="0">
                <a:solidFill>
                  <a:srgbClr val="993300"/>
                </a:solidFill>
                <a:effectLst/>
                <a:latin typeface="Times New Roman" panose="02020603050405020304" pitchFamily="18" charset="0"/>
                <a:ea typeface="Times New Roman" panose="02020603050405020304" pitchFamily="18" charset="0"/>
              </a:rPr>
              <a:t>Establishes an initial data point that can be compared with an employee’s belief at the end of the workshop</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26</a:t>
            </a:fld>
            <a:endParaRPr lang="en-US" dirty="0"/>
          </a:p>
        </p:txBody>
      </p:sp>
    </p:spTree>
    <p:extLst>
      <p:ext uri="{BB962C8B-B14F-4D97-AF65-F5344CB8AC3E}">
        <p14:creationId xmlns:p14="http://schemas.microsoft.com/office/powerpoint/2010/main" val="3004214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7.4 Conduct an ethical decision-making workshop.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Emphasize the importance of anonymity when writing the dilemma.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point of writing the dilemma is to highlight difficult issues that arise at work, not to embarrass anyone.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Limit the write-up to one page and the decision options to two or three responses. </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Provide an example of an ethical dilemma narrative to help participants with the writing process, one that contains an ethical lesson the manager wants the workshop participants to learn or reinforce.</a:t>
            </a:r>
          </a:p>
          <a:p>
            <a:pPr marL="285750" lvl="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27</a:t>
            </a:fld>
            <a:endParaRPr lang="en-US" dirty="0"/>
          </a:p>
        </p:txBody>
      </p:sp>
    </p:spTree>
    <p:extLst>
      <p:ext uri="{BB962C8B-B14F-4D97-AF65-F5344CB8AC3E}">
        <p14:creationId xmlns:p14="http://schemas.microsoft.com/office/powerpoint/2010/main" val="1275765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7.4 Conduct an ethical decision-making workshop.</a:t>
            </a:r>
          </a:p>
          <a:p>
            <a:pPr marL="285750" indent="-285750">
              <a:buFont typeface="Arial" panose="020B0604020202020204" pitchFamily="34" charset="0"/>
              <a:buChar char="•"/>
            </a:pPr>
            <a:endParaRPr lang="en-US" dirty="0"/>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7.7 Ethical Dilemma Narrative Exercise</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Instructions: As employees, you have experienced or observed many ethical issues. Write a </a:t>
            </a:r>
            <a:r>
              <a:rPr lang="en-US" sz="1800" i="1" dirty="0">
                <a:solidFill>
                  <a:srgbClr val="000000"/>
                </a:solidFill>
                <a:effectLst/>
                <a:latin typeface="Times New Roman" panose="02020603050405020304" pitchFamily="18" charset="0"/>
                <a:ea typeface="Times New Roman" panose="02020603050405020304" pitchFamily="18" charset="0"/>
              </a:rPr>
              <a:t>one- or two-paragraph</a:t>
            </a:r>
            <a:r>
              <a:rPr lang="en-US" sz="1800" dirty="0">
                <a:solidFill>
                  <a:srgbClr val="000000"/>
                </a:solidFill>
                <a:effectLst/>
                <a:latin typeface="Times New Roman" panose="02020603050405020304" pitchFamily="18" charset="0"/>
                <a:ea typeface="Times New Roman" panose="02020603050405020304" pitchFamily="18" charset="0"/>
              </a:rPr>
              <a:t> ethical dilemma about an experience that challenged your understanding about business ethics. Four ways that can help you arrive at an issue follow:</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1. Describe an incident at work where you were not sure what was the right thing to do.</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2. Describe an incident at work that challenged your conscience.</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3. Describe an incident at work that challenged the organization’s code of ethics or code of conduct.</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4. Describe an incident at work that seemed disrespectful toward owners, customers, managers, employees, suppliers, the community, or the natural environment.</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To preserve anonymity, </a:t>
            </a:r>
            <a:r>
              <a:rPr lang="en-US" sz="1800" i="1" dirty="0">
                <a:solidFill>
                  <a:srgbClr val="000000"/>
                </a:solidFill>
                <a:effectLst/>
                <a:latin typeface="Times New Roman" panose="02020603050405020304" pitchFamily="18" charset="0"/>
                <a:ea typeface="Times New Roman" panose="02020603050405020304" pitchFamily="18" charset="0"/>
              </a:rPr>
              <a:t>change references to specific people and places</a:t>
            </a:r>
            <a:r>
              <a:rPr lang="en-US" sz="1800" dirty="0">
                <a:solidFill>
                  <a:srgbClr val="000000"/>
                </a:solidFill>
                <a:effectLst/>
                <a:latin typeface="Times New Roman" panose="02020603050405020304" pitchFamily="18" charset="0"/>
                <a:ea typeface="Times New Roman" panose="02020603050405020304" pitchFamily="18" charset="0"/>
              </a:rPr>
              <a:t>.</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Begin the first sentence with “You are the _____” (state the job title of the key person facing the ethical dilemma—e.g., accounting manager).</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Describe the dilemma (context, concerns, conflict) and clarify both sides of the issue (other people need to understand why the unethical option was a reasonable thing for the decision maker to pursue).</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Reach the key decision point, and then ask, “What </a:t>
            </a:r>
            <a:r>
              <a:rPr lang="en-US" sz="1800" i="1" dirty="0">
                <a:solidFill>
                  <a:srgbClr val="000000"/>
                </a:solidFill>
                <a:effectLst/>
                <a:latin typeface="Times New Roman" panose="02020603050405020304" pitchFamily="18" charset="0"/>
                <a:ea typeface="Times New Roman" panose="02020603050405020304" pitchFamily="18" charset="0"/>
              </a:rPr>
              <a:t>could</a:t>
            </a:r>
            <a:r>
              <a:rPr lang="en-US" sz="1800" dirty="0">
                <a:solidFill>
                  <a:srgbClr val="000000"/>
                </a:solidFill>
                <a:effectLst/>
                <a:latin typeface="Times New Roman" panose="02020603050405020304" pitchFamily="18" charset="0"/>
                <a:ea typeface="Times New Roman" panose="02020603050405020304" pitchFamily="18" charset="0"/>
              </a:rPr>
              <a:t> you do?” and have others brainstorm action options.</a:t>
            </a:r>
          </a:p>
          <a:p>
            <a:pPr marL="1200150" marR="0" lvl="2"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Then ask, “What </a:t>
            </a:r>
            <a:r>
              <a:rPr lang="en-US" sz="1800" i="1" dirty="0">
                <a:solidFill>
                  <a:srgbClr val="000000"/>
                </a:solidFill>
                <a:effectLst/>
                <a:latin typeface="Times New Roman" panose="02020603050405020304" pitchFamily="18" charset="0"/>
                <a:ea typeface="Times New Roman" panose="02020603050405020304" pitchFamily="18" charset="0"/>
              </a:rPr>
              <a:t>would</a:t>
            </a:r>
            <a:r>
              <a:rPr lang="en-US" sz="1800" dirty="0">
                <a:solidFill>
                  <a:srgbClr val="000000"/>
                </a:solidFill>
                <a:effectLst/>
                <a:latin typeface="Times New Roman" panose="02020603050405020304" pitchFamily="18" charset="0"/>
                <a:ea typeface="Times New Roman" panose="02020603050405020304" pitchFamily="18" charset="0"/>
              </a:rPr>
              <a:t> you do?” followed by several possible action options, such as (a) notify </a:t>
            </a:r>
            <a:r>
              <a:rPr lang="en-US" sz="1800" i="1" dirty="0">
                <a:solidFill>
                  <a:srgbClr val="000000"/>
                </a:solidFill>
                <a:effectLst/>
                <a:latin typeface="Times New Roman" panose="02020603050405020304" pitchFamily="18" charset="0"/>
                <a:ea typeface="Times New Roman" panose="02020603050405020304" pitchFamily="18" charset="0"/>
              </a:rPr>
              <a:t>X</a:t>
            </a:r>
            <a:r>
              <a:rPr lang="en-US" sz="1800" dirty="0">
                <a:solidFill>
                  <a:srgbClr val="000000"/>
                </a:solidFill>
                <a:effectLst/>
                <a:latin typeface="Times New Roman" panose="02020603050405020304" pitchFamily="18" charset="0"/>
                <a:ea typeface="Times New Roman" panose="02020603050405020304" pitchFamily="18" charset="0"/>
              </a:rPr>
              <a:t>, (b) do nothing, or (c) something else (if so, what?). (Something else could be one of the brainstorm answers to the previous question about what </a:t>
            </a:r>
            <a:r>
              <a:rPr lang="en-US" sz="1800" i="1" dirty="0">
                <a:solidFill>
                  <a:srgbClr val="000000"/>
                </a:solidFill>
                <a:effectLst/>
                <a:latin typeface="Times New Roman" panose="02020603050405020304" pitchFamily="18" charset="0"/>
                <a:ea typeface="Times New Roman" panose="02020603050405020304" pitchFamily="18" charset="0"/>
              </a:rPr>
              <a:t>could</a:t>
            </a:r>
            <a:r>
              <a:rPr lang="en-US" sz="1800" dirty="0">
                <a:solidFill>
                  <a:srgbClr val="000000"/>
                </a:solidFill>
                <a:effectLst/>
                <a:latin typeface="Times New Roman" panose="02020603050405020304" pitchFamily="18" charset="0"/>
                <a:ea typeface="Times New Roman" panose="02020603050405020304" pitchFamily="18" charset="0"/>
              </a:rPr>
              <a:t> you do.)</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You will then read your dilemma in a small group and ask others what action option they would pursue if they were the decision maker facing the dilemma.</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28</a:t>
            </a:fld>
            <a:endParaRPr lang="en-US" dirty="0"/>
          </a:p>
        </p:txBody>
      </p:sp>
    </p:spTree>
    <p:extLst>
      <p:ext uri="{BB962C8B-B14F-4D97-AF65-F5344CB8AC3E}">
        <p14:creationId xmlns:p14="http://schemas.microsoft.com/office/powerpoint/2010/main" val="2287439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7.4 Conduct an ethical decision-making workshop.</a:t>
            </a:r>
          </a:p>
          <a:p>
            <a:pPr marL="0" indent="0">
              <a:buFont typeface="Arial" panose="020B0604020202020204" pitchFamily="34" charset="0"/>
              <a:buNone/>
            </a:pPr>
            <a:endParaRPr lang="en-US" dirty="0"/>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7.8 “Sick Leave” Ethical Dilemma Narrative</a:t>
            </a:r>
          </a:p>
          <a:p>
            <a:pPr marL="742950" marR="0" lvl="1" indent="-285750">
              <a:lnSpc>
                <a:spcPct val="20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Sick Leave?</a:t>
            </a:r>
          </a:p>
          <a:p>
            <a:pPr marL="742950" marR="0" lvl="1"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You supervise 10 employees. Kim, the best performer, called in sick today with a very high fever. You learn from a trustworthy subordinate whom Kim is meeting for lunch that Kim is not actually sick. Instead, Kim is taking a “mental health” day and just wanted some unscheduled time off from work. The company’s sick leave policy does not allow for mental health days. You suspect that Kim might do this once or twice a year, within the allowable sick day allocation. Allowing Kim to take a mental health day off when not sick can damage employee morale by creating a double standard, one for Kim and one for everyone else.</a:t>
            </a:r>
          </a:p>
          <a:p>
            <a:pPr marL="742950" marR="0" lvl="1"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What </a:t>
            </a:r>
            <a:r>
              <a:rPr lang="en-US" sz="1800" i="1" dirty="0">
                <a:solidFill>
                  <a:srgbClr val="000000"/>
                </a:solidFill>
                <a:effectLst/>
                <a:latin typeface="Times New Roman" panose="02020603050405020304" pitchFamily="18" charset="0"/>
                <a:ea typeface="Times New Roman" panose="02020603050405020304" pitchFamily="18" charset="0"/>
              </a:rPr>
              <a:t>could</a:t>
            </a:r>
            <a:r>
              <a:rPr lang="en-US" sz="1800" dirty="0">
                <a:solidFill>
                  <a:srgbClr val="000000"/>
                </a:solidFill>
                <a:effectLst/>
                <a:latin typeface="Times New Roman" panose="02020603050405020304" pitchFamily="18" charset="0"/>
                <a:ea typeface="Times New Roman" panose="02020603050405020304" pitchFamily="18" charset="0"/>
              </a:rPr>
              <a:t> you do?</a:t>
            </a:r>
          </a:p>
          <a:p>
            <a:pPr marL="742950" marR="0" lvl="1"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What </a:t>
            </a:r>
            <a:r>
              <a:rPr lang="en-US" sz="1800" i="1" dirty="0">
                <a:solidFill>
                  <a:srgbClr val="000000"/>
                </a:solidFill>
                <a:effectLst/>
                <a:latin typeface="Times New Roman" panose="02020603050405020304" pitchFamily="18" charset="0"/>
                <a:ea typeface="Times New Roman" panose="02020603050405020304" pitchFamily="18" charset="0"/>
              </a:rPr>
              <a:t>would</a:t>
            </a:r>
            <a:r>
              <a:rPr lang="en-US" sz="1800" dirty="0">
                <a:solidFill>
                  <a:srgbClr val="000000"/>
                </a:solidFill>
                <a:effectLst/>
                <a:latin typeface="Times New Roman" panose="02020603050405020304" pitchFamily="18" charset="0"/>
                <a:ea typeface="Times New Roman" panose="02020603050405020304" pitchFamily="18" charset="0"/>
              </a:rPr>
              <a:t> you do? </a:t>
            </a:r>
          </a:p>
          <a:p>
            <a:pPr marL="742950" marR="0" lvl="1"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1. Demand that Kim work an extra day without pay to make up for the missed workday? </a:t>
            </a:r>
          </a:p>
          <a:p>
            <a:pPr marL="742950" marR="0" lvl="1"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2. Just give Kim a warning? </a:t>
            </a:r>
          </a:p>
          <a:p>
            <a:pPr marL="742950" marR="0" lvl="1"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3. Do nothing? </a:t>
            </a:r>
          </a:p>
          <a:p>
            <a:pPr marL="742950" marR="0" lvl="1"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4. Something else (if so, what?) </a:t>
            </a:r>
          </a:p>
          <a:p>
            <a:pPr marL="742950" marR="0" lvl="1"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29</a:t>
            </a:fld>
            <a:endParaRPr lang="en-US" dirty="0"/>
          </a:p>
        </p:txBody>
      </p:sp>
    </p:spTree>
    <p:extLst>
      <p:ext uri="{BB962C8B-B14F-4D97-AF65-F5344CB8AC3E}">
        <p14:creationId xmlns:p14="http://schemas.microsoft.com/office/powerpoint/2010/main" val="3649417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7.4 Conduct an ethical decision-making workshop.</a:t>
            </a:r>
          </a:p>
          <a:p>
            <a:pPr marL="285750" indent="-285750">
              <a:buFont typeface="Arial" panose="020B0604020202020204" pitchFamily="34" charset="0"/>
              <a:buChar char="•"/>
            </a:pPr>
            <a:endParaRPr lang="en-US" dirty="0"/>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These narratives highlight the dynamic that the organization is a community of people on a common mission to be effective, efficient, and ethical.</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Trust (confidence in one another): When has trust made us faster and more agile?</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Compassion (an understanding of another’s challenges): When have acts of compassion improved our business results?</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Courage (strength in the face of adversity): When have you witnessed courage in our company?</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Justice (a concern for fairness): When have we been our best in serving the needs of each of our stakeholders?</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Wisdom (having good, sound judgment): When faced with our most difficult decisions, when did we choose the best course of action and have the strength to endure?</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Temperance (having self-restraint): When have we been our best at encouraging life–work balance?</a:t>
            </a:r>
          </a:p>
          <a:p>
            <a:pPr marL="742950" marR="457200" lvl="1" indent="-285750" algn="just">
              <a:lnSpc>
                <a:spcPct val="200000"/>
              </a:lnSpc>
              <a:spcBef>
                <a:spcPts val="0"/>
              </a:spcBef>
              <a:spcAft>
                <a:spcPts val="0"/>
              </a:spcAft>
              <a:buSzPts val="1000"/>
              <a:buFont typeface="Arial" panose="020B0604020202020204" pitchFamily="34" charset="0"/>
              <a:buChar char="•"/>
              <a:tabLst>
                <a:tab pos="457200" algn="l"/>
              </a:tabLst>
            </a:pPr>
            <a:r>
              <a:rPr lang="en-US" sz="1800" dirty="0">
                <a:solidFill>
                  <a:srgbClr val="548DD4"/>
                </a:solidFill>
                <a:effectLst/>
                <a:latin typeface="Times New Roman" panose="02020603050405020304" pitchFamily="18" charset="0"/>
                <a:ea typeface="Times New Roman" panose="02020603050405020304" pitchFamily="18" charset="0"/>
              </a:rPr>
              <a:t>Hope (a positive, optimistic expectation of future events): What do we do well, and how could we do more of it?</a:t>
            </a:r>
          </a:p>
          <a:p>
            <a:pPr marL="285750" lvl="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30</a:t>
            </a:fld>
            <a:endParaRPr lang="en-US" dirty="0"/>
          </a:p>
        </p:txBody>
      </p:sp>
    </p:spTree>
    <p:extLst>
      <p:ext uri="{BB962C8B-B14F-4D97-AF65-F5344CB8AC3E}">
        <p14:creationId xmlns:p14="http://schemas.microsoft.com/office/powerpoint/2010/main" val="3674192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Describe several basic considerations for designing an ethics training workshop to build a high-integrity work culture.</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Of the 18,000 employees surveyed by Gallup, only 52% had participated in some form of ethics training during the past year.</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To protect the public from incompetent practitioners, some professions require members to participate in ethics training as part of obtaining, and then renewing, their professional licenses.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Professional organizations, such as the American Institute of CPAs (AICPA), and National Association of Realtors, require ethics training and provide ethics resources on their websites. </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Cutting ethical corners to “save the organization” might sound heroic in the short term, but these actions can come back to haunt the organization in the long term.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4</a:t>
            </a:fld>
            <a:endParaRPr lang="en-US" dirty="0"/>
          </a:p>
        </p:txBody>
      </p:sp>
    </p:spTree>
    <p:extLst>
      <p:ext uri="{BB962C8B-B14F-4D97-AF65-F5344CB8AC3E}">
        <p14:creationId xmlns:p14="http://schemas.microsoft.com/office/powerpoint/2010/main" val="27356174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7.4 Conduct an ethical decision-making workshop.</a:t>
            </a:r>
          </a:p>
          <a:p>
            <a:pPr marL="285750" indent="-285750">
              <a:buFont typeface="Arial" panose="020B0604020202020204" pitchFamily="34" charset="0"/>
              <a:buChar char="•"/>
            </a:pPr>
            <a:endParaRPr lang="en-US" dirty="0"/>
          </a:p>
          <a:p>
            <a:pPr marL="285750" marR="0" indent="-285750">
              <a:lnSpc>
                <a:spcPct val="200000"/>
              </a:lnSpc>
              <a:spcBef>
                <a:spcPts val="0"/>
              </a:spcBef>
              <a:spcAft>
                <a:spcPts val="0"/>
              </a:spcAft>
              <a:buFont typeface="Arial" panose="020B0604020202020204" pitchFamily="34" charset="0"/>
              <a:buChar char="•"/>
            </a:pPr>
            <a:endParaRPr lang="en-US" sz="1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endParaRPr>
          </a:p>
          <a:p>
            <a:pPr marL="285750" marR="0" indent="-28575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Three to five employees meet in small groups and help each other script what the person would say or do the next time the employee is asked to do something unethical, or the unethical behavior occurs.</a:t>
            </a:r>
            <a:endParaRPr lang="en-US" sz="1800" dirty="0">
              <a:effectLst/>
              <a:latin typeface="Times New Roman" panose="02020603050405020304" pitchFamily="18" charset="0"/>
              <a:ea typeface="Times New Roman" panose="02020603050405020304" pitchFamily="18" charset="0"/>
            </a:endParaRPr>
          </a:p>
          <a:p>
            <a:pPr marL="285750" marR="0" indent="-28575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First, employees recall a situation when what they were expected to do at work regarding a specific, nontrivial management decision conflicted with the organization’s or their own core values, and they spoke up and acted to resolve the conflict in a way that was consistent with the core values. </a:t>
            </a:r>
            <a:endParaRPr lang="en-US" sz="1800" dirty="0">
              <a:effectLst/>
              <a:latin typeface="Times New Roman" panose="02020603050405020304" pitchFamily="18" charset="0"/>
              <a:ea typeface="Times New Roman" panose="02020603050405020304" pitchFamily="18" charset="0"/>
            </a:endParaRPr>
          </a:p>
          <a:p>
            <a:pPr marL="742950" marR="0" lvl="1" indent="-28575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Don’t rush these discussions.</a:t>
            </a:r>
            <a:endParaRPr lang="en-US" sz="1800" dirty="0">
              <a:effectLst/>
              <a:latin typeface="Times New Roman" panose="02020603050405020304" pitchFamily="18" charset="0"/>
              <a:ea typeface="Times New Roman" panose="02020603050405020304" pitchFamily="18" charset="0"/>
            </a:endParaRPr>
          </a:p>
          <a:p>
            <a:pPr marL="285750" marR="0" indent="-28575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Second, employees do another round of storytelling based on a situation when they did not speak out or act on behalf of the organization’s or their own core values.</a:t>
            </a:r>
            <a:endParaRPr lang="en-US" sz="1800" dirty="0">
              <a:solidFill>
                <a:schemeClr val="tx1"/>
              </a:solidFill>
              <a:effectLst/>
              <a:latin typeface="Times New Roman" panose="02020603050405020304" pitchFamily="18" charset="0"/>
              <a:ea typeface="Times New Roman" panose="02020603050405020304" pitchFamily="18" charset="0"/>
              <a:cs typeface="+mn-cs"/>
            </a:endParaRPr>
          </a:p>
          <a:p>
            <a:pPr marL="285750" marR="0" indent="-28575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Third, group members should revisit the core value failure story, more deeply reflect on its challenges, and independently script a response for the next time the challenge occurs. </a:t>
            </a:r>
          </a:p>
          <a:p>
            <a:pPr marL="742950" marR="0" lvl="1" indent="-28575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The storyteller should list all the reasons why he or she did not stand up for the organization’s or their own values.</a:t>
            </a:r>
            <a:endParaRPr lang="en-US" sz="1800" dirty="0">
              <a:solidFill>
                <a:schemeClr val="tx1"/>
              </a:solidFill>
              <a:effectLst/>
              <a:latin typeface="Times New Roman" panose="02020603050405020304" pitchFamily="18" charset="0"/>
              <a:ea typeface="Times New Roman" panose="02020603050405020304" pitchFamily="18" charset="0"/>
              <a:cs typeface="+mn-cs"/>
            </a:endParaRPr>
          </a:p>
          <a:p>
            <a:pPr marL="742950" marR="0" lvl="1" indent="-28575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Then create a script articulating persuasive responses and pragmatic actions that support taking ethical action.</a:t>
            </a: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31</a:t>
            </a:fld>
            <a:endParaRPr lang="en-US" dirty="0"/>
          </a:p>
        </p:txBody>
      </p:sp>
    </p:spTree>
    <p:extLst>
      <p:ext uri="{BB962C8B-B14F-4D97-AF65-F5344CB8AC3E}">
        <p14:creationId xmlns:p14="http://schemas.microsoft.com/office/powerpoint/2010/main" val="31679740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7.5 Administer ethical self-awareness surveys.</a:t>
            </a:r>
          </a:p>
          <a:p>
            <a:pPr marL="285750" indent="-285750">
              <a:buFont typeface="Arial" panose="020B0604020202020204" pitchFamily="34" charset="0"/>
              <a:buChar char="•"/>
            </a:pPr>
            <a:endParaRPr lang="en-US" dirty="0"/>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Idealism/relativism</a:t>
            </a:r>
            <a:r>
              <a:rPr lang="en-US" sz="1800" dirty="0">
                <a:solidFill>
                  <a:srgbClr val="000000"/>
                </a:solidFill>
                <a:effectLst/>
                <a:latin typeface="Times New Roman" panose="02020603050405020304" pitchFamily="18" charset="0"/>
                <a:ea typeface="Times New Roman" panose="02020603050405020304" pitchFamily="18" charset="0"/>
              </a:rPr>
              <a:t> measures whether a person tends to be an “idealist” or “relativist” when responding to an ethical dilemma.</a:t>
            </a:r>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Ethical ideology</a:t>
            </a:r>
            <a:r>
              <a:rPr lang="en-US" sz="1800" dirty="0">
                <a:solidFill>
                  <a:srgbClr val="000000"/>
                </a:solidFill>
                <a:effectLst/>
                <a:latin typeface="Times New Roman" panose="02020603050405020304" pitchFamily="18" charset="0"/>
                <a:ea typeface="Times New Roman" panose="02020603050405020304" pitchFamily="18" charset="0"/>
              </a:rPr>
              <a:t> measures whether a person tends to be “principled” (deontology) or “expedient” (relativism) when responding to an ethical dilemma.</a:t>
            </a:r>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Moral identity</a:t>
            </a:r>
            <a:r>
              <a:rPr lang="en-US" sz="1800" dirty="0">
                <a:solidFill>
                  <a:srgbClr val="000000"/>
                </a:solidFill>
                <a:effectLst/>
                <a:latin typeface="Times New Roman" panose="02020603050405020304" pitchFamily="18" charset="0"/>
                <a:ea typeface="Times New Roman" panose="02020603050405020304" pitchFamily="18" charset="0"/>
              </a:rPr>
              <a:t> measures whether a person internalizes moral character traits (internationalization) and projects them to others (symbolization).</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32</a:t>
            </a:fld>
            <a:endParaRPr lang="en-US" dirty="0"/>
          </a:p>
        </p:txBody>
      </p:sp>
    </p:spTree>
    <p:extLst>
      <p:ext uri="{BB962C8B-B14F-4D97-AF65-F5344CB8AC3E}">
        <p14:creationId xmlns:p14="http://schemas.microsoft.com/office/powerpoint/2010/main" val="299278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7.5 Administer ethical self-awareness surveys.</a:t>
            </a:r>
          </a:p>
          <a:p>
            <a:pPr marL="285750" indent="-285750">
              <a:buFont typeface="Arial" panose="020B0604020202020204" pitchFamily="34" charset="0"/>
              <a:buChar char="•"/>
            </a:pPr>
            <a:endParaRPr lang="en-US" dirty="0"/>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Moral courage</a:t>
            </a:r>
            <a:r>
              <a:rPr lang="en-US" sz="1800" dirty="0">
                <a:solidFill>
                  <a:srgbClr val="000000"/>
                </a:solidFill>
                <a:effectLst/>
                <a:latin typeface="Times New Roman" panose="02020603050405020304" pitchFamily="18" charset="0"/>
                <a:ea typeface="Times New Roman" panose="02020603050405020304" pitchFamily="18" charset="0"/>
              </a:rPr>
              <a:t> measures whether a person exercises moral principles.</a:t>
            </a:r>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Empathy</a:t>
            </a:r>
            <a:r>
              <a:rPr lang="en-US" sz="1800" dirty="0">
                <a:solidFill>
                  <a:srgbClr val="000000"/>
                </a:solidFill>
                <a:effectLst/>
                <a:latin typeface="Times New Roman" panose="02020603050405020304" pitchFamily="18" charset="0"/>
                <a:ea typeface="Times New Roman" panose="02020603050405020304" pitchFamily="18" charset="0"/>
              </a:rPr>
              <a:t> measures a person’s emotional reaction to the experiences of another person.</a:t>
            </a:r>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Altruism</a:t>
            </a:r>
            <a:r>
              <a:rPr lang="en-US" sz="1800" dirty="0">
                <a:solidFill>
                  <a:srgbClr val="000000"/>
                </a:solidFill>
                <a:effectLst/>
                <a:latin typeface="Times New Roman" panose="02020603050405020304" pitchFamily="18" charset="0"/>
                <a:ea typeface="Times New Roman" panose="02020603050405020304" pitchFamily="18" charset="0"/>
              </a:rPr>
              <a:t> measures whether a person engages in altruistic behaviors.</a:t>
            </a:r>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Trust</a:t>
            </a:r>
            <a:r>
              <a:rPr lang="en-US" sz="1800" dirty="0">
                <a:solidFill>
                  <a:srgbClr val="000000"/>
                </a:solidFill>
                <a:effectLst/>
                <a:latin typeface="Times New Roman" panose="02020603050405020304" pitchFamily="18" charset="0"/>
                <a:ea typeface="Times New Roman" panose="02020603050405020304" pitchFamily="18" charset="0"/>
              </a:rPr>
              <a:t> measures whether a person is willing to be vulnerable in supervisor interactions.</a:t>
            </a:r>
          </a:p>
        </p:txBody>
      </p:sp>
      <p:sp>
        <p:nvSpPr>
          <p:cNvPr id="4" name="Slide Number Placeholder 3"/>
          <p:cNvSpPr>
            <a:spLocks noGrp="1"/>
          </p:cNvSpPr>
          <p:nvPr>
            <p:ph type="sldNum" sz="quarter" idx="5"/>
          </p:nvPr>
        </p:nvSpPr>
        <p:spPr/>
        <p:txBody>
          <a:bodyPr/>
          <a:lstStyle/>
          <a:p>
            <a:fld id="{39974C31-EB4A-4B21-8134-CB5741A1DC5F}" type="slidenum">
              <a:rPr lang="en-US" smtClean="0"/>
              <a:t>33</a:t>
            </a:fld>
            <a:endParaRPr lang="en-US" dirty="0"/>
          </a:p>
        </p:txBody>
      </p:sp>
    </p:spTree>
    <p:extLst>
      <p:ext uri="{BB962C8B-B14F-4D97-AF65-F5344CB8AC3E}">
        <p14:creationId xmlns:p14="http://schemas.microsoft.com/office/powerpoint/2010/main" val="2546611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7.5 Administer ethical self-awareness surveys.</a:t>
            </a:r>
          </a:p>
          <a:p>
            <a:pPr marL="0" marR="0" indent="0" algn="just">
              <a:lnSpc>
                <a:spcPct val="200000"/>
              </a:lnSpc>
              <a:spcBef>
                <a:spcPts val="0"/>
              </a:spcBef>
              <a:spcAft>
                <a:spcPts val="0"/>
              </a:spcAft>
              <a:buFont typeface="Arial" panose="020B0604020202020204" pitchFamily="34" charse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Ethical self-efficacy</a:t>
            </a:r>
            <a:r>
              <a:rPr lang="en-US" sz="1800" dirty="0">
                <a:solidFill>
                  <a:srgbClr val="000000"/>
                </a:solidFill>
                <a:effectLst/>
                <a:latin typeface="Times New Roman" panose="02020603050405020304" pitchFamily="18" charset="0"/>
                <a:ea typeface="Times New Roman" panose="02020603050405020304" pitchFamily="18" charset="0"/>
              </a:rPr>
              <a:t> measures whether a person believes he or she can successfully perform an ethical behavior.</a:t>
            </a:r>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Machiavellianism</a:t>
            </a:r>
            <a:r>
              <a:rPr lang="en-US" sz="1800" dirty="0">
                <a:solidFill>
                  <a:srgbClr val="000000"/>
                </a:solidFill>
                <a:effectLst/>
                <a:latin typeface="Times New Roman" panose="02020603050405020304" pitchFamily="18" charset="0"/>
                <a:ea typeface="Times New Roman" panose="02020603050405020304" pitchFamily="18" charset="0"/>
              </a:rPr>
              <a:t> measures whether a person identifies with “the ends justify the means” moral thinking. </a:t>
            </a:r>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Locus of control</a:t>
            </a:r>
            <a:r>
              <a:rPr lang="en-US" sz="1800" dirty="0">
                <a:solidFill>
                  <a:srgbClr val="000000"/>
                </a:solidFill>
                <a:effectLst/>
                <a:latin typeface="Times New Roman" panose="02020603050405020304" pitchFamily="18" charset="0"/>
                <a:ea typeface="Times New Roman" panose="02020603050405020304" pitchFamily="18" charset="0"/>
              </a:rPr>
              <a:t> measures whether a person believes she or he controls (internal), or is controlled by (external), events in life.</a:t>
            </a:r>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0000"/>
                </a:solidFill>
                <a:effectLst/>
                <a:latin typeface="Times New Roman" panose="02020603050405020304" pitchFamily="18" charset="0"/>
                <a:ea typeface="Times New Roman" panose="02020603050405020304" pitchFamily="18" charset="0"/>
              </a:rPr>
              <a:t>Life regard</a:t>
            </a:r>
            <a:r>
              <a:rPr lang="en-US" sz="1800" dirty="0">
                <a:solidFill>
                  <a:srgbClr val="000000"/>
                </a:solidFill>
                <a:effectLst/>
                <a:latin typeface="Times New Roman" panose="02020603050405020304" pitchFamily="18" charset="0"/>
                <a:ea typeface="Times New Roman" panose="02020603050405020304" pitchFamily="18" charset="0"/>
              </a:rPr>
              <a:t> measures whether a person values living a meaningful life (framework) and whether this desire is being fulfilled (fulfillment).</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34</a:t>
            </a:fld>
            <a:endParaRPr lang="en-US" dirty="0"/>
          </a:p>
        </p:txBody>
      </p:sp>
    </p:spTree>
    <p:extLst>
      <p:ext uri="{BB962C8B-B14F-4D97-AF65-F5344CB8AC3E}">
        <p14:creationId xmlns:p14="http://schemas.microsoft.com/office/powerpoint/2010/main" val="20985780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7.5 Administer ethical self-awareness surveys.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Researchers report that gratitude increases prosocial behaviors, job satisfaction, effectiveness, and sense of worth. Gratitude also enhances better relationships, health, and happiness.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Unfortunately, Gallup polls report only one in three employees strongly agree that over the past 7 days they received recognition or praise for doing good work. </a:t>
            </a:r>
          </a:p>
          <a:p>
            <a:pPr marL="285750" marR="0"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To develop a deeper sense of gratitude and appreciation, put employees in small groups and have them answer the following two questions.</a:t>
            </a:r>
          </a:p>
          <a:p>
            <a:pPr marL="742950" marR="0" lvl="1" indent="-285750">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Think of someone at work who did something really amazing or important for you. Write a paragraph of gratitude to him or her about how she or he impacted your life. Share the story with the group and later with the person mentioned.</a:t>
            </a:r>
          </a:p>
          <a:p>
            <a:pPr marL="742950" lvl="1"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Think of something you are not sufficiently appreciated for at work. Write a paragraph of appreciation to yourself that you wish someone at work would say to you. Then read the paragraph to the other group members so they can be more supportive of your efforts.</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35</a:t>
            </a:fld>
            <a:endParaRPr lang="en-US" dirty="0"/>
          </a:p>
        </p:txBody>
      </p:sp>
    </p:spTree>
    <p:extLst>
      <p:ext uri="{BB962C8B-B14F-4D97-AF65-F5344CB8AC3E}">
        <p14:creationId xmlns:p14="http://schemas.microsoft.com/office/powerpoint/2010/main" val="2007422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7.5 Administer ethical self-awareness surveys.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James Rest, a professor of educational psychology, simplified Kohlberg’s scoring process tremendously by developing the Defining Issues Test (DIT), a multiple-choice moral reasoning survey instrument, consisting of six one-paragraph hypothetical ethical dilemmas that can be group administered and computer scored.</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James Rest, a professor of educational psychology, simplified Kohlberg’s scoring process tremendously by developing the Defining Issues Test (DIT), a multiple-choice moral reasoning survey instrument, consisting of six one-paragraph hypothetical ethical dilemmas that can be group administered and computer scored.</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William Boyce and Larry Jensen developed the Moral Content Test (MCT) based on Kohlberg’s ethical dilemmas.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Other moral reasoning instruments workshop facilitators can use include Linda Thorne’s four auditing dilemmas; the Managerial Moral Judgment Test (MMJT) created by Greg Loviscky, Linda Trevino, and Rick Jacobs consisting of six business-related ethical dilemmas; and the Moral Reasoning Inventory (MRI) developed by James Weber and Elaine McGivern that consists of two ethical dilemmas about responding to an unethical boss.</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36</a:t>
            </a:fld>
            <a:endParaRPr lang="en-US" dirty="0"/>
          </a:p>
        </p:txBody>
      </p:sp>
    </p:spTree>
    <p:extLst>
      <p:ext uri="{BB962C8B-B14F-4D97-AF65-F5344CB8AC3E}">
        <p14:creationId xmlns:p14="http://schemas.microsoft.com/office/powerpoint/2010/main" val="899311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7.5 Administer ethical self-awareness surveys.</a:t>
            </a:r>
          </a:p>
          <a:p>
            <a:pPr marL="285750" indent="-285750">
              <a:buFont typeface="Arial" panose="020B0604020202020204" pitchFamily="34" charset="0"/>
              <a:buChar char="•"/>
            </a:pPr>
            <a:endParaRPr lang="en-US" dirty="0"/>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Have each manager independently develop a list of behavioral attributes an ideal employee would possess, such as keeping promises or continually learning best practices.</a:t>
            </a:r>
          </a:p>
          <a:p>
            <a:pPr marL="742950" marR="0" lvl="1"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Then present the composite profile of an ideal employee to subordinates for the purposes of self-assessment feedback. </a:t>
            </a:r>
          </a:p>
        </p:txBody>
      </p:sp>
      <p:sp>
        <p:nvSpPr>
          <p:cNvPr id="4" name="Slide Number Placeholder 3"/>
          <p:cNvSpPr>
            <a:spLocks noGrp="1"/>
          </p:cNvSpPr>
          <p:nvPr>
            <p:ph type="sldNum" sz="quarter" idx="5"/>
          </p:nvPr>
        </p:nvSpPr>
        <p:spPr/>
        <p:txBody>
          <a:bodyPr/>
          <a:lstStyle/>
          <a:p>
            <a:fld id="{39974C31-EB4A-4B21-8134-CB5741A1DC5F}" type="slidenum">
              <a:rPr lang="en-US" smtClean="0"/>
              <a:t>37</a:t>
            </a:fld>
            <a:endParaRPr lang="en-US" dirty="0"/>
          </a:p>
        </p:txBody>
      </p:sp>
    </p:spTree>
    <p:extLst>
      <p:ext uri="{BB962C8B-B14F-4D97-AF65-F5344CB8AC3E}">
        <p14:creationId xmlns:p14="http://schemas.microsoft.com/office/powerpoint/2010/main" val="1296215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7.5 Administer ethical self-awareness surveys.</a:t>
            </a:r>
          </a:p>
          <a:p>
            <a:pPr marL="285750" indent="-285750">
              <a:buFont typeface="Arial" panose="020B0604020202020204" pitchFamily="34" charset="0"/>
              <a:buChar char="•"/>
            </a:pPr>
            <a:endParaRPr lang="en-US" dirty="0"/>
          </a:p>
          <a:p>
            <a:pPr marL="2857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In a workshop setting, have employees individually answer the following sets of questions and discuss their responses in small groups. </a:t>
            </a:r>
          </a:p>
          <a:p>
            <a:pPr marL="742950" marR="0"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When did you first feel drawn to the kind of work you are doing?</a:t>
            </a:r>
          </a:p>
          <a:p>
            <a:pPr marL="1200150" marR="0" lvl="2" indent="-285750" hangingPunct="0">
              <a:lnSpc>
                <a:spcPct val="200000"/>
              </a:lnSpc>
              <a:spcBef>
                <a:spcPts val="0"/>
              </a:spcBef>
              <a:spcAft>
                <a:spcPts val="0"/>
              </a:spcAft>
              <a:buSzPts val="1000"/>
              <a:buFont typeface="Arial" panose="020B0604020202020204" pitchFamily="34" charset="0"/>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rPr>
              <a:t>What did it feel like?</a:t>
            </a:r>
          </a:p>
          <a:p>
            <a:pPr marL="1200150" marR="0" lvl="2" indent="-285750" hangingPunct="0">
              <a:lnSpc>
                <a:spcPct val="200000"/>
              </a:lnSpc>
              <a:spcBef>
                <a:spcPts val="0"/>
              </a:spcBef>
              <a:spcAft>
                <a:spcPts val="0"/>
              </a:spcAft>
              <a:buSzPts val="1000"/>
              <a:buFont typeface="Arial" panose="020B0604020202020204" pitchFamily="34" charset="0"/>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rPr>
              <a:t>Has this feeling increased or decreased over the years?</a:t>
            </a:r>
          </a:p>
          <a:p>
            <a:pPr marL="1200150" marR="0" lvl="2" indent="-285750" hangingPunct="0">
              <a:lnSpc>
                <a:spcPct val="200000"/>
              </a:lnSpc>
              <a:spcBef>
                <a:spcPts val="0"/>
              </a:spcBef>
              <a:spcAft>
                <a:spcPts val="0"/>
              </a:spcAft>
              <a:buSzPts val="1000"/>
              <a:buFont typeface="Arial" panose="020B0604020202020204" pitchFamily="34" charset="0"/>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rPr>
              <a:t>How can this feeling be regenerated?</a:t>
            </a:r>
          </a:p>
          <a:p>
            <a:pPr marL="742950" marR="0"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Do you experience joy in your work?</a:t>
            </a:r>
          </a:p>
          <a:p>
            <a:pPr marL="1200150" marR="0" lvl="2" indent="-285750" hangingPunct="0">
              <a:lnSpc>
                <a:spcPct val="200000"/>
              </a:lnSpc>
              <a:spcBef>
                <a:spcPts val="0"/>
              </a:spcBef>
              <a:spcAft>
                <a:spcPts val="0"/>
              </a:spcAft>
              <a:buSzPts val="1000"/>
              <a:buFont typeface="Arial" panose="020B0604020202020204" pitchFamily="34" charset="0"/>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rPr>
              <a:t>When and under what circumstances?</a:t>
            </a:r>
          </a:p>
          <a:p>
            <a:pPr marL="1200150" marR="0" lvl="2" indent="-285750" hangingPunct="0">
              <a:lnSpc>
                <a:spcPct val="200000"/>
              </a:lnSpc>
              <a:spcBef>
                <a:spcPts val="0"/>
              </a:spcBef>
              <a:spcAft>
                <a:spcPts val="0"/>
              </a:spcAft>
              <a:buSzPts val="1000"/>
              <a:buFont typeface="Arial" panose="020B0604020202020204" pitchFamily="34" charset="0"/>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rPr>
              <a:t>How often do you experience this?</a:t>
            </a:r>
          </a:p>
          <a:p>
            <a:pPr marL="1200150" marR="0" lvl="2" indent="-285750" hangingPunct="0">
              <a:lnSpc>
                <a:spcPct val="200000"/>
              </a:lnSpc>
              <a:spcBef>
                <a:spcPts val="0"/>
              </a:spcBef>
              <a:spcAft>
                <a:spcPts val="0"/>
              </a:spcAft>
              <a:buSzPts val="1000"/>
              <a:buFont typeface="Arial" panose="020B0604020202020204" pitchFamily="34" charset="0"/>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rPr>
              <a:t>How does this joy relate to difficulties associated with your work?</a:t>
            </a:r>
          </a:p>
          <a:p>
            <a:pPr marL="742950" marR="0"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What do you learn at work?</a:t>
            </a:r>
          </a:p>
          <a:p>
            <a:pPr marL="1200150" marR="0" lvl="2" indent="-285750" hangingPunct="0">
              <a:lnSpc>
                <a:spcPct val="200000"/>
              </a:lnSpc>
              <a:spcBef>
                <a:spcPts val="0"/>
              </a:spcBef>
              <a:spcAft>
                <a:spcPts val="0"/>
              </a:spcAft>
              <a:buSzPts val="1000"/>
              <a:buFont typeface="Arial" panose="020B0604020202020204" pitchFamily="34" charset="0"/>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rPr>
              <a:t>In what ways is work a learning experience for you?</a:t>
            </a:r>
          </a:p>
          <a:p>
            <a:pPr marL="1200150" marR="0" lvl="2" indent="-285750" hangingPunct="0">
              <a:lnSpc>
                <a:spcPct val="200000"/>
              </a:lnSpc>
              <a:spcBef>
                <a:spcPts val="0"/>
              </a:spcBef>
              <a:spcAft>
                <a:spcPts val="0"/>
              </a:spcAft>
              <a:buSzPts val="1000"/>
              <a:buFont typeface="Arial" panose="020B0604020202020204" pitchFamily="34" charset="0"/>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rPr>
              <a:t>In what ways is work a learning experience for others?</a:t>
            </a:r>
          </a:p>
          <a:p>
            <a:pPr marL="742950" marR="0" indent="-285750" algn="just">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How is your work a benefit to future generations?</a:t>
            </a:r>
          </a:p>
          <a:p>
            <a:pPr marL="742950" marR="0"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If you were to quit work today, what difference would it make to</a:t>
            </a:r>
          </a:p>
          <a:p>
            <a:pPr marL="1200150" marR="0" lvl="2" indent="-285750" hangingPunct="0">
              <a:lnSpc>
                <a:spcPct val="200000"/>
              </a:lnSpc>
              <a:spcBef>
                <a:spcPts val="0"/>
              </a:spcBef>
              <a:spcAft>
                <a:spcPts val="0"/>
              </a:spcAft>
              <a:buSzPts val="1000"/>
              <a:buFont typeface="Arial" panose="020B0604020202020204" pitchFamily="34" charset="0"/>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rPr>
              <a:t>Your personal or spiritual growth?</a:t>
            </a:r>
          </a:p>
          <a:p>
            <a:pPr marL="1200150" marR="0" lvl="2" indent="-285750" hangingPunct="0">
              <a:lnSpc>
                <a:spcPct val="200000"/>
              </a:lnSpc>
              <a:spcBef>
                <a:spcPts val="0"/>
              </a:spcBef>
              <a:spcAft>
                <a:spcPts val="0"/>
              </a:spcAft>
              <a:buSzPts val="1000"/>
              <a:buFont typeface="Arial" panose="020B0604020202020204" pitchFamily="34" charset="0"/>
              <a:buChar char="•"/>
              <a:tabLst>
                <a:tab pos="914400" algn="l"/>
              </a:tabLst>
            </a:pPr>
            <a:r>
              <a:rPr lang="en-US" sz="1800" dirty="0">
                <a:solidFill>
                  <a:srgbClr val="000000"/>
                </a:solidFill>
                <a:effectLst/>
                <a:latin typeface="Times New Roman" panose="02020603050405020304" pitchFamily="18" charset="0"/>
                <a:ea typeface="Times New Roman" panose="02020603050405020304" pitchFamily="18" charset="0"/>
              </a:rPr>
              <a:t>The personal or spiritual growth of your work colleagues? </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38</a:t>
            </a:fld>
            <a:endParaRPr lang="en-US" dirty="0"/>
          </a:p>
        </p:txBody>
      </p:sp>
    </p:spTree>
    <p:extLst>
      <p:ext uri="{BB962C8B-B14F-4D97-AF65-F5344CB8AC3E}">
        <p14:creationId xmlns:p14="http://schemas.microsoft.com/office/powerpoint/2010/main" val="1247207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7.5 Administer ethical self-awareness surveys.</a:t>
            </a:r>
          </a:p>
          <a:p>
            <a:pPr marL="285750" indent="-285750">
              <a:buFont typeface="Arial" panose="020B0604020202020204" pitchFamily="34" charset="0"/>
              <a:buChar char="•"/>
            </a:pPr>
            <a:endParaRPr lang="en-US" dirty="0"/>
          </a:p>
          <a:p>
            <a:pPr marL="285750" marR="0"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Put employees in small groups and have each one either search the Internet for an inspiring quote or write one that the employee may already be using and has displayed somewhere. </a:t>
            </a:r>
          </a:p>
          <a:p>
            <a:pPr marL="742950" marR="0" lvl="1"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Why does the quote resonate so much with me?</a:t>
            </a:r>
          </a:p>
          <a:p>
            <a:pPr marL="742950" marR="0" lvl="1"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What ethical value does the quote honor or support?</a:t>
            </a:r>
          </a:p>
          <a:p>
            <a:pPr marL="742950" marR="0" lvl="1"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How have you applied the quote in your life and at the workplace?</a:t>
            </a:r>
          </a:p>
          <a:p>
            <a:pPr marL="742950" marR="0" lvl="1" indent="-285750" hangingPunct="0">
              <a:lnSpc>
                <a:spcPct val="20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How can you apply the quote more often at the workplace?</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39</a:t>
            </a:fld>
            <a:endParaRPr lang="en-US" dirty="0"/>
          </a:p>
        </p:txBody>
      </p:sp>
    </p:spTree>
    <p:extLst>
      <p:ext uri="{BB962C8B-B14F-4D97-AF65-F5344CB8AC3E}">
        <p14:creationId xmlns:p14="http://schemas.microsoft.com/office/powerpoint/2010/main" val="1885144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7.6 Assess an ethics training workshop.</a:t>
            </a:r>
          </a:p>
          <a:p>
            <a:pPr marL="28575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effectLst/>
                <a:latin typeface="Times New Roman" panose="02020603050405020304" pitchFamily="18" charset="0"/>
                <a:ea typeface="Times New Roman" panose="02020603050405020304" pitchFamily="18" charset="0"/>
              </a:rPr>
              <a:t>Assessment</a:t>
            </a:r>
            <a:r>
              <a:rPr lang="en-US" sz="1800" dirty="0">
                <a:effectLst/>
                <a:latin typeface="Times New Roman" panose="02020603050405020304" pitchFamily="18" charset="0"/>
                <a:ea typeface="Times New Roman" panose="02020603050405020304" pitchFamily="18" charset="0"/>
              </a:rPr>
              <a:t> A systemic collection, review, and use of information to determine workshop effectiveness.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primary purposes of assessment are (1) evaluating if the ethics training workshop material presented has been learned by the participants; (2) evaluating if the workshop participant’s objectives have been met, and based on this information; (3) providing more effective instruction in the future by building on what worked previously and modifying what didn’t work.</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Keep the assessment tool simple and short for employees and the facilitator.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Follow-up interviews with the participants and their supervisors can also verify that new skills are being applied</a:t>
            </a:r>
          </a:p>
        </p:txBody>
      </p:sp>
      <p:sp>
        <p:nvSpPr>
          <p:cNvPr id="4" name="Slide Number Placeholder 3"/>
          <p:cNvSpPr>
            <a:spLocks noGrp="1"/>
          </p:cNvSpPr>
          <p:nvPr>
            <p:ph type="sldNum" sz="quarter" idx="5"/>
          </p:nvPr>
        </p:nvSpPr>
        <p:spPr/>
        <p:txBody>
          <a:bodyPr/>
          <a:lstStyle/>
          <a:p>
            <a:fld id="{39974C31-EB4A-4B21-8134-CB5741A1DC5F}" type="slidenum">
              <a:rPr lang="en-US" smtClean="0"/>
              <a:t>40</a:t>
            </a:fld>
            <a:endParaRPr lang="en-US" dirty="0"/>
          </a:p>
        </p:txBody>
      </p:sp>
    </p:spTree>
    <p:extLst>
      <p:ext uri="{BB962C8B-B14F-4D97-AF65-F5344CB8AC3E}">
        <p14:creationId xmlns:p14="http://schemas.microsoft.com/office/powerpoint/2010/main" val="196899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Describe several basic considerations for designing an ethics training workshop to build a high-integrity work culture.</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All employees, ranging from the CEO and board of directors to the janitor, experience ethical dilemmas daily. </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most common recipient of ethics training are managers.</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Upper-level managers establish the overall ethics tone that is then filtered throughout an organization. </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Direct supervisors have the most immediate impact on the ethics of subordinates.</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Making ethics training part of a new employee’s orientation process demonstrates from the outset the importance of ethics to the organization. </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Long-term employees significantly shape the organization’s ethical tone.</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5</a:t>
            </a:fld>
            <a:endParaRPr lang="en-US" dirty="0"/>
          </a:p>
        </p:txBody>
      </p:sp>
    </p:spTree>
    <p:extLst>
      <p:ext uri="{BB962C8B-B14F-4D97-AF65-F5344CB8AC3E}">
        <p14:creationId xmlns:p14="http://schemas.microsoft.com/office/powerpoint/2010/main" val="936861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Describe several basic considerations for designing an ethics training workshop to build a high-integrity work culture.</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Web-based programs can cover a broad range of issues or focus on one specific topic.</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Complement web-based ethics training programs with facilitator-guided face-to-face interactions and group activities; this enhances understanding, team building, and collegiality.</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Web-based training by itself cannot address all the nuances and contextual issues associated with ethical dilemmas.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6</a:t>
            </a:fld>
            <a:endParaRPr lang="en-US" dirty="0"/>
          </a:p>
        </p:txBody>
      </p:sp>
    </p:spTree>
    <p:extLst>
      <p:ext uri="{BB962C8B-B14F-4D97-AF65-F5344CB8AC3E}">
        <p14:creationId xmlns:p14="http://schemas.microsoft.com/office/powerpoint/2010/main" val="2272422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Describe several basic considerations for designing an ethics training workshop to build a high-integrity work culture.</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Web-based programs can cover a broad range of issues or focus on one specific topic.</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Complement web-based ethics training programs with facilitator-guided face-to-face interactions and group activities; this enhances understanding, team building, and collegiality.</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Web-based training by itself cannot address all the nuances and contextual issues associated with ethical dilemmas.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For instance, WeComply, a web-based ethics training vendor, provides an ethics scenario in which an employee walks into a coworker’s office to discuss a project and sees a sexually explicit image on her computer screen.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The only acceptable ethical response, according to WeComply’s automated system, is to immediately report the incident to the coworker’s supervisor.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But within a culture of trust, an employee should first address the ethical transgression directly with the coworker.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Before bringing in a third party, the employee should ask the coworker if the images violate company policy.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Often the guilty employee has to be told only once, and the problem is solved.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If this does not work, then the employee should inform the coworker’s supervisor. The WeComply web-based system does not allow room for such questioning or alternative thinking.</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7</a:t>
            </a:fld>
            <a:endParaRPr lang="en-US" dirty="0"/>
          </a:p>
        </p:txBody>
      </p:sp>
    </p:spTree>
    <p:extLst>
      <p:ext uri="{BB962C8B-B14F-4D97-AF65-F5344CB8AC3E}">
        <p14:creationId xmlns:p14="http://schemas.microsoft.com/office/powerpoint/2010/main" val="423990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Describe several basic considerations for designing an ethics training workshop to build a high-integrity work culture.</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good facilitator inspires self-learning among the participants by keeping everyone focused on the main issues while being flexible to new issues as they arise.</a:t>
            </a:r>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 ideal workshop facilitator is someone the participants trust who has the requisite skills to create a safe learning environment.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Times New Roman" panose="02020603050405020304" pitchFamily="18" charset="0"/>
              </a:rPr>
              <a:t>Some employees, however, will not speak honestly about their feelings and experiences in front of a human resources employee, particularly about ethical issues, because they fear their comments might have a negative impact on performance evaluations and lead to termination.</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If this is the case, assign the facilitator role to someone both the direct supervisor and employees trust. </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8</a:t>
            </a:fld>
            <a:endParaRPr lang="en-US" dirty="0"/>
          </a:p>
        </p:txBody>
      </p:sp>
    </p:spTree>
    <p:extLst>
      <p:ext uri="{BB962C8B-B14F-4D97-AF65-F5344CB8AC3E}">
        <p14:creationId xmlns:p14="http://schemas.microsoft.com/office/powerpoint/2010/main" val="400387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Describe several basic considerations for designing an ethics training workshop to build a high-integrity work culture.</a:t>
            </a:r>
          </a:p>
          <a:p>
            <a:endParaRPr lang="en-US" dirty="0"/>
          </a:p>
          <a:p>
            <a:pPr marL="17145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Initial employee tension and resistance can be defused by a warm-up activity in which participants agree on discussion guidelines.</a:t>
            </a:r>
          </a:p>
          <a:p>
            <a:pPr marL="628650" lvl="1" indent="-1714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If discussion guidelines already exist, have attendees review them and make modifications as needed.</a:t>
            </a:r>
          </a:p>
          <a:p>
            <a:pPr marL="628650" lvl="1"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If the organization lacks discussion guidelines, have participants independently develop a set of rules governing how participants should treat one another during the discussion. </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Discussion guidelines typically include one person speaking at a time without interruption, being open and honest, participating fully at one’s own comfort level, listening respectfully, asking questions (why do you believe that?) rather than making accusatory statements (that’s a sexist comment!), supporting the expression of dissent in a harassment-free environment, focusing on issues rather than on the person making the statement, and maintaining confidentiality.</a:t>
            </a:r>
          </a:p>
          <a:p>
            <a:pPr marL="171450" lvl="0" indent="-1714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Maintaining discussion confidentiality is essential.</a:t>
            </a:r>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9</a:t>
            </a:fld>
            <a:endParaRPr lang="en-US" dirty="0"/>
          </a:p>
        </p:txBody>
      </p:sp>
    </p:spTree>
    <p:extLst>
      <p:ext uri="{BB962C8B-B14F-4D97-AF65-F5344CB8AC3E}">
        <p14:creationId xmlns:p14="http://schemas.microsoft.com/office/powerpoint/2010/main" val="1611345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7.1 Describe several basic considerations for designing an ethics training workshop to build a high-integrity work culture.</a:t>
            </a:r>
          </a:p>
          <a:p>
            <a:endParaRPr lang="en-US" dirty="0"/>
          </a:p>
          <a:p>
            <a:pPr marL="285750" marR="0" indent="-285750">
              <a:lnSpc>
                <a:spcPct val="200000"/>
              </a:lnSpc>
              <a:spcBef>
                <a:spcPts val="0"/>
              </a:spcBef>
              <a:spcAft>
                <a:spcPts val="0"/>
              </a:spcAft>
              <a:buFont typeface="Arial" panose="020B0604020202020204" pitchFamily="34" charset="0"/>
              <a:buChar char="•"/>
            </a:pPr>
            <a:r>
              <a:rPr lang="en-US" sz="1800" dirty="0">
                <a:solidFill>
                  <a:srgbClr val="C00000"/>
                </a:solidFill>
                <a:effectLst/>
                <a:latin typeface="Times New Roman" panose="02020603050405020304" pitchFamily="18" charset="0"/>
                <a:ea typeface="Times New Roman" panose="02020603050405020304" pitchFamily="18" charset="0"/>
              </a:rPr>
              <a:t>Table 7.1 Ethics Discussion Guidelines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1. Respect </a:t>
            </a:r>
            <a:r>
              <a:rPr lang="en-US" sz="1800" i="1" dirty="0">
                <a:solidFill>
                  <a:srgbClr val="000000"/>
                </a:solidFill>
                <a:effectLst/>
                <a:latin typeface="Times New Roman" panose="02020603050405020304" pitchFamily="18" charset="0"/>
                <a:ea typeface="Times New Roman" panose="02020603050405020304" pitchFamily="18" charset="0"/>
              </a:rPr>
              <a:t>every single person</a:t>
            </a:r>
            <a:r>
              <a:rPr lang="en-US" sz="1800" dirty="0">
                <a:solidFill>
                  <a:srgbClr val="000000"/>
                </a:solidFill>
                <a:effectLst/>
                <a:latin typeface="Times New Roman" panose="02020603050405020304" pitchFamily="18" charset="0"/>
                <a:ea typeface="Times New Roman" panose="02020603050405020304" pitchFamily="18" charset="0"/>
              </a:rPr>
              <a:t> in the room unconditionally.</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2. Your voice is important; please share your opinion when you wish. </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3. All individuals who wish to speak will have the opportunity to. The facilitator will call on every person who requests to speak and will keep track of your turn. </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4. Voice your objections. If you remain quiet, we will never know your point of view.</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5. We all agree to disagree and continue to respect each other unconditionally even </a:t>
            </a:r>
            <a:r>
              <a:rPr lang="en-US" sz="1800" i="1" dirty="0">
                <a:solidFill>
                  <a:srgbClr val="000000"/>
                </a:solidFill>
                <a:effectLst/>
                <a:latin typeface="Times New Roman" panose="02020603050405020304" pitchFamily="18" charset="0"/>
                <a:ea typeface="Times New Roman" panose="02020603050405020304" pitchFamily="18" charset="0"/>
              </a:rPr>
              <a:t>after</a:t>
            </a:r>
            <a:r>
              <a:rPr lang="en-US" sz="1800" dirty="0">
                <a:solidFill>
                  <a:srgbClr val="000000"/>
                </a:solidFill>
                <a:effectLst/>
                <a:latin typeface="Times New Roman" panose="02020603050405020304" pitchFamily="18" charset="0"/>
                <a:ea typeface="Times New Roman" panose="02020603050405020304" pitchFamily="18" charset="0"/>
              </a:rPr>
              <a:t> our engaging discussions.</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6. Changing your mind is allowed.</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7. All participants will respect your right to your opinion without retribution. </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8. </a:t>
            </a:r>
            <a:r>
              <a:rPr lang="en-US" sz="1800" i="1" dirty="0">
                <a:solidFill>
                  <a:srgbClr val="000000"/>
                </a:solidFill>
                <a:effectLst/>
                <a:latin typeface="Times New Roman" panose="02020603050405020304" pitchFamily="18" charset="0"/>
                <a:ea typeface="Times New Roman" panose="02020603050405020304" pitchFamily="18" charset="0"/>
              </a:rPr>
              <a:t>Please use your voice</a:t>
            </a:r>
            <a:r>
              <a:rPr lang="en-US" sz="1800" dirty="0">
                <a:solidFill>
                  <a:srgbClr val="000000"/>
                </a:solidFill>
                <a:effectLst/>
                <a:latin typeface="Times New Roman" panose="02020603050405020304" pitchFamily="18" charset="0"/>
                <a:ea typeface="Times New Roman" panose="02020603050405020304" pitchFamily="18" charset="0"/>
              </a:rPr>
              <a:t>. The goal is that everyone will speak, although it isn’t required. </a:t>
            </a:r>
          </a:p>
          <a:p>
            <a:pPr marL="742950" marR="0" lvl="1" indent="-285750" hangingPunct="0">
              <a:lnSpc>
                <a:spcPct val="200000"/>
              </a:lnSpc>
              <a:spcBef>
                <a:spcPts val="0"/>
              </a:spcBef>
              <a:spcAft>
                <a:spcPts val="12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9. Read point number one!</a:t>
            </a:r>
          </a:p>
          <a:p>
            <a:pPr marL="285750" marR="0" indent="-285750" algn="just">
              <a:lnSpc>
                <a:spcPct val="200000"/>
              </a:lnSpc>
              <a:spcBef>
                <a:spcPts val="0"/>
              </a:spcBef>
              <a:spcAft>
                <a:spcPts val="0"/>
              </a:spcAft>
              <a:buFont typeface="Arial" panose="020B0604020202020204" pitchFamily="34" charset="0"/>
              <a:buChar char="•"/>
            </a:pPr>
            <a:r>
              <a:rPr lang="en-US" sz="1800" i="1" dirty="0">
                <a:solidFill>
                  <a:srgbClr val="00B050"/>
                </a:solidFill>
                <a:effectLst/>
                <a:latin typeface="Times New Roman" panose="02020603050405020304" pitchFamily="18" charset="0"/>
                <a:ea typeface="Times New Roman" panose="02020603050405020304" pitchFamily="18" charset="0"/>
                <a:cs typeface="ITC Berkeley Oldstyle Std Bk"/>
              </a:rPr>
              <a:t>Source:</a:t>
            </a:r>
            <a:r>
              <a:rPr lang="en-US" sz="1800" dirty="0">
                <a:solidFill>
                  <a:srgbClr val="00B050"/>
                </a:solidFill>
                <a:effectLst/>
                <a:latin typeface="Times New Roman" panose="02020603050405020304" pitchFamily="18" charset="0"/>
                <a:ea typeface="Times New Roman" panose="02020603050405020304" pitchFamily="18" charset="0"/>
                <a:cs typeface="ITC Berkeley Oldstyle Std Bk"/>
              </a:rPr>
              <a:t> Adapted from Rotary Ethics Symposium, “Discussion Ground Rules,” Rotary Club of Madison, Wisconsin, February 17, 2017.</a:t>
            </a:r>
          </a:p>
          <a:p>
            <a:endParaRPr lang="en-US" dirty="0"/>
          </a:p>
        </p:txBody>
      </p:sp>
      <p:sp>
        <p:nvSpPr>
          <p:cNvPr id="4" name="Slide Number Placeholder 3"/>
          <p:cNvSpPr>
            <a:spLocks noGrp="1"/>
          </p:cNvSpPr>
          <p:nvPr>
            <p:ph type="sldNum" sz="quarter" idx="5"/>
          </p:nvPr>
        </p:nvSpPr>
        <p:spPr/>
        <p:txBody>
          <a:bodyPr/>
          <a:lstStyle/>
          <a:p>
            <a:fld id="{39974C31-EB4A-4B21-8134-CB5741A1DC5F}" type="slidenum">
              <a:rPr lang="en-US" smtClean="0"/>
              <a:t>10</a:t>
            </a:fld>
            <a:endParaRPr lang="en-US" dirty="0"/>
          </a:p>
        </p:txBody>
      </p:sp>
    </p:spTree>
    <p:extLst>
      <p:ext uri="{BB962C8B-B14F-4D97-AF65-F5344CB8AC3E}">
        <p14:creationId xmlns:p14="http://schemas.microsoft.com/office/powerpoint/2010/main" val="1442440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E2F2F6"/>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a:xfrm>
            <a:off x="1371600" y="3733800"/>
            <a:ext cx="6400800" cy="1752600"/>
          </a:xfrm>
        </p:spPr>
        <p:txBody>
          <a:bodyPr>
            <a:normAutofit/>
          </a:bodyPr>
          <a:lstStyle>
            <a:lvl1pPr>
              <a:defRPr sz="3200">
                <a:solidFill>
                  <a:schemeClr val="tx1"/>
                </a:solidFill>
                <a:latin typeface="+mn-lt"/>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3008313" cy="72831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838200"/>
            <a:ext cx="5111750" cy="5287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61999"/>
            <a:ext cx="5486400" cy="3965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90600" y="1676400"/>
            <a:ext cx="7696200" cy="444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990600" y="6356350"/>
            <a:ext cx="7010400" cy="365125"/>
          </a:xfrm>
        </p:spPr>
        <p:txBody>
          <a:bodyPr/>
          <a:lstStyle/>
          <a:p>
            <a:r>
              <a:rPr lang="en-US" dirty="0"/>
              <a:t>Author, Title and Edition. © 20XX SAGE Publishing.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userDrawn="1"/>
        </p:nvSpPr>
        <p:spPr>
          <a:xfrm>
            <a:off x="0" y="0"/>
            <a:ext cx="6096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029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2133600"/>
            <a:ext cx="4038600" cy="3992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027238"/>
            <a:ext cx="4040188"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799"/>
            <a:ext cx="4040188"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2027238"/>
            <a:ext cx="4041775" cy="563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590799"/>
            <a:ext cx="4041775" cy="3535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Author, Title and Edition. © 20XX SAGE Publishing.</a:t>
            </a:r>
          </a:p>
        </p:txBody>
      </p:sp>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Author, Title and Edition. © 20XX SAGE Publishing.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3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133600"/>
            <a:ext cx="8229600" cy="3992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7543800" cy="365125"/>
          </a:xfrm>
          <a:prstGeom prst="rect">
            <a:avLst/>
          </a:prstGeom>
        </p:spPr>
        <p:txBody>
          <a:bodyPr vert="horz" lIns="91440" tIns="45720" rIns="91440" bIns="45720" rtlCol="0" anchor="ctr"/>
          <a:lstStyle>
            <a:lvl1pPr algn="l">
              <a:defRPr sz="1050">
                <a:solidFill>
                  <a:schemeClr val="tx1">
                    <a:tint val="75000"/>
                  </a:schemeClr>
                </a:solidFill>
                <a:latin typeface="Arial" panose="020B0604020202020204" pitchFamily="34" charset="0"/>
                <a:cs typeface="Arial" panose="020B0604020202020204" pitchFamily="34" charset="0"/>
              </a:defRPr>
            </a:lvl1pPr>
          </a:lstStyle>
          <a:p>
            <a:r>
              <a:rPr lang="en-US" dirty="0"/>
              <a:t>Author, Title and Edition. © 20XX SAGE Publishing.</a:t>
            </a:r>
          </a:p>
        </p:txBody>
      </p:sp>
      <p:sp>
        <p:nvSpPr>
          <p:cNvPr id="6" name="Slide Number Placeholder 5"/>
          <p:cNvSpPr>
            <a:spLocks noGrp="1"/>
          </p:cNvSpPr>
          <p:nvPr>
            <p:ph type="sldNum" sz="quarter" idx="4"/>
          </p:nvPr>
        </p:nvSpPr>
        <p:spPr>
          <a:xfrm>
            <a:off x="8229600" y="6356350"/>
            <a:ext cx="45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7" name="Rectangle 6"/>
          <p:cNvSpPr/>
          <p:nvPr userDrawn="1"/>
        </p:nvSpPr>
        <p:spPr>
          <a:xfrm>
            <a:off x="0" y="0"/>
            <a:ext cx="9144000" cy="6096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Business Ethics, 3e</a:t>
            </a:r>
            <a:br>
              <a:rPr lang="en-US" dirty="0"/>
            </a:br>
            <a:r>
              <a:rPr lang="en-US" dirty="0"/>
              <a:t>Chapter 7: Ethics Training</a:t>
            </a:r>
          </a:p>
        </p:txBody>
      </p:sp>
    </p:spTree>
    <p:extLst>
      <p:ext uri="{BB962C8B-B14F-4D97-AF65-F5344CB8AC3E}">
        <p14:creationId xmlns:p14="http://schemas.microsoft.com/office/powerpoint/2010/main" val="256500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Building Awareness, Trust, and a High-Integrity Work Culture </a:t>
            </a:r>
            <a:r>
              <a:rPr lang="en-US" sz="2200" dirty="0"/>
              <a:t>(7 of 11)</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graphicFrame>
        <p:nvGraphicFramePr>
          <p:cNvPr id="8" name="Table 8">
            <a:extLst>
              <a:ext uri="{FF2B5EF4-FFF2-40B4-BE49-F238E27FC236}">
                <a16:creationId xmlns:a16="http://schemas.microsoft.com/office/drawing/2014/main" id="{4563184A-5579-49B0-989F-758167147960}"/>
              </a:ext>
            </a:extLst>
          </p:cNvPr>
          <p:cNvGraphicFramePr>
            <a:graphicFrameLocks noGrp="1"/>
          </p:cNvGraphicFramePr>
          <p:nvPr>
            <p:ph idx="1"/>
            <p:extLst>
              <p:ext uri="{D42A27DB-BD31-4B8C-83A1-F6EECF244321}">
                <p14:modId xmlns:p14="http://schemas.microsoft.com/office/powerpoint/2010/main" val="2723924237"/>
              </p:ext>
            </p:extLst>
          </p:nvPr>
        </p:nvGraphicFramePr>
        <p:xfrm>
          <a:off x="457200" y="2133600"/>
          <a:ext cx="8229600" cy="360680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894288989"/>
                    </a:ext>
                  </a:extLst>
                </a:gridCol>
              </a:tblGrid>
              <a:tr h="370840">
                <a:tc>
                  <a:txBody>
                    <a:bodyPr/>
                    <a:lstStyle/>
                    <a:p>
                      <a:r>
                        <a:rPr lang="en-US" sz="1800" b="0" kern="1200" dirty="0">
                          <a:solidFill>
                            <a:schemeClr val="dk1"/>
                          </a:solidFill>
                          <a:effectLst/>
                          <a:latin typeface="+mn-lt"/>
                          <a:ea typeface="+mn-ea"/>
                          <a:cs typeface="+mn-cs"/>
                        </a:rPr>
                        <a:t>1. Respect every single person in the room unconditionally.</a:t>
                      </a:r>
                    </a:p>
                  </a:txBody>
                  <a:tcPr/>
                </a:tc>
                <a:extLst>
                  <a:ext uri="{0D108BD9-81ED-4DB2-BD59-A6C34878D82A}">
                    <a16:rowId xmlns:a16="http://schemas.microsoft.com/office/drawing/2014/main" val="1489722127"/>
                  </a:ext>
                </a:extLst>
              </a:tr>
              <a:tr h="370840">
                <a:tc>
                  <a:txBody>
                    <a:bodyPr/>
                    <a:lstStyle/>
                    <a:p>
                      <a:r>
                        <a:rPr lang="en-US" sz="1800" b="0" kern="1200" dirty="0">
                          <a:solidFill>
                            <a:schemeClr val="dk1"/>
                          </a:solidFill>
                          <a:effectLst/>
                          <a:latin typeface="+mn-lt"/>
                          <a:ea typeface="+mn-ea"/>
                          <a:cs typeface="+mn-cs"/>
                        </a:rPr>
                        <a:t>2. Your voice is important; please share your opinion when you wish. </a:t>
                      </a:r>
                    </a:p>
                  </a:txBody>
                  <a:tcPr/>
                </a:tc>
                <a:extLst>
                  <a:ext uri="{0D108BD9-81ED-4DB2-BD59-A6C34878D82A}">
                    <a16:rowId xmlns:a16="http://schemas.microsoft.com/office/drawing/2014/main" val="128253910"/>
                  </a:ext>
                </a:extLst>
              </a:tr>
              <a:tr h="370840">
                <a:tc>
                  <a:txBody>
                    <a:bodyPr/>
                    <a:lstStyle/>
                    <a:p>
                      <a:r>
                        <a:rPr lang="en-US" sz="1800" b="0" kern="1200" dirty="0">
                          <a:solidFill>
                            <a:schemeClr val="dk1"/>
                          </a:solidFill>
                          <a:effectLst/>
                          <a:latin typeface="+mn-lt"/>
                          <a:ea typeface="+mn-ea"/>
                          <a:cs typeface="+mn-cs"/>
                        </a:rPr>
                        <a:t>3. All individuals who wish to speak will have the opportunity to. </a:t>
                      </a:r>
                    </a:p>
                  </a:txBody>
                  <a:tcPr/>
                </a:tc>
                <a:extLst>
                  <a:ext uri="{0D108BD9-81ED-4DB2-BD59-A6C34878D82A}">
                    <a16:rowId xmlns:a16="http://schemas.microsoft.com/office/drawing/2014/main" val="1814446207"/>
                  </a:ext>
                </a:extLst>
              </a:tr>
              <a:tr h="370840">
                <a:tc>
                  <a:txBody>
                    <a:bodyPr/>
                    <a:lstStyle/>
                    <a:p>
                      <a:r>
                        <a:rPr lang="en-US" sz="1800" b="0" kern="1200" dirty="0">
                          <a:solidFill>
                            <a:schemeClr val="dk1"/>
                          </a:solidFill>
                          <a:effectLst/>
                          <a:latin typeface="+mn-lt"/>
                          <a:ea typeface="+mn-ea"/>
                          <a:cs typeface="+mn-cs"/>
                        </a:rPr>
                        <a:t>4. Voice your objections.</a:t>
                      </a:r>
                    </a:p>
                  </a:txBody>
                  <a:tcPr/>
                </a:tc>
                <a:extLst>
                  <a:ext uri="{0D108BD9-81ED-4DB2-BD59-A6C34878D82A}">
                    <a16:rowId xmlns:a16="http://schemas.microsoft.com/office/drawing/2014/main" val="3025565279"/>
                  </a:ext>
                </a:extLst>
              </a:tr>
              <a:tr h="370840">
                <a:tc>
                  <a:txBody>
                    <a:bodyPr/>
                    <a:lstStyle/>
                    <a:p>
                      <a:r>
                        <a:rPr lang="en-US" sz="1800" b="0" kern="1200" dirty="0">
                          <a:solidFill>
                            <a:schemeClr val="dk1"/>
                          </a:solidFill>
                          <a:effectLst/>
                          <a:latin typeface="+mn-lt"/>
                          <a:ea typeface="+mn-ea"/>
                          <a:cs typeface="+mn-cs"/>
                        </a:rPr>
                        <a:t>5. We all agree to disagree and continue to respect each other unconditionally even after our engaging discussions.</a:t>
                      </a:r>
                    </a:p>
                  </a:txBody>
                  <a:tcPr/>
                </a:tc>
                <a:extLst>
                  <a:ext uri="{0D108BD9-81ED-4DB2-BD59-A6C34878D82A}">
                    <a16:rowId xmlns:a16="http://schemas.microsoft.com/office/drawing/2014/main" val="2239494776"/>
                  </a:ext>
                </a:extLst>
              </a:tr>
              <a:tr h="370840">
                <a:tc>
                  <a:txBody>
                    <a:bodyPr/>
                    <a:lstStyle/>
                    <a:p>
                      <a:r>
                        <a:rPr lang="en-US" sz="1800" b="0" kern="1200" dirty="0">
                          <a:solidFill>
                            <a:schemeClr val="dk1"/>
                          </a:solidFill>
                          <a:effectLst/>
                          <a:latin typeface="+mn-lt"/>
                          <a:ea typeface="+mn-ea"/>
                          <a:cs typeface="+mn-cs"/>
                        </a:rPr>
                        <a:t>6. Changing your mind is allowed.</a:t>
                      </a:r>
                    </a:p>
                  </a:txBody>
                  <a:tcPr/>
                </a:tc>
                <a:extLst>
                  <a:ext uri="{0D108BD9-81ED-4DB2-BD59-A6C34878D82A}">
                    <a16:rowId xmlns:a16="http://schemas.microsoft.com/office/drawing/2014/main" val="1893596268"/>
                  </a:ext>
                </a:extLst>
              </a:tr>
              <a:tr h="370840">
                <a:tc>
                  <a:txBody>
                    <a:bodyPr/>
                    <a:lstStyle/>
                    <a:p>
                      <a:r>
                        <a:rPr lang="en-US" sz="1800" b="0" kern="1200" dirty="0">
                          <a:solidFill>
                            <a:schemeClr val="dk1"/>
                          </a:solidFill>
                          <a:effectLst/>
                          <a:latin typeface="+mn-lt"/>
                          <a:ea typeface="+mn-ea"/>
                          <a:cs typeface="+mn-cs"/>
                        </a:rPr>
                        <a:t>7. All participants will respect your right to your opinion without retribution. </a:t>
                      </a:r>
                    </a:p>
                  </a:txBody>
                  <a:tcPr/>
                </a:tc>
                <a:extLst>
                  <a:ext uri="{0D108BD9-81ED-4DB2-BD59-A6C34878D82A}">
                    <a16:rowId xmlns:a16="http://schemas.microsoft.com/office/drawing/2014/main" val="40496482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8. Please use your voice.</a:t>
                      </a:r>
                    </a:p>
                  </a:txBody>
                  <a:tcPr/>
                </a:tc>
                <a:extLst>
                  <a:ext uri="{0D108BD9-81ED-4DB2-BD59-A6C34878D82A}">
                    <a16:rowId xmlns:a16="http://schemas.microsoft.com/office/drawing/2014/main" val="1454843051"/>
                  </a:ext>
                </a:extLst>
              </a:tr>
              <a:tr h="370840">
                <a:tc>
                  <a:txBody>
                    <a:bodyPr/>
                    <a:lstStyle/>
                    <a:p>
                      <a:r>
                        <a:rPr lang="en-US" sz="1800" b="0" kern="1200" dirty="0">
                          <a:solidFill>
                            <a:schemeClr val="dk1"/>
                          </a:solidFill>
                          <a:effectLst/>
                          <a:latin typeface="+mn-lt"/>
                          <a:ea typeface="+mn-ea"/>
                          <a:cs typeface="+mn-cs"/>
                        </a:rPr>
                        <a:t>9. Read point number one!</a:t>
                      </a:r>
                      <a:endParaRPr lang="en-US" b="0" dirty="0"/>
                    </a:p>
                  </a:txBody>
                  <a:tcPr/>
                </a:tc>
                <a:extLst>
                  <a:ext uri="{0D108BD9-81ED-4DB2-BD59-A6C34878D82A}">
                    <a16:rowId xmlns:a16="http://schemas.microsoft.com/office/drawing/2014/main" val="2556099718"/>
                  </a:ext>
                </a:extLst>
              </a:tr>
            </a:tbl>
          </a:graphicData>
        </a:graphic>
      </p:graphicFrame>
    </p:spTree>
    <p:extLst>
      <p:ext uri="{BB962C8B-B14F-4D97-AF65-F5344CB8AC3E}">
        <p14:creationId xmlns:p14="http://schemas.microsoft.com/office/powerpoint/2010/main" val="172731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Building Awareness, Trust, and a High-Integrity Work Culture </a:t>
            </a:r>
            <a:r>
              <a:rPr lang="en-US" sz="2200" dirty="0"/>
              <a:t>(8 of 11)</a:t>
            </a:r>
          </a:p>
        </p:txBody>
      </p:sp>
      <p:sp>
        <p:nvSpPr>
          <p:cNvPr id="4" name="Content Placeholder 3"/>
          <p:cNvSpPr>
            <a:spLocks noGrp="1"/>
          </p:cNvSpPr>
          <p:nvPr>
            <p:ph idx="1"/>
          </p:nvPr>
        </p:nvSpPr>
        <p:spPr/>
        <p:txBody>
          <a:bodyPr>
            <a:normAutofit/>
          </a:bodyPr>
          <a:lstStyle/>
          <a:p>
            <a:pPr marL="0" indent="0">
              <a:buNone/>
            </a:pPr>
            <a:r>
              <a:rPr lang="en-US" dirty="0"/>
              <a:t>Framing the Training Workshop</a:t>
            </a:r>
          </a:p>
          <a:p>
            <a:r>
              <a:rPr lang="en-US" dirty="0"/>
              <a:t>Present ethics in spirit of ongoing improvement.</a:t>
            </a:r>
          </a:p>
          <a:p>
            <a:r>
              <a:rPr lang="en-US" dirty="0"/>
              <a:t>Prepare employees for challenges.</a:t>
            </a:r>
          </a:p>
          <a:p>
            <a:r>
              <a:rPr lang="en-US" dirty="0"/>
              <a:t>No “one-size-fits-all.”</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60460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Building Awareness, Trust, and a High-Integrity Work Culture </a:t>
            </a:r>
            <a:r>
              <a:rPr lang="en-US" sz="2200" dirty="0"/>
              <a:t>(9 of 11)</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8" name="Table 8">
            <a:extLst>
              <a:ext uri="{FF2B5EF4-FFF2-40B4-BE49-F238E27FC236}">
                <a16:creationId xmlns:a16="http://schemas.microsoft.com/office/drawing/2014/main" id="{018A7B66-7DF3-4DA9-86B9-FCED2B3E63EB}"/>
              </a:ext>
            </a:extLst>
          </p:cNvPr>
          <p:cNvGraphicFramePr>
            <a:graphicFrameLocks noGrp="1"/>
          </p:cNvGraphicFramePr>
          <p:nvPr>
            <p:ph idx="1"/>
            <p:extLst>
              <p:ext uri="{D42A27DB-BD31-4B8C-83A1-F6EECF244321}">
                <p14:modId xmlns:p14="http://schemas.microsoft.com/office/powerpoint/2010/main" val="397029029"/>
              </p:ext>
            </p:extLst>
          </p:nvPr>
        </p:nvGraphicFramePr>
        <p:xfrm>
          <a:off x="457200" y="2133600"/>
          <a:ext cx="8229600" cy="3845560"/>
        </p:xfrm>
        <a:graphic>
          <a:graphicData uri="http://schemas.openxmlformats.org/drawingml/2006/table">
            <a:tbl>
              <a:tblPr firstRow="1" bandRow="1">
                <a:tableStyleId>{69CF1AB2-1976-4502-BF36-3FF5EA218861}</a:tableStyleId>
              </a:tblPr>
              <a:tblGrid>
                <a:gridCol w="4114800">
                  <a:extLst>
                    <a:ext uri="{9D8B030D-6E8A-4147-A177-3AD203B41FA5}">
                      <a16:colId xmlns:a16="http://schemas.microsoft.com/office/drawing/2014/main" val="2177902424"/>
                    </a:ext>
                  </a:extLst>
                </a:gridCol>
                <a:gridCol w="4114800">
                  <a:extLst>
                    <a:ext uri="{9D8B030D-6E8A-4147-A177-3AD203B41FA5}">
                      <a16:colId xmlns:a16="http://schemas.microsoft.com/office/drawing/2014/main" val="1935608186"/>
                    </a:ext>
                  </a:extLst>
                </a:gridCol>
              </a:tblGrid>
              <a:tr h="370840">
                <a:tc>
                  <a:txBody>
                    <a:bodyPr/>
                    <a:lstStyle/>
                    <a:p>
                      <a:r>
                        <a:rPr lang="en-US" sz="1800" b="0" kern="1200" dirty="0">
                          <a:solidFill>
                            <a:schemeClr val="dk1"/>
                          </a:solidFill>
                          <a:effectLst/>
                          <a:latin typeface="+mn-lt"/>
                          <a:ea typeface="+mn-ea"/>
                          <a:cs typeface="+mn-cs"/>
                        </a:rPr>
                        <a:t>CEO or supervisor expresses support</a:t>
                      </a:r>
                      <a:endParaRPr lang="en-US" b="0" dirty="0"/>
                    </a:p>
                  </a:txBody>
                  <a:tcPr/>
                </a:tc>
                <a:tc>
                  <a:txBody>
                    <a:bodyPr/>
                    <a:lstStyle/>
                    <a:p>
                      <a:pPr hangingPunct="0"/>
                      <a:r>
                        <a:rPr lang="en-US" sz="1800" b="0" kern="1200" dirty="0">
                          <a:solidFill>
                            <a:schemeClr val="dk1"/>
                          </a:solidFill>
                          <a:effectLst/>
                          <a:latin typeface="+mn-lt"/>
                          <a:ea typeface="+mn-ea"/>
                          <a:cs typeface="+mn-cs"/>
                        </a:rPr>
                        <a:t>Focus on a salient issue or behavior</a:t>
                      </a:r>
                    </a:p>
                  </a:txBody>
                  <a:tcPr/>
                </a:tc>
                <a:extLst>
                  <a:ext uri="{0D108BD9-81ED-4DB2-BD59-A6C34878D82A}">
                    <a16:rowId xmlns:a16="http://schemas.microsoft.com/office/drawing/2014/main" val="2600751868"/>
                  </a:ext>
                </a:extLst>
              </a:tr>
              <a:tr h="370840">
                <a:tc>
                  <a:txBody>
                    <a:bodyPr/>
                    <a:lstStyle/>
                    <a:p>
                      <a:r>
                        <a:rPr lang="en-US" sz="1800" kern="1200" dirty="0">
                          <a:solidFill>
                            <a:schemeClr val="dk1"/>
                          </a:solidFill>
                          <a:effectLst/>
                          <a:latin typeface="+mn-lt"/>
                          <a:ea typeface="+mn-ea"/>
                          <a:cs typeface="+mn-cs"/>
                        </a:rPr>
                        <a:t>Clarify workshop rationale and objectives</a:t>
                      </a:r>
                      <a:endParaRPr lang="en-US" b="0" dirty="0"/>
                    </a:p>
                  </a:txBody>
                  <a:tcPr/>
                </a:tc>
                <a:tc>
                  <a:txBody>
                    <a:bodyPr/>
                    <a:lstStyle/>
                    <a:p>
                      <a:pPr hangingPunct="0"/>
                      <a:r>
                        <a:rPr lang="en-US" sz="1800" kern="1200" dirty="0">
                          <a:solidFill>
                            <a:schemeClr val="dk1"/>
                          </a:solidFill>
                          <a:effectLst/>
                          <a:latin typeface="+mn-lt"/>
                          <a:ea typeface="+mn-ea"/>
                          <a:cs typeface="+mn-cs"/>
                        </a:rPr>
                        <a:t>Legitimize an ethical decision-making process</a:t>
                      </a:r>
                    </a:p>
                  </a:txBody>
                  <a:tcPr/>
                </a:tc>
                <a:extLst>
                  <a:ext uri="{0D108BD9-81ED-4DB2-BD59-A6C34878D82A}">
                    <a16:rowId xmlns:a16="http://schemas.microsoft.com/office/drawing/2014/main" val="3690899487"/>
                  </a:ext>
                </a:extLst>
              </a:tr>
              <a:tr h="370840">
                <a:tc>
                  <a:txBody>
                    <a:bodyPr/>
                    <a:lstStyle/>
                    <a:p>
                      <a:r>
                        <a:rPr lang="en-US" sz="1800" kern="1200" dirty="0">
                          <a:solidFill>
                            <a:schemeClr val="dk1"/>
                          </a:solidFill>
                          <a:effectLst/>
                          <a:latin typeface="+mn-lt"/>
                          <a:ea typeface="+mn-ea"/>
                          <a:cs typeface="+mn-cs"/>
                        </a:rPr>
                        <a:t>Present competitive advantages</a:t>
                      </a:r>
                      <a:endParaRPr lang="en-US" b="0" dirty="0"/>
                    </a:p>
                  </a:txBody>
                  <a:tcPr/>
                </a:tc>
                <a:tc>
                  <a:txBody>
                    <a:bodyPr/>
                    <a:lstStyle/>
                    <a:p>
                      <a:pPr hangingPunct="0"/>
                      <a:r>
                        <a:rPr lang="en-US" sz="1800" kern="1200" dirty="0">
                          <a:solidFill>
                            <a:schemeClr val="dk1"/>
                          </a:solidFill>
                          <a:effectLst/>
                          <a:latin typeface="+mn-lt"/>
                          <a:ea typeface="+mn-ea"/>
                          <a:cs typeface="+mn-cs"/>
                        </a:rPr>
                        <a:t>Individually apply the decision-making process to a specific situation</a:t>
                      </a:r>
                    </a:p>
                  </a:txBody>
                  <a:tcPr/>
                </a:tc>
                <a:extLst>
                  <a:ext uri="{0D108BD9-81ED-4DB2-BD59-A6C34878D82A}">
                    <a16:rowId xmlns:a16="http://schemas.microsoft.com/office/drawing/2014/main" val="3861335871"/>
                  </a:ext>
                </a:extLst>
              </a:tr>
              <a:tr h="370840">
                <a:tc>
                  <a:txBody>
                    <a:bodyPr/>
                    <a:lstStyle/>
                    <a:p>
                      <a:pPr hangingPunct="0"/>
                      <a:r>
                        <a:rPr lang="en-US" sz="1800" kern="1200" dirty="0">
                          <a:solidFill>
                            <a:schemeClr val="dk1"/>
                          </a:solidFill>
                          <a:effectLst/>
                          <a:latin typeface="+mn-lt"/>
                          <a:ea typeface="+mn-ea"/>
                          <a:cs typeface="+mn-cs"/>
                        </a:rPr>
                        <a:t> Foster awareness of industry, organizational, or work unit ethical issues</a:t>
                      </a:r>
                    </a:p>
                  </a:txBody>
                  <a:tcPr/>
                </a:tc>
                <a:tc>
                  <a:txBody>
                    <a:bodyPr/>
                    <a:lstStyle/>
                    <a:p>
                      <a:pPr hangingPunct="0"/>
                      <a:r>
                        <a:rPr lang="en-US" sz="1800" kern="1200" dirty="0">
                          <a:solidFill>
                            <a:schemeClr val="dk1"/>
                          </a:solidFill>
                          <a:effectLst/>
                          <a:latin typeface="+mn-lt"/>
                          <a:ea typeface="+mn-ea"/>
                          <a:cs typeface="+mn-cs"/>
                        </a:rPr>
                        <a:t>Discuss the issue in small groups</a:t>
                      </a:r>
                    </a:p>
                  </a:txBody>
                  <a:tcPr/>
                </a:tc>
                <a:extLst>
                  <a:ext uri="{0D108BD9-81ED-4DB2-BD59-A6C34878D82A}">
                    <a16:rowId xmlns:a16="http://schemas.microsoft.com/office/drawing/2014/main" val="2686430506"/>
                  </a:ext>
                </a:extLst>
              </a:tr>
              <a:tr h="370840">
                <a:tc>
                  <a:txBody>
                    <a:bodyPr/>
                    <a:lstStyle/>
                    <a:p>
                      <a:pPr hangingPunct="0"/>
                      <a:r>
                        <a:rPr lang="en-US" sz="1800" kern="1200" dirty="0">
                          <a:solidFill>
                            <a:schemeClr val="dk1"/>
                          </a:solidFill>
                          <a:effectLst/>
                          <a:latin typeface="+mn-lt"/>
                          <a:ea typeface="+mn-ea"/>
                          <a:cs typeface="+mn-cs"/>
                        </a:rPr>
                        <a:t>Emphasize positive stories that reinforce ethical behaviors</a:t>
                      </a:r>
                    </a:p>
                  </a:txBody>
                  <a:tcPr/>
                </a:tc>
                <a:tc>
                  <a:txBody>
                    <a:bodyPr/>
                    <a:lstStyle/>
                    <a:p>
                      <a:pPr hangingPunct="0"/>
                      <a:r>
                        <a:rPr lang="en-US" sz="1800" kern="1200" dirty="0">
                          <a:solidFill>
                            <a:schemeClr val="dk1"/>
                          </a:solidFill>
                          <a:effectLst/>
                          <a:latin typeface="+mn-lt"/>
                          <a:ea typeface="+mn-ea"/>
                          <a:cs typeface="+mn-cs"/>
                        </a:rPr>
                        <a:t>Debrief</a:t>
                      </a:r>
                    </a:p>
                  </a:txBody>
                  <a:tcPr/>
                </a:tc>
                <a:extLst>
                  <a:ext uri="{0D108BD9-81ED-4DB2-BD59-A6C34878D82A}">
                    <a16:rowId xmlns:a16="http://schemas.microsoft.com/office/drawing/2014/main" val="3508078289"/>
                  </a:ext>
                </a:extLst>
              </a:tr>
              <a:tr h="370840">
                <a:tc>
                  <a:txBody>
                    <a:bodyPr/>
                    <a:lstStyle/>
                    <a:p>
                      <a:pPr hangingPunct="0"/>
                      <a:r>
                        <a:rPr lang="en-US" sz="1800" kern="1200" dirty="0">
                          <a:solidFill>
                            <a:schemeClr val="dk1"/>
                          </a:solidFill>
                          <a:effectLst/>
                          <a:latin typeface="+mn-lt"/>
                          <a:ea typeface="+mn-ea"/>
                          <a:cs typeface="+mn-cs"/>
                        </a:rPr>
                        <a:t>Introduce the organization’s codes of ethics and conduct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Assess and evaluate the workshop</a:t>
                      </a:r>
                    </a:p>
                  </a:txBody>
                  <a:tcPr/>
                </a:tc>
                <a:extLst>
                  <a:ext uri="{0D108BD9-81ED-4DB2-BD59-A6C34878D82A}">
                    <a16:rowId xmlns:a16="http://schemas.microsoft.com/office/drawing/2014/main" val="3932156319"/>
                  </a:ext>
                </a:extLst>
              </a:tr>
            </a:tbl>
          </a:graphicData>
        </a:graphic>
      </p:graphicFrame>
    </p:spTree>
    <p:extLst>
      <p:ext uri="{BB962C8B-B14F-4D97-AF65-F5344CB8AC3E}">
        <p14:creationId xmlns:p14="http://schemas.microsoft.com/office/powerpoint/2010/main" val="137051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Building Awareness, Trust, and a High-Integrity Work Culture </a:t>
            </a:r>
            <a:r>
              <a:rPr lang="en-US" sz="2200" dirty="0"/>
              <a:t>(10 of 11)</a:t>
            </a:r>
          </a:p>
        </p:txBody>
      </p:sp>
      <p:sp>
        <p:nvSpPr>
          <p:cNvPr id="4" name="Content Placeholder 3"/>
          <p:cNvSpPr>
            <a:spLocks noGrp="1"/>
          </p:cNvSpPr>
          <p:nvPr>
            <p:ph idx="1"/>
          </p:nvPr>
        </p:nvSpPr>
        <p:spPr/>
        <p:txBody>
          <a:bodyPr>
            <a:normAutofit/>
          </a:bodyPr>
          <a:lstStyle/>
          <a:p>
            <a:pPr marL="0" indent="0">
              <a:buNone/>
            </a:pPr>
            <a:r>
              <a:rPr lang="en-US" dirty="0"/>
              <a:t>Framing the Training Workshop</a:t>
            </a:r>
          </a:p>
          <a:p>
            <a:r>
              <a:rPr lang="en-US" dirty="0"/>
              <a:t>Include discussion on advantages of an ethical work culture.</a:t>
            </a:r>
          </a:p>
          <a:p>
            <a:r>
              <a:rPr lang="en-US" dirty="0"/>
              <a:t>Use cases relevant to participants.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4252720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3" name="Title 2"/>
          <p:cNvSpPr>
            <a:spLocks noGrp="1"/>
          </p:cNvSpPr>
          <p:nvPr>
            <p:ph type="title"/>
          </p:nvPr>
        </p:nvSpPr>
        <p:spPr/>
        <p:txBody>
          <a:bodyPr>
            <a:normAutofit fontScale="90000"/>
          </a:bodyPr>
          <a:lstStyle/>
          <a:p>
            <a:r>
              <a:rPr lang="en-US" dirty="0"/>
              <a:t>Building Awareness, Trust, and a High-Integrity Work Culture </a:t>
            </a:r>
            <a:r>
              <a:rPr lang="en-US" sz="2200" dirty="0"/>
              <a:t>(11 of 11)</a:t>
            </a:r>
          </a:p>
        </p:txBody>
      </p:sp>
      <p:sp>
        <p:nvSpPr>
          <p:cNvPr id="4" name="Text Placeholder 3">
            <a:extLst>
              <a:ext uri="{FF2B5EF4-FFF2-40B4-BE49-F238E27FC236}">
                <a16:creationId xmlns:a16="http://schemas.microsoft.com/office/drawing/2014/main" id="{A1641C87-B89F-4F8E-B9AF-79FB88AD535E}"/>
              </a:ext>
            </a:extLst>
          </p:cNvPr>
          <p:cNvSpPr>
            <a:spLocks noGrp="1"/>
          </p:cNvSpPr>
          <p:nvPr>
            <p:ph type="body" idx="1"/>
          </p:nvPr>
        </p:nvSpPr>
        <p:spPr/>
        <p:txBody>
          <a:bodyPr/>
          <a:lstStyle/>
          <a:p>
            <a:r>
              <a:rPr lang="en-US" dirty="0"/>
              <a:t>Ethics Training Options </a:t>
            </a:r>
          </a:p>
        </p:txBody>
      </p:sp>
      <p:graphicFrame>
        <p:nvGraphicFramePr>
          <p:cNvPr id="6" name="Table 6">
            <a:extLst>
              <a:ext uri="{FF2B5EF4-FFF2-40B4-BE49-F238E27FC236}">
                <a16:creationId xmlns:a16="http://schemas.microsoft.com/office/drawing/2014/main" id="{EC13CA66-D752-43F2-B443-28C024FBCD1E}"/>
              </a:ext>
            </a:extLst>
          </p:cNvPr>
          <p:cNvGraphicFramePr>
            <a:graphicFrameLocks noGrp="1"/>
          </p:cNvGraphicFramePr>
          <p:nvPr>
            <p:ph sz="half" idx="2"/>
            <p:extLst>
              <p:ext uri="{D42A27DB-BD31-4B8C-83A1-F6EECF244321}">
                <p14:modId xmlns:p14="http://schemas.microsoft.com/office/powerpoint/2010/main" val="919783523"/>
              </p:ext>
            </p:extLst>
          </p:nvPr>
        </p:nvGraphicFramePr>
        <p:xfrm>
          <a:off x="457200" y="2636838"/>
          <a:ext cx="7772400" cy="2839720"/>
        </p:xfrm>
        <a:graphic>
          <a:graphicData uri="http://schemas.openxmlformats.org/drawingml/2006/table">
            <a:tbl>
              <a:tblPr firstRow="1" bandRow="1">
                <a:tableStyleId>{69CF1AB2-1976-4502-BF36-3FF5EA218861}</a:tableStyleId>
              </a:tblPr>
              <a:tblGrid>
                <a:gridCol w="3886200">
                  <a:extLst>
                    <a:ext uri="{9D8B030D-6E8A-4147-A177-3AD203B41FA5}">
                      <a16:colId xmlns:a16="http://schemas.microsoft.com/office/drawing/2014/main" val="1354192714"/>
                    </a:ext>
                  </a:extLst>
                </a:gridCol>
                <a:gridCol w="3886200">
                  <a:extLst>
                    <a:ext uri="{9D8B030D-6E8A-4147-A177-3AD203B41FA5}">
                      <a16:colId xmlns:a16="http://schemas.microsoft.com/office/drawing/2014/main" val="3283010702"/>
                    </a:ext>
                  </a:extLst>
                </a:gridCol>
              </a:tblGrid>
              <a:tr h="0">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Typical behaviors experience.</a:t>
                      </a:r>
                    </a:p>
                  </a:txBody>
                  <a:tcPr marL="68580" marR="68580" marT="0" marB="0"/>
                </a:tc>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Ethics personality measures.</a:t>
                      </a:r>
                    </a:p>
                  </a:txBody>
                  <a:tcPr marL="68580" marR="68580" marT="0" marB="0"/>
                </a:tc>
                <a:extLst>
                  <a:ext uri="{0D108BD9-81ED-4DB2-BD59-A6C34878D82A}">
                    <a16:rowId xmlns:a16="http://schemas.microsoft.com/office/drawing/2014/main" val="2986396878"/>
                  </a:ext>
                </a:extLst>
              </a:tr>
              <a:tr h="370840">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Ethical culture assessment.</a:t>
                      </a:r>
                    </a:p>
                  </a:txBody>
                  <a:tcPr marL="68580" marR="68580" marT="0" marB="0"/>
                </a:tc>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Gratitude and appreciation.</a:t>
                      </a:r>
                    </a:p>
                  </a:txBody>
                  <a:tcPr marL="68580" marR="68580" marT="0" marB="0"/>
                </a:tc>
                <a:extLst>
                  <a:ext uri="{0D108BD9-81ED-4DB2-BD59-A6C34878D82A}">
                    <a16:rowId xmlns:a16="http://schemas.microsoft.com/office/drawing/2014/main" val="2968093576"/>
                  </a:ext>
                </a:extLst>
              </a:tr>
              <a:tr h="370840">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Code-of-conduct analysis.</a:t>
                      </a:r>
                    </a:p>
                  </a:txBody>
                  <a:tcPr marL="68580" marR="68580" marT="0" marB="0"/>
                </a:tc>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Level of moral development analysis.</a:t>
                      </a:r>
                    </a:p>
                  </a:txBody>
                  <a:tcPr marL="68580" marR="68580" marT="0" marB="0"/>
                </a:tc>
                <a:extLst>
                  <a:ext uri="{0D108BD9-81ED-4DB2-BD59-A6C34878D82A}">
                    <a16:rowId xmlns:a16="http://schemas.microsoft.com/office/drawing/2014/main" val="1513504127"/>
                  </a:ext>
                </a:extLst>
              </a:tr>
              <a:tr h="370840">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Apply the systematic rational ethical decision-making process.</a:t>
                      </a:r>
                    </a:p>
                  </a:txBody>
                  <a:tcPr marL="68580" marR="68580" marT="0" marB="0"/>
                </a:tc>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Benchmark to an ideal employee.</a:t>
                      </a:r>
                    </a:p>
                  </a:txBody>
                  <a:tcPr marL="68580" marR="68580" marT="0" marB="0"/>
                </a:tc>
                <a:extLst>
                  <a:ext uri="{0D108BD9-81ED-4DB2-BD59-A6C34878D82A}">
                    <a16:rowId xmlns:a16="http://schemas.microsoft.com/office/drawing/2014/main" val="3982238938"/>
                  </a:ext>
                </a:extLst>
              </a:tr>
              <a:tr h="370840">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Create business ethics scenarios for discussion.</a:t>
                      </a:r>
                    </a:p>
                  </a:txBody>
                  <a:tcPr marL="68580" marR="68580" marT="0" marB="0"/>
                </a:tc>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Work as a calling.</a:t>
                      </a:r>
                    </a:p>
                  </a:txBody>
                  <a:tcPr marL="68580" marR="68580" marT="0" marB="0"/>
                </a:tc>
                <a:extLst>
                  <a:ext uri="{0D108BD9-81ED-4DB2-BD59-A6C34878D82A}">
                    <a16:rowId xmlns:a16="http://schemas.microsoft.com/office/drawing/2014/main" val="3229312851"/>
                  </a:ext>
                </a:extLst>
              </a:tr>
              <a:tr h="370840">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Scripting responses to unethical behaviors.</a:t>
                      </a:r>
                    </a:p>
                  </a:txBody>
                  <a:tcPr marL="68580" marR="68580" marT="0" marB="0"/>
                </a:tc>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Inspirational quotes.</a:t>
                      </a:r>
                    </a:p>
                  </a:txBody>
                  <a:tcPr marL="68580" marR="68580" marT="0" marB="0"/>
                </a:tc>
                <a:extLst>
                  <a:ext uri="{0D108BD9-81ED-4DB2-BD59-A6C34878D82A}">
                    <a16:rowId xmlns:a16="http://schemas.microsoft.com/office/drawing/2014/main" val="414357057"/>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01086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Culture Workshops </a:t>
            </a:r>
            <a:r>
              <a:rPr lang="en-US" sz="2000" dirty="0"/>
              <a:t>(1 of 2)</a:t>
            </a:r>
          </a:p>
        </p:txBody>
      </p:sp>
      <p:sp>
        <p:nvSpPr>
          <p:cNvPr id="4" name="Content Placeholder 3"/>
          <p:cNvSpPr>
            <a:spLocks noGrp="1"/>
          </p:cNvSpPr>
          <p:nvPr>
            <p:ph idx="1"/>
          </p:nvPr>
        </p:nvSpPr>
        <p:spPr/>
        <p:txBody>
          <a:bodyPr>
            <a:normAutofit/>
          </a:bodyPr>
          <a:lstStyle/>
          <a:p>
            <a:pPr marL="0" indent="0">
              <a:buNone/>
            </a:pPr>
            <a:r>
              <a:rPr lang="en-US" dirty="0"/>
              <a:t>Typical Behaviors Experienced</a:t>
            </a:r>
          </a:p>
          <a:p>
            <a:r>
              <a:rPr lang="en-US" dirty="0"/>
              <a:t>Introduce employees to most common ethical problems.</a:t>
            </a:r>
          </a:p>
          <a:p>
            <a:r>
              <a:rPr lang="en-US" dirty="0"/>
              <a:t>Use lists of common ethical issues.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77123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Ethical Culture Workshops</a:t>
            </a:r>
            <a:br>
              <a:rPr lang="en-US" dirty="0"/>
            </a:br>
            <a:r>
              <a:rPr lang="en-US" sz="2200" dirty="0"/>
              <a:t>(2 of 2)</a:t>
            </a:r>
          </a:p>
        </p:txBody>
      </p:sp>
      <p:sp>
        <p:nvSpPr>
          <p:cNvPr id="4" name="Content Placeholder 3"/>
          <p:cNvSpPr>
            <a:spLocks noGrp="1"/>
          </p:cNvSpPr>
          <p:nvPr>
            <p:ph idx="1"/>
          </p:nvPr>
        </p:nvSpPr>
        <p:spPr/>
        <p:txBody>
          <a:bodyPr>
            <a:normAutofit/>
          </a:bodyPr>
          <a:lstStyle/>
          <a:p>
            <a:pPr marL="0" indent="0">
              <a:buNone/>
            </a:pPr>
            <a:r>
              <a:rPr lang="en-US" dirty="0"/>
              <a:t>Ethical Culture Assessment</a:t>
            </a:r>
          </a:p>
          <a:p>
            <a:r>
              <a:rPr lang="en-US" dirty="0"/>
              <a:t>Each employee assess the organization.</a:t>
            </a:r>
          </a:p>
          <a:p>
            <a:r>
              <a:rPr lang="en-US" dirty="0"/>
              <a:t>Surveys are completed to assess ethical culture.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266779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Code-of-Conduct Workshops</a:t>
            </a:r>
            <a:br>
              <a:rPr lang="en-US" dirty="0"/>
            </a:br>
            <a:r>
              <a:rPr lang="en-US" sz="2200" dirty="0"/>
              <a:t>(1 of 6)</a:t>
            </a:r>
            <a:endParaRPr lang="en-US" dirty="0"/>
          </a:p>
        </p:txBody>
      </p:sp>
      <p:sp>
        <p:nvSpPr>
          <p:cNvPr id="4" name="Content Placeholder 3"/>
          <p:cNvSpPr>
            <a:spLocks noGrp="1"/>
          </p:cNvSpPr>
          <p:nvPr>
            <p:ph idx="1"/>
          </p:nvPr>
        </p:nvSpPr>
        <p:spPr/>
        <p:txBody>
          <a:bodyPr/>
          <a:lstStyle/>
          <a:p>
            <a:pPr marL="0" indent="0">
              <a:buNone/>
            </a:pPr>
            <a:r>
              <a:rPr lang="en-US" dirty="0"/>
              <a:t>Code-of-Conduct Content</a:t>
            </a:r>
          </a:p>
          <a:p>
            <a:r>
              <a:rPr lang="en-US" dirty="0"/>
              <a:t>Use a game format to engage employees.</a:t>
            </a:r>
          </a:p>
          <a:p>
            <a:r>
              <a:rPr lang="en-US" dirty="0"/>
              <a:t>Example: Lubrizol.</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446882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Code-of-Conduct Workshops</a:t>
            </a:r>
            <a:br>
              <a:rPr lang="en-US" dirty="0"/>
            </a:br>
            <a:r>
              <a:rPr lang="en-US" sz="2200" dirty="0"/>
              <a:t>(2 of 6)</a:t>
            </a:r>
            <a:endParaRPr lang="en-US" dirty="0"/>
          </a:p>
        </p:txBody>
      </p:sp>
      <p:sp>
        <p:nvSpPr>
          <p:cNvPr id="4" name="Content Placeholder 3"/>
          <p:cNvSpPr>
            <a:spLocks noGrp="1"/>
          </p:cNvSpPr>
          <p:nvPr>
            <p:ph idx="1"/>
          </p:nvPr>
        </p:nvSpPr>
        <p:spPr/>
        <p:txBody>
          <a:bodyPr/>
          <a:lstStyle/>
          <a:p>
            <a:pPr marL="0" indent="0">
              <a:buNone/>
            </a:pPr>
            <a:r>
              <a:rPr lang="en-US" dirty="0"/>
              <a:t>Applying the Code of Conduct to Specific Situations</a:t>
            </a:r>
          </a:p>
          <a:p>
            <a:r>
              <a:rPr lang="en-US" dirty="0"/>
              <a:t>Example: Coca-Cola’s ethics training.</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2266616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Code-of-Conduct Workshops</a:t>
            </a:r>
            <a:br>
              <a:rPr lang="en-US" dirty="0"/>
            </a:br>
            <a:r>
              <a:rPr lang="en-US" sz="2200" dirty="0"/>
              <a:t>(3 of 6)</a:t>
            </a:r>
            <a:endParaRPr lang="en-US" dirty="0"/>
          </a:p>
        </p:txBody>
      </p:sp>
      <p:sp>
        <p:nvSpPr>
          <p:cNvPr id="4" name="Content Placeholder 3"/>
          <p:cNvSpPr>
            <a:spLocks noGrp="1"/>
          </p:cNvSpPr>
          <p:nvPr>
            <p:ph idx="1"/>
          </p:nvPr>
        </p:nvSpPr>
        <p:spPr/>
        <p:txBody>
          <a:bodyPr/>
          <a:lstStyle/>
          <a:p>
            <a:pPr marL="0" indent="0">
              <a:buNone/>
            </a:pPr>
            <a:r>
              <a:rPr lang="en-US" dirty="0"/>
              <a:t>Outcome of Code-of-Conduct Violations</a:t>
            </a:r>
          </a:p>
          <a:p>
            <a:r>
              <a:rPr lang="en-US" dirty="0"/>
              <a:t>U.S. Department of Defense maintains list of ethical violations and punishments.</a:t>
            </a:r>
          </a:p>
          <a:p>
            <a:r>
              <a:rPr lang="en-US" dirty="0"/>
              <a:t>Employees realized there is a punishment to violations.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4277843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Building Awareness, Trust, and a High-Integrity Work Culture </a:t>
            </a:r>
            <a:r>
              <a:rPr lang="en-US" sz="2200" dirty="0"/>
              <a:t>(1 of 2)</a:t>
            </a:r>
          </a:p>
        </p:txBody>
      </p:sp>
      <p:sp>
        <p:nvSpPr>
          <p:cNvPr id="4" name="Content Placeholder 3"/>
          <p:cNvSpPr>
            <a:spLocks noGrp="1"/>
          </p:cNvSpPr>
          <p:nvPr>
            <p:ph idx="1"/>
          </p:nvPr>
        </p:nvSpPr>
        <p:spPr/>
        <p:txBody>
          <a:bodyPr>
            <a:normAutofit/>
          </a:bodyPr>
          <a:lstStyle/>
          <a:p>
            <a:r>
              <a:rPr lang="en-US" dirty="0"/>
              <a:t>Raising moral awareness: never-ending.</a:t>
            </a:r>
          </a:p>
          <a:p>
            <a:r>
              <a:rPr lang="en-US" dirty="0"/>
              <a:t>Ethics training: clarify expectations, provide role model.</a:t>
            </a:r>
          </a:p>
          <a:p>
            <a:r>
              <a:rPr lang="en-US" dirty="0"/>
              <a:t>Organizational trust: cognitive and emotional.</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4436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Code-of-Conduct Workshops</a:t>
            </a:r>
            <a:br>
              <a:rPr lang="en-US" dirty="0"/>
            </a:br>
            <a:r>
              <a:rPr lang="en-US" sz="2200" dirty="0"/>
              <a:t>(4 of 6)</a:t>
            </a: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graphicFrame>
        <p:nvGraphicFramePr>
          <p:cNvPr id="9" name="Table 9">
            <a:extLst>
              <a:ext uri="{FF2B5EF4-FFF2-40B4-BE49-F238E27FC236}">
                <a16:creationId xmlns:a16="http://schemas.microsoft.com/office/drawing/2014/main" id="{1BCFBD8B-0DED-43DA-BCF2-DD91DEAB84A2}"/>
              </a:ext>
            </a:extLst>
          </p:cNvPr>
          <p:cNvGraphicFramePr>
            <a:graphicFrameLocks noGrp="1"/>
          </p:cNvGraphicFramePr>
          <p:nvPr>
            <p:ph idx="1"/>
            <p:extLst>
              <p:ext uri="{D42A27DB-BD31-4B8C-83A1-F6EECF244321}">
                <p14:modId xmlns:p14="http://schemas.microsoft.com/office/powerpoint/2010/main" val="2756300279"/>
              </p:ext>
            </p:extLst>
          </p:nvPr>
        </p:nvGraphicFramePr>
        <p:xfrm>
          <a:off x="457200" y="2133600"/>
          <a:ext cx="8229600" cy="301752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3764558602"/>
                    </a:ext>
                  </a:extLst>
                </a:gridCol>
                <a:gridCol w="2133600">
                  <a:extLst>
                    <a:ext uri="{9D8B030D-6E8A-4147-A177-3AD203B41FA5}">
                      <a16:colId xmlns:a16="http://schemas.microsoft.com/office/drawing/2014/main" val="1666366467"/>
                    </a:ext>
                  </a:extLst>
                </a:gridCol>
              </a:tblGrid>
              <a:tr h="370840">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1. A program manager negotiated a deal with a contractor that raised the price of computer storage by $500 a unit and used a business he controlled to purchase generic equipment and sell it to the government as a name-brand product far above market rate.</a:t>
                      </a:r>
                    </a:p>
                  </a:txBody>
                  <a:tcPr marL="68580" marR="68580" marT="0" marB="0"/>
                </a:tc>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A. 20 weekends in jail as a condition of 2 years of probation</a:t>
                      </a:r>
                    </a:p>
                  </a:txBody>
                  <a:tcPr marL="68580" marR="68580" marT="0" marB="0"/>
                </a:tc>
                <a:extLst>
                  <a:ext uri="{0D108BD9-81ED-4DB2-BD59-A6C34878D82A}">
                    <a16:rowId xmlns:a16="http://schemas.microsoft.com/office/drawing/2014/main" val="1160386514"/>
                  </a:ext>
                </a:extLst>
              </a:tr>
              <a:tr h="370840">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2. Chief of staff for the secretary of agriculture received $22,025 from two businessmen and friends who received government subsidies totaling $63,000 and $284,000. </a:t>
                      </a:r>
                    </a:p>
                  </a:txBody>
                  <a:tcPr marL="68580" marR="68580" marT="0" marB="0"/>
                </a:tc>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B. 2 years and 3 months in jail</a:t>
                      </a:r>
                    </a:p>
                  </a:txBody>
                  <a:tcPr marL="68580" marR="68580" marT="0" marB="0"/>
                </a:tc>
                <a:extLst>
                  <a:ext uri="{0D108BD9-81ED-4DB2-BD59-A6C34878D82A}">
                    <a16:rowId xmlns:a16="http://schemas.microsoft.com/office/drawing/2014/main" val="2201845055"/>
                  </a:ext>
                </a:extLst>
              </a:tr>
              <a:tr h="370840">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3. An accountant misused a travel card on 47 occasions to make personal purchases and unauthorized cash withdrawals.</a:t>
                      </a:r>
                    </a:p>
                  </a:txBody>
                  <a:tcPr marL="68580" marR="68580" marT="0" marB="0"/>
                </a:tc>
                <a:tc>
                  <a:txBody>
                    <a:bodyPr/>
                    <a:lstStyle/>
                    <a:p>
                      <a:pPr marL="0" marR="0" algn="l" defTabSz="914400" rtl="0" eaLnBrk="1" latinLnBrk="0" hangingPunct="1">
                        <a:spcBef>
                          <a:spcPts val="0"/>
                        </a:spcBef>
                        <a:spcAft>
                          <a:spcPts val="0"/>
                        </a:spcAft>
                      </a:pPr>
                      <a:r>
                        <a:rPr lang="en-US" sz="1800" b="0" kern="1200" dirty="0">
                          <a:solidFill>
                            <a:schemeClr val="dk1"/>
                          </a:solidFill>
                          <a:latin typeface="+mn-lt"/>
                          <a:ea typeface="+mn-ea"/>
                          <a:cs typeface="+mn-cs"/>
                        </a:rPr>
                        <a:t>C. 5 years in jail </a:t>
                      </a:r>
                    </a:p>
                  </a:txBody>
                  <a:tcPr marL="68580" marR="68580" marT="0" marB="0"/>
                </a:tc>
                <a:extLst>
                  <a:ext uri="{0D108BD9-81ED-4DB2-BD59-A6C34878D82A}">
                    <a16:rowId xmlns:a16="http://schemas.microsoft.com/office/drawing/2014/main" val="2787291254"/>
                  </a:ext>
                </a:extLst>
              </a:tr>
            </a:tbl>
          </a:graphicData>
        </a:graphic>
      </p:graphicFrame>
    </p:spTree>
    <p:extLst>
      <p:ext uri="{BB962C8B-B14F-4D97-AF65-F5344CB8AC3E}">
        <p14:creationId xmlns:p14="http://schemas.microsoft.com/office/powerpoint/2010/main" val="221566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Code-of-Conduct Workshops</a:t>
            </a:r>
            <a:br>
              <a:rPr lang="en-US" dirty="0"/>
            </a:br>
            <a:r>
              <a:rPr lang="en-US" sz="2200" dirty="0"/>
              <a:t>(5 of 6)</a:t>
            </a:r>
          </a:p>
        </p:txBody>
      </p:sp>
      <p:sp>
        <p:nvSpPr>
          <p:cNvPr id="4" name="Content Placeholder 3"/>
          <p:cNvSpPr>
            <a:spLocks noGrp="1"/>
          </p:cNvSpPr>
          <p:nvPr>
            <p:ph idx="1"/>
          </p:nvPr>
        </p:nvSpPr>
        <p:spPr/>
        <p:txBody>
          <a:bodyPr/>
          <a:lstStyle/>
          <a:p>
            <a:pPr marL="0" indent="0">
              <a:buNone/>
            </a:pPr>
            <a:r>
              <a:rPr lang="en-US" dirty="0"/>
              <a:t>Fraud and Theft Exploration: Fraud</a:t>
            </a:r>
          </a:p>
          <a:p>
            <a:r>
              <a:rPr lang="en-US" dirty="0"/>
              <a:t>Associated with multiple factors.</a:t>
            </a:r>
          </a:p>
          <a:p>
            <a:r>
              <a:rPr lang="en-US" dirty="0"/>
              <a:t>Can be simple or complex.</a:t>
            </a:r>
          </a:p>
          <a:p>
            <a:r>
              <a:rPr lang="en-US" dirty="0"/>
              <a:t>Understand “fraud </a:t>
            </a:r>
            <a:r>
              <a:rPr lang="en-US" dirty="0" smtClean="0"/>
              <a:t>triangle.”</a:t>
            </a: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3926905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Code-of-Conduct Workshops</a:t>
            </a:r>
            <a:br>
              <a:rPr lang="en-US" dirty="0"/>
            </a:br>
            <a:r>
              <a:rPr lang="en-US" sz="2200" dirty="0"/>
              <a:t>(6 of 6)</a:t>
            </a:r>
          </a:p>
        </p:txBody>
      </p:sp>
      <p:graphicFrame>
        <p:nvGraphicFramePr>
          <p:cNvPr id="6" name="Table 6">
            <a:extLst>
              <a:ext uri="{FF2B5EF4-FFF2-40B4-BE49-F238E27FC236}">
                <a16:creationId xmlns:a16="http://schemas.microsoft.com/office/drawing/2014/main" id="{4B0A91CC-CCF4-464B-BCEB-5FCF7197AB76}"/>
              </a:ext>
            </a:extLst>
          </p:cNvPr>
          <p:cNvGraphicFramePr>
            <a:graphicFrameLocks noGrp="1"/>
          </p:cNvGraphicFramePr>
          <p:nvPr>
            <p:ph idx="1"/>
            <p:extLst>
              <p:ext uri="{D42A27DB-BD31-4B8C-83A1-F6EECF244321}">
                <p14:modId xmlns:p14="http://schemas.microsoft.com/office/powerpoint/2010/main" val="1283504818"/>
              </p:ext>
            </p:extLst>
          </p:nvPr>
        </p:nvGraphicFramePr>
        <p:xfrm>
          <a:off x="457200" y="2133600"/>
          <a:ext cx="8229600" cy="222504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3677496361"/>
                    </a:ext>
                  </a:extLst>
                </a:gridCol>
              </a:tblGrid>
              <a:tr h="370840">
                <a:tc>
                  <a:txBody>
                    <a:bodyPr/>
                    <a:lstStyle/>
                    <a:p>
                      <a:pPr marL="0" marR="0">
                        <a:spcBef>
                          <a:spcPts val="0"/>
                        </a:spcBef>
                        <a:spcAft>
                          <a:spcPts val="0"/>
                        </a:spcAft>
                      </a:pPr>
                      <a:r>
                        <a:rPr lang="en-US" sz="1800" b="0" kern="1200" dirty="0">
                          <a:solidFill>
                            <a:schemeClr val="dk1"/>
                          </a:solidFill>
                          <a:latin typeface="+mn-lt"/>
                          <a:ea typeface="+mn-ea"/>
                          <a:cs typeface="+mn-cs"/>
                        </a:rPr>
                        <a:t>Step 1: Discuss common ways that fraud can be committed.</a:t>
                      </a:r>
                    </a:p>
                  </a:txBody>
                  <a:tcPr marL="68580" marR="68580" marT="0" marB="0"/>
                </a:tc>
                <a:extLst>
                  <a:ext uri="{0D108BD9-81ED-4DB2-BD59-A6C34878D82A}">
                    <a16:rowId xmlns:a16="http://schemas.microsoft.com/office/drawing/2014/main" val="3236164030"/>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Step 2: Discuss organization areas vulnerable to fraud.</a:t>
                      </a:r>
                    </a:p>
                  </a:txBody>
                  <a:tcPr marL="68580" marR="68580" marT="0" marB="0"/>
                </a:tc>
                <a:extLst>
                  <a:ext uri="{0D108BD9-81ED-4DB2-BD59-A6C34878D82A}">
                    <a16:rowId xmlns:a16="http://schemas.microsoft.com/office/drawing/2014/main" val="1021801972"/>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Step 3: Explain how fraud is detected.</a:t>
                      </a:r>
                    </a:p>
                  </a:txBody>
                  <a:tcPr marL="68580" marR="68580" marT="0" marB="0"/>
                </a:tc>
                <a:extLst>
                  <a:ext uri="{0D108BD9-81ED-4DB2-BD59-A6C34878D82A}">
                    <a16:rowId xmlns:a16="http://schemas.microsoft.com/office/drawing/2014/main" val="528147752"/>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Step 4: Describe how to report fraud.</a:t>
                      </a:r>
                    </a:p>
                  </a:txBody>
                  <a:tcPr marL="68580" marR="68580" marT="0" marB="0"/>
                </a:tc>
                <a:extLst>
                  <a:ext uri="{0D108BD9-81ED-4DB2-BD59-A6C34878D82A}">
                    <a16:rowId xmlns:a16="http://schemas.microsoft.com/office/drawing/2014/main" val="724658989"/>
                  </a:ext>
                </a:extLst>
              </a:tr>
              <a:tr h="370840">
                <a:tc>
                  <a:txBody>
                    <a:bodyPr/>
                    <a:lstStyle/>
                    <a:p>
                      <a:pPr marL="0" marR="0">
                        <a:spcBef>
                          <a:spcPts val="0"/>
                        </a:spcBef>
                        <a:spcAft>
                          <a:spcPts val="0"/>
                        </a:spcAft>
                      </a:pPr>
                      <a:r>
                        <a:rPr lang="en-US" sz="1800" kern="1200" dirty="0">
                          <a:solidFill>
                            <a:schemeClr val="dk1"/>
                          </a:solidFill>
                          <a:latin typeface="+mn-lt"/>
                          <a:ea typeface="+mn-ea"/>
                          <a:cs typeface="+mn-cs"/>
                        </a:rPr>
                        <a:t>Step 5: What is done with tips and frauds.</a:t>
                      </a:r>
                    </a:p>
                  </a:txBody>
                  <a:tcPr marL="68580" marR="68580" marT="0" marB="0"/>
                </a:tc>
                <a:extLst>
                  <a:ext uri="{0D108BD9-81ED-4DB2-BD59-A6C34878D82A}">
                    <a16:rowId xmlns:a16="http://schemas.microsoft.com/office/drawing/2014/main" val="2655764348"/>
                  </a:ext>
                </a:extLst>
              </a:tr>
              <a:tr h="370840">
                <a:tc>
                  <a:txBody>
                    <a:bodyPr/>
                    <a:lstStyle/>
                    <a:p>
                      <a:r>
                        <a:rPr lang="en-US" dirty="0"/>
                        <a:t>Step 6: Explain how the identity of the person who reported is protected.</a:t>
                      </a:r>
                    </a:p>
                  </a:txBody>
                  <a:tcPr/>
                </a:tc>
                <a:extLst>
                  <a:ext uri="{0D108BD9-81ED-4DB2-BD59-A6C34878D82A}">
                    <a16:rowId xmlns:a16="http://schemas.microsoft.com/office/drawing/2014/main" val="3668608933"/>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872888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Decision-Making Workshops </a:t>
            </a:r>
            <a:r>
              <a:rPr lang="en-US" sz="2200" dirty="0"/>
              <a:t>(1 of 9)</a:t>
            </a:r>
            <a:endParaRPr lang="en-US" dirty="0"/>
          </a:p>
        </p:txBody>
      </p:sp>
      <p:graphicFrame>
        <p:nvGraphicFramePr>
          <p:cNvPr id="6" name="Table 6">
            <a:extLst>
              <a:ext uri="{FF2B5EF4-FFF2-40B4-BE49-F238E27FC236}">
                <a16:creationId xmlns:a16="http://schemas.microsoft.com/office/drawing/2014/main" id="{0C1872C6-8BAE-471D-A5A9-E1EC6DCDA453}"/>
              </a:ext>
            </a:extLst>
          </p:cNvPr>
          <p:cNvGraphicFramePr>
            <a:graphicFrameLocks noGrp="1"/>
          </p:cNvGraphicFramePr>
          <p:nvPr>
            <p:ph idx="1"/>
            <p:extLst>
              <p:ext uri="{D42A27DB-BD31-4B8C-83A1-F6EECF244321}">
                <p14:modId xmlns:p14="http://schemas.microsoft.com/office/powerpoint/2010/main" val="2227611626"/>
              </p:ext>
            </p:extLst>
          </p:nvPr>
        </p:nvGraphicFramePr>
        <p:xfrm>
          <a:off x="457200" y="2133600"/>
          <a:ext cx="8229600" cy="249428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373321233"/>
                    </a:ext>
                  </a:extLst>
                </a:gridCol>
              </a:tblGrid>
              <a:tr h="370840">
                <a:tc>
                  <a:txBody>
                    <a:bodyPr/>
                    <a:lstStyle/>
                    <a:p>
                      <a:r>
                        <a:rPr lang="en-US" sz="1800" b="0" kern="1200" dirty="0">
                          <a:solidFill>
                            <a:schemeClr val="dk1"/>
                          </a:solidFill>
                          <a:effectLst/>
                          <a:latin typeface="+mn-lt"/>
                          <a:ea typeface="+mn-ea"/>
                          <a:cs typeface="+mn-cs"/>
                        </a:rPr>
                        <a:t>Step 1: Distribute the seven-question systematic rational ethical decision-making process and review it.</a:t>
                      </a:r>
                      <a:endParaRPr lang="en-US" b="0" dirty="0"/>
                    </a:p>
                  </a:txBody>
                  <a:tcPr/>
                </a:tc>
                <a:extLst>
                  <a:ext uri="{0D108BD9-81ED-4DB2-BD59-A6C34878D82A}">
                    <a16:rowId xmlns:a16="http://schemas.microsoft.com/office/drawing/2014/main" val="3334516172"/>
                  </a:ext>
                </a:extLst>
              </a:tr>
              <a:tr h="370840">
                <a:tc>
                  <a:txBody>
                    <a:bodyPr/>
                    <a:lstStyle/>
                    <a:p>
                      <a:pPr marL="0" marR="0">
                        <a:spcBef>
                          <a:spcPts val="0"/>
                        </a:spcBef>
                        <a:spcAft>
                          <a:spcPts val="0"/>
                        </a:spcAft>
                      </a:pPr>
                      <a:r>
                        <a:rPr lang="en-US" sz="1800" b="0" kern="1200" dirty="0">
                          <a:solidFill>
                            <a:schemeClr val="dk1"/>
                          </a:solidFill>
                          <a:effectLst/>
                          <a:latin typeface="+mn-lt"/>
                          <a:ea typeface="+mn-ea"/>
                          <a:cs typeface="+mn-cs"/>
                        </a:rPr>
                        <a:t>Step 2: Distribute a real-life situation to workshop participants.</a:t>
                      </a:r>
                    </a:p>
                  </a:txBody>
                  <a:tcPr marL="68580" marR="68580" marT="0" marB="0"/>
                </a:tc>
                <a:extLst>
                  <a:ext uri="{0D108BD9-81ED-4DB2-BD59-A6C34878D82A}">
                    <a16:rowId xmlns:a16="http://schemas.microsoft.com/office/drawing/2014/main" val="3589324070"/>
                  </a:ext>
                </a:extLst>
              </a:tr>
              <a:tr h="370840">
                <a:tc>
                  <a:txBody>
                    <a:bodyPr/>
                    <a:lstStyle/>
                    <a:p>
                      <a:pPr marL="0" marR="0">
                        <a:spcBef>
                          <a:spcPts val="0"/>
                        </a:spcBef>
                        <a:spcAft>
                          <a:spcPts val="0"/>
                        </a:spcAft>
                      </a:pPr>
                      <a:r>
                        <a:rPr lang="en-US" sz="1800" b="0" kern="1200" dirty="0">
                          <a:solidFill>
                            <a:schemeClr val="dk1"/>
                          </a:solidFill>
                          <a:effectLst/>
                          <a:latin typeface="+mn-lt"/>
                          <a:ea typeface="+mn-ea"/>
                          <a:cs typeface="+mn-cs"/>
                        </a:rPr>
                        <a:t>Step 3: Count the votes for each recommendation.</a:t>
                      </a:r>
                    </a:p>
                  </a:txBody>
                  <a:tcPr marL="68580" marR="68580" marT="0" marB="0"/>
                </a:tc>
                <a:extLst>
                  <a:ext uri="{0D108BD9-81ED-4DB2-BD59-A6C34878D82A}">
                    <a16:rowId xmlns:a16="http://schemas.microsoft.com/office/drawing/2014/main" val="585209636"/>
                  </a:ext>
                </a:extLst>
              </a:tr>
              <a:tr h="370840">
                <a:tc>
                  <a:txBody>
                    <a:bodyPr/>
                    <a:lstStyle/>
                    <a:p>
                      <a:pPr marL="0" marR="0">
                        <a:spcBef>
                          <a:spcPts val="0"/>
                        </a:spcBef>
                        <a:spcAft>
                          <a:spcPts val="0"/>
                        </a:spcAft>
                      </a:pPr>
                      <a:r>
                        <a:rPr lang="en-US" sz="1800" b="0" kern="1200" dirty="0">
                          <a:solidFill>
                            <a:schemeClr val="dk1"/>
                          </a:solidFill>
                          <a:effectLst/>
                          <a:latin typeface="+mn-lt"/>
                          <a:ea typeface="+mn-ea"/>
                          <a:cs typeface="+mn-cs"/>
                        </a:rPr>
                        <a:t>Step 4: Develop position rationale in small groups.</a:t>
                      </a:r>
                    </a:p>
                  </a:txBody>
                  <a:tcPr marL="68580" marR="68580" marT="0" marB="0"/>
                </a:tc>
                <a:extLst>
                  <a:ext uri="{0D108BD9-81ED-4DB2-BD59-A6C34878D82A}">
                    <a16:rowId xmlns:a16="http://schemas.microsoft.com/office/drawing/2014/main" val="2874748329"/>
                  </a:ext>
                </a:extLst>
              </a:tr>
              <a:tr h="370840">
                <a:tc>
                  <a:txBody>
                    <a:bodyPr/>
                    <a:lstStyle/>
                    <a:p>
                      <a:pPr marL="0" marR="0">
                        <a:spcBef>
                          <a:spcPts val="0"/>
                        </a:spcBef>
                        <a:spcAft>
                          <a:spcPts val="0"/>
                        </a:spcAft>
                      </a:pPr>
                      <a:r>
                        <a:rPr lang="en-US" sz="1800" b="0" kern="1200" dirty="0">
                          <a:solidFill>
                            <a:schemeClr val="dk1"/>
                          </a:solidFill>
                          <a:effectLst/>
                          <a:latin typeface="+mn-lt"/>
                          <a:ea typeface="+mn-ea"/>
                          <a:cs typeface="+mn-cs"/>
                        </a:rPr>
                        <a:t>Step 5: Empower the minority position and challenge the majority position.</a:t>
                      </a:r>
                    </a:p>
                  </a:txBody>
                  <a:tcPr marL="68580" marR="68580" marT="0" marB="0"/>
                </a:tc>
                <a:extLst>
                  <a:ext uri="{0D108BD9-81ED-4DB2-BD59-A6C34878D82A}">
                    <a16:rowId xmlns:a16="http://schemas.microsoft.com/office/drawing/2014/main" val="3873411626"/>
                  </a:ext>
                </a:extLst>
              </a:tr>
              <a:tr h="370840">
                <a:tc>
                  <a:txBody>
                    <a:bodyPr/>
                    <a:lstStyle/>
                    <a:p>
                      <a:pPr marL="0" marR="0">
                        <a:spcBef>
                          <a:spcPts val="0"/>
                        </a:spcBef>
                        <a:spcAft>
                          <a:spcPts val="0"/>
                        </a:spcAft>
                      </a:pPr>
                      <a:r>
                        <a:rPr lang="en-US" sz="1800" b="0" kern="1200" dirty="0">
                          <a:solidFill>
                            <a:schemeClr val="dk1"/>
                          </a:solidFill>
                          <a:effectLst/>
                          <a:latin typeface="+mn-lt"/>
                          <a:ea typeface="+mn-ea"/>
                          <a:cs typeface="+mn-cs"/>
                        </a:rPr>
                        <a:t>Step 6: Reach a conclusion.</a:t>
                      </a:r>
                    </a:p>
                  </a:txBody>
                  <a:tcPr marL="68580" marR="68580" marT="0" marB="0"/>
                </a:tc>
                <a:extLst>
                  <a:ext uri="{0D108BD9-81ED-4DB2-BD59-A6C34878D82A}">
                    <a16:rowId xmlns:a16="http://schemas.microsoft.com/office/drawing/2014/main" val="2237426492"/>
                  </a:ext>
                </a:extLst>
              </a:tr>
            </a:tbl>
          </a:graphicData>
        </a:graphic>
      </p:graphicFrame>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2382317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Decision-Making Workshops </a:t>
            </a:r>
            <a:r>
              <a:rPr lang="en-US" sz="2200" dirty="0"/>
              <a:t>(2 of 9)</a:t>
            </a:r>
            <a:endParaRPr lang="en-US" dirty="0"/>
          </a:p>
        </p:txBody>
      </p:sp>
      <p:sp>
        <p:nvSpPr>
          <p:cNvPr id="4" name="Content Placeholder 3"/>
          <p:cNvSpPr>
            <a:spLocks noGrp="1"/>
          </p:cNvSpPr>
          <p:nvPr>
            <p:ph idx="1"/>
          </p:nvPr>
        </p:nvSpPr>
        <p:spPr/>
        <p:txBody>
          <a:bodyPr/>
          <a:lstStyle/>
          <a:p>
            <a:pPr marL="0" indent="0">
              <a:buNone/>
            </a:pPr>
            <a:r>
              <a:rPr lang="en-US" dirty="0"/>
              <a:t>Apply the Systematic Rational Ethical Decision-Making Process</a:t>
            </a:r>
          </a:p>
          <a:p>
            <a:r>
              <a:rPr lang="en-US" dirty="0"/>
              <a:t>Have participant write down their answers.</a:t>
            </a:r>
          </a:p>
          <a:p>
            <a:r>
              <a:rPr lang="en-US" dirty="0"/>
              <a:t>Record how many voted for each option.</a:t>
            </a:r>
          </a:p>
          <a:p>
            <a:r>
              <a:rPr lang="en-US" dirty="0"/>
              <a:t>Form teams to discuss answers.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4097934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Decision-Making Workshops </a:t>
            </a:r>
            <a:r>
              <a:rPr lang="en-US" sz="2200" dirty="0"/>
              <a:t>(3 of 9)</a:t>
            </a:r>
            <a:endParaRPr lang="en-US" dirty="0"/>
          </a:p>
        </p:txBody>
      </p:sp>
      <p:sp>
        <p:nvSpPr>
          <p:cNvPr id="4" name="Content Placeholder 3"/>
          <p:cNvSpPr>
            <a:spLocks noGrp="1"/>
          </p:cNvSpPr>
          <p:nvPr>
            <p:ph idx="1"/>
          </p:nvPr>
        </p:nvSpPr>
        <p:spPr/>
        <p:txBody>
          <a:bodyPr/>
          <a:lstStyle/>
          <a:p>
            <a:pPr marL="0" indent="0">
              <a:buNone/>
            </a:pPr>
            <a:r>
              <a:rPr lang="en-US" dirty="0"/>
              <a:t>Apply the Systematic Rational Ethical Decision-Making Process</a:t>
            </a:r>
          </a:p>
          <a:p>
            <a:r>
              <a:rPr lang="en-US" dirty="0"/>
              <a:t>Have minority viewpoint team speak first.</a:t>
            </a:r>
          </a:p>
          <a:p>
            <a:r>
              <a:rPr lang="en-US" dirty="0"/>
              <a:t>Break into teams to answer concerns.</a:t>
            </a:r>
          </a:p>
          <a:p>
            <a:r>
              <a:rPr lang="en-US" dirty="0"/>
              <a:t>Use vignettes for participants to examine.</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714604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Decision-Making Workshops </a:t>
            </a:r>
            <a:r>
              <a:rPr lang="en-US" sz="2200" dirty="0"/>
              <a:t>(4 of 9)</a:t>
            </a:r>
            <a:endParaRPr lang="en-US" dirty="0"/>
          </a:p>
        </p:txBody>
      </p:sp>
      <p:sp>
        <p:nvSpPr>
          <p:cNvPr id="4" name="Content Placeholder 3"/>
          <p:cNvSpPr>
            <a:spLocks noGrp="1"/>
          </p:cNvSpPr>
          <p:nvPr>
            <p:ph idx="1"/>
          </p:nvPr>
        </p:nvSpPr>
        <p:spPr/>
        <p:txBody>
          <a:bodyPr>
            <a:normAutofit/>
          </a:bodyPr>
          <a:lstStyle/>
          <a:p>
            <a:pPr marL="0" indent="0">
              <a:buNone/>
            </a:pPr>
            <a:r>
              <a:rPr lang="en-US" dirty="0"/>
              <a:t>Ethical Applications: Requiring Written Response to Ethical Dilemmas</a:t>
            </a:r>
          </a:p>
          <a:p>
            <a:r>
              <a:rPr lang="en-US" dirty="0"/>
              <a:t>Commits to a specific option.</a:t>
            </a:r>
          </a:p>
          <a:p>
            <a:r>
              <a:rPr lang="en-US" dirty="0"/>
              <a:t>Provides facilitator to involve quiet participant.</a:t>
            </a:r>
          </a:p>
          <a:p>
            <a:r>
              <a:rPr lang="en-US" dirty="0"/>
              <a:t>Establishes an initial data point.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769513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Decision-Making Workshops </a:t>
            </a:r>
            <a:r>
              <a:rPr lang="en-US" sz="2200" dirty="0"/>
              <a:t>(5 of 9)</a:t>
            </a:r>
            <a:endParaRPr lang="en-US" dirty="0"/>
          </a:p>
        </p:txBody>
      </p:sp>
      <p:sp>
        <p:nvSpPr>
          <p:cNvPr id="4" name="Content Placeholder 3"/>
          <p:cNvSpPr>
            <a:spLocks noGrp="1"/>
          </p:cNvSpPr>
          <p:nvPr>
            <p:ph idx="1"/>
          </p:nvPr>
        </p:nvSpPr>
        <p:spPr/>
        <p:txBody>
          <a:bodyPr/>
          <a:lstStyle/>
          <a:p>
            <a:pPr marL="0" indent="0">
              <a:buNone/>
            </a:pPr>
            <a:r>
              <a:rPr lang="en-US" dirty="0"/>
              <a:t>Create Business Ethics Scenarios for Discussion</a:t>
            </a:r>
          </a:p>
          <a:p>
            <a:r>
              <a:rPr lang="en-US" dirty="0"/>
              <a:t>Help employees create written scenarios.</a:t>
            </a:r>
          </a:p>
          <a:p>
            <a:r>
              <a:rPr lang="en-US" dirty="0"/>
              <a:t>Include limits on length.</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767550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Decision-Making Workshops </a:t>
            </a:r>
            <a:r>
              <a:rPr lang="en-US" sz="2200" dirty="0"/>
              <a:t>(6 of 9)</a:t>
            </a: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graphicFrame>
        <p:nvGraphicFramePr>
          <p:cNvPr id="8" name="Table 8">
            <a:extLst>
              <a:ext uri="{FF2B5EF4-FFF2-40B4-BE49-F238E27FC236}">
                <a16:creationId xmlns:a16="http://schemas.microsoft.com/office/drawing/2014/main" id="{C5ECDE64-6E6E-4E46-9404-03BD654C0632}"/>
              </a:ext>
            </a:extLst>
          </p:cNvPr>
          <p:cNvGraphicFramePr>
            <a:graphicFrameLocks noGrp="1"/>
          </p:cNvGraphicFramePr>
          <p:nvPr>
            <p:ph idx="1"/>
            <p:extLst>
              <p:ext uri="{D42A27DB-BD31-4B8C-83A1-F6EECF244321}">
                <p14:modId xmlns:p14="http://schemas.microsoft.com/office/powerpoint/2010/main" val="1725033283"/>
              </p:ext>
            </p:extLst>
          </p:nvPr>
        </p:nvGraphicFramePr>
        <p:xfrm>
          <a:off x="457200" y="2133600"/>
          <a:ext cx="8229600" cy="2936240"/>
        </p:xfrm>
        <a:graphic>
          <a:graphicData uri="http://schemas.openxmlformats.org/drawingml/2006/table">
            <a:tbl>
              <a:tblPr firstRow="1" bandRow="1">
                <a:tableStyleId>{69CF1AB2-1976-4502-BF36-3FF5EA218861}</a:tableStyleId>
              </a:tblPr>
              <a:tblGrid>
                <a:gridCol w="8229600">
                  <a:extLst>
                    <a:ext uri="{9D8B030D-6E8A-4147-A177-3AD203B41FA5}">
                      <a16:colId xmlns:a16="http://schemas.microsoft.com/office/drawing/2014/main" val="1312917867"/>
                    </a:ext>
                  </a:extLst>
                </a:gridCol>
              </a:tblGrid>
              <a:tr h="370840">
                <a:tc>
                  <a:txBody>
                    <a:bodyPr/>
                    <a:lstStyle/>
                    <a:p>
                      <a:r>
                        <a:rPr lang="en-US" b="0" dirty="0"/>
                        <a:t>1. Describe an incident at work where you were not sure what was the right thing to do.</a:t>
                      </a:r>
                    </a:p>
                  </a:txBody>
                  <a:tcPr/>
                </a:tc>
                <a:extLst>
                  <a:ext uri="{0D108BD9-81ED-4DB2-BD59-A6C34878D82A}">
                    <a16:rowId xmlns:a16="http://schemas.microsoft.com/office/drawing/2014/main" val="636457258"/>
                  </a:ext>
                </a:extLst>
              </a:tr>
              <a:tr h="370840">
                <a:tc>
                  <a:txBody>
                    <a:bodyPr/>
                    <a:lstStyle/>
                    <a:p>
                      <a:r>
                        <a:rPr lang="en-US" b="0" dirty="0"/>
                        <a:t>2. Describe an incident at work that challenged your conscience.</a:t>
                      </a:r>
                    </a:p>
                  </a:txBody>
                  <a:tcPr/>
                </a:tc>
                <a:extLst>
                  <a:ext uri="{0D108BD9-81ED-4DB2-BD59-A6C34878D82A}">
                    <a16:rowId xmlns:a16="http://schemas.microsoft.com/office/drawing/2014/main" val="3297263932"/>
                  </a:ext>
                </a:extLst>
              </a:tr>
              <a:tr h="370840">
                <a:tc>
                  <a:txBody>
                    <a:bodyPr/>
                    <a:lstStyle/>
                    <a:p>
                      <a:r>
                        <a:rPr lang="en-US" b="0" dirty="0"/>
                        <a:t>3. Describe an incident at work that challenged the organization’s code of ethics or code of conduct.</a:t>
                      </a:r>
                    </a:p>
                  </a:txBody>
                  <a:tcPr/>
                </a:tc>
                <a:extLst>
                  <a:ext uri="{0D108BD9-81ED-4DB2-BD59-A6C34878D82A}">
                    <a16:rowId xmlns:a16="http://schemas.microsoft.com/office/drawing/2014/main" val="2106356872"/>
                  </a:ext>
                </a:extLst>
              </a:tr>
              <a:tr h="370840">
                <a:tc>
                  <a:txBody>
                    <a:bodyPr/>
                    <a:lstStyle/>
                    <a:p>
                      <a:r>
                        <a:rPr lang="en-US" b="0" dirty="0"/>
                        <a:t>4. Describe an incident at work that seemed disrespectful toward owners, customers, managers, employees, suppliers, the community, or the natural environment.</a:t>
                      </a:r>
                    </a:p>
                  </a:txBody>
                  <a:tcPr/>
                </a:tc>
                <a:extLst>
                  <a:ext uri="{0D108BD9-81ED-4DB2-BD59-A6C34878D82A}">
                    <a16:rowId xmlns:a16="http://schemas.microsoft.com/office/drawing/2014/main" val="3346181"/>
                  </a:ext>
                </a:extLst>
              </a:tr>
              <a:tr h="370840">
                <a:tc>
                  <a:txBody>
                    <a:bodyPr/>
                    <a:lstStyle/>
                    <a:p>
                      <a:r>
                        <a:rPr lang="en-US" b="0" dirty="0"/>
                        <a:t>To preserve anonymity, change references to specific people and places.</a:t>
                      </a:r>
                    </a:p>
                  </a:txBody>
                  <a:tcPr/>
                </a:tc>
                <a:extLst>
                  <a:ext uri="{0D108BD9-81ED-4DB2-BD59-A6C34878D82A}">
                    <a16:rowId xmlns:a16="http://schemas.microsoft.com/office/drawing/2014/main" val="834303239"/>
                  </a:ext>
                </a:extLst>
              </a:tr>
            </a:tbl>
          </a:graphicData>
        </a:graphic>
      </p:graphicFrame>
    </p:spTree>
    <p:extLst>
      <p:ext uri="{BB962C8B-B14F-4D97-AF65-F5344CB8AC3E}">
        <p14:creationId xmlns:p14="http://schemas.microsoft.com/office/powerpoint/2010/main" val="2067935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Decision-Making Workshops </a:t>
            </a:r>
            <a:r>
              <a:rPr lang="en-US" sz="2200" dirty="0"/>
              <a:t>(7 of 9)</a:t>
            </a:r>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graphicFrame>
        <p:nvGraphicFramePr>
          <p:cNvPr id="8" name="Table 8">
            <a:extLst>
              <a:ext uri="{FF2B5EF4-FFF2-40B4-BE49-F238E27FC236}">
                <a16:creationId xmlns:a16="http://schemas.microsoft.com/office/drawing/2014/main" id="{3759BF25-68D1-4249-AEC6-74C7A778999D}"/>
              </a:ext>
            </a:extLst>
          </p:cNvPr>
          <p:cNvGraphicFramePr>
            <a:graphicFrameLocks noGrp="1"/>
          </p:cNvGraphicFramePr>
          <p:nvPr>
            <p:ph idx="1"/>
            <p:extLst>
              <p:ext uri="{D42A27DB-BD31-4B8C-83A1-F6EECF244321}">
                <p14:modId xmlns:p14="http://schemas.microsoft.com/office/powerpoint/2010/main" val="4250364607"/>
              </p:ext>
            </p:extLst>
          </p:nvPr>
        </p:nvGraphicFramePr>
        <p:xfrm>
          <a:off x="457200" y="2133600"/>
          <a:ext cx="8229600" cy="360680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3091956162"/>
                    </a:ext>
                  </a:extLst>
                </a:gridCol>
              </a:tblGrid>
              <a:tr h="370840">
                <a:tc>
                  <a:txBody>
                    <a:bodyPr/>
                    <a:lstStyle/>
                    <a:p>
                      <a:r>
                        <a:rPr lang="en-US" dirty="0"/>
                        <a:t>Sick Leave?</a:t>
                      </a:r>
                    </a:p>
                  </a:txBody>
                  <a:tcPr/>
                </a:tc>
                <a:extLst>
                  <a:ext uri="{0D108BD9-81ED-4DB2-BD59-A6C34878D82A}">
                    <a16:rowId xmlns:a16="http://schemas.microsoft.com/office/drawing/2014/main" val="230002138"/>
                  </a:ext>
                </a:extLst>
              </a:tr>
              <a:tr h="370840">
                <a:tc>
                  <a:txBody>
                    <a:bodyPr/>
                    <a:lstStyle/>
                    <a:p>
                      <a:r>
                        <a:rPr lang="en-US" dirty="0"/>
                        <a:t>Kim called in sick but is taking a “mental health” day. Company policy does not allow for this.</a:t>
                      </a:r>
                    </a:p>
                  </a:txBody>
                  <a:tcPr/>
                </a:tc>
                <a:extLst>
                  <a:ext uri="{0D108BD9-81ED-4DB2-BD59-A6C34878D82A}">
                    <a16:rowId xmlns:a16="http://schemas.microsoft.com/office/drawing/2014/main" val="730416191"/>
                  </a:ext>
                </a:extLst>
              </a:tr>
              <a:tr h="370840">
                <a:tc>
                  <a:txBody>
                    <a:bodyPr/>
                    <a:lstStyle/>
                    <a:p>
                      <a:r>
                        <a:rPr lang="en-US" dirty="0"/>
                        <a:t>What </a:t>
                      </a:r>
                      <a:r>
                        <a:rPr lang="en-US" i="1" dirty="0"/>
                        <a:t>could</a:t>
                      </a:r>
                      <a:r>
                        <a:rPr lang="en-US" dirty="0"/>
                        <a:t> you do? </a:t>
                      </a:r>
                    </a:p>
                  </a:txBody>
                  <a:tcPr/>
                </a:tc>
                <a:extLst>
                  <a:ext uri="{0D108BD9-81ED-4DB2-BD59-A6C34878D82A}">
                    <a16:rowId xmlns:a16="http://schemas.microsoft.com/office/drawing/2014/main" val="3342146761"/>
                  </a:ext>
                </a:extLst>
              </a:tr>
              <a:tr h="370840">
                <a:tc>
                  <a:txBody>
                    <a:bodyPr/>
                    <a:lstStyle/>
                    <a:p>
                      <a:r>
                        <a:rPr lang="en-US" sz="1800" kern="1200" dirty="0">
                          <a:solidFill>
                            <a:schemeClr val="dk1"/>
                          </a:solidFill>
                          <a:effectLst/>
                          <a:latin typeface="+mn-lt"/>
                          <a:ea typeface="+mn-ea"/>
                          <a:cs typeface="+mn-cs"/>
                        </a:rPr>
                        <a:t>What </a:t>
                      </a:r>
                      <a:r>
                        <a:rPr lang="en-US" sz="1800" i="1" kern="1200" dirty="0">
                          <a:solidFill>
                            <a:schemeClr val="dk1"/>
                          </a:solidFill>
                          <a:effectLst/>
                          <a:latin typeface="+mn-lt"/>
                          <a:ea typeface="+mn-ea"/>
                          <a:cs typeface="+mn-cs"/>
                        </a:rPr>
                        <a:t>would</a:t>
                      </a:r>
                      <a:r>
                        <a:rPr lang="en-US" sz="1800" kern="1200" dirty="0">
                          <a:solidFill>
                            <a:schemeClr val="dk1"/>
                          </a:solidFill>
                          <a:effectLst/>
                          <a:latin typeface="+mn-lt"/>
                          <a:ea typeface="+mn-ea"/>
                          <a:cs typeface="+mn-cs"/>
                        </a:rPr>
                        <a:t> you do?</a:t>
                      </a:r>
                      <a:endParaRPr lang="en-US" dirty="0"/>
                    </a:p>
                  </a:txBody>
                  <a:tcPr/>
                </a:tc>
                <a:extLst>
                  <a:ext uri="{0D108BD9-81ED-4DB2-BD59-A6C34878D82A}">
                    <a16:rowId xmlns:a16="http://schemas.microsoft.com/office/drawing/2014/main" val="3947511140"/>
                  </a:ext>
                </a:extLst>
              </a:tr>
              <a:tr h="370840">
                <a:tc>
                  <a:txBody>
                    <a:bodyPr/>
                    <a:lstStyle/>
                    <a:p>
                      <a:r>
                        <a:rPr lang="en-US" dirty="0"/>
                        <a:t>1. Demand Kim work an extra day without pay to make up for the missed day?</a:t>
                      </a:r>
                    </a:p>
                  </a:txBody>
                  <a:tcPr/>
                </a:tc>
                <a:extLst>
                  <a:ext uri="{0D108BD9-81ED-4DB2-BD59-A6C34878D82A}">
                    <a16:rowId xmlns:a16="http://schemas.microsoft.com/office/drawing/2014/main" val="2610773853"/>
                  </a:ext>
                </a:extLst>
              </a:tr>
              <a:tr h="370840">
                <a:tc>
                  <a:txBody>
                    <a:bodyPr/>
                    <a:lstStyle/>
                    <a:p>
                      <a:r>
                        <a:rPr lang="en-US" dirty="0"/>
                        <a:t>2. Just give Kim a warning?</a:t>
                      </a:r>
                    </a:p>
                  </a:txBody>
                  <a:tcPr/>
                </a:tc>
                <a:extLst>
                  <a:ext uri="{0D108BD9-81ED-4DB2-BD59-A6C34878D82A}">
                    <a16:rowId xmlns:a16="http://schemas.microsoft.com/office/drawing/2014/main" val="3797258495"/>
                  </a:ext>
                </a:extLst>
              </a:tr>
              <a:tr h="370840">
                <a:tc>
                  <a:txBody>
                    <a:bodyPr/>
                    <a:lstStyle/>
                    <a:p>
                      <a:r>
                        <a:rPr lang="en-US" dirty="0"/>
                        <a:t>3. Do nothing?</a:t>
                      </a:r>
                    </a:p>
                  </a:txBody>
                  <a:tcPr/>
                </a:tc>
                <a:extLst>
                  <a:ext uri="{0D108BD9-81ED-4DB2-BD59-A6C34878D82A}">
                    <a16:rowId xmlns:a16="http://schemas.microsoft.com/office/drawing/2014/main" val="460609548"/>
                  </a:ext>
                </a:extLst>
              </a:tr>
              <a:tr h="370840">
                <a:tc>
                  <a:txBody>
                    <a:bodyPr/>
                    <a:lstStyle/>
                    <a:p>
                      <a:r>
                        <a:rPr lang="en-US" dirty="0"/>
                        <a:t>4. Something else (if so, what?)</a:t>
                      </a:r>
                    </a:p>
                  </a:txBody>
                  <a:tcPr/>
                </a:tc>
                <a:extLst>
                  <a:ext uri="{0D108BD9-81ED-4DB2-BD59-A6C34878D82A}">
                    <a16:rowId xmlns:a16="http://schemas.microsoft.com/office/drawing/2014/main" val="8078194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a:t>
                      </a:r>
                    </a:p>
                  </a:txBody>
                  <a:tcPr/>
                </a:tc>
                <a:extLst>
                  <a:ext uri="{0D108BD9-81ED-4DB2-BD59-A6C34878D82A}">
                    <a16:rowId xmlns:a16="http://schemas.microsoft.com/office/drawing/2014/main" val="29583255"/>
                  </a:ext>
                </a:extLst>
              </a:tr>
            </a:tbl>
          </a:graphicData>
        </a:graphic>
      </p:graphicFrame>
    </p:spTree>
    <p:extLst>
      <p:ext uri="{BB962C8B-B14F-4D97-AF65-F5344CB8AC3E}">
        <p14:creationId xmlns:p14="http://schemas.microsoft.com/office/powerpoint/2010/main" val="205230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Building Awareness, Trust, and a High-Integrity Work Culture </a:t>
            </a:r>
            <a:r>
              <a:rPr lang="en-US" sz="2200" dirty="0"/>
              <a:t>(2 of 2)</a:t>
            </a:r>
          </a:p>
        </p:txBody>
      </p:sp>
      <p:sp>
        <p:nvSpPr>
          <p:cNvPr id="4" name="Content Placeholder 3"/>
          <p:cNvSpPr>
            <a:spLocks noGrp="1"/>
          </p:cNvSpPr>
          <p:nvPr>
            <p:ph idx="1"/>
          </p:nvPr>
        </p:nvSpPr>
        <p:spPr/>
        <p:txBody>
          <a:bodyPr>
            <a:normAutofit/>
          </a:bodyPr>
          <a:lstStyle/>
          <a:p>
            <a:pPr marL="0" indent="0">
              <a:buNone/>
            </a:pPr>
            <a:r>
              <a:rPr lang="en-US" dirty="0"/>
              <a:t>Organizational Trust</a:t>
            </a:r>
          </a:p>
          <a:p>
            <a:r>
              <a:rPr lang="en-US" dirty="0"/>
              <a:t>Eliminates psychological barriers.</a:t>
            </a:r>
          </a:p>
          <a:p>
            <a:r>
              <a:rPr lang="en-US" dirty="0"/>
              <a:t>Creates economic benefits.</a:t>
            </a:r>
          </a:p>
          <a:p>
            <a:r>
              <a:rPr lang="en-US" dirty="0"/>
              <a:t>Attracts high-quality.</a:t>
            </a:r>
          </a:p>
          <a:p>
            <a:r>
              <a:rPr lang="en-US" dirty="0"/>
              <a:t>Can be lost quickly.</a:t>
            </a:r>
          </a:p>
          <a:p>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1152880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Decision-Making Workshops </a:t>
            </a:r>
            <a:r>
              <a:rPr lang="en-US" sz="2200" dirty="0"/>
              <a:t>(8 of 9)</a:t>
            </a:r>
            <a:endParaRPr lang="en-US" dirty="0"/>
          </a:p>
        </p:txBody>
      </p:sp>
      <p:sp>
        <p:nvSpPr>
          <p:cNvPr id="4" name="Content Placeholder 3"/>
          <p:cNvSpPr>
            <a:spLocks noGrp="1"/>
          </p:cNvSpPr>
          <p:nvPr>
            <p:ph idx="1"/>
          </p:nvPr>
        </p:nvSpPr>
        <p:spPr/>
        <p:txBody>
          <a:bodyPr/>
          <a:lstStyle/>
          <a:p>
            <a:pPr marL="0" indent="0">
              <a:buNone/>
            </a:pPr>
            <a:r>
              <a:rPr lang="en-US" dirty="0"/>
              <a:t>Create Business Ethics Scenarios for Discussion</a:t>
            </a:r>
          </a:p>
          <a:p>
            <a:r>
              <a:rPr lang="en-US" dirty="0"/>
              <a:t>Effective narratives are relatable.</a:t>
            </a:r>
          </a:p>
          <a:p>
            <a:r>
              <a:rPr lang="en-US" dirty="0"/>
              <a:t>Narratives can be developed by participants.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2892064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Decision-Making Workshops </a:t>
            </a:r>
            <a:r>
              <a:rPr lang="en-US" sz="2200" dirty="0"/>
              <a:t>(9 of 9)</a:t>
            </a:r>
          </a:p>
        </p:txBody>
      </p:sp>
      <p:sp>
        <p:nvSpPr>
          <p:cNvPr id="4" name="Content Placeholder 3"/>
          <p:cNvSpPr>
            <a:spLocks noGrp="1"/>
          </p:cNvSpPr>
          <p:nvPr>
            <p:ph idx="1"/>
          </p:nvPr>
        </p:nvSpPr>
        <p:spPr/>
        <p:txBody>
          <a:bodyPr/>
          <a:lstStyle/>
          <a:p>
            <a:pPr marL="0" indent="0">
              <a:buNone/>
            </a:pPr>
            <a:r>
              <a:rPr lang="en-US" dirty="0"/>
              <a:t>Scripting Responses to Unethical Behaviors</a:t>
            </a:r>
          </a:p>
          <a:p>
            <a:r>
              <a:rPr lang="en-US" dirty="0"/>
              <a:t>Recall how one stayed consistent with core values.</a:t>
            </a:r>
          </a:p>
          <a:p>
            <a:r>
              <a:rPr lang="en-US" dirty="0"/>
              <a:t>Recall when one did not speak out.</a:t>
            </a:r>
          </a:p>
          <a:p>
            <a:r>
              <a:rPr lang="en-US" dirty="0"/>
              <a:t>Reflect on why one did not speak out.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757090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Self-Awareness Workshops</a:t>
            </a:r>
            <a:br>
              <a:rPr lang="en-US" dirty="0"/>
            </a:br>
            <a:r>
              <a:rPr lang="en-US" sz="2200" dirty="0"/>
              <a:t>(1 of 8)</a:t>
            </a:r>
          </a:p>
        </p:txBody>
      </p:sp>
      <p:sp>
        <p:nvSpPr>
          <p:cNvPr id="4" name="Content Placeholder 3"/>
          <p:cNvSpPr>
            <a:spLocks noGrp="1"/>
          </p:cNvSpPr>
          <p:nvPr>
            <p:ph idx="1"/>
          </p:nvPr>
        </p:nvSpPr>
        <p:spPr/>
        <p:txBody>
          <a:bodyPr>
            <a:normAutofit/>
          </a:bodyPr>
          <a:lstStyle/>
          <a:p>
            <a:pPr marL="0" indent="0">
              <a:buNone/>
            </a:pPr>
            <a:r>
              <a:rPr lang="en-US" dirty="0"/>
              <a:t>Ethics Personality Measures</a:t>
            </a:r>
          </a:p>
          <a:p>
            <a:r>
              <a:rPr lang="en-US" dirty="0"/>
              <a:t>Idealism/relativism.</a:t>
            </a:r>
          </a:p>
          <a:p>
            <a:r>
              <a:rPr lang="en-US" dirty="0"/>
              <a:t>Ethical ideology.</a:t>
            </a:r>
          </a:p>
          <a:p>
            <a:r>
              <a:rPr lang="en-US" dirty="0"/>
              <a:t>Moral identity.</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4265987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Self-Awareness Workshops</a:t>
            </a:r>
            <a:br>
              <a:rPr lang="en-US" dirty="0"/>
            </a:br>
            <a:r>
              <a:rPr lang="en-US" sz="2200" dirty="0"/>
              <a:t>(2 of 8)</a:t>
            </a:r>
          </a:p>
        </p:txBody>
      </p:sp>
      <p:sp>
        <p:nvSpPr>
          <p:cNvPr id="4" name="Content Placeholder 3"/>
          <p:cNvSpPr>
            <a:spLocks noGrp="1"/>
          </p:cNvSpPr>
          <p:nvPr>
            <p:ph idx="1"/>
          </p:nvPr>
        </p:nvSpPr>
        <p:spPr/>
        <p:txBody>
          <a:bodyPr>
            <a:normAutofit/>
          </a:bodyPr>
          <a:lstStyle/>
          <a:p>
            <a:pPr marL="0" indent="0">
              <a:buNone/>
            </a:pPr>
            <a:r>
              <a:rPr lang="en-US" dirty="0"/>
              <a:t>Ethics Personality Measures</a:t>
            </a:r>
          </a:p>
          <a:p>
            <a:r>
              <a:rPr lang="en-US" dirty="0"/>
              <a:t>Moral courage.</a:t>
            </a:r>
          </a:p>
          <a:p>
            <a:r>
              <a:rPr lang="en-US" dirty="0"/>
              <a:t>Empathy.</a:t>
            </a:r>
          </a:p>
          <a:p>
            <a:r>
              <a:rPr lang="en-US" dirty="0"/>
              <a:t>Altruism.</a:t>
            </a:r>
          </a:p>
          <a:p>
            <a:r>
              <a:rPr lang="en-US" dirty="0"/>
              <a:t>Trust.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Tree>
    <p:extLst>
      <p:ext uri="{BB962C8B-B14F-4D97-AF65-F5344CB8AC3E}">
        <p14:creationId xmlns:p14="http://schemas.microsoft.com/office/powerpoint/2010/main" val="3579981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Self-Awareness Workshops</a:t>
            </a:r>
            <a:br>
              <a:rPr lang="en-US" dirty="0"/>
            </a:br>
            <a:r>
              <a:rPr lang="en-US" sz="2200" dirty="0"/>
              <a:t>(3 of 8)</a:t>
            </a:r>
          </a:p>
        </p:txBody>
      </p:sp>
      <p:sp>
        <p:nvSpPr>
          <p:cNvPr id="4" name="Content Placeholder 3"/>
          <p:cNvSpPr>
            <a:spLocks noGrp="1"/>
          </p:cNvSpPr>
          <p:nvPr>
            <p:ph idx="1"/>
          </p:nvPr>
        </p:nvSpPr>
        <p:spPr/>
        <p:txBody>
          <a:bodyPr>
            <a:normAutofit/>
          </a:bodyPr>
          <a:lstStyle/>
          <a:p>
            <a:pPr marL="0" indent="0">
              <a:buNone/>
            </a:pPr>
            <a:r>
              <a:rPr lang="en-US" dirty="0"/>
              <a:t>Ethics Personality Measures</a:t>
            </a:r>
          </a:p>
          <a:p>
            <a:r>
              <a:rPr lang="en-US" dirty="0"/>
              <a:t>Ethical self-efficacy.</a:t>
            </a:r>
          </a:p>
          <a:p>
            <a:r>
              <a:rPr lang="en-US" dirty="0"/>
              <a:t>Machiavellianism. </a:t>
            </a:r>
          </a:p>
          <a:p>
            <a:r>
              <a:rPr lang="en-US" dirty="0"/>
              <a:t>Locus of control.</a:t>
            </a:r>
          </a:p>
          <a:p>
            <a:r>
              <a:rPr lang="en-US" dirty="0"/>
              <a:t>Life regard.</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p14="http://schemas.microsoft.com/office/powerpoint/2010/main" val="2243559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Self-Awareness Workshops</a:t>
            </a:r>
            <a:br>
              <a:rPr lang="en-US" dirty="0"/>
            </a:br>
            <a:r>
              <a:rPr lang="en-US" sz="2200" dirty="0"/>
              <a:t>(4 of 8)</a:t>
            </a:r>
          </a:p>
        </p:txBody>
      </p:sp>
      <p:sp>
        <p:nvSpPr>
          <p:cNvPr id="4" name="Content Placeholder 3"/>
          <p:cNvSpPr>
            <a:spLocks noGrp="1"/>
          </p:cNvSpPr>
          <p:nvPr>
            <p:ph idx="1"/>
          </p:nvPr>
        </p:nvSpPr>
        <p:spPr/>
        <p:txBody>
          <a:bodyPr/>
          <a:lstStyle/>
          <a:p>
            <a:pPr marL="0" indent="0">
              <a:buNone/>
            </a:pPr>
            <a:r>
              <a:rPr lang="en-US" dirty="0"/>
              <a:t>Gratitude and Appreciation</a:t>
            </a:r>
          </a:p>
          <a:p>
            <a:r>
              <a:rPr lang="en-US" dirty="0"/>
              <a:t>Gratitude has many workplace benefits.</a:t>
            </a:r>
          </a:p>
          <a:p>
            <a:r>
              <a:rPr lang="en-US" dirty="0"/>
              <a:t>Many employees do not receive praise.</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622869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Self-Awareness Workshops</a:t>
            </a:r>
            <a:br>
              <a:rPr lang="en-US" dirty="0"/>
            </a:br>
            <a:r>
              <a:rPr lang="en-US" sz="2200" dirty="0"/>
              <a:t>(5 of 8)</a:t>
            </a:r>
          </a:p>
        </p:txBody>
      </p:sp>
      <p:sp>
        <p:nvSpPr>
          <p:cNvPr id="4" name="Content Placeholder 3"/>
          <p:cNvSpPr>
            <a:spLocks noGrp="1"/>
          </p:cNvSpPr>
          <p:nvPr>
            <p:ph idx="1"/>
          </p:nvPr>
        </p:nvSpPr>
        <p:spPr/>
        <p:txBody>
          <a:bodyPr/>
          <a:lstStyle/>
          <a:p>
            <a:pPr marL="0" indent="0">
              <a:buNone/>
            </a:pPr>
            <a:r>
              <a:rPr lang="en-US" dirty="0"/>
              <a:t>Level-of-Moral-Development Analysis</a:t>
            </a:r>
          </a:p>
          <a:p>
            <a:r>
              <a:rPr lang="en-US" dirty="0"/>
              <a:t>Defining Issues Test (DIT).</a:t>
            </a:r>
          </a:p>
          <a:p>
            <a:r>
              <a:rPr lang="en-US" dirty="0"/>
              <a:t>Moral Content Test (MCT).</a:t>
            </a:r>
          </a:p>
          <a:p>
            <a:r>
              <a:rPr lang="en-US" dirty="0"/>
              <a:t>Managerial Moral Judgement Test (MMJT)</a:t>
            </a:r>
          </a:p>
          <a:p>
            <a:r>
              <a:rPr lang="en-US" dirty="0"/>
              <a:t>Other tests.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dirty="0"/>
          </a:p>
        </p:txBody>
      </p:sp>
    </p:spTree>
    <p:extLst>
      <p:ext uri="{BB962C8B-B14F-4D97-AF65-F5344CB8AC3E}">
        <p14:creationId xmlns:p14="http://schemas.microsoft.com/office/powerpoint/2010/main" val="208354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Self-Awareness Workshops</a:t>
            </a:r>
            <a:br>
              <a:rPr lang="en-US" dirty="0"/>
            </a:br>
            <a:r>
              <a:rPr lang="en-US" sz="2200" dirty="0"/>
              <a:t>(6 of 8)</a:t>
            </a:r>
          </a:p>
        </p:txBody>
      </p:sp>
      <p:sp>
        <p:nvSpPr>
          <p:cNvPr id="4" name="Content Placeholder 3"/>
          <p:cNvSpPr>
            <a:spLocks noGrp="1"/>
          </p:cNvSpPr>
          <p:nvPr>
            <p:ph idx="1"/>
          </p:nvPr>
        </p:nvSpPr>
        <p:spPr/>
        <p:txBody>
          <a:bodyPr/>
          <a:lstStyle/>
          <a:p>
            <a:pPr marL="0" indent="0">
              <a:buNone/>
            </a:pPr>
            <a:r>
              <a:rPr lang="en-US" dirty="0"/>
              <a:t>Benchmark to an Ideal Employee</a:t>
            </a:r>
          </a:p>
          <a:p>
            <a:r>
              <a:rPr lang="en-US" dirty="0"/>
              <a:t>Employees need to know what is expected of them.</a:t>
            </a:r>
          </a:p>
          <a:p>
            <a:r>
              <a:rPr lang="en-US" dirty="0"/>
              <a:t>Managers have sense about how ideal employees behave.</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1551010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Self-Awareness Workshops</a:t>
            </a:r>
            <a:br>
              <a:rPr lang="en-US" dirty="0"/>
            </a:br>
            <a:r>
              <a:rPr lang="en-US" sz="2200" dirty="0"/>
              <a:t>(7 of 8)</a:t>
            </a:r>
          </a:p>
        </p:txBody>
      </p:sp>
      <p:sp>
        <p:nvSpPr>
          <p:cNvPr id="4" name="Content Placeholder 3"/>
          <p:cNvSpPr>
            <a:spLocks noGrp="1"/>
          </p:cNvSpPr>
          <p:nvPr>
            <p:ph idx="1"/>
          </p:nvPr>
        </p:nvSpPr>
        <p:spPr/>
        <p:txBody>
          <a:bodyPr/>
          <a:lstStyle/>
          <a:p>
            <a:pPr marL="0" indent="0">
              <a:buNone/>
            </a:pPr>
            <a:r>
              <a:rPr lang="en-US" dirty="0"/>
              <a:t>Work as a Calling</a:t>
            </a:r>
          </a:p>
          <a:p>
            <a:r>
              <a:rPr lang="en-US" dirty="0"/>
              <a:t>A calling cannot be projected.</a:t>
            </a:r>
          </a:p>
          <a:p>
            <a:r>
              <a:rPr lang="en-US" dirty="0"/>
              <a:t>People are called to different professions.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2835797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Ethical Self-Awareness Workshops</a:t>
            </a:r>
            <a:br>
              <a:rPr lang="en-US" dirty="0"/>
            </a:br>
            <a:r>
              <a:rPr lang="en-US" sz="2200" dirty="0"/>
              <a:t>(8 of 8)</a:t>
            </a:r>
          </a:p>
        </p:txBody>
      </p:sp>
      <p:sp>
        <p:nvSpPr>
          <p:cNvPr id="4" name="Content Placeholder 3"/>
          <p:cNvSpPr>
            <a:spLocks noGrp="1"/>
          </p:cNvSpPr>
          <p:nvPr>
            <p:ph idx="1"/>
          </p:nvPr>
        </p:nvSpPr>
        <p:spPr/>
        <p:txBody>
          <a:bodyPr/>
          <a:lstStyle/>
          <a:p>
            <a:pPr marL="0" indent="0">
              <a:buNone/>
            </a:pPr>
            <a:r>
              <a:rPr lang="en-US" dirty="0"/>
              <a:t>Inspirational Quotes</a:t>
            </a:r>
          </a:p>
          <a:p>
            <a:r>
              <a:rPr lang="en-US" dirty="0"/>
              <a:t>Contribute to positive and ethical mind-set.</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dirty="0"/>
          </a:p>
        </p:txBody>
      </p:sp>
    </p:spTree>
    <p:extLst>
      <p:ext uri="{BB962C8B-B14F-4D97-AF65-F5344CB8AC3E}">
        <p14:creationId xmlns:p14="http://schemas.microsoft.com/office/powerpoint/2010/main" val="348241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Building Awareness, Trust, and a High-Integrity Work Culture </a:t>
            </a:r>
            <a:r>
              <a:rPr lang="en-US" sz="2200" dirty="0"/>
              <a:t>(1 of 11)</a:t>
            </a:r>
          </a:p>
        </p:txBody>
      </p:sp>
      <p:sp>
        <p:nvSpPr>
          <p:cNvPr id="4" name="Content Placeholder 3"/>
          <p:cNvSpPr>
            <a:spLocks noGrp="1"/>
          </p:cNvSpPr>
          <p:nvPr>
            <p:ph idx="1"/>
          </p:nvPr>
        </p:nvSpPr>
        <p:spPr/>
        <p:txBody>
          <a:bodyPr>
            <a:normAutofit/>
          </a:bodyPr>
          <a:lstStyle/>
          <a:p>
            <a:pPr marL="0" indent="0">
              <a:buNone/>
            </a:pPr>
            <a:r>
              <a:rPr lang="en-US" dirty="0"/>
              <a:t>Extent of Ethics Training</a:t>
            </a:r>
          </a:p>
          <a:p>
            <a:r>
              <a:rPr lang="en-US" dirty="0"/>
              <a:t>Half of employees receive ethics training.</a:t>
            </a:r>
          </a:p>
          <a:p>
            <a:r>
              <a:rPr lang="en-US" dirty="0"/>
              <a:t>Some professions require ethics training.</a:t>
            </a:r>
          </a:p>
          <a:p>
            <a:r>
              <a:rPr lang="en-US" dirty="0"/>
              <a:t>Organizations tempted to cut ethics training.</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223646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Assessing the Ethics Training Workshops</a:t>
            </a:r>
            <a:endParaRPr lang="en-US" sz="2200" dirty="0"/>
          </a:p>
        </p:txBody>
      </p:sp>
      <p:sp>
        <p:nvSpPr>
          <p:cNvPr id="4" name="Content Placeholder 3"/>
          <p:cNvSpPr>
            <a:spLocks noGrp="1"/>
          </p:cNvSpPr>
          <p:nvPr>
            <p:ph idx="1"/>
          </p:nvPr>
        </p:nvSpPr>
        <p:spPr/>
        <p:txBody>
          <a:bodyPr/>
          <a:lstStyle/>
          <a:p>
            <a:r>
              <a:rPr lang="en-US" dirty="0"/>
              <a:t>Assessment: 3 primary purposes.</a:t>
            </a:r>
          </a:p>
          <a:p>
            <a:r>
              <a:rPr lang="en-US" dirty="0"/>
              <a:t>Training sessions: assess at conclusion.</a:t>
            </a:r>
          </a:p>
          <a:p>
            <a:r>
              <a:rPr lang="en-US" dirty="0"/>
              <a:t>Assessment tools.</a:t>
            </a:r>
          </a:p>
          <a:p>
            <a:r>
              <a:rPr lang="en-US" dirty="0"/>
              <a:t>Follow-up interviews.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34787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Building Awareness, Trust, and a High-Integrity Work Culture </a:t>
            </a:r>
            <a:r>
              <a:rPr lang="en-US" sz="2200" dirty="0"/>
              <a:t>(2 of 11)</a:t>
            </a:r>
          </a:p>
        </p:txBody>
      </p:sp>
      <p:sp>
        <p:nvSpPr>
          <p:cNvPr id="4" name="Content Placeholder 3"/>
          <p:cNvSpPr>
            <a:spLocks noGrp="1"/>
          </p:cNvSpPr>
          <p:nvPr>
            <p:ph idx="1"/>
          </p:nvPr>
        </p:nvSpPr>
        <p:spPr/>
        <p:txBody>
          <a:bodyPr>
            <a:normAutofit/>
          </a:bodyPr>
          <a:lstStyle/>
          <a:p>
            <a:pPr marL="0" indent="0">
              <a:buNone/>
            </a:pPr>
            <a:r>
              <a:rPr lang="en-US" dirty="0"/>
              <a:t>Who to Train</a:t>
            </a:r>
          </a:p>
          <a:p>
            <a:r>
              <a:rPr lang="en-US" dirty="0"/>
              <a:t>Conduct training through the organization.</a:t>
            </a:r>
          </a:p>
          <a:p>
            <a:r>
              <a:rPr lang="en-US" dirty="0"/>
              <a:t>Most common recipient: managers.</a:t>
            </a:r>
          </a:p>
          <a:p>
            <a:r>
              <a:rPr lang="en-US" dirty="0"/>
              <a:t>New and long-term employees.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9130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Building Awareness, Trust, and a High-Integrity Work Culture </a:t>
            </a:r>
            <a:r>
              <a:rPr lang="en-US" sz="2200" dirty="0"/>
              <a:t>(3 of 11)</a:t>
            </a:r>
          </a:p>
        </p:txBody>
      </p:sp>
      <p:sp>
        <p:nvSpPr>
          <p:cNvPr id="4" name="Content Placeholder 3"/>
          <p:cNvSpPr>
            <a:spLocks noGrp="1"/>
          </p:cNvSpPr>
          <p:nvPr>
            <p:ph idx="1"/>
          </p:nvPr>
        </p:nvSpPr>
        <p:spPr/>
        <p:txBody>
          <a:bodyPr>
            <a:normAutofit/>
          </a:bodyPr>
          <a:lstStyle/>
          <a:p>
            <a:pPr marL="0" indent="0">
              <a:buNone/>
            </a:pPr>
            <a:r>
              <a:rPr lang="en-US" dirty="0"/>
              <a:t>Web-Based Ethics Training</a:t>
            </a:r>
          </a:p>
          <a:p>
            <a:r>
              <a:rPr lang="en-US" dirty="0"/>
              <a:t>Simple and minimal cost.</a:t>
            </a:r>
          </a:p>
          <a:p>
            <a:r>
              <a:rPr lang="en-US" dirty="0"/>
              <a:t>Appropriate for ethical compliance programs.</a:t>
            </a:r>
          </a:p>
          <a:p>
            <a:r>
              <a:rPr lang="en-US" dirty="0"/>
              <a:t>Complement with other programs.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51246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Building Awareness, Trust, and a High-Integrity Work Culture </a:t>
            </a:r>
            <a:r>
              <a:rPr lang="en-US" sz="2200" dirty="0"/>
              <a:t>(4 of 11)</a:t>
            </a:r>
          </a:p>
        </p:txBody>
      </p:sp>
      <p:sp>
        <p:nvSpPr>
          <p:cNvPr id="4" name="Content Placeholder 3"/>
          <p:cNvSpPr>
            <a:spLocks noGrp="1"/>
          </p:cNvSpPr>
          <p:nvPr>
            <p:ph idx="1"/>
          </p:nvPr>
        </p:nvSpPr>
        <p:spPr/>
        <p:txBody>
          <a:bodyPr>
            <a:normAutofit/>
          </a:bodyPr>
          <a:lstStyle/>
          <a:p>
            <a:pPr marL="0" indent="0">
              <a:buNone/>
            </a:pPr>
            <a:r>
              <a:rPr lang="en-US" dirty="0"/>
              <a:t>Web-Based Ethics Training</a:t>
            </a:r>
          </a:p>
          <a:p>
            <a:r>
              <a:rPr lang="en-US" dirty="0"/>
              <a:t>Cannot address nuance.</a:t>
            </a:r>
          </a:p>
          <a:p>
            <a:r>
              <a:rPr lang="en-US" dirty="0"/>
              <a:t>Does not push employees out of comfort zones.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66767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Building Awareness, Trust, and a High-Integrity Work Culture </a:t>
            </a:r>
            <a:r>
              <a:rPr lang="en-US" sz="2200" dirty="0"/>
              <a:t>(5 of 11)</a:t>
            </a:r>
          </a:p>
        </p:txBody>
      </p:sp>
      <p:sp>
        <p:nvSpPr>
          <p:cNvPr id="4" name="Content Placeholder 3"/>
          <p:cNvSpPr>
            <a:spLocks noGrp="1"/>
          </p:cNvSpPr>
          <p:nvPr>
            <p:ph idx="1"/>
          </p:nvPr>
        </p:nvSpPr>
        <p:spPr/>
        <p:txBody>
          <a:bodyPr>
            <a:normAutofit/>
          </a:bodyPr>
          <a:lstStyle/>
          <a:p>
            <a:pPr marL="0" indent="0">
              <a:buNone/>
            </a:pPr>
            <a:r>
              <a:rPr lang="en-US" dirty="0"/>
              <a:t>The Workshop Facilitator</a:t>
            </a:r>
          </a:p>
          <a:p>
            <a:r>
              <a:rPr lang="en-US" dirty="0"/>
              <a:t>Inspires self-learning.</a:t>
            </a:r>
          </a:p>
          <a:p>
            <a:r>
              <a:rPr lang="en-US" dirty="0"/>
              <a:t>Engenders trust in participants.</a:t>
            </a:r>
          </a:p>
          <a:p>
            <a:r>
              <a:rPr lang="en-US" dirty="0"/>
              <a:t>May encounter drawbacks.</a:t>
            </a:r>
          </a:p>
          <a:p>
            <a:endParaRPr lang="en-US" dirty="0"/>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554896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Building Awareness, Trust, and a High-Integrity Work Culture </a:t>
            </a:r>
            <a:r>
              <a:rPr lang="en-US" sz="2200" dirty="0"/>
              <a:t>(6 of 11)</a:t>
            </a:r>
          </a:p>
        </p:txBody>
      </p:sp>
      <p:sp>
        <p:nvSpPr>
          <p:cNvPr id="4" name="Content Placeholder 3"/>
          <p:cNvSpPr>
            <a:spLocks noGrp="1"/>
          </p:cNvSpPr>
          <p:nvPr>
            <p:ph idx="1"/>
          </p:nvPr>
        </p:nvSpPr>
        <p:spPr/>
        <p:txBody>
          <a:bodyPr>
            <a:normAutofit/>
          </a:bodyPr>
          <a:lstStyle/>
          <a:p>
            <a:pPr marL="0" indent="0">
              <a:buNone/>
            </a:pPr>
            <a:r>
              <a:rPr lang="en-US" dirty="0"/>
              <a:t>Ethics Discussion Guidelines</a:t>
            </a:r>
          </a:p>
          <a:p>
            <a:r>
              <a:rPr lang="en-US" dirty="0"/>
              <a:t>Many uncomfortable discussing ethical issues.</a:t>
            </a:r>
          </a:p>
          <a:p>
            <a:r>
              <a:rPr lang="en-US" dirty="0"/>
              <a:t>Warm-up activities can diffuse situations.</a:t>
            </a:r>
          </a:p>
          <a:p>
            <a:r>
              <a:rPr lang="en-US" dirty="0"/>
              <a:t>Use of agreed-on guidelines.</a:t>
            </a:r>
          </a:p>
        </p:txBody>
      </p:sp>
      <p:sp>
        <p:nvSpPr>
          <p:cNvPr id="2" name="Footer Placeholder 1"/>
          <p:cNvSpPr>
            <a:spLocks noGrp="1"/>
          </p:cNvSpPr>
          <p:nvPr>
            <p:ph type="ftr" sz="quarter" idx="11"/>
          </p:nvPr>
        </p:nvSpPr>
        <p:spPr/>
        <p:txBody>
          <a:bodyPr/>
          <a:lstStyle/>
          <a:p>
            <a:r>
              <a:rPr lang="en-US" dirty="0"/>
              <a:t>Collins, Business Ethics, 3e. © SAGE Publications, 2021.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012159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7467</Words>
  <Application>Microsoft Office PowerPoint</Application>
  <PresentationFormat>On-screen Show (4:3)</PresentationFormat>
  <Paragraphs>651</Paragraphs>
  <Slides>40</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ITC Berkeley Oldstyle Std Bk</vt:lpstr>
      <vt:lpstr>Times New Roman</vt:lpstr>
      <vt:lpstr>Office Theme</vt:lpstr>
      <vt:lpstr>Business Ethics, 3e Chapter 7: Ethics Training</vt:lpstr>
      <vt:lpstr>Building Awareness, Trust, and a High-Integrity Work Culture (1 of 2)</vt:lpstr>
      <vt:lpstr>Building Awareness, Trust, and a High-Integrity Work Culture (2 of 2)</vt:lpstr>
      <vt:lpstr>Building Awareness, Trust, and a High-Integrity Work Culture (1 of 11)</vt:lpstr>
      <vt:lpstr>Building Awareness, Trust, and a High-Integrity Work Culture (2 of 11)</vt:lpstr>
      <vt:lpstr>Building Awareness, Trust, and a High-Integrity Work Culture (3 of 11)</vt:lpstr>
      <vt:lpstr>Building Awareness, Trust, and a High-Integrity Work Culture (4 of 11)</vt:lpstr>
      <vt:lpstr>Building Awareness, Trust, and a High-Integrity Work Culture (5 of 11)</vt:lpstr>
      <vt:lpstr>Building Awareness, Trust, and a High-Integrity Work Culture (6 of 11)</vt:lpstr>
      <vt:lpstr>Building Awareness, Trust, and a High-Integrity Work Culture (7 of 11)</vt:lpstr>
      <vt:lpstr>Building Awareness, Trust, and a High-Integrity Work Culture (8 of 11)</vt:lpstr>
      <vt:lpstr>Building Awareness, Trust, and a High-Integrity Work Culture (9 of 11)</vt:lpstr>
      <vt:lpstr>Building Awareness, Trust, and a High-Integrity Work Culture (10 of 11)</vt:lpstr>
      <vt:lpstr>Building Awareness, Trust, and a High-Integrity Work Culture (11 of 11)</vt:lpstr>
      <vt:lpstr>Ethical Culture Workshops (1 of 2)</vt:lpstr>
      <vt:lpstr>Ethical Culture Workshops (2 of 2)</vt:lpstr>
      <vt:lpstr>Code-of-Conduct Workshops (1 of 6)</vt:lpstr>
      <vt:lpstr>Code-of-Conduct Workshops (2 of 6)</vt:lpstr>
      <vt:lpstr>Code-of-Conduct Workshops (3 of 6)</vt:lpstr>
      <vt:lpstr>Code-of-Conduct Workshops (4 of 6)</vt:lpstr>
      <vt:lpstr>Code-of-Conduct Workshops (5 of 6)</vt:lpstr>
      <vt:lpstr>Code-of-Conduct Workshops (6 of 6)</vt:lpstr>
      <vt:lpstr>Ethical Decision-Making Workshops (1 of 9)</vt:lpstr>
      <vt:lpstr>Ethical Decision-Making Workshops (2 of 9)</vt:lpstr>
      <vt:lpstr>Ethical Decision-Making Workshops (3 of 9)</vt:lpstr>
      <vt:lpstr>Ethical Decision-Making Workshops (4 of 9)</vt:lpstr>
      <vt:lpstr>Ethical Decision-Making Workshops (5 of 9)</vt:lpstr>
      <vt:lpstr>Ethical Decision-Making Workshops (6 of 9)</vt:lpstr>
      <vt:lpstr>Ethical Decision-Making Workshops (7 of 9)</vt:lpstr>
      <vt:lpstr>Ethical Decision-Making Workshops (8 of 9)</vt:lpstr>
      <vt:lpstr>Ethical Decision-Making Workshops (9 of 9)</vt:lpstr>
      <vt:lpstr>Ethical Self-Awareness Workshops (1 of 8)</vt:lpstr>
      <vt:lpstr>Ethical Self-Awareness Workshops (2 of 8)</vt:lpstr>
      <vt:lpstr>Ethical Self-Awareness Workshops (3 of 8)</vt:lpstr>
      <vt:lpstr>Ethical Self-Awareness Workshops (4 of 8)</vt:lpstr>
      <vt:lpstr>Ethical Self-Awareness Workshops (5 of 8)</vt:lpstr>
      <vt:lpstr>Ethical Self-Awareness Workshops (6 of 8)</vt:lpstr>
      <vt:lpstr>Ethical Self-Awareness Workshops (7 of 8)</vt:lpstr>
      <vt:lpstr>Ethical Self-Awareness Workshops (8 of 8)</vt:lpstr>
      <vt:lpstr>Assessing the Ethics Training Workshops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Collins 3e Chapter 7 PowerPoints</dc:title>
  <dc:creator>Ancheta, Katie</dc:creator>
  <cp:lastModifiedBy>Jeya Keerthi Santhana Raj</cp:lastModifiedBy>
  <cp:revision>35</cp:revision>
  <dcterms:created xsi:type="dcterms:W3CDTF">2006-08-16T00:00:00Z</dcterms:created>
  <dcterms:modified xsi:type="dcterms:W3CDTF">2021-05-14T11:31:45Z</dcterms:modified>
</cp:coreProperties>
</file>