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6" r:id="rId2"/>
    <p:sldId id="275" r:id="rId3"/>
    <p:sldId id="306" r:id="rId4"/>
    <p:sldId id="280" r:id="rId5"/>
    <p:sldId id="281" r:id="rId6"/>
    <p:sldId id="282" r:id="rId7"/>
    <p:sldId id="283" r:id="rId8"/>
    <p:sldId id="284" r:id="rId9"/>
    <p:sldId id="276" r:id="rId10"/>
    <p:sldId id="285" r:id="rId11"/>
    <p:sldId id="286" r:id="rId12"/>
    <p:sldId id="277" r:id="rId13"/>
    <p:sldId id="287" r:id="rId14"/>
    <p:sldId id="307" r:id="rId15"/>
    <p:sldId id="308" r:id="rId16"/>
    <p:sldId id="288" r:id="rId17"/>
    <p:sldId id="289" r:id="rId18"/>
    <p:sldId id="290" r:id="rId19"/>
    <p:sldId id="291" r:id="rId20"/>
    <p:sldId id="292" r:id="rId21"/>
    <p:sldId id="293" r:id="rId22"/>
    <p:sldId id="294" r:id="rId23"/>
    <p:sldId id="278" r:id="rId24"/>
    <p:sldId id="309" r:id="rId25"/>
    <p:sldId id="295" r:id="rId26"/>
    <p:sldId id="296" r:id="rId27"/>
    <p:sldId id="310" r:id="rId28"/>
    <p:sldId id="311" r:id="rId29"/>
    <p:sldId id="297" r:id="rId30"/>
    <p:sldId id="312" r:id="rId31"/>
    <p:sldId id="298" r:id="rId32"/>
    <p:sldId id="279" r:id="rId33"/>
    <p:sldId id="299" r:id="rId34"/>
    <p:sldId id="300" r:id="rId35"/>
    <p:sldId id="301" r:id="rId36"/>
    <p:sldId id="302" r:id="rId37"/>
    <p:sldId id="303" r:id="rId38"/>
    <p:sldId id="304" r:id="rId39"/>
    <p:sldId id="305" r:id="rId40"/>
    <p:sldId id="313" r:id="rId41"/>
    <p:sldId id="26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2F6"/>
    <a:srgbClr val="F0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93249" autoAdjust="0"/>
  </p:normalViewPr>
  <p:slideViewPr>
    <p:cSldViewPr>
      <p:cViewPr varScale="1">
        <p:scale>
          <a:sx n="108" d="100"/>
          <a:sy n="108" d="100"/>
        </p:scale>
        <p:origin x="99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cy Scelsi" userId="ba66f8fb-5724-4b8e-937c-42871ed26bae" providerId="ADAL" clId="{EAF70A41-EA28-47BC-80DB-D2E89F09753D}"/>
    <pc:docChg chg="custSel modSld">
      <pc:chgData name="Darcy Scelsi" userId="ba66f8fb-5724-4b8e-937c-42871ed26bae" providerId="ADAL" clId="{EAF70A41-EA28-47BC-80DB-D2E89F09753D}" dt="2021-05-04T15:06:46.780" v="51" actId="6549"/>
      <pc:docMkLst>
        <pc:docMk/>
      </pc:docMkLst>
      <pc:sldChg chg="addSp delSp modSp mod modClrScheme chgLayout">
        <pc:chgData name="Darcy Scelsi" userId="ba66f8fb-5724-4b8e-937c-42871ed26bae" providerId="ADAL" clId="{EAF70A41-EA28-47BC-80DB-D2E89F09753D}" dt="2021-05-04T15:06:12.077" v="50" actId="20577"/>
        <pc:sldMkLst>
          <pc:docMk/>
          <pc:sldMk cId="2126990042" sldId="303"/>
        </pc:sldMkLst>
        <pc:spChg chg="mod ord">
          <ac:chgData name="Darcy Scelsi" userId="ba66f8fb-5724-4b8e-937c-42871ed26bae" providerId="ADAL" clId="{EAF70A41-EA28-47BC-80DB-D2E89F09753D}" dt="2021-05-04T15:05:37.437" v="0" actId="700"/>
          <ac:spMkLst>
            <pc:docMk/>
            <pc:sldMk cId="2126990042" sldId="303"/>
            <ac:spMk id="2" creationId="{00000000-0000-0000-0000-000000000000}"/>
          </ac:spMkLst>
        </pc:spChg>
        <pc:spChg chg="mod ord">
          <ac:chgData name="Darcy Scelsi" userId="ba66f8fb-5724-4b8e-937c-42871ed26bae" providerId="ADAL" clId="{EAF70A41-EA28-47BC-80DB-D2E89F09753D}" dt="2021-05-04T15:05:37.437" v="0" actId="700"/>
          <ac:spMkLst>
            <pc:docMk/>
            <pc:sldMk cId="2126990042" sldId="303"/>
            <ac:spMk id="3" creationId="{00000000-0000-0000-0000-000000000000}"/>
          </ac:spMkLst>
        </pc:spChg>
        <pc:spChg chg="add mod ord">
          <ac:chgData name="Darcy Scelsi" userId="ba66f8fb-5724-4b8e-937c-42871ed26bae" providerId="ADAL" clId="{EAF70A41-EA28-47BC-80DB-D2E89F09753D}" dt="2021-05-04T15:06:12.077" v="50" actId="20577"/>
          <ac:spMkLst>
            <pc:docMk/>
            <pc:sldMk cId="2126990042" sldId="303"/>
            <ac:spMk id="4" creationId="{41A6D945-4C90-412F-91A3-0C5D134E7A98}"/>
          </ac:spMkLst>
        </pc:spChg>
        <pc:spChg chg="mod ord">
          <ac:chgData name="Darcy Scelsi" userId="ba66f8fb-5724-4b8e-937c-42871ed26bae" providerId="ADAL" clId="{EAF70A41-EA28-47BC-80DB-D2E89F09753D}" dt="2021-05-04T15:05:37.437" v="0" actId="700"/>
          <ac:spMkLst>
            <pc:docMk/>
            <pc:sldMk cId="2126990042" sldId="303"/>
            <ac:spMk id="5" creationId="{00000000-0000-0000-0000-000000000000}"/>
          </ac:spMkLst>
        </pc:spChg>
        <pc:spChg chg="add del mod ord">
          <ac:chgData name="Darcy Scelsi" userId="ba66f8fb-5724-4b8e-937c-42871ed26bae" providerId="ADAL" clId="{EAF70A41-EA28-47BC-80DB-D2E89F09753D}" dt="2021-05-04T15:05:41.432" v="1" actId="478"/>
          <ac:spMkLst>
            <pc:docMk/>
            <pc:sldMk cId="2126990042" sldId="303"/>
            <ac:spMk id="6" creationId="{F935FB79-A5BB-4D62-8DAE-1D54FF9DFE4C}"/>
          </ac:spMkLst>
        </pc:spChg>
        <pc:spChg chg="add del mod ord">
          <ac:chgData name="Darcy Scelsi" userId="ba66f8fb-5724-4b8e-937c-42871ed26bae" providerId="ADAL" clId="{EAF70A41-EA28-47BC-80DB-D2E89F09753D}" dt="2021-05-04T15:05:44.088" v="2" actId="478"/>
          <ac:spMkLst>
            <pc:docMk/>
            <pc:sldMk cId="2126990042" sldId="303"/>
            <ac:spMk id="7" creationId="{86314347-77FE-4195-BF2F-A9B077D15AF4}"/>
          </ac:spMkLst>
        </pc:spChg>
        <pc:graphicFrameChg chg="mod ord modGraphic">
          <ac:chgData name="Darcy Scelsi" userId="ba66f8fb-5724-4b8e-937c-42871ed26bae" providerId="ADAL" clId="{EAF70A41-EA28-47BC-80DB-D2E89F09753D}" dt="2021-05-04T15:05:48.860" v="3" actId="14100"/>
          <ac:graphicFrameMkLst>
            <pc:docMk/>
            <pc:sldMk cId="2126990042" sldId="303"/>
            <ac:graphicFrameMk id="8" creationId="{22981741-888B-43C8-9F8F-0EF78A33D2A4}"/>
          </ac:graphicFrameMkLst>
        </pc:graphicFrameChg>
      </pc:sldChg>
      <pc:sldChg chg="modNotesTx">
        <pc:chgData name="Darcy Scelsi" userId="ba66f8fb-5724-4b8e-937c-42871ed26bae" providerId="ADAL" clId="{EAF70A41-EA28-47BC-80DB-D2E89F09753D}" dt="2021-05-04T15:06:46.780" v="51" actId="6549"/>
        <pc:sldMkLst>
          <pc:docMk/>
          <pc:sldMk cId="3238268364" sldId="31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5/14/2021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a:t>
            </a:fld>
            <a:endParaRPr lang="en-US" dirty="0"/>
          </a:p>
        </p:txBody>
      </p:sp>
    </p:spTree>
    <p:extLst>
      <p:ext uri="{BB962C8B-B14F-4D97-AF65-F5344CB8AC3E}">
        <p14:creationId xmlns:p14="http://schemas.microsoft.com/office/powerpoint/2010/main" val="1407573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8.2 Analyze how the U.S. population has become more diversified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Employment-at-will doctrine</a:t>
            </a:r>
            <a:r>
              <a:rPr lang="en-US" sz="1800" dirty="0">
                <a:effectLst/>
                <a:latin typeface="Times New Roman" panose="02020603050405020304" pitchFamily="18" charset="0"/>
                <a:ea typeface="Times New Roman" panose="02020603050405020304" pitchFamily="18" charset="0"/>
              </a:rPr>
              <a:t> A doctrine legally codified in an 1884 Tennessee Supreme Court ruling clarifying that an employer can “discharge or retain employees at will for good cause, for no cause, or even for cause morally wrong, without being thereby guilty of legal wrong,” as long as it did not violate contractual agreements or federal, state, and municipal laws.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Title VII of the Civil Rights Act of 1964 made many of these discriminatory hiring, promotion, and firing practices illegal, resulting in a more integrated multicultural workforce.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2370831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8.2 Analyze how the U.S. population has become more diversified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 1921, to control the flow of immigrants into the United States, Congress passed the Emergency Quota Act that restricted the total number of new immigrants admitted and established a “not to exceed” quota per country of origin.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Ever since, immigrants have entered the nation illegally to seek employment or unite with family members.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Some people use the term </a:t>
            </a:r>
            <a:r>
              <a:rPr lang="en-US" sz="1800" i="1" dirty="0">
                <a:effectLst/>
                <a:latin typeface="Times New Roman" panose="02020603050405020304" pitchFamily="18" charset="0"/>
                <a:ea typeface="Times New Roman" panose="02020603050405020304" pitchFamily="18" charset="0"/>
              </a:rPr>
              <a:t>illegal immigrants</a:t>
            </a:r>
            <a:r>
              <a:rPr lang="en-US" sz="1800" dirty="0">
                <a:effectLst/>
                <a:latin typeface="Times New Roman" panose="02020603050405020304" pitchFamily="18" charset="0"/>
                <a:ea typeface="Times New Roman" panose="02020603050405020304" pitchFamily="18" charset="0"/>
              </a:rPr>
              <a:t> because these immigrants are in the country illegally.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Others insist on using </a:t>
            </a:r>
            <a:r>
              <a:rPr lang="en-US" sz="1800" i="1" dirty="0">
                <a:effectLst/>
                <a:latin typeface="Times New Roman" panose="02020603050405020304" pitchFamily="18" charset="0"/>
                <a:ea typeface="Times New Roman" panose="02020603050405020304" pitchFamily="18" charset="0"/>
              </a:rPr>
              <a:t>undocumented immigrants</a:t>
            </a:r>
            <a:r>
              <a:rPr lang="en-US" sz="1800" dirty="0">
                <a:effectLst/>
                <a:latin typeface="Times New Roman" panose="02020603050405020304" pitchFamily="18" charset="0"/>
                <a:ea typeface="Times New Roman" panose="02020603050405020304" pitchFamily="18" charset="0"/>
              </a:rPr>
              <a:t> because these immigrants lack appropriate documentation.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Illegal or undocumented immigrants typically meet labor needs by performing low-skilled and low-paid jobs, such as picking fruits and vegetables on farms or in the construction industry.</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249032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8.3 Explain the most common types of workplace discrimination.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C00000"/>
                </a:solidFill>
                <a:effectLst/>
                <a:latin typeface="Times New Roman" panose="02020603050405020304" pitchFamily="18" charset="0"/>
                <a:ea typeface="Times New Roman" panose="02020603050405020304" pitchFamily="18" charset="0"/>
              </a:rPr>
              <a:t>Table 8.1 EEOC Charges, 1997 and 2019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993300"/>
                </a:solidFill>
                <a:effectLst/>
                <a:latin typeface="Times New Roman" panose="02020603050405020304" pitchFamily="18" charset="0"/>
                <a:ea typeface="Times New Roman" panose="02020603050405020304" pitchFamily="18" charset="0"/>
              </a:rPr>
              <a:t>Source: U.S. Equal Employment Opportunity Commission, “Charge Statistics (Charged filed with EEOC) FY 1997 Through FY 2019,” available at https://www.eeoc.gov/eeoc/statistics/enforcement/charges.cfm, accessed 3/20/20. </a:t>
            </a:r>
          </a:p>
        </p:txBody>
      </p:sp>
      <p:sp>
        <p:nvSpPr>
          <p:cNvPr id="4" name="Slide Number Placeholder 3"/>
          <p:cNvSpPr>
            <a:spLocks noGrp="1"/>
          </p:cNvSpPr>
          <p:nvPr>
            <p:ph type="sldNum" sz="quarter" idx="5"/>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3021976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8.3 Explain the most common types of workplace discrimination.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effectLst/>
                <a:latin typeface="Times New Roman" panose="02020603050405020304" pitchFamily="18" charset="0"/>
                <a:ea typeface="Times New Roman" panose="02020603050405020304" pitchFamily="18" charset="0"/>
              </a:rPr>
              <a:t>Gender discrimination</a:t>
            </a:r>
            <a:r>
              <a:rPr lang="en-US" sz="1800" dirty="0">
                <a:effectLst/>
                <a:latin typeface="Times New Roman" panose="02020603050405020304" pitchFamily="18" charset="0"/>
                <a:ea typeface="Times New Roman" panose="02020603050405020304" pitchFamily="18" charset="0"/>
              </a:rPr>
              <a:t> refers to treating an employee differently based on gender.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Gender discrimination can be obvious or without awareness.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Women are discriminated against in job assignments based on physical and personality characteristics.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993300"/>
                </a:solidFill>
                <a:effectLst/>
                <a:latin typeface="Times New Roman" panose="02020603050405020304" pitchFamily="18" charset="0"/>
                <a:ea typeface="Times New Roman" panose="02020603050405020304" pitchFamily="18" charset="0"/>
              </a:rPr>
              <a:t>Pay Inequality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Equal Pay Act</a:t>
            </a:r>
            <a:r>
              <a:rPr lang="en-US" sz="1800" dirty="0">
                <a:effectLst/>
                <a:latin typeface="Times New Roman" panose="02020603050405020304" pitchFamily="18" charset="0"/>
                <a:ea typeface="Times New Roman" panose="02020603050405020304" pitchFamily="18" charset="0"/>
              </a:rPr>
              <a:t> An act passed in 1963 that prohibits pay discrimination based solely on gender considerations.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 variety of explanations other than gender discrimination may explain these earning differentials:</a:t>
            </a:r>
            <a:endParaRPr lang="en-US" sz="1800" dirty="0">
              <a:solidFill>
                <a:srgbClr val="993300"/>
              </a:solidFill>
              <a:effectLst/>
              <a:latin typeface="Times New Roman" panose="02020603050405020304" pitchFamily="18" charset="0"/>
              <a:ea typeface="Times New Roman" panose="02020603050405020304" pitchFamily="18" charset="0"/>
            </a:endParaRPr>
          </a:p>
          <a:p>
            <a:pPr marL="1200150" marR="457200" lvl="2"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Career choices</a:t>
            </a:r>
            <a:r>
              <a:rPr lang="en-US" sz="1800" dirty="0">
                <a:solidFill>
                  <a:srgbClr val="548DD4"/>
                </a:solidFill>
                <a:effectLst/>
                <a:latin typeface="Times New Roman" panose="02020603050405020304" pitchFamily="18" charset="0"/>
                <a:ea typeface="Times New Roman" panose="02020603050405020304" pitchFamily="18" charset="0"/>
              </a:rPr>
              <a:t>. Women, in general, choose less prestigious careers that have lower market wage rates, such as nursing, secretarial work, sales associates, and childcare services, whereas men choose higher-wage professions, such as doctors, engineers, information technology, and production operators.</a:t>
            </a:r>
          </a:p>
          <a:p>
            <a:pPr marL="1200150" marR="457200" lvl="2"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Longevity</a:t>
            </a:r>
            <a:r>
              <a:rPr lang="en-US" sz="1800" dirty="0">
                <a:solidFill>
                  <a:srgbClr val="548DD4"/>
                </a:solidFill>
                <a:effectLst/>
                <a:latin typeface="Times New Roman" panose="02020603050405020304" pitchFamily="18" charset="0"/>
                <a:ea typeface="Times New Roman" panose="02020603050405020304" pitchFamily="18" charset="0"/>
              </a:rPr>
              <a:t>. Large numbers of women have only recently entered some highly paid occupations, so they are not yet earning the highest wage scale.</a:t>
            </a:r>
          </a:p>
          <a:p>
            <a:pPr marL="1200150" marR="457200" lvl="2"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Job demands</a:t>
            </a:r>
            <a:r>
              <a:rPr lang="en-US" sz="1800" dirty="0">
                <a:solidFill>
                  <a:srgbClr val="548DD4"/>
                </a:solidFill>
                <a:effectLst/>
                <a:latin typeface="Times New Roman" panose="02020603050405020304" pitchFamily="18" charset="0"/>
                <a:ea typeface="Times New Roman" panose="02020603050405020304" pitchFamily="18" charset="0"/>
              </a:rPr>
              <a:t>. Women choose less-demanding jobs that allow more workplace flexibility to care for family and household needs and that pay less.</a:t>
            </a:r>
          </a:p>
          <a:p>
            <a:pPr marL="1200150" marR="457200" lvl="2"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Organization size</a:t>
            </a:r>
            <a:r>
              <a:rPr lang="en-US" sz="1800" dirty="0">
                <a:solidFill>
                  <a:srgbClr val="548DD4"/>
                </a:solidFill>
                <a:effectLst/>
                <a:latin typeface="Times New Roman" panose="02020603050405020304" pitchFamily="18" charset="0"/>
                <a:ea typeface="Times New Roman" panose="02020603050405020304" pitchFamily="18" charset="0"/>
              </a:rPr>
              <a:t>. Women tend to work for small firms, which pay less than larger firms.</a:t>
            </a:r>
          </a:p>
          <a:p>
            <a:pPr marL="1200150" marR="457200" lvl="2"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Salary negotiations</a:t>
            </a:r>
            <a:r>
              <a:rPr lang="en-US" sz="1800" dirty="0">
                <a:solidFill>
                  <a:srgbClr val="548DD4"/>
                </a:solidFill>
                <a:effectLst/>
                <a:latin typeface="Times New Roman" panose="02020603050405020304" pitchFamily="18" charset="0"/>
                <a:ea typeface="Times New Roman" panose="02020603050405020304" pitchFamily="18" charset="0"/>
              </a:rPr>
              <a:t>. Women are less likely to negotiate for higher wages. In one study, researchers report that only 13% of women MBA graduates negotiated for a higher initial salary, compared to 52% of their male counterparts.</a:t>
            </a:r>
          </a:p>
          <a:p>
            <a:pPr marL="742950" marR="457200" lvl="1" indent="-285750" algn="just">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Globally, women earn 77% of what men earn, and that wage gap is estimated to take at least 70 years to close.</a:t>
            </a:r>
            <a:endParaRPr lang="en-US" sz="1800" dirty="0">
              <a:solidFill>
                <a:srgbClr val="548DD4"/>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338242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8.3 Explain the most common types of workplace discrimination.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Glass ceiling </a:t>
            </a:r>
            <a:r>
              <a:rPr lang="en-US" sz="1800" dirty="0">
                <a:effectLst/>
                <a:latin typeface="Times New Roman" panose="02020603050405020304" pitchFamily="18" charset="0"/>
                <a:ea typeface="Times New Roman" panose="02020603050405020304" pitchFamily="18" charset="0"/>
              </a:rPr>
              <a:t>Refers to situations in which the hierarchical advancement of a qualified woman or minority group member is prematurely stopped at a lower level because of gender, racial, or ethnic discrimination.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Women accounted for 48% of the entry-level positions, 38% of management positions, 30% of vice president positions, 26% of senior vice president positions, and 21% of C-suite-level executives.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Among publicly traded companies in Standard &amp; Poor’s 500-stock index, women make up 45% of total employees but just 4.6% (23 out of 500) of CEOs.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Reverse discrimination</a:t>
            </a:r>
            <a:r>
              <a:rPr lang="en-US" sz="1800" dirty="0">
                <a:effectLst/>
                <a:latin typeface="Times New Roman" panose="02020603050405020304" pitchFamily="18" charset="0"/>
                <a:ea typeface="Times New Roman" panose="02020603050405020304" pitchFamily="18" charset="0"/>
              </a:rPr>
              <a:t> Refers to discriminating against a dominant or majority group member, such as Caucasian males, in favor of a historically disadvantaged or minority group member.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2463173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8.3 Explain the most common types of workplace discrimination.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Pregnancy Discrimination Act</a:t>
            </a:r>
            <a:r>
              <a:rPr lang="en-US" sz="1800" dirty="0">
                <a:effectLst/>
                <a:latin typeface="Times New Roman" panose="02020603050405020304" pitchFamily="18" charset="0"/>
                <a:ea typeface="Times New Roman" panose="02020603050405020304" pitchFamily="18" charset="0"/>
              </a:rPr>
              <a:t> An act passed in 1978</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protect the civil rights of pregnant women and ensure that women experiencing pregnancy, childbirth, or related medical conditions would be treated the same as an employee with an illness or temporary disability.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Undue hardship</a:t>
            </a:r>
            <a:r>
              <a:rPr lang="en-US" sz="1800" dirty="0">
                <a:effectLst/>
                <a:latin typeface="Times New Roman" panose="02020603050405020304" pitchFamily="18" charset="0"/>
                <a:ea typeface="Times New Roman" panose="02020603050405020304" pitchFamily="18" charset="0"/>
              </a:rPr>
              <a:t> Refers to the cost and difficulty associated with making an accommodation.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Family and Medical Leave Act</a:t>
            </a:r>
            <a:r>
              <a:rPr lang="en-US" sz="1800" dirty="0">
                <a:effectLst/>
                <a:latin typeface="Times New Roman" panose="02020603050405020304" pitchFamily="18" charset="0"/>
                <a:ea typeface="Times New Roman" panose="02020603050405020304" pitchFamily="18" charset="0"/>
              </a:rPr>
              <a:t> An act passed in 1993 to expand the provisions of the Pregnancy Discrimination Act to include any employee needing time off to address health-related problems.</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FMLA legislates a total of 12 workweeks of </a:t>
            </a:r>
            <a:r>
              <a:rPr lang="en-US" sz="1800" i="1" dirty="0">
                <a:solidFill>
                  <a:srgbClr val="000000"/>
                </a:solidFill>
                <a:effectLst/>
                <a:latin typeface="Times New Roman" panose="02020603050405020304" pitchFamily="18" charset="0"/>
                <a:ea typeface="Times New Roman" panose="02020603050405020304" pitchFamily="18" charset="0"/>
              </a:rPr>
              <a:t>unpaid</a:t>
            </a:r>
            <a:r>
              <a:rPr lang="en-US" sz="1800" dirty="0">
                <a:solidFill>
                  <a:srgbClr val="000000"/>
                </a:solidFill>
                <a:effectLst/>
                <a:latin typeface="Times New Roman" panose="02020603050405020304" pitchFamily="18" charset="0"/>
                <a:ea typeface="Times New Roman" panose="02020603050405020304" pitchFamily="18" charset="0"/>
              </a:rPr>
              <a:t> leave during any 12-month period, and the continuation of health care and other fringe benefits during this period, for</a:t>
            </a:r>
          </a:p>
          <a:p>
            <a:pPr marL="1200150" marR="457200" lvl="2" indent="-285750" algn="just">
              <a:lnSpc>
                <a:spcPct val="200000"/>
              </a:lnSpc>
              <a:spcBef>
                <a:spcPts val="0"/>
              </a:spcBef>
              <a:spcAft>
                <a:spcPts val="0"/>
              </a:spcAft>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the care of a newborn baby, a newly adopted child, or a new foster child;</a:t>
            </a:r>
          </a:p>
          <a:p>
            <a:pPr marL="1200150" marR="457200" lvl="2" indent="-285750" algn="just">
              <a:lnSpc>
                <a:spcPct val="200000"/>
              </a:lnSpc>
              <a:spcBef>
                <a:spcPts val="0"/>
              </a:spcBef>
              <a:spcAft>
                <a:spcPts val="0"/>
              </a:spcAft>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the care for an immediate family member (spouse, child, or parent) with a serious health condition; or</a:t>
            </a:r>
          </a:p>
          <a:p>
            <a:pPr marL="1200150" marR="457200" lvl="2" indent="-285750" algn="just">
              <a:lnSpc>
                <a:spcPct val="200000"/>
              </a:lnSpc>
              <a:spcBef>
                <a:spcPts val="0"/>
              </a:spcBef>
              <a:spcAft>
                <a:spcPts val="0"/>
              </a:spcAft>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an employee’s serious health condition.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FMLA does not require paid leave, which makes the policy irrelevant to many low-income employees who cannot afford 12 weeks of unpaid leave.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How does the United States compare to the rest of the developed world? Not well. UNICEF examined family-friendly policies for 41 high- and middle-income OECD and EU countries.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United States ranked last, the only nation that did not offer paid parental leave for mothers.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78115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8.3 Explain the most common types of workplace discrimination.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Racial and ethnic discrimination refers to treating an employee differently because of his or her race or ethnicity.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formation of racial and ethnic stereotypes is usually the result of segregation.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lack of daily social interactions among other races and ethnicities fosters stereotypes and prejudices.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993300"/>
                </a:solidFill>
                <a:effectLst/>
                <a:latin typeface="Times New Roman" panose="02020603050405020304" pitchFamily="18" charset="0"/>
                <a:ea typeface="Times New Roman" panose="02020603050405020304" pitchFamily="18" charset="0"/>
              </a:rPr>
              <a:t>A racial discrimination incident at a Philadelphia Starbucks led to a corporate crisis in April 2018.</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store manager approached their table and told the men they had to purchase something or leave.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When they refused, the manager accused them of trespassing.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Starbucks took quick corporate action, beginning with an investigation and public apology.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two customers received a personal apology, an undisclosed financial settlement, and free college tuition through Starbucks’ College Achievement Plan.</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3530531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8.3 Explain the most common types of workplace discrimination.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Religious discrimination refers to treating an employee differently because of his or her religious beliefs.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Employers must provide religious accommodations that are reasonable and do not cause an undue hardship to the employer.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Employers are also expected to provide flexible scheduling for religious holidays and respect religious clothing and grooming policies.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Employers can ban visible religious tattoos, along with tattoos in general.</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Tattoos are not protected under freedom of speech (First Amendment) or equal protection laws (Fourteenth Amendment).</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577617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8.3 Explain the most common types of workplace discrimination.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Age discrimination refers to treating an employee differently because of his or her 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Age Discrimination in Employment Act</a:t>
            </a:r>
            <a:r>
              <a:rPr lang="en-US" sz="1800" dirty="0">
                <a:effectLst/>
                <a:latin typeface="Times New Roman" panose="02020603050405020304" pitchFamily="18" charset="0"/>
                <a:ea typeface="Times New Roman" panose="02020603050405020304" pitchFamily="18" charset="0"/>
              </a:rPr>
              <a:t> An act passed in 1967 that prohibits dismissing, or not promoting, anyone age 40 or older because the individual is considered “too old” for the job.</a:t>
            </a: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Common age-related stereotypes include older employees being less productive, less physically and technologically capable, and less motivated to work hard.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researchers did find three age-related differences, all of them favorable: older employees were more likely to demonstrate organizational citizenship behavior, more likely to comply with safety rules, and less likely to engage in counterproductive work behaviors.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Employers can provide employees incentives to voluntarily take early retirement but not require early retirement.</a:t>
            </a:r>
          </a:p>
        </p:txBody>
      </p:sp>
      <p:sp>
        <p:nvSpPr>
          <p:cNvPr id="4" name="Slide Number Placeholder 3"/>
          <p:cNvSpPr>
            <a:spLocks noGrp="1"/>
          </p:cNvSpPr>
          <p:nvPr>
            <p:ph type="sldNum" sz="quarter" idx="5"/>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2649829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8.3 Explain the most common types of workplace discrimination.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Historically, citizens with physical and mental disabilities have been discriminated against in areas such as employment, housing, and education.</a:t>
            </a:r>
            <a:endParaRPr lang="en-US" sz="1800" b="1" dirty="0">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Americans with Disabilities Act</a:t>
            </a:r>
            <a:r>
              <a:rPr lang="en-US" sz="1800" dirty="0">
                <a:effectLst/>
                <a:latin typeface="Times New Roman" panose="02020603050405020304" pitchFamily="18" charset="0"/>
                <a:ea typeface="Times New Roman" panose="02020603050405020304" pitchFamily="18" charset="0"/>
              </a:rPr>
              <a:t> An act passed in 1990</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prohibit discrimination against a qualified worker with a disability who can perform the job task with or without reasonable accommodation.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Alcoholism is a disability under the ADA. An employer cannot discipline or terminate an individual for being an alcoholic.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ADA requires employers to provide reasonable accommodations for a disability, such as modifying a job assignment, work schedule, facilities, or equipment.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 2013, a jury awarded $240 million against Henry’s Turkey Service for verbally and physically abusing 32 men with intellectual disabilities employed to eviscerate turkeys.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men were called derogatory names, hit, kicked, subjected to substandard housing, and denied medical care.</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16040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 Describe the four dimensions of diversity.</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Diversity </a:t>
            </a:r>
            <a:r>
              <a:rPr lang="en-US" sz="1800" dirty="0">
                <a:effectLst/>
                <a:latin typeface="Times New Roman" panose="02020603050405020304" pitchFamily="18" charset="0"/>
                <a:ea typeface="Times New Roman" panose="02020603050405020304" pitchFamily="18" charset="0"/>
              </a:rPr>
              <a:t>The condition of having, or being composed of, different elements or qualities.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Every person is diverse in multiple ways, and any aspect of diversity can contribute to improving organizational performance or be the source of prejudices and stereotypes detrimental to organizational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Diversity wheel</a:t>
            </a:r>
            <a:r>
              <a:rPr lang="en-US" sz="1800" dirty="0">
                <a:effectLst/>
                <a:latin typeface="Times New Roman" panose="02020603050405020304" pitchFamily="18" charset="0"/>
                <a:ea typeface="Times New Roman" panose="02020603050405020304" pitchFamily="18" charset="0"/>
              </a:rPr>
              <a:t> Provides an overview of the dimensions of diversity that are present and active in one’s workplace or environment through which stimuli, information, and experience are processed.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418696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8.3 Explain the most common types of workplace discrimination.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solidFill>
                  <a:srgbClr val="000000"/>
                </a:solidFill>
                <a:effectLst/>
                <a:latin typeface="Times New Roman" panose="02020603050405020304" pitchFamily="18" charset="0"/>
                <a:ea typeface="Times New Roman" panose="02020603050405020304" pitchFamily="18" charset="0"/>
              </a:rPr>
              <a:t>Equality Act </a:t>
            </a:r>
            <a:r>
              <a:rPr lang="en-US" sz="1800" dirty="0">
                <a:solidFill>
                  <a:srgbClr val="000000"/>
                </a:solidFill>
                <a:effectLst/>
                <a:latin typeface="Times New Roman" panose="02020603050405020304" pitchFamily="18" charset="0"/>
                <a:ea typeface="Times New Roman" panose="02020603050405020304" pitchFamily="18" charset="0"/>
              </a:rPr>
              <a:t>Similar to the Civil Rights Act, a bill circulating in Congress to provide equality rights to persons identifying as LGBTQ+.</a:t>
            </a:r>
            <a:r>
              <a:rPr lang="en-US" sz="1800" b="1" dirty="0">
                <a:solidFill>
                  <a:srgbClr val="000000"/>
                </a:solidFill>
                <a:effectLst/>
                <a:latin typeface="Times New Roman" panose="02020603050405020304" pitchFamily="18" charset="0"/>
                <a:ea typeface="Times New Roman" panose="02020603050405020304" pitchFamily="18" charset="0"/>
              </a:rPr>
              <a:t>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legislation, which would prohibit discrimination based on sexual orientation or gender identity, has been passed by 20 states.</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 2016, the EEOC expanded the definition of sex discrimination prohibitions to include persons identifying as LGBTQ+.</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Occupational Safety and Health Administration (OSHA) soon followed with revised bathroom policies based on the following core principle: “All employees, including transgender employees, should have access to restrooms that correspond to their gender identity.”</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4234060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8.3 Explain the most common types of workplace discrimination.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Harassment</a:t>
            </a:r>
            <a:r>
              <a:rPr lang="en-US" sz="1800" dirty="0">
                <a:effectLst/>
                <a:latin typeface="Times New Roman" panose="02020603050405020304" pitchFamily="18" charset="0"/>
                <a:ea typeface="Times New Roman" panose="02020603050405020304" pitchFamily="18" charset="0"/>
              </a:rPr>
              <a:t> Unwelcomed conduct from a supervisor, coworker, or nonemployee (such as a customer or supplier) based on a person’s race, color, religion, gender, national origin, age (40 or older), or disability.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Harassment becomes unlawful when the conduct is severe or pervasive enough to create a work environment that a reasonable person would consider intimidating, hostile, or abusive.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Sexual harassment</a:t>
            </a:r>
            <a:r>
              <a:rPr lang="en-US" sz="1800" dirty="0">
                <a:effectLst/>
                <a:latin typeface="Times New Roman" panose="02020603050405020304" pitchFamily="18" charset="0"/>
                <a:ea typeface="Times New Roman" panose="02020603050405020304" pitchFamily="18" charset="0"/>
              </a:rPr>
              <a:t> Occurs when (1) an unwelcomed sexual favor is a quid-pro-quo condition of employment, promotion, pay increase, continued employment, or desired assignment or when (2) offensive comments about a person’s gender or physical harassment of a sexual nature results in a hostile work environment.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#MeToo movement put habitual sexual harassment on the public agenda following a series of high-profile accusations.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An employer is legally liable for an employee sexually harassing another employee if the employer either knows, or should have known, of the harassment and failed to take prompt and reasonable corrective action.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Employers must be proactive in the matter because many men and some women interpret sexual comments in a flattering, rather than derogatory, manner. </a:t>
            </a:r>
          </a:p>
        </p:txBody>
      </p:sp>
      <p:sp>
        <p:nvSpPr>
          <p:cNvPr id="4" name="Slide Number Placeholder 3"/>
          <p:cNvSpPr>
            <a:spLocks noGrp="1"/>
          </p:cNvSpPr>
          <p:nvPr>
            <p:ph type="sldNum" sz="quarter" idx="5"/>
          </p:nvPr>
        </p:nvSpPr>
        <p:spPr/>
        <p:txBody>
          <a:bodyPr/>
          <a:lstStyle/>
          <a:p>
            <a:fld id="{39974C31-EB4A-4B21-8134-CB5741A1DC5F}" type="slidenum">
              <a:rPr lang="en-US" smtClean="0"/>
              <a:t>21</a:t>
            </a:fld>
            <a:endParaRPr lang="en-US" dirty="0"/>
          </a:p>
        </p:txBody>
      </p:sp>
    </p:spTree>
    <p:extLst>
      <p:ext uri="{BB962C8B-B14F-4D97-AF65-F5344CB8AC3E}">
        <p14:creationId xmlns:p14="http://schemas.microsoft.com/office/powerpoint/2010/main" val="1543845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8.3 Explain the most common types of workplace discrimination.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All EEOC laws carry a stipulation that it is illegal to take retaliatory adverse action against someone who complains to an employer, manager, or law official about a discrimination issue.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Typical forms of retaliation include termination, demotion, promotion denial, increased surveillance, unjustified negative performance evaluations, and harassment. In 2019, 39,110 retaliation charges were filed with the EEOC, accounting for 54% of the EEOC’s total discrimination caseload.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Employees who speak up for, or testify on behalf of, the alleged victim, or cooperate with an investigation, are also protected against adverse retaliatory action.</a:t>
            </a:r>
            <a:endParaRPr lang="en-US" sz="18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Even if an employer is found innocent of the original discrimination charge, an employer can be found guilty if retaliatory action was taken against an employee associated with the initial claim or subsequent investigation.</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22</a:t>
            </a:fld>
            <a:endParaRPr lang="en-US" dirty="0"/>
          </a:p>
        </p:txBody>
      </p:sp>
    </p:spTree>
    <p:extLst>
      <p:ext uri="{BB962C8B-B14F-4D97-AF65-F5344CB8AC3E}">
        <p14:creationId xmlns:p14="http://schemas.microsoft.com/office/powerpoint/2010/main" val="510074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8.4 Outline the best operational practices for managing diversity.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Here are five positive bottom-line reasons why respecting diversity creates a competitive advantage for organizations:</a:t>
            </a:r>
          </a:p>
          <a:p>
            <a:pPr marL="742950" marR="0" lvl="1" indent="-28575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To attract and retain diverse customers</a:t>
            </a:r>
            <a:r>
              <a:rPr lang="en-US" sz="1800" dirty="0">
                <a:solidFill>
                  <a:srgbClr val="548DD4"/>
                </a:solidFill>
                <a:effectLst/>
                <a:latin typeface="Times New Roman" panose="02020603050405020304" pitchFamily="18" charset="0"/>
                <a:ea typeface="Times New Roman" panose="02020603050405020304" pitchFamily="18" charset="0"/>
              </a:rPr>
              <a:t>. Customers tend to feel more comfortable doing business with people who respect them. Customers from diverse social groups who feel unwelcomed by insensitive salespeople from a different social group will take their business elsewhere.</a:t>
            </a:r>
          </a:p>
          <a:p>
            <a:pPr marL="742950" marR="0" lvl="1" indent="-28575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To attract and retain diverse employees</a:t>
            </a:r>
            <a:r>
              <a:rPr lang="en-US" sz="1800" dirty="0">
                <a:solidFill>
                  <a:srgbClr val="548DD4"/>
                </a:solidFill>
                <a:effectLst/>
                <a:latin typeface="Times New Roman" panose="02020603050405020304" pitchFamily="18" charset="0"/>
                <a:ea typeface="Times New Roman" panose="02020603050405020304" pitchFamily="18" charset="0"/>
              </a:rPr>
              <a:t>. As an organization’s reputation for appropriately managing diversity issues increases, so does the diversity of the organization’s job applicant pool.</a:t>
            </a:r>
          </a:p>
          <a:p>
            <a:pPr marL="742950" marR="0" lvl="1" indent="-28575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To achieve cost reductions</a:t>
            </a:r>
            <a:r>
              <a:rPr lang="en-US" sz="1800" dirty="0">
                <a:solidFill>
                  <a:srgbClr val="548DD4"/>
                </a:solidFill>
                <a:effectLst/>
                <a:latin typeface="Times New Roman" panose="02020603050405020304" pitchFamily="18" charset="0"/>
                <a:ea typeface="Times New Roman" panose="02020603050405020304" pitchFamily="18" charset="0"/>
              </a:rPr>
              <a:t>. Cost reductions associated with diversity management include fewer employee grievances, absences, turnover, and litigation. Responding to claims that an employee is being discriminated against requires time and resources to resolve.</a:t>
            </a:r>
          </a:p>
        </p:txBody>
      </p:sp>
      <p:sp>
        <p:nvSpPr>
          <p:cNvPr id="4" name="Slide Number Placeholder 3"/>
          <p:cNvSpPr>
            <a:spLocks noGrp="1"/>
          </p:cNvSpPr>
          <p:nvPr>
            <p:ph type="sldNum" sz="quarter" idx="5"/>
          </p:nvPr>
        </p:nvSpPr>
        <p:spPr/>
        <p:txBody>
          <a:bodyPr/>
          <a:lstStyle/>
          <a:p>
            <a:fld id="{39974C31-EB4A-4B21-8134-CB5741A1DC5F}" type="slidenum">
              <a:rPr lang="en-US" smtClean="0"/>
              <a:t>23</a:t>
            </a:fld>
            <a:endParaRPr lang="en-US" dirty="0"/>
          </a:p>
        </p:txBody>
      </p:sp>
    </p:spTree>
    <p:extLst>
      <p:ext uri="{BB962C8B-B14F-4D97-AF65-F5344CB8AC3E}">
        <p14:creationId xmlns:p14="http://schemas.microsoft.com/office/powerpoint/2010/main" val="3669373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8.4 Outline the best operational practices for managing diversity.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Here are five positive bottom-line reasons why respecting diversity creates a competitive advantage for organizations:</a:t>
            </a:r>
          </a:p>
          <a:p>
            <a:pPr marL="742950" marR="0" lvl="1" indent="-28575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To enhance decision-making, problem-solving, creativity, and team performance</a:t>
            </a:r>
            <a:r>
              <a:rPr lang="en-US" sz="1800" dirty="0">
                <a:solidFill>
                  <a:srgbClr val="548DD4"/>
                </a:solidFill>
                <a:effectLst/>
                <a:latin typeface="Times New Roman" panose="02020603050405020304" pitchFamily="18" charset="0"/>
                <a:ea typeface="Times New Roman" panose="02020603050405020304" pitchFamily="18" charset="0"/>
              </a:rPr>
              <a:t>. Because of different life experiences, different cultural groups perceive the world in different ways, enhancing organizational decision-making, problem-solving, and creativity. A multicultural workforce is likely to make more informed decisions regarding its own cultural groups and examine an issue from multiple perspectives.</a:t>
            </a:r>
          </a:p>
          <a:p>
            <a:pPr marL="742950" marR="0" lvl="1" indent="-28575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To increase stakeholder goodwill</a:t>
            </a:r>
            <a:r>
              <a:rPr lang="en-US" sz="1800" dirty="0">
                <a:solidFill>
                  <a:srgbClr val="548DD4"/>
                </a:solidFill>
                <a:effectLst/>
                <a:latin typeface="Times New Roman" panose="02020603050405020304" pitchFamily="18" charset="0"/>
                <a:ea typeface="Times New Roman" panose="02020603050405020304" pitchFamily="18" charset="0"/>
              </a:rPr>
              <a:t>. Organizations that are diversity leaders earn goodwill from the media, government, socially conscious consumers, and job candidates wanting to contribute to a broad social mission. This translates into free advertising from the media and consumers and from high-profile government and industry task forces.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24</a:t>
            </a:fld>
            <a:endParaRPr lang="en-US" dirty="0"/>
          </a:p>
        </p:txBody>
      </p:sp>
    </p:spTree>
    <p:extLst>
      <p:ext uri="{BB962C8B-B14F-4D97-AF65-F5344CB8AC3E}">
        <p14:creationId xmlns:p14="http://schemas.microsoft.com/office/powerpoint/2010/main" val="4209934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8.4 Outline the best operational practices for managing diversity.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DiversityInc annually recognizes the top 50 companies for managing diversity.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top five companies were AT&amp;T, Marriott International, ADP, Hilton, and Eli Lily and Company.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Lockheed Martin Corporation designed a five-level diversity maturity model to guide its diversity progress in business unit operations.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Level 1: Foundational—Responds to diversity regulations and ad-hoc practices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Level 2: Enlightened—Has diversity councils and employee training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Level 3: Embraced—Diversity is included in strategic plans and high accountability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Level 4: Integrated—Diverse employees are empowered, diverse teams, diverse external partnerships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Level 5: Institutionalized inclusion—Diversity is integral component of business activity and embedded in organizational culture</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Integrating these best practices in diversity management throughout organizational operations can ensure long-term continuous success.</a:t>
            </a:r>
          </a:p>
          <a:p>
            <a:pPr marL="742950" marR="457200" lvl="1"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Diversity officer/committee/office</a:t>
            </a:r>
            <a:r>
              <a:rPr lang="en-US" sz="1800" dirty="0">
                <a:solidFill>
                  <a:srgbClr val="548DD4"/>
                </a:solidFill>
                <a:effectLst/>
                <a:latin typeface="Times New Roman" panose="02020603050405020304" pitchFamily="18" charset="0"/>
                <a:ea typeface="Times New Roman" panose="02020603050405020304" pitchFamily="18" charset="0"/>
              </a:rPr>
              <a:t>. Assign organizational responsibility for diversity to a diversity officer, committee, or office. This establishes a specific person accountable for diversity issues.</a:t>
            </a:r>
          </a:p>
          <a:p>
            <a:pPr marL="742950" marR="457200" lvl="1"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Recruiting and hiring</a:t>
            </a:r>
            <a:r>
              <a:rPr lang="en-US" sz="1800" dirty="0">
                <a:solidFill>
                  <a:srgbClr val="548DD4"/>
                </a:solidFill>
                <a:effectLst/>
                <a:latin typeface="Times New Roman" panose="02020603050405020304" pitchFamily="18" charset="0"/>
                <a:ea typeface="Times New Roman" panose="02020603050405020304" pitchFamily="18" charset="0"/>
              </a:rPr>
              <a:t>. Develop a list of highly qualified diverse job candidates whom employees know, and personally invite them to apply. Sources include previous business dealings, professional associations, civic organizations, minority group job fairs, and internship programs for colleges and high schools with high minority group populations. Target specific diverse population outlets.</a:t>
            </a:r>
          </a:p>
          <a:p>
            <a:pPr marL="742950" marR="457200" lvl="1"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Personnel policies</a:t>
            </a:r>
            <a:r>
              <a:rPr lang="en-US" sz="1800" dirty="0">
                <a:solidFill>
                  <a:srgbClr val="548DD4"/>
                </a:solidFill>
                <a:effectLst/>
                <a:latin typeface="Times New Roman" panose="02020603050405020304" pitchFamily="18" charset="0"/>
                <a:ea typeface="Times New Roman" panose="02020603050405020304" pitchFamily="18" charset="0"/>
              </a:rPr>
              <a:t>. Provide flexible personnel policies reflecting the needs of diverse populations. Areas for flexibility include the use of personal days, cafeteria-style benefits plans, and work schedules.</a:t>
            </a:r>
          </a:p>
          <a:p>
            <a:pPr marL="742950" marR="457200" lvl="1"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Dispute resolution mechanisms</a:t>
            </a:r>
            <a:r>
              <a:rPr lang="en-US" sz="1800" dirty="0">
                <a:solidFill>
                  <a:srgbClr val="548DD4"/>
                </a:solidFill>
                <a:effectLst/>
                <a:latin typeface="Times New Roman" panose="02020603050405020304" pitchFamily="18" charset="0"/>
                <a:ea typeface="Times New Roman" panose="02020603050405020304" pitchFamily="18" charset="0"/>
              </a:rPr>
              <a:t>. Be receptive to diversity-related grievances and investigate every claim. The most efficient dispute resolution system is a direct dialogue between both parties. If unsuccessful, have a supervisor or diversity officer serve as mediator. If still unsuccessful, have a peer review panel arbitrate a binding resolution. </a:t>
            </a:r>
          </a:p>
          <a:p>
            <a:pPr marL="742950" marR="457200" lvl="1"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Performance appraisals</a:t>
            </a:r>
            <a:r>
              <a:rPr lang="en-US" sz="1800" dirty="0">
                <a:solidFill>
                  <a:srgbClr val="548DD4"/>
                </a:solidFill>
                <a:effectLst/>
                <a:latin typeface="Times New Roman" panose="02020603050405020304" pitchFamily="18" charset="0"/>
                <a:ea typeface="Times New Roman" panose="02020603050405020304" pitchFamily="18" charset="0"/>
              </a:rPr>
              <a:t>. Link managerial bonuses to achieving diversity goals. Include a performance appraisal scale measuring behaviors that demonstrate respect for diverse coworkers and customers.</a:t>
            </a:r>
          </a:p>
          <a:p>
            <a:pPr marL="742950" marR="457200" lvl="1"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Retention and promotions</a:t>
            </a:r>
            <a:r>
              <a:rPr lang="en-US" sz="1800" dirty="0">
                <a:solidFill>
                  <a:srgbClr val="548DD4"/>
                </a:solidFill>
                <a:effectLst/>
                <a:latin typeface="Times New Roman" panose="02020603050405020304" pitchFamily="18" charset="0"/>
                <a:ea typeface="Times New Roman" panose="02020603050405020304" pitchFamily="18" charset="0"/>
              </a:rPr>
              <a:t>. Diversity retention techniques that lead to promotions include job training and rotation, challenging assignments, holistic performance appraisals, career counseling, mentoring, focus group feedback, and promotion from within.</a:t>
            </a:r>
          </a:p>
          <a:p>
            <a:pPr marL="742950" marR="457200" lvl="1" indent="-285750" algn="just">
              <a:lnSpc>
                <a:spcPct val="200000"/>
              </a:lnSpc>
              <a:spcBef>
                <a:spcPts val="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Termination and downsizing</a:t>
            </a:r>
            <a:r>
              <a:rPr lang="en-US" sz="1800" dirty="0">
                <a:solidFill>
                  <a:srgbClr val="548DD4"/>
                </a:solidFill>
                <a:effectLst/>
                <a:latin typeface="Times New Roman" panose="02020603050405020304" pitchFamily="18" charset="0"/>
                <a:ea typeface="Times New Roman" panose="02020603050405020304" pitchFamily="18" charset="0"/>
              </a:rPr>
              <a:t>. The two best criteria for determining layoffs are job requirements and past performance. When organizations use seniority as a layoff criterion, newly hired diverse employees are the first to be terminated, undoing years of concerted effort to diversify the workforce. Conduct an adverse impact analysis to determine if the list of employees to be laid off adversely affects the percentage of women and racial and ethnic minorities employed by the organization. If it does, then consider modifying the layoff criteria to avoid the undesired result.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depth of diversity initiatives were publicly called into question following the 2020 murder of George Floyd, an unarmed Black man killed by police.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Diversity leaders welcomed the large increase in philanthropic contributions, but they insisted on organizations changing the way they do business. </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25</a:t>
            </a:fld>
            <a:endParaRPr lang="en-US" dirty="0"/>
          </a:p>
        </p:txBody>
      </p:sp>
    </p:spTree>
    <p:extLst>
      <p:ext uri="{BB962C8B-B14F-4D97-AF65-F5344CB8AC3E}">
        <p14:creationId xmlns:p14="http://schemas.microsoft.com/office/powerpoint/2010/main" val="487552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8.4 Outline the best operational practices for managing diversity.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342900" marR="0" lvl="0" indent="-34290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Present a business case for the diversity initiative</a:t>
            </a:r>
            <a:r>
              <a:rPr lang="en-US" sz="1800" dirty="0">
                <a:solidFill>
                  <a:srgbClr val="548DD4"/>
                </a:solidFill>
                <a:effectLst/>
                <a:latin typeface="Times New Roman" panose="02020603050405020304" pitchFamily="18" charset="0"/>
                <a:ea typeface="Times New Roman" panose="02020603050405020304" pitchFamily="18" charset="0"/>
              </a:rPr>
              <a:t>. Determine which of the five competitive advantages of diversity discussed earlier is most important for achieving superior organizational performance. Use this reason as the key motivator for undertaking the diversity initiative. Support the rationale with demographic trends, competitive analysis, and adoption of best practices in the industry.</a:t>
            </a:r>
          </a:p>
          <a:p>
            <a:pPr marL="342900" marR="0" lvl="0" indent="-34290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Create a shared vision statement</a:t>
            </a:r>
            <a:r>
              <a:rPr lang="en-US" sz="1800" dirty="0">
                <a:solidFill>
                  <a:srgbClr val="548DD4"/>
                </a:solidFill>
                <a:effectLst/>
                <a:latin typeface="Times New Roman" panose="02020603050405020304" pitchFamily="18" charset="0"/>
                <a:ea typeface="Times New Roman" panose="02020603050405020304" pitchFamily="18" charset="0"/>
              </a:rPr>
              <a:t>. Employees implementing the diversity initiative must be committed to achieving the desired results. Achieve commitment by involving them in the crafting of a vision statement emphasizing fair treatment of all stakeholders. </a:t>
            </a:r>
          </a:p>
          <a:p>
            <a:pPr marL="342900" marR="0" lvl="0" indent="-34290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Respectfully build from the past</a:t>
            </a:r>
            <a:r>
              <a:rPr lang="en-US" sz="1800" dirty="0">
                <a:solidFill>
                  <a:srgbClr val="548DD4"/>
                </a:solidFill>
                <a:effectLst/>
                <a:latin typeface="Times New Roman" panose="02020603050405020304" pitchFamily="18" charset="0"/>
                <a:ea typeface="Times New Roman" panose="02020603050405020304" pitchFamily="18" charset="0"/>
              </a:rPr>
              <a:t>. A diversity initiative is one step along the continuous improvement path. Praise previous diversity successes and use past success as the foundation for new initiatives.</a:t>
            </a:r>
          </a:p>
        </p:txBody>
      </p:sp>
      <p:sp>
        <p:nvSpPr>
          <p:cNvPr id="4" name="Slide Number Placeholder 3"/>
          <p:cNvSpPr>
            <a:spLocks noGrp="1"/>
          </p:cNvSpPr>
          <p:nvPr>
            <p:ph type="sldNum" sz="quarter" idx="5"/>
          </p:nvPr>
        </p:nvSpPr>
        <p:spPr/>
        <p:txBody>
          <a:bodyPr/>
          <a:lstStyle/>
          <a:p>
            <a:fld id="{39974C31-EB4A-4B21-8134-CB5741A1DC5F}" type="slidenum">
              <a:rPr lang="en-US" smtClean="0"/>
              <a:t>26</a:t>
            </a:fld>
            <a:endParaRPr lang="en-US" dirty="0"/>
          </a:p>
        </p:txBody>
      </p:sp>
    </p:spTree>
    <p:extLst>
      <p:ext uri="{BB962C8B-B14F-4D97-AF65-F5344CB8AC3E}">
        <p14:creationId xmlns:p14="http://schemas.microsoft.com/office/powerpoint/2010/main" val="1359507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8.4 Outline the best operational practices for managing diversity.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342900" marR="0" lvl="0" indent="-34290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Create a sense of urgency</a:t>
            </a:r>
            <a:r>
              <a:rPr lang="en-US" sz="1800" dirty="0">
                <a:solidFill>
                  <a:srgbClr val="548DD4"/>
                </a:solidFill>
                <a:effectLst/>
                <a:latin typeface="Times New Roman" panose="02020603050405020304" pitchFamily="18" charset="0"/>
                <a:ea typeface="Times New Roman" panose="02020603050405020304" pitchFamily="18" charset="0"/>
              </a:rPr>
              <a:t>. Emphasize the importance of undertaking the change right now, ahead of the competition, not later when the competition has already staked its claim in the diverse markets and talent pools.</a:t>
            </a:r>
          </a:p>
          <a:p>
            <a:pPr marL="342900" marR="0" lvl="0" indent="-34290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Empower a change agent</a:t>
            </a:r>
            <a:r>
              <a:rPr lang="en-US" sz="1800" dirty="0">
                <a:solidFill>
                  <a:srgbClr val="548DD4"/>
                </a:solidFill>
                <a:effectLst/>
                <a:latin typeface="Times New Roman" panose="02020603050405020304" pitchFamily="18" charset="0"/>
                <a:ea typeface="Times New Roman" panose="02020603050405020304" pitchFamily="18" charset="0"/>
              </a:rPr>
              <a:t>. All organizational changes require a point person ultimately accountable for achieving the desired results. Give a particular “go-to” employee authority to manage the change process.</a:t>
            </a:r>
          </a:p>
          <a:p>
            <a:pPr marL="342900" marR="0" lvl="0" indent="-34290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Gather political support</a:t>
            </a:r>
            <a:r>
              <a:rPr lang="en-US" sz="1800" dirty="0">
                <a:solidFill>
                  <a:srgbClr val="548DD4"/>
                </a:solidFill>
                <a:effectLst/>
                <a:latin typeface="Times New Roman" panose="02020603050405020304" pitchFamily="18" charset="0"/>
                <a:ea typeface="Times New Roman" panose="02020603050405020304" pitchFamily="18" charset="0"/>
              </a:rPr>
              <a:t>. Success depends on all work units supporting the diversity initiative. Educate all formal and informal leaders about the importance of the change initiative. Establish a diversity committee composed of key supporting people to oversee the initiative.</a:t>
            </a:r>
          </a:p>
        </p:txBody>
      </p:sp>
      <p:sp>
        <p:nvSpPr>
          <p:cNvPr id="4" name="Slide Number Placeholder 3"/>
          <p:cNvSpPr>
            <a:spLocks noGrp="1"/>
          </p:cNvSpPr>
          <p:nvPr>
            <p:ph type="sldNum" sz="quarter" idx="5"/>
          </p:nvPr>
        </p:nvSpPr>
        <p:spPr/>
        <p:txBody>
          <a:bodyPr/>
          <a:lstStyle/>
          <a:p>
            <a:fld id="{39974C31-EB4A-4B21-8134-CB5741A1DC5F}" type="slidenum">
              <a:rPr lang="en-US" smtClean="0"/>
              <a:t>27</a:t>
            </a:fld>
            <a:endParaRPr lang="en-US" dirty="0"/>
          </a:p>
        </p:txBody>
      </p:sp>
    </p:spTree>
    <p:extLst>
      <p:ext uri="{BB962C8B-B14F-4D97-AF65-F5344CB8AC3E}">
        <p14:creationId xmlns:p14="http://schemas.microsoft.com/office/powerpoint/2010/main" val="1022136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8.4 Outline the best operational practices for managing diversity.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342900" marR="0" lvl="0" indent="-34290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Craft an implementation plan</a:t>
            </a:r>
            <a:r>
              <a:rPr lang="en-US" sz="1800" dirty="0">
                <a:solidFill>
                  <a:srgbClr val="548DD4"/>
                </a:solidFill>
                <a:effectLst/>
                <a:latin typeface="Times New Roman" panose="02020603050405020304" pitchFamily="18" charset="0"/>
                <a:ea typeface="Times New Roman" panose="02020603050405020304" pitchFamily="18" charset="0"/>
              </a:rPr>
              <a:t>. Gather input from those directly affected by the changes. Anticipate, and overcome, obstacles by inviting representatives from the affected organizational units and diversity groups to comment on the implementation plan. Link action plan strategies to reasonable long-term and short-term goals.</a:t>
            </a:r>
          </a:p>
          <a:p>
            <a:pPr marL="342900" marR="0" lvl="0" indent="-34290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Develop enabling processes</a:t>
            </a:r>
            <a:r>
              <a:rPr lang="en-US" sz="1800" dirty="0">
                <a:solidFill>
                  <a:srgbClr val="548DD4"/>
                </a:solidFill>
                <a:effectLst/>
                <a:latin typeface="Times New Roman" panose="02020603050405020304" pitchFamily="18" charset="0"/>
                <a:ea typeface="Times New Roman" panose="02020603050405020304" pitchFamily="18" charset="0"/>
              </a:rPr>
              <a:t>. Train key participants to manage the change process. Establish multiple communication channels for input and feedback on the quality and quantity of changes being made. Share feedback and results with key constituents, and revise the plan as needed.</a:t>
            </a:r>
          </a:p>
          <a:p>
            <a:pPr marL="342900" marR="0" lvl="0" indent="-34290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Evaluate the progress</a:t>
            </a:r>
            <a:r>
              <a:rPr lang="en-US" sz="1800" dirty="0">
                <a:solidFill>
                  <a:srgbClr val="548DD4"/>
                </a:solidFill>
                <a:effectLst/>
                <a:latin typeface="Times New Roman" panose="02020603050405020304" pitchFamily="18" charset="0"/>
                <a:ea typeface="Times New Roman" panose="02020603050405020304" pitchFamily="18" charset="0"/>
              </a:rPr>
              <a:t>. Gather relevant historical data to benchmark and measure progress toward achieving the stated goals and objectives. Recognize all positive changes. In the spirit of continuous improvement, explore unmet goals with key constituents.</a:t>
            </a:r>
          </a:p>
          <a:p>
            <a:pPr marL="342900" marR="0" lvl="0" indent="-342900" algn="just">
              <a:lnSpc>
                <a:spcPct val="200000"/>
              </a:lnSpc>
              <a:spcBef>
                <a:spcPts val="600"/>
              </a:spcBef>
              <a:spcAft>
                <a:spcPts val="0"/>
              </a:spcAft>
              <a:buFont typeface="Arial" panose="020B0604020202020204" pitchFamily="34" charset="0"/>
              <a:buChar char="•"/>
            </a:pPr>
            <a:r>
              <a:rPr lang="en-US" sz="1800" i="1" dirty="0">
                <a:solidFill>
                  <a:srgbClr val="548DD4"/>
                </a:solidFill>
                <a:effectLst/>
                <a:latin typeface="Times New Roman" panose="02020603050405020304" pitchFamily="18" charset="0"/>
                <a:ea typeface="Times New Roman" panose="02020603050405020304" pitchFamily="18" charset="0"/>
              </a:rPr>
              <a:t>Reinforce the change</a:t>
            </a:r>
            <a:r>
              <a:rPr lang="en-US" sz="1800" dirty="0">
                <a:solidFill>
                  <a:srgbClr val="548DD4"/>
                </a:solidFill>
                <a:effectLst/>
                <a:latin typeface="Times New Roman" panose="02020603050405020304" pitchFamily="18" charset="0"/>
                <a:ea typeface="Times New Roman" panose="02020603050405020304" pitchFamily="18" charset="0"/>
              </a:rPr>
              <a:t>. Link the accomplishment of diversity objectives to performance evaluations and compensation. Spotlight diversity champions and share their best practices. Rewards and visibility reinforce credibility.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28</a:t>
            </a:fld>
            <a:endParaRPr lang="en-US" dirty="0"/>
          </a:p>
        </p:txBody>
      </p:sp>
    </p:spTree>
    <p:extLst>
      <p:ext uri="{BB962C8B-B14F-4D97-AF65-F5344CB8AC3E}">
        <p14:creationId xmlns:p14="http://schemas.microsoft.com/office/powerpoint/2010/main" val="3696522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8.4 Outline the best operational practices for managing diversity.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Diversity training should enhance employee moral awareness, knowledge, and skills for addressing diversity issues.</a:t>
            </a:r>
          </a:p>
          <a:p>
            <a:pPr marL="742950" marR="0" lvl="1"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Dominant group</a:t>
            </a:r>
            <a:r>
              <a:rPr lang="en-US" sz="1800" dirty="0">
                <a:effectLst/>
                <a:latin typeface="Times New Roman" panose="02020603050405020304" pitchFamily="18" charset="0"/>
                <a:ea typeface="Times New Roman" panose="02020603050405020304" pitchFamily="18" charset="0"/>
              </a:rPr>
              <a:t> Refers to the diverse characteristic held in common by a large number of employees, typically white males.</a:t>
            </a:r>
          </a:p>
          <a:p>
            <a:pPr marL="742950" marR="0" lvl="1"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Subordinate group</a:t>
            </a:r>
            <a:r>
              <a:rPr lang="en-US" sz="1800" dirty="0">
                <a:effectLst/>
                <a:latin typeface="Times New Roman" panose="02020603050405020304" pitchFamily="18" charset="0"/>
                <a:ea typeface="Times New Roman" panose="02020603050405020304" pitchFamily="18" charset="0"/>
              </a:rPr>
              <a:t> Refers to the diversity characteristic held by a small minority of organizational members.</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At the beginning of the training session, minimize the tension that may exist by reviewing the ethics discussion guidelines </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Microaggression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1A1A1A"/>
                </a:solidFill>
                <a:effectLst/>
                <a:latin typeface="Times New Roman" panose="02020603050405020304" pitchFamily="18" charset="0"/>
                <a:ea typeface="Times New Roman" panose="02020603050405020304" pitchFamily="18" charset="0"/>
              </a:rPr>
              <a:t>A subtle but offensive comment or action directed at a racial-ethnic minority or other nondominant group that is often unintentional or unconsciously reinforces a stereotype about a group, particularly a culturally marginalized group.</a:t>
            </a:r>
            <a:endParaRPr lang="en-US" sz="1800" b="1" dirty="0">
              <a:solidFill>
                <a:srgbClr val="FF0000"/>
              </a:solidFill>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Next, provide some national and industry examples of diversity problems and their associated costs, such as the number of EEOC cases filed and financial penalties.</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Then educate employees about best operational practices noted earlier so they can learn from leading-edge organizations. </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29</a:t>
            </a:fld>
            <a:endParaRPr lang="en-US" dirty="0"/>
          </a:p>
        </p:txBody>
      </p:sp>
    </p:spTree>
    <p:extLst>
      <p:ext uri="{BB962C8B-B14F-4D97-AF65-F5344CB8AC3E}">
        <p14:creationId xmlns:p14="http://schemas.microsoft.com/office/powerpoint/2010/main" val="203399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 Describe the four dimensions of diversity.</a:t>
            </a:r>
          </a:p>
          <a:p>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27016506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8.4 Outline the best operational practices for managing diversity.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8.2 Diversity Training Problems and Solutions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trainer lacks credibility with either the dominant group or subordinate group.</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Solution: Use workshop coleaders, one from the dominant group and one from the subordinate group; they can model positive behaviors through their interactions managing the workshop.</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organization’s diversity problems are portrayed too negatively.</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Solution: Begin the workshop by recognizing the efforts of diversity champions; others may rally around them. Then discuss organizational shortcomings.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Employees from the dominant group are portrayed too negatively.</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Solution: Begin the workshop by recognizing how particular members of the dominant group have successfully managed diversity issues. Then challenge everyone to do even more.</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Training is limited to the dominant group.</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Solution: Prejudices are not unique to any one specific demographic group. Explore everyone’s prejudices, those of both the dominant group and the subordinate group.</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Training exercises are not relevant.</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Solution: Address real work-related interactions among diverse people.</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Training emphasizes employee differences to the exclusion of common ground.</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Solution: Despite differences, diverse groups of people share many things in common with other diverse groups. Highlight these commonalities.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Training emphasizes knowledge and attitudes to the exclusion of behaviors.</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Solution: Address behavioral changes that need to occur. Solution: Clearly articulate and discuss specific acceptable and unacceptable behaviors. Practice rules of civil behavior.</a:t>
            </a:r>
          </a:p>
          <a:p>
            <a:pPr marL="285750" marR="0" indent="-285750" algn="just">
              <a:lnSpc>
                <a:spcPct val="150000"/>
              </a:lnSpc>
              <a:spcBef>
                <a:spcPts val="0"/>
              </a:spcBef>
              <a:spcAft>
                <a:spcPts val="0"/>
              </a:spcAft>
              <a:buFont typeface="Arial" panose="020B0604020202020204" pitchFamily="34" charset="0"/>
              <a:buChar char="•"/>
            </a:pPr>
            <a:endParaRPr lang="en-US" sz="1800" b="1" dirty="0">
              <a:solidFill>
                <a:srgbClr val="FF0000"/>
              </a:solidFill>
              <a:effectLst/>
              <a:latin typeface="Times New Roman" panose="02020603050405020304" pitchFamily="18" charset="0"/>
              <a:ea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30</a:t>
            </a:fld>
            <a:endParaRPr lang="en-US" dirty="0"/>
          </a:p>
        </p:txBody>
      </p:sp>
    </p:spTree>
    <p:extLst>
      <p:ext uri="{BB962C8B-B14F-4D97-AF65-F5344CB8AC3E}">
        <p14:creationId xmlns:p14="http://schemas.microsoft.com/office/powerpoint/2010/main" val="13045733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8.4 Outline the best operational practices for managing diversity.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indent="-285750" fontAlgn="base">
              <a:lnSpc>
                <a:spcPct val="200000"/>
              </a:lnSpc>
              <a:spcBef>
                <a:spcPts val="0"/>
              </a:spcBef>
              <a:spcAft>
                <a:spcPts val="0"/>
              </a:spcAft>
              <a:buFont typeface="Arial" panose="020B0604020202020204" pitchFamily="34" charset="0"/>
              <a:buChar char="•"/>
            </a:pPr>
            <a:r>
              <a:rPr lang="en-US" sz="1800" b="0" i="1" dirty="0">
                <a:effectLst/>
                <a:latin typeface="Times New Roman" panose="02020603050405020304" pitchFamily="18" charset="0"/>
                <a:ea typeface="Calibri" panose="020F0502020204030204" pitchFamily="34" charset="0"/>
              </a:rPr>
              <a:t>When you are the target</a:t>
            </a:r>
            <a:endParaRPr lang="en-US" sz="1800" b="1" dirty="0">
              <a:effectLst/>
              <a:latin typeface="Times New Roman" panose="02020603050405020304" pitchFamily="18" charset="0"/>
              <a:ea typeface="Calibri" panose="020F0502020204030204" pitchFamily="34" charset="0"/>
            </a:endParaRPr>
          </a:p>
          <a:p>
            <a:pPr marL="742950" marR="0" lvl="1" indent="-285750" fontAlgn="base">
              <a:lnSpc>
                <a:spcPct val="200000"/>
              </a:lnSpc>
              <a:spcBef>
                <a:spcPts val="0"/>
              </a:spcBef>
              <a:spcAft>
                <a:spcPts val="0"/>
              </a:spcAft>
              <a:buFont typeface="Arial" panose="020B0604020202020204" pitchFamily="34" charset="0"/>
              <a:buChar char="•"/>
            </a:pPr>
            <a:r>
              <a:rPr lang="en-US" sz="1800" b="0" dirty="0">
                <a:effectLst/>
                <a:latin typeface="Times New Roman" panose="02020603050405020304" pitchFamily="18" charset="0"/>
                <a:ea typeface="Calibri" panose="020F0502020204030204" pitchFamily="34" charset="0"/>
                <a:cs typeface="Helvetica" panose="020B0604020202020204" pitchFamily="34" charset="0"/>
              </a:rPr>
              <a:t>Consider the context, k</a:t>
            </a:r>
            <a:r>
              <a:rPr lang="en-US" sz="1800" dirty="0">
                <a:effectLst/>
                <a:latin typeface="Times New Roman" panose="02020603050405020304" pitchFamily="18" charset="0"/>
                <a:ea typeface="Calibri" panose="020F0502020204030204" pitchFamily="34" charset="0"/>
                <a:cs typeface="Helvetica" panose="020B0604020202020204" pitchFamily="34" charset="0"/>
              </a:rPr>
              <a:t>eep the initial conversation short, and schedule a time to talk about it later to give the other person time to think things over.</a:t>
            </a:r>
          </a:p>
          <a:p>
            <a:pPr marL="742950" marR="0" lvl="1" indent="-285750" fontAlgn="base">
              <a:lnSpc>
                <a:spcPct val="200000"/>
              </a:lnSpc>
              <a:spcBef>
                <a:spcPts val="0"/>
              </a:spcBef>
              <a:spcAft>
                <a:spcPts val="0"/>
              </a:spcAft>
              <a:buFont typeface="Arial" panose="020B0604020202020204" pitchFamily="34" charset="0"/>
              <a:buChar char="•"/>
            </a:pPr>
            <a:r>
              <a:rPr lang="en-US" sz="1800" b="0" dirty="0">
                <a:effectLst/>
                <a:latin typeface="Times New Roman" panose="02020603050405020304" pitchFamily="18" charset="0"/>
                <a:ea typeface="Calibri" panose="020F0502020204030204" pitchFamily="34" charset="0"/>
                <a:cs typeface="Helvetica" panose="020B0604020202020204" pitchFamily="34" charset="0"/>
              </a:rPr>
              <a:t>C</a:t>
            </a:r>
            <a:r>
              <a:rPr lang="en-US" sz="1800" dirty="0">
                <a:effectLst/>
                <a:latin typeface="Times New Roman" panose="02020603050405020304" pitchFamily="18" charset="0"/>
                <a:ea typeface="Calibri" panose="020F0502020204030204" pitchFamily="34" charset="0"/>
                <a:cs typeface="Helvetica" panose="020B0604020202020204" pitchFamily="34" charset="0"/>
              </a:rPr>
              <a:t>riticize the microaggression, not the microaggressor.</a:t>
            </a:r>
          </a:p>
          <a:p>
            <a:pPr marL="742950" marR="0" lvl="1" indent="-285750" fontAlgn="base">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Helvetica" panose="020B0604020202020204" pitchFamily="34" charset="0"/>
              </a:rPr>
              <a:t>If concerned about repercussions for saying something, document the incident and witnesses.</a:t>
            </a:r>
          </a:p>
          <a:p>
            <a:pPr marL="742950" marR="0" lvl="1" indent="-285750" fontAlgn="base">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Helvetica" panose="020B0604020202020204" pitchFamily="34" charset="0"/>
              </a:rPr>
              <a:t>Talk things over with peers who are members of the same target group to validate your experiences.</a:t>
            </a:r>
          </a:p>
          <a:p>
            <a:pPr marL="285750" marR="0" indent="-285750" fontAlgn="base">
              <a:lnSpc>
                <a:spcPct val="200000"/>
              </a:lnSpc>
              <a:spcBef>
                <a:spcPts val="0"/>
              </a:spcBef>
              <a:spcAft>
                <a:spcPts val="0"/>
              </a:spcAft>
              <a:buFont typeface="Arial" panose="020B0604020202020204" pitchFamily="34" charset="0"/>
              <a:buChar char="•"/>
            </a:pPr>
            <a:r>
              <a:rPr lang="en-US" sz="1800" b="0" i="1" dirty="0">
                <a:effectLst/>
                <a:latin typeface="Times New Roman" panose="02020603050405020304" pitchFamily="18" charset="0"/>
                <a:ea typeface="Calibri" panose="020F0502020204030204" pitchFamily="34" charset="0"/>
              </a:rPr>
              <a:t>When you are a bystander</a:t>
            </a:r>
            <a:endParaRPr lang="en-US" sz="1800" b="1" dirty="0">
              <a:effectLst/>
              <a:latin typeface="Times New Roman" panose="02020603050405020304" pitchFamily="18" charset="0"/>
              <a:ea typeface="Calibri" panose="020F0502020204030204" pitchFamily="34" charset="0"/>
            </a:endParaRPr>
          </a:p>
          <a:p>
            <a:pPr marL="742950" marR="0" lvl="1" indent="-285750" fontAlgn="base">
              <a:lnSpc>
                <a:spcPct val="200000"/>
              </a:lnSpc>
              <a:spcBef>
                <a:spcPts val="0"/>
              </a:spcBef>
              <a:spcAft>
                <a:spcPts val="0"/>
              </a:spcAft>
              <a:buFont typeface="Arial" panose="020B0604020202020204" pitchFamily="34" charset="0"/>
              <a:buChar char="•"/>
            </a:pPr>
            <a:r>
              <a:rPr lang="en-US" sz="1800" b="0" dirty="0">
                <a:effectLst/>
                <a:latin typeface="Times New Roman" panose="02020603050405020304" pitchFamily="18" charset="0"/>
                <a:ea typeface="Calibri" panose="020F0502020204030204" pitchFamily="34" charset="0"/>
                <a:cs typeface="Helvetica" panose="020B0604020202020204" pitchFamily="34" charset="0"/>
              </a:rPr>
              <a:t>Be an ally and support the targeted person.</a:t>
            </a:r>
            <a:r>
              <a:rPr lang="en-US" sz="1800" dirty="0">
                <a:effectLst/>
                <a:latin typeface="Times New Roman" panose="02020603050405020304" pitchFamily="18" charset="0"/>
                <a:ea typeface="Calibri" panose="020F0502020204030204" pitchFamily="34" charset="0"/>
                <a:cs typeface="Helvetica" panose="020B0604020202020204" pitchFamily="34" charset="0"/>
              </a:rPr>
              <a:t> </a:t>
            </a:r>
          </a:p>
          <a:p>
            <a:pPr marL="742950" marR="0" lvl="1" indent="-285750" fontAlgn="base">
              <a:lnSpc>
                <a:spcPct val="200000"/>
              </a:lnSpc>
              <a:spcBef>
                <a:spcPts val="0"/>
              </a:spcBef>
              <a:spcAft>
                <a:spcPts val="0"/>
              </a:spcAft>
              <a:buFont typeface="Arial" panose="020B0604020202020204" pitchFamily="34" charset="0"/>
              <a:buChar char="•"/>
            </a:pPr>
            <a:r>
              <a:rPr lang="en-US" sz="1800" b="0" dirty="0">
                <a:effectLst/>
                <a:latin typeface="Times New Roman" panose="02020603050405020304" pitchFamily="18" charset="0"/>
                <a:ea typeface="Calibri" panose="020F0502020204030204" pitchFamily="34" charset="0"/>
                <a:cs typeface="Helvetica" panose="020B0604020202020204" pitchFamily="34" charset="0"/>
              </a:rPr>
              <a:t>Speak for yourself rather than on </a:t>
            </a:r>
            <a:r>
              <a:rPr lang="en-US" sz="1800" dirty="0">
                <a:effectLst/>
                <a:latin typeface="Times New Roman" panose="02020603050405020304" pitchFamily="18" charset="0"/>
                <a:ea typeface="Calibri" panose="020F0502020204030204" pitchFamily="34" charset="0"/>
                <a:cs typeface="Helvetica" panose="020B0604020202020204" pitchFamily="34" charset="0"/>
              </a:rPr>
              <a:t>behalf of the person who has experienced the microaggression.</a:t>
            </a:r>
          </a:p>
          <a:p>
            <a:pPr marL="285750" marR="0" indent="-285750" fontAlgn="base">
              <a:lnSpc>
                <a:spcPct val="200000"/>
              </a:lnSpc>
              <a:spcBef>
                <a:spcPts val="0"/>
              </a:spcBef>
              <a:spcAft>
                <a:spcPts val="0"/>
              </a:spcAft>
              <a:buFont typeface="Arial" panose="020B0604020202020204" pitchFamily="34" charset="0"/>
              <a:buChar char="•"/>
            </a:pPr>
            <a:r>
              <a:rPr lang="en-US" sz="1800" b="0" i="1" dirty="0">
                <a:effectLst/>
                <a:latin typeface="Times New Roman" panose="02020603050405020304" pitchFamily="18" charset="0"/>
                <a:ea typeface="Calibri" panose="020F0502020204030204" pitchFamily="34" charset="0"/>
              </a:rPr>
              <a:t>When you are the microaggressor</a:t>
            </a:r>
            <a:endParaRPr lang="en-US" sz="1800" b="1" dirty="0">
              <a:effectLst/>
              <a:latin typeface="Times New Roman" panose="02020603050405020304" pitchFamily="18" charset="0"/>
              <a:ea typeface="Calibri" panose="020F0502020204030204" pitchFamily="34" charset="0"/>
            </a:endParaRPr>
          </a:p>
          <a:p>
            <a:pPr marL="742950" marR="0" lvl="1" indent="-285750" fontAlgn="base">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Helvetica" panose="020B0604020202020204" pitchFamily="34" charset="0"/>
              </a:rPr>
              <a:t>Try not to get defensive.</a:t>
            </a:r>
          </a:p>
          <a:p>
            <a:pPr marL="742950" marR="0" lvl="1" indent="-285750" fontAlgn="base">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Helvetica" panose="020B0604020202020204" pitchFamily="34" charset="0"/>
              </a:rPr>
              <a:t>Acknowledge the other person’s hurt and apologize.</a:t>
            </a:r>
          </a:p>
          <a:p>
            <a:pPr marL="742950" marR="0" lvl="1" indent="-285750" fontAlgn="base">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Helvetica" panose="020B0604020202020204" pitchFamily="34" charset="0"/>
              </a:rPr>
              <a:t>Forgive yourself; everyone makes mistakes.</a:t>
            </a:r>
          </a:p>
          <a:p>
            <a:pPr marL="742950" marR="0" lvl="1" indent="-285750" fontAlgn="base">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Helvetica" panose="020B0604020202020204" pitchFamily="34" charset="0"/>
              </a:rPr>
              <a:t>Explore where the microaggression came from and how to avoid microaggressions in the future.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31</a:t>
            </a:fld>
            <a:endParaRPr lang="en-US" dirty="0"/>
          </a:p>
        </p:txBody>
      </p:sp>
    </p:spTree>
    <p:extLst>
      <p:ext uri="{BB962C8B-B14F-4D97-AF65-F5344CB8AC3E}">
        <p14:creationId xmlns:p14="http://schemas.microsoft.com/office/powerpoint/2010/main" val="394254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8.5 Facilitate a variety of diversity workshops.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8.3 “Who Are You?” Exercise</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Instructions: Describe yourself according to the four diversity dimensions and discuss how these dimensions affect who you are.</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Describe your permanent dimensions (i.e., race, ethnicity, gender, sexual orientation, and birth generation).</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Describe your evolving dimensions (i.e., age, height, weight, religion, education, physical ability, marital status, income level, and geographic location).</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Describe your personality dimensions (i.e., Big Five personality model or Myers-Briggs Type Indicators).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Describe your organizational dimensions (i.e., hierarchical status, work content, department, and seniority).</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Which of these dimensions most strongly define who you are? Why?</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Which of these dimensions affect how others treat you at work? How?</a:t>
            </a:r>
          </a:p>
        </p:txBody>
      </p:sp>
      <p:sp>
        <p:nvSpPr>
          <p:cNvPr id="4" name="Slide Number Placeholder 3"/>
          <p:cNvSpPr>
            <a:spLocks noGrp="1"/>
          </p:cNvSpPr>
          <p:nvPr>
            <p:ph type="sldNum" sz="quarter" idx="5"/>
          </p:nvPr>
        </p:nvSpPr>
        <p:spPr/>
        <p:txBody>
          <a:bodyPr/>
          <a:lstStyle/>
          <a:p>
            <a:fld id="{39974C31-EB4A-4B21-8134-CB5741A1DC5F}" type="slidenum">
              <a:rPr lang="en-US" smtClean="0"/>
              <a:t>32</a:t>
            </a:fld>
            <a:endParaRPr lang="en-US" dirty="0"/>
          </a:p>
        </p:txBody>
      </p:sp>
    </p:spTree>
    <p:extLst>
      <p:ext uri="{BB962C8B-B14F-4D97-AF65-F5344CB8AC3E}">
        <p14:creationId xmlns:p14="http://schemas.microsoft.com/office/powerpoint/2010/main" val="29660838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8.5 Facilitate a variety of diversity workshops.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8.4 “Us Versus Them” Schisms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Instructions: Answer the following questions and develop relevant action plans for taking proactive actions. </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Which of the diversity wheel subsections generate an “us versus them” schism at the workplace (e.g., Gender, Race, Religion, Education, Geographic Location, Hierarchical Status, Work Content, Department, Seniority)?</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How have you observed an “us” at work exclude “them”?</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How do these exclusionary behaviors create organizational inefficiencies?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How did an employee try to bridge a schism gap by connecting an “us” with a “them”?</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What has the organization tried doing to reduce this us-versus-them schism?</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What can you do to reduce this us-versus-them schism?</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What can the organization do to reduce this us-versus-them schism?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33</a:t>
            </a:fld>
            <a:endParaRPr lang="en-US" dirty="0"/>
          </a:p>
        </p:txBody>
      </p:sp>
    </p:spTree>
    <p:extLst>
      <p:ext uri="{BB962C8B-B14F-4D97-AF65-F5344CB8AC3E}">
        <p14:creationId xmlns:p14="http://schemas.microsoft.com/office/powerpoint/2010/main" val="6161973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8.5 Facilitate a variety of diversity workshops.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Members of the dominant group tend to possess more power and influence over decisions and the shaping of organizational culture than do subordinate group members.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two groups perceive and interpret workplace activities differently.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Have workshop attendees define their group membership as being in either the dominant group or the subordinate group.</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Then examine, discuss, and address whether dominant or subordinate group members</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Helvetica" panose="020B0604020202020204" pitchFamily="34" charset="0"/>
              </a:rPr>
              <a:t>have organizational power,</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Helvetica" panose="020B0604020202020204" pitchFamily="34" charset="0"/>
              </a:rPr>
              <a:t>control resources,</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Helvetica" panose="020B0604020202020204" pitchFamily="34" charset="0"/>
              </a:rPr>
              <a:t>influence the organization’s culture,</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Helvetica" panose="020B0604020202020204" pitchFamily="34" charset="0"/>
              </a:rPr>
              <a:t>have their truths and experiences questioned, or</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Helvetica" panose="020B0604020202020204" pitchFamily="34" charset="0"/>
              </a:rPr>
              <a:t>see patterns of discrimination.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34</a:t>
            </a:fld>
            <a:endParaRPr lang="en-US" dirty="0"/>
          </a:p>
        </p:txBody>
      </p:sp>
    </p:spTree>
    <p:extLst>
      <p:ext uri="{BB962C8B-B14F-4D97-AF65-F5344CB8AC3E}">
        <p14:creationId xmlns:p14="http://schemas.microsoft.com/office/powerpoint/2010/main" val="3083766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8.5 Facilitate a variety of diversity workshops.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Members of the dominant group are often unaware of the special status they have over subordinate group members.</a:t>
            </a:r>
          </a:p>
          <a:p>
            <a:pPr marL="285750" marR="0" indent="-285750" algn="just">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Peggy McIntosh’s “white privilege” experiential exercise emphasizes many subtle aspects of dominant group privilege in American society.</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 this workshop, participants line up with their backs to a wall. </a:t>
            </a:r>
          </a:p>
          <a:p>
            <a:pPr marL="1200150" marR="0" lvl="2"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facilitator reads descriptive statements that highlight dominant group privileges. After each statement, participants who answer affirmatively take one step forward. Sample statements include the following:</a:t>
            </a:r>
          </a:p>
          <a:p>
            <a:pPr marL="1657350" marR="0" lvl="3" indent="-285750" algn="just">
              <a:lnSpc>
                <a:spcPct val="200000"/>
              </a:lnSpc>
              <a:spcBef>
                <a:spcPts val="600"/>
              </a:spcBef>
              <a:spcAft>
                <a:spcPts val="0"/>
              </a:spcAft>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I can turn on the television or open the front page of the newspaper and see people of my race or gender widely represented in a positive manner.</a:t>
            </a:r>
          </a:p>
          <a:p>
            <a:pPr marL="1657350" marR="0" lvl="3" indent="-285750" algn="just">
              <a:lnSpc>
                <a:spcPct val="200000"/>
              </a:lnSpc>
              <a:spcBef>
                <a:spcPts val="600"/>
              </a:spcBef>
              <a:spcAft>
                <a:spcPts val="0"/>
              </a:spcAft>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I can do well in a challenging situation without being called a credit to my race or gender.</a:t>
            </a:r>
          </a:p>
          <a:p>
            <a:pPr marL="1657350" marR="0" lvl="3" indent="-285750" algn="just">
              <a:lnSpc>
                <a:spcPct val="200000"/>
              </a:lnSpc>
              <a:spcBef>
                <a:spcPts val="600"/>
              </a:spcBef>
              <a:spcAft>
                <a:spcPts val="0"/>
              </a:spcAft>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I can be pretty sure that if I ask to talk to the “person in charge,” I will be facing a person of my race or gender.</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This exercise can be modified to fit whichever race, ethnicity, gender, or religion describes the dominant group in an organization.</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35</a:t>
            </a:fld>
            <a:endParaRPr lang="en-US" dirty="0"/>
          </a:p>
        </p:txBody>
      </p:sp>
    </p:spTree>
    <p:extLst>
      <p:ext uri="{BB962C8B-B14F-4D97-AF65-F5344CB8AC3E}">
        <p14:creationId xmlns:p14="http://schemas.microsoft.com/office/powerpoint/2010/main" val="3505366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8.5 Facilitate a variety of diversity workshops.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Implicit Attitude Test (IAT) helps employees understand unconscious prejudices they might hold toward people belonging to other groups.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IAT is a 10-minute reaction time test that uses images to measure a person’s association between (1) a paired diversity characteristic (e.g., male versus female) and (2) a paired set of descriptors (e.g., pleasant versus unpleasant).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People respond quicker to strongly paired associations, which may suggest a stereotype or bias the person possesses.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time gap is greater for concepts that are not strongly paired in a person’s mind.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An IAT score that suggests a bias in favor of white males does not mean the employee will behave in a sexist or racist manner.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Instead, the employee is simply being made aware that these associations are going on in his or her mind and may lead to discriminatory behaviors.</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36</a:t>
            </a:fld>
            <a:endParaRPr lang="en-US" dirty="0"/>
          </a:p>
        </p:txBody>
      </p:sp>
    </p:spTree>
    <p:extLst>
      <p:ext uri="{BB962C8B-B14F-4D97-AF65-F5344CB8AC3E}">
        <p14:creationId xmlns:p14="http://schemas.microsoft.com/office/powerpoint/2010/main" val="18220440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8.5 Facilitate a variety of diversity workshops.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8.5 Individual Uniqueness and Commonalities Exercise</a:t>
            </a:r>
          </a:p>
          <a:p>
            <a:pPr marL="742950" marR="0" lvl="1" indent="-285750" hangingPunct="0">
              <a:lnSpc>
                <a:spcPct val="200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1:</a:t>
            </a:r>
            <a:r>
              <a:rPr lang="en-US" sz="1800" dirty="0">
                <a:solidFill>
                  <a:srgbClr val="000000"/>
                </a:solidFill>
                <a:effectLst/>
                <a:latin typeface="Times New Roman" panose="02020603050405020304" pitchFamily="18" charset="0"/>
                <a:ea typeface="Times New Roman" panose="02020603050405020304" pitchFamily="18" charset="0"/>
              </a:rPr>
              <a:t> Write down five experiences, activities, accomplishments, or attributes that make you unique from others. For example, vice president of my university’s student government, played center field on my baseball team, missionary for 5 years, community service awards, and had cancer six times. </a:t>
            </a:r>
          </a:p>
          <a:p>
            <a:pPr marL="742950" marR="0" lvl="1" indent="-285750" hangingPunct="0">
              <a:lnSpc>
                <a:spcPct val="200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2:</a:t>
            </a:r>
            <a:r>
              <a:rPr lang="en-US" sz="1800" dirty="0">
                <a:solidFill>
                  <a:srgbClr val="000000"/>
                </a:solidFill>
                <a:effectLst/>
                <a:latin typeface="Times New Roman" panose="02020603050405020304" pitchFamily="18" charset="0"/>
                <a:ea typeface="Times New Roman" panose="02020603050405020304" pitchFamily="18" charset="0"/>
              </a:rPr>
              <a:t> Share your items with other participants and circle those that are still unique.</a:t>
            </a:r>
          </a:p>
          <a:p>
            <a:pPr marL="742950" marR="0" lvl="1" indent="-285750" hangingPunct="0">
              <a:lnSpc>
                <a:spcPct val="200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3:</a:t>
            </a:r>
            <a:r>
              <a:rPr lang="en-US" sz="1800" dirty="0">
                <a:solidFill>
                  <a:srgbClr val="000000"/>
                </a:solidFill>
                <a:effectLst/>
                <a:latin typeface="Times New Roman" panose="02020603050405020304" pitchFamily="18" charset="0"/>
                <a:ea typeface="Times New Roman" panose="02020603050405020304" pitchFamily="18" charset="0"/>
              </a:rPr>
              <a:t> Have an informal discussion with other participants and find five things you have in common with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37</a:t>
            </a:fld>
            <a:endParaRPr lang="en-US" dirty="0"/>
          </a:p>
        </p:txBody>
      </p:sp>
    </p:spTree>
    <p:extLst>
      <p:ext uri="{BB962C8B-B14F-4D97-AF65-F5344CB8AC3E}">
        <p14:creationId xmlns:p14="http://schemas.microsoft.com/office/powerpoint/2010/main" val="8680756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8.5 Facilitate a variety of diversity workshops.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182880" indent="-285750" algn="just">
              <a:lnSpc>
                <a:spcPct val="200000"/>
              </a:lnSpc>
              <a:spcBef>
                <a:spcPts val="1000"/>
              </a:spcBef>
              <a:spcAft>
                <a:spcPts val="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Scenario 1:</a:t>
            </a:r>
            <a:r>
              <a:rPr lang="en-US" sz="1800" dirty="0">
                <a:solidFill>
                  <a:srgbClr val="000000"/>
                </a:solidFill>
                <a:effectLst/>
                <a:latin typeface="Times New Roman" panose="02020603050405020304" pitchFamily="18" charset="0"/>
                <a:ea typeface="Times New Roman" panose="02020603050405020304" pitchFamily="18" charset="0"/>
              </a:rPr>
              <a:t> Mary is Tom’s administrative assistant. Every morning Tom makes flattering comments about Mary’s appearance.</a:t>
            </a:r>
          </a:p>
          <a:p>
            <a:pPr marL="285750" marR="182880" indent="-285750" algn="just">
              <a:lnSpc>
                <a:spcPct val="200000"/>
              </a:lnSpc>
              <a:spcBef>
                <a:spcPts val="1000"/>
              </a:spcBef>
              <a:spcAft>
                <a:spcPts val="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Scenario 2:</a:t>
            </a:r>
            <a:r>
              <a:rPr lang="en-US" sz="1800" dirty="0">
                <a:solidFill>
                  <a:srgbClr val="000000"/>
                </a:solidFill>
                <a:effectLst/>
                <a:latin typeface="Times New Roman" panose="02020603050405020304" pitchFamily="18" charset="0"/>
                <a:ea typeface="Times New Roman" panose="02020603050405020304" pitchFamily="18" charset="0"/>
              </a:rPr>
              <a:t> Mary is Tom’s administrative assistant. Tom invites Mary out for drinks to a singles bar after work. Mary claims not to be available. One week later Tom invites Mary out for drinks after work again.</a:t>
            </a:r>
          </a:p>
          <a:p>
            <a:pPr marL="285750" marR="182880" indent="-285750" algn="just">
              <a:lnSpc>
                <a:spcPct val="200000"/>
              </a:lnSpc>
              <a:spcBef>
                <a:spcPts val="1000"/>
              </a:spcBef>
              <a:spcAft>
                <a:spcPts val="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Scenario 3:</a:t>
            </a:r>
            <a:r>
              <a:rPr lang="en-US" sz="1800" dirty="0">
                <a:solidFill>
                  <a:srgbClr val="000000"/>
                </a:solidFill>
                <a:effectLst/>
                <a:latin typeface="Times New Roman" panose="02020603050405020304" pitchFamily="18" charset="0"/>
                <a:ea typeface="Times New Roman" panose="02020603050405020304" pitchFamily="18" charset="0"/>
              </a:rPr>
              <a:t> Mary is Tom’s administrative assistant. Tom is an affectionate person and gently touches the arms of both male and female workers while engaged in conversation. Tom gently touches Mary’s arms two or three times a day during conversations.</a:t>
            </a:r>
          </a:p>
          <a:p>
            <a:pPr marL="285750" marR="182880" indent="-285750" algn="just">
              <a:lnSpc>
                <a:spcPct val="200000"/>
              </a:lnSpc>
              <a:spcBef>
                <a:spcPts val="1000"/>
              </a:spcBef>
              <a:spcAft>
                <a:spcPts val="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Scenario 4:</a:t>
            </a:r>
            <a:r>
              <a:rPr lang="en-US" sz="1800" dirty="0">
                <a:solidFill>
                  <a:srgbClr val="000000"/>
                </a:solidFill>
                <a:effectLst/>
                <a:latin typeface="Times New Roman" panose="02020603050405020304" pitchFamily="18" charset="0"/>
                <a:ea typeface="Times New Roman" panose="02020603050405020304" pitchFamily="18" charset="0"/>
              </a:rPr>
              <a:t> Mary is Tom’s administrative assistant. Tom receives several unsolicited junk e-mails a day, including those about improving sexual performance. Tom believes one of these unsolicited sexual performance e-mails is quite humorous, and he forwards the e-mail to Mary.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38</a:t>
            </a:fld>
            <a:endParaRPr lang="en-US" dirty="0"/>
          </a:p>
        </p:txBody>
      </p:sp>
    </p:spTree>
    <p:extLst>
      <p:ext uri="{BB962C8B-B14F-4D97-AF65-F5344CB8AC3E}">
        <p14:creationId xmlns:p14="http://schemas.microsoft.com/office/powerpoint/2010/main" val="3311550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8.5 Facilitate a variety of diversity workshops.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Communication style is an often overlooked aspect of employee diversity.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In </a:t>
            </a:r>
            <a:r>
              <a:rPr lang="en-US" sz="1800" i="1" dirty="0">
                <a:effectLst/>
                <a:latin typeface="Times New Roman" panose="02020603050405020304" pitchFamily="18" charset="0"/>
                <a:ea typeface="Times New Roman" panose="02020603050405020304" pitchFamily="18" charset="0"/>
              </a:rPr>
              <a:t>Success Signals</a:t>
            </a:r>
            <a:r>
              <a:rPr lang="en-US" sz="1800" dirty="0">
                <a:effectLst/>
                <a:latin typeface="Times New Roman" panose="02020603050405020304" pitchFamily="18" charset="0"/>
                <a:ea typeface="Times New Roman" panose="02020603050405020304" pitchFamily="18" charset="0"/>
              </a:rPr>
              <a:t>, Rhonda Hilyer, president and CEO of Agreement Dynamics, has developed a useful tool based on four communication styles, each symbolized by a different color.</a:t>
            </a:r>
          </a:p>
          <a:p>
            <a:pPr marL="285750" marR="0" lvl="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Have workshop participants identify which of the four colors best represents</a:t>
            </a:r>
          </a:p>
          <a:p>
            <a:pPr marL="742950" marR="45720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their own communication style,</a:t>
            </a:r>
          </a:p>
          <a:p>
            <a:pPr marL="742950" marR="45720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their boss’s communication style,</a:t>
            </a:r>
          </a:p>
          <a:p>
            <a:pPr marL="742950" marR="45720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their subordinate’s communication style,</a:t>
            </a:r>
          </a:p>
          <a:p>
            <a:pPr marL="742950" marR="45720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a peer’s communication style, and</a:t>
            </a:r>
          </a:p>
          <a:p>
            <a:pPr marL="742950" marR="45720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the communication style of the person they struggle with the most at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Next, help employees understand how coworkers perceive their communication style.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If an employee wants to influence a coworker, the employee can practice conveying information using the coworker’s communication style. </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39</a:t>
            </a:fld>
            <a:endParaRPr lang="en-US" dirty="0"/>
          </a:p>
        </p:txBody>
      </p:sp>
    </p:spTree>
    <p:extLst>
      <p:ext uri="{BB962C8B-B14F-4D97-AF65-F5344CB8AC3E}">
        <p14:creationId xmlns:p14="http://schemas.microsoft.com/office/powerpoint/2010/main" val="2559503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 Describe the four dimensions of diversity.</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Human characteristics that are permanent and beyond a person’s control include race, ethnicity, gender, sexual orientation, and birth generation.</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556022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.5 Facilitate a variety of diversity workshops.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C00000"/>
                </a:solidFill>
                <a:effectLst/>
                <a:latin typeface="Times New Roman" panose="02020603050405020304" pitchFamily="18" charset="0"/>
                <a:ea typeface="Times New Roman" panose="02020603050405020304" pitchFamily="18" charset="0"/>
              </a:rPr>
              <a:t>Table 8.6 Communication Styles</a:t>
            </a:r>
          </a:p>
          <a:p>
            <a:pPr marL="742950" marR="0" lvl="1" indent="-285750">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Brown</a:t>
            </a:r>
            <a:endParaRPr lang="en-US" sz="1800" dirty="0">
              <a:effectLst/>
              <a:latin typeface="Times New Roman" panose="02020603050405020304" pitchFamily="18" charset="0"/>
              <a:ea typeface="Times New Roman" panose="02020603050405020304" pitchFamily="18" charset="0"/>
            </a:endParaRP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Direct, brief, and decisive</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Focus on tasks and results</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Assertive</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Desire “yes/no” or “black/white” answers</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Doesn’t want a lot of detail</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Stays on point</a:t>
            </a:r>
          </a:p>
          <a:p>
            <a:pPr marL="1200150" lvl="2"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Impatient if things move too slowly</a:t>
            </a:r>
            <a:endParaRPr lang="en-US" sz="1800" dirty="0">
              <a:solidFill>
                <a:srgbClr val="C00000"/>
              </a:solidFill>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Green</a:t>
            </a:r>
            <a:endParaRPr lang="en-US" sz="1800" dirty="0">
              <a:effectLst/>
              <a:latin typeface="Times New Roman" panose="02020603050405020304" pitchFamily="18" charset="0"/>
              <a:ea typeface="Times New Roman" panose="02020603050405020304" pitchFamily="18" charset="0"/>
            </a:endParaRP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Logical, sequential, and focused on details</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Desires historical data</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Literal and factual</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Appears reserved and avoids emotions</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Needs time to process information</a:t>
            </a:r>
          </a:p>
          <a:p>
            <a:pPr marL="1200150" lvl="2"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planner, precise and organized</a:t>
            </a:r>
            <a:endParaRPr lang="en-US" sz="1800" i="1" dirty="0">
              <a:solidFill>
                <a:srgbClr val="00B050"/>
              </a:solidFill>
              <a:effectLst/>
              <a:latin typeface="Times New Roman" panose="02020603050405020304" pitchFamily="18" charset="0"/>
              <a:ea typeface="Times New Roman" panose="02020603050405020304" pitchFamily="18" charset="0"/>
              <a:cs typeface="ITC Berkeley Oldstyle Std Bk"/>
            </a:endParaRPr>
          </a:p>
          <a:p>
            <a:pPr marL="742950" marR="0" lvl="1" indent="-285750">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Blue</a:t>
            </a:r>
            <a:endParaRPr lang="en-US" sz="1800" dirty="0">
              <a:effectLst/>
              <a:latin typeface="Times New Roman" panose="02020603050405020304" pitchFamily="18" charset="0"/>
              <a:ea typeface="Times New Roman" panose="02020603050405020304" pitchFamily="18" charset="0"/>
            </a:endParaRP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Concerned with how others feel and will be affected</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Supportive and agreeable</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Includes others in the decision-making process</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Likes to chat and form a personal connection before getting on task</a:t>
            </a:r>
          </a:p>
          <a:p>
            <a:pPr marL="1200150" lvl="2"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Good listener</a:t>
            </a:r>
            <a:endParaRPr lang="en-US" sz="1800" i="1" dirty="0">
              <a:solidFill>
                <a:srgbClr val="00B050"/>
              </a:solidFill>
              <a:effectLst/>
              <a:latin typeface="Times New Roman" panose="02020603050405020304" pitchFamily="18" charset="0"/>
              <a:ea typeface="Times New Roman" panose="02020603050405020304" pitchFamily="18" charset="0"/>
              <a:cs typeface="ITC Berkeley Oldstyle Std Bk"/>
            </a:endParaRPr>
          </a:p>
          <a:p>
            <a:pPr marL="742950" marR="0" lvl="1" indent="-285750">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Red</a:t>
            </a:r>
            <a:endParaRPr lang="en-US" sz="1800" dirty="0">
              <a:effectLst/>
              <a:latin typeface="Times New Roman" panose="02020603050405020304" pitchFamily="18" charset="0"/>
              <a:ea typeface="Times New Roman" panose="02020603050405020304" pitchFamily="18" charset="0"/>
            </a:endParaRP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Flamboyant, dramatic, and energetic</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Fast paced</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Frequently tells jokes or stories</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Tends to overgeneralize for effect</a:t>
            </a:r>
          </a:p>
          <a:p>
            <a:pPr marL="1200150" marR="0" lvl="2" indent="-28575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Likes humor and creative ideas</a:t>
            </a:r>
          </a:p>
          <a:p>
            <a:pPr marL="1200150" lvl="2"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Spontaneous, innovative, and enthusiastic</a:t>
            </a:r>
            <a:endParaRPr lang="en-US" sz="1800" i="1" dirty="0">
              <a:solidFill>
                <a:srgbClr val="00B050"/>
              </a:solidFill>
              <a:effectLst/>
              <a:latin typeface="Times New Roman" panose="02020603050405020304" pitchFamily="18" charset="0"/>
              <a:ea typeface="Times New Roman" panose="02020603050405020304" pitchFamily="18" charset="0"/>
              <a:cs typeface="ITC Berkeley Oldstyle Std Bk"/>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rgbClr val="00B050"/>
                </a:solidFill>
                <a:effectLst/>
                <a:latin typeface="Times New Roman" panose="02020603050405020304" pitchFamily="18" charset="0"/>
                <a:ea typeface="Times New Roman" panose="02020603050405020304" pitchFamily="18" charset="0"/>
                <a:cs typeface="ITC Berkeley Oldstyle Std Bk"/>
              </a:rPr>
              <a:t>Source:</a:t>
            </a: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 Adapted from Rhonda Hilyer, President and Founder, Agreement Dynamics, Inc. </a:t>
            </a:r>
            <a:r>
              <a:rPr lang="en-US" sz="1800" i="1" dirty="0">
                <a:solidFill>
                  <a:srgbClr val="00B050"/>
                </a:solidFill>
                <a:effectLst/>
                <a:latin typeface="Times New Roman" panose="02020603050405020304" pitchFamily="18" charset="0"/>
                <a:ea typeface="Times New Roman" panose="02020603050405020304" pitchFamily="18" charset="0"/>
                <a:cs typeface="ITC Berkeley Oldstyle Std Bk"/>
              </a:rPr>
              <a:t>Success Signals</a:t>
            </a: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 7th ed. (Seattle, WA: Agreement Dynamics, 2006). For more information, contact Agreement Dynamics at 1-800-97-AGREE or HQ@agreementdynamics.com.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40</a:t>
            </a:fld>
            <a:endParaRPr lang="en-US" dirty="0"/>
          </a:p>
        </p:txBody>
      </p:sp>
    </p:spTree>
    <p:extLst>
      <p:ext uri="{BB962C8B-B14F-4D97-AF65-F5344CB8AC3E}">
        <p14:creationId xmlns:p14="http://schemas.microsoft.com/office/powerpoint/2010/main" val="1015533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Ethical organizations respect diverse employees and customers.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Doing so enhances employee and organizational performance.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41</a:t>
            </a:fld>
            <a:endParaRPr lang="en-US" dirty="0"/>
          </a:p>
        </p:txBody>
      </p:sp>
    </p:spTree>
    <p:extLst>
      <p:ext uri="{BB962C8B-B14F-4D97-AF65-F5344CB8AC3E}">
        <p14:creationId xmlns:p14="http://schemas.microsoft.com/office/powerpoint/2010/main" val="1877082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 Describe the four dimensions of diversity.</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Evolving dimensions include age, height, weight, religion, education, physical ability, marital status, income level, and geographic location.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2868914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 Describe the four dimensions of diversity.</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Myers-Briggs Type Indicator (MBTI) is probably the most popular personality assessment tool used by employers</a:t>
            </a:r>
          </a:p>
          <a:p>
            <a:pPr marL="742950" marR="457200" lvl="1" indent="-285750" algn="just">
              <a:lnSpc>
                <a:spcPct val="200000"/>
              </a:lnSpc>
              <a:spcBef>
                <a:spcPts val="0"/>
              </a:spcBef>
              <a:spcAft>
                <a:spcPts val="0"/>
              </a:spcAft>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Where do you get your energy: introvert (internally) or extrovert (relationship with others)?</a:t>
            </a:r>
          </a:p>
          <a:p>
            <a:pPr marL="742950" marR="457200" lvl="1" indent="-285750" algn="just">
              <a:lnSpc>
                <a:spcPct val="200000"/>
              </a:lnSpc>
              <a:spcBef>
                <a:spcPts val="0"/>
              </a:spcBef>
              <a:spcAft>
                <a:spcPts val="0"/>
              </a:spcAft>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How do you learn: sensor (by understanding procedures) or intuitive (by understanding the big picture)?</a:t>
            </a:r>
          </a:p>
          <a:p>
            <a:pPr marL="742950" marR="457200" lvl="1" indent="-285750" algn="just">
              <a:lnSpc>
                <a:spcPct val="200000"/>
              </a:lnSpc>
              <a:spcBef>
                <a:spcPts val="0"/>
              </a:spcBef>
              <a:spcAft>
                <a:spcPts val="0"/>
              </a:spcAft>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How do you make decisions: thinking (by following logic) or feeling (by ensuring harmony)?</a:t>
            </a:r>
          </a:p>
          <a:p>
            <a:pPr marL="742950" marR="457200" lvl="1" indent="-285750" algn="just">
              <a:lnSpc>
                <a:spcPct val="200000"/>
              </a:lnSpc>
              <a:spcBef>
                <a:spcPts val="0"/>
              </a:spcBef>
              <a:spcAft>
                <a:spcPts val="0"/>
              </a:spcAft>
              <a:buFont typeface="Arial" panose="020B0604020202020204" pitchFamily="34" charset="0"/>
              <a:buChar char="•"/>
            </a:pPr>
            <a:r>
              <a:rPr lang="en-US" sz="1800" dirty="0">
                <a:solidFill>
                  <a:srgbClr val="548DD4"/>
                </a:solidFill>
                <a:effectLst/>
                <a:latin typeface="Times New Roman" panose="02020603050405020304" pitchFamily="18" charset="0"/>
                <a:ea typeface="Times New Roman" panose="02020603050405020304" pitchFamily="18" charset="0"/>
              </a:rPr>
              <a:t>How do you organize your time: judger (rigidly organized) or perceiver (flexible)?</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DiSC is an acronym for dominance, influence, steadiness, and conscientiousness, although alternative words are sometimes used.</a:t>
            </a:r>
          </a:p>
          <a:p>
            <a:pPr marL="742950" marR="45720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Dominance: fast-paced and outspoken paired with questioning and skeptical</a:t>
            </a:r>
          </a:p>
          <a:p>
            <a:pPr marL="742950" marR="45720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Influence: questioning and skeptical paired with accepting and warm</a:t>
            </a:r>
          </a:p>
          <a:p>
            <a:pPr marL="742950" marR="45720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Steadiness: accepting and warm paired with cautious and reflective</a:t>
            </a:r>
          </a:p>
          <a:p>
            <a:pPr marL="742950" marR="45720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Conscientiousness: cautious and reflective paired with questioning and skeptical</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2394565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 Describe the four dimensions of diversity.</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These defining characteristics—which can be either unchanging or evolving—include hierarchical status, work content, department, and seniority.</a:t>
            </a:r>
          </a:p>
          <a:p>
            <a:pPr marL="171450" indent="-1714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Every individual can be uniquely characterized according to these four dimensions.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4076935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8.1 Describe the four dimensions of diversity.</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Self-categorization theory</a:t>
            </a:r>
            <a:r>
              <a:rPr lang="en-US" sz="1800" dirty="0">
                <a:effectLst/>
                <a:latin typeface="Times New Roman" panose="02020603050405020304" pitchFamily="18" charset="0"/>
                <a:ea typeface="Times New Roman" panose="02020603050405020304" pitchFamily="18" charset="0"/>
              </a:rPr>
              <a:t> A theory that suggests that</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individuals define themselves in relation to others based on a “self-identity” or “social identity” factor, and form binding relationships with people who categorize themselves similarly.</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People usually form group coalitions based on race and ethnicity—characteristics that reflect their family and neighborhood demographics—and then by gender within the race/ethnicity grouping.</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2577360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3300"/>
                </a:solidFill>
                <a:effectLst/>
                <a:latin typeface="Times New Roman" panose="02020603050405020304" pitchFamily="18" charset="0"/>
                <a:ea typeface="Times New Roman" panose="02020603050405020304" pitchFamily="18" charset="0"/>
              </a:rPr>
              <a:t>8.2 Analyze how the U.S. population has become more diversified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When Christopher Columbus arrived on the shores of the Dominican Republic in 1492, the landmass eventually named the United States served as home to an estimated 10 million Indigenous people. </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 2020, the U.S. population surpassed 333 million people. In terms of race and ethnicity, 60% were white, 18% Hispanic, 13% Black, 6% Asian, and 3% two or more races. </a:t>
            </a:r>
          </a:p>
          <a:p>
            <a:pPr marL="1200150" marR="0" lvl="2"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Only 1% were Indigenous Native American, compared with 100% in 1492.</a:t>
            </a:r>
            <a:endParaRPr lang="en-US" sz="1200" dirty="0">
              <a:solidFill>
                <a:srgbClr val="993300"/>
              </a:solidFill>
              <a:effectLst/>
              <a:latin typeface="Times New Roman" panose="02020603050405020304" pitchFamily="18" charset="0"/>
              <a:ea typeface="Times New Roman" panose="02020603050405020304" pitchFamily="18" charset="0"/>
            </a:endParaRPr>
          </a:p>
          <a:p>
            <a:pPr marL="285750" marR="0" lvl="0" indent="-285750" algn="just">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Africans arriving before the Civil War were the exception.</a:t>
            </a:r>
          </a:p>
          <a:p>
            <a:pPr marL="742950" marR="0" lvl="1" indent="-285750" algn="just">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They were captured in Africa, enslaved, and transported across the Atlantic Ocean to work on plantations and perform other tasks. </a:t>
            </a:r>
          </a:p>
          <a:p>
            <a:pPr marL="285750" marR="0" lvl="0" indent="-28575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Demographic changes continue today. </a:t>
            </a:r>
          </a:p>
          <a:p>
            <a:pPr marL="285750" marR="0" lvl="0" indent="-285750" algn="just">
              <a:lnSpc>
                <a:spcPct val="200000"/>
              </a:lnSpc>
              <a:spcBef>
                <a:spcPts val="0"/>
              </a:spcBef>
              <a:spcAft>
                <a:spcPts val="0"/>
              </a:spcAft>
              <a:buFont typeface="Arial" panose="020B0604020202020204" pitchFamily="34" charset="0"/>
              <a:buChar char="•"/>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3033962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E2F2F6"/>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a:xfrm>
            <a:off x="1371600" y="3733800"/>
            <a:ext cx="6400800" cy="1752600"/>
          </a:xfrm>
        </p:spPr>
        <p:txBody>
          <a:bodyPr>
            <a:normAutofit/>
          </a:bodyPr>
          <a:lstStyle>
            <a:lvl1pPr>
              <a:defRPr sz="3200">
                <a:solidFill>
                  <a:schemeClr val="tx1"/>
                </a:solidFill>
                <a:latin typeface="+mn-lt"/>
              </a:defRPr>
            </a:lvl1pPr>
          </a:lstStyle>
          <a:p>
            <a:r>
              <a:rPr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20XX SAGE Publishing.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20XX SAGE Publishing.</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Business Ethics, 3e</a:t>
            </a:r>
            <a:br>
              <a:rPr lang="en-US" dirty="0"/>
            </a:br>
            <a:r>
              <a:rPr lang="en-US" dirty="0"/>
              <a:t>Chapter 8: Respecting Employee Diversity</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History of Ethnic and Religious Diversity and Discrimination </a:t>
            </a:r>
            <a:r>
              <a:rPr lang="en-US" sz="2200" dirty="0"/>
              <a:t>(2 of 3)</a:t>
            </a:r>
          </a:p>
        </p:txBody>
      </p:sp>
      <p:sp>
        <p:nvSpPr>
          <p:cNvPr id="4" name="Content Placeholder 3"/>
          <p:cNvSpPr>
            <a:spLocks noGrp="1"/>
          </p:cNvSpPr>
          <p:nvPr>
            <p:ph idx="1"/>
          </p:nvPr>
        </p:nvSpPr>
        <p:spPr/>
        <p:txBody>
          <a:bodyPr>
            <a:normAutofit/>
          </a:bodyPr>
          <a:lstStyle/>
          <a:p>
            <a:pPr marL="0" indent="0">
              <a:buNone/>
            </a:pPr>
            <a:r>
              <a:rPr lang="en-US" dirty="0"/>
              <a:t>Discriminatory Employment Practices</a:t>
            </a:r>
          </a:p>
          <a:p>
            <a:r>
              <a:rPr lang="en-US" dirty="0"/>
              <a:t>Employment-at-will doctrine.</a:t>
            </a:r>
          </a:p>
          <a:p>
            <a:r>
              <a:rPr lang="en-US" dirty="0"/>
              <a:t>Title VII of the Civil Rights Act of 1964.</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1099244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History of Ethnic and Religious Diversity and Discrimination </a:t>
            </a:r>
            <a:r>
              <a:rPr lang="en-US" sz="2200" dirty="0"/>
              <a:t>(3 of 3)</a:t>
            </a:r>
          </a:p>
        </p:txBody>
      </p:sp>
      <p:sp>
        <p:nvSpPr>
          <p:cNvPr id="4" name="Content Placeholder 3"/>
          <p:cNvSpPr>
            <a:spLocks noGrp="1"/>
          </p:cNvSpPr>
          <p:nvPr>
            <p:ph idx="1"/>
          </p:nvPr>
        </p:nvSpPr>
        <p:spPr/>
        <p:txBody>
          <a:bodyPr>
            <a:normAutofit/>
          </a:bodyPr>
          <a:lstStyle/>
          <a:p>
            <a:pPr marL="0" indent="0">
              <a:buNone/>
            </a:pPr>
            <a:r>
              <a:rPr lang="en-US" dirty="0"/>
              <a:t>Illegal or Undocumented Immigrants</a:t>
            </a:r>
          </a:p>
          <a:p>
            <a:r>
              <a:rPr lang="en-US" dirty="0"/>
              <a:t>1921: Emergency Quota Act.</a:t>
            </a:r>
          </a:p>
          <a:p>
            <a:r>
              <a:rPr lang="en-US" dirty="0" smtClean="0"/>
              <a:t>10.5–12 </a:t>
            </a:r>
            <a:r>
              <a:rPr lang="en-US" dirty="0"/>
              <a:t>million illegal/undocumented immigrants live in </a:t>
            </a:r>
            <a:r>
              <a:rPr lang="en-US" dirty="0" smtClean="0"/>
              <a:t>the </a:t>
            </a:r>
            <a:r>
              <a:rPr lang="en-US" dirty="0"/>
              <a:t>United States</a:t>
            </a:r>
            <a:r>
              <a:rPr lang="en-US" dirty="0" smtClean="0"/>
              <a:t>.</a:t>
            </a:r>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15860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Workplace Discrimination </a:t>
            </a:r>
            <a:r>
              <a:rPr lang="en-US" sz="2000" dirty="0"/>
              <a:t>(1 of 11)</a:t>
            </a:r>
          </a:p>
        </p:txBody>
      </p:sp>
      <p:graphicFrame>
        <p:nvGraphicFramePr>
          <p:cNvPr id="6" name="Table 6">
            <a:extLst>
              <a:ext uri="{FF2B5EF4-FFF2-40B4-BE49-F238E27FC236}">
                <a16:creationId xmlns:a16="http://schemas.microsoft.com/office/drawing/2014/main" id="{3E47FCB5-92A7-4AD2-A509-EBF82BF0ACE6}"/>
              </a:ext>
            </a:extLst>
          </p:cNvPr>
          <p:cNvGraphicFramePr>
            <a:graphicFrameLocks noGrp="1"/>
          </p:cNvGraphicFramePr>
          <p:nvPr>
            <p:ph idx="1"/>
            <p:extLst>
              <p:ext uri="{D42A27DB-BD31-4B8C-83A1-F6EECF244321}">
                <p14:modId xmlns:p14="http://schemas.microsoft.com/office/powerpoint/2010/main" val="2749572169"/>
              </p:ext>
            </p:extLst>
          </p:nvPr>
        </p:nvGraphicFramePr>
        <p:xfrm>
          <a:off x="457200" y="2133600"/>
          <a:ext cx="8229600" cy="35102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976979956"/>
                    </a:ext>
                  </a:extLst>
                </a:gridCol>
                <a:gridCol w="2743200">
                  <a:extLst>
                    <a:ext uri="{9D8B030D-6E8A-4147-A177-3AD203B41FA5}">
                      <a16:colId xmlns:a16="http://schemas.microsoft.com/office/drawing/2014/main" val="992921173"/>
                    </a:ext>
                  </a:extLst>
                </a:gridCol>
                <a:gridCol w="2743200">
                  <a:extLst>
                    <a:ext uri="{9D8B030D-6E8A-4147-A177-3AD203B41FA5}">
                      <a16:colId xmlns:a16="http://schemas.microsoft.com/office/drawing/2014/main" val="2961020106"/>
                    </a:ext>
                  </a:extLst>
                </a:gridCol>
              </a:tblGrid>
              <a:tr h="370840">
                <a:tc>
                  <a:txBody>
                    <a:bodyPr/>
                    <a:lstStyle/>
                    <a:p>
                      <a:r>
                        <a:rPr lang="en-US" dirty="0"/>
                        <a:t>Type of Discrimination</a:t>
                      </a:r>
                    </a:p>
                  </a:txBody>
                  <a:tcPr/>
                </a:tc>
                <a:tc>
                  <a:txBody>
                    <a:bodyPr/>
                    <a:lstStyle/>
                    <a:p>
                      <a:r>
                        <a:rPr lang="en-US" dirty="0"/>
                        <a:t>Fiscal Year 1997</a:t>
                      </a:r>
                    </a:p>
                    <a:p>
                      <a:r>
                        <a:rPr lang="en-US" dirty="0"/>
                        <a:t>Number of Charges</a:t>
                      </a:r>
                    </a:p>
                  </a:txBody>
                  <a:tcPr/>
                </a:tc>
                <a:tc>
                  <a:txBody>
                    <a:bodyPr/>
                    <a:lstStyle/>
                    <a:p>
                      <a:r>
                        <a:rPr lang="en-US" dirty="0"/>
                        <a:t>Fiscal Year 2019</a:t>
                      </a:r>
                    </a:p>
                    <a:p>
                      <a:r>
                        <a:rPr lang="en-US" dirty="0"/>
                        <a:t>Number of Charges</a:t>
                      </a:r>
                    </a:p>
                  </a:txBody>
                  <a:tcPr/>
                </a:tc>
                <a:extLst>
                  <a:ext uri="{0D108BD9-81ED-4DB2-BD59-A6C34878D82A}">
                    <a16:rowId xmlns:a16="http://schemas.microsoft.com/office/drawing/2014/main" val="3941560405"/>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Total</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80,680</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92,675</a:t>
                      </a:r>
                    </a:p>
                  </a:txBody>
                  <a:tcPr marL="68580" marR="68580" marT="0" marB="0"/>
                </a:tc>
                <a:extLst>
                  <a:ext uri="{0D108BD9-81ED-4DB2-BD59-A6C34878D82A}">
                    <a16:rowId xmlns:a16="http://schemas.microsoft.com/office/drawing/2014/main" val="1260219031"/>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Disability</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18,108</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24,238</a:t>
                      </a:r>
                    </a:p>
                  </a:txBody>
                  <a:tcPr marL="68580" marR="68580" marT="0" marB="0"/>
                </a:tc>
                <a:extLst>
                  <a:ext uri="{0D108BD9-81ED-4DB2-BD59-A6C34878D82A}">
                    <a16:rowId xmlns:a16="http://schemas.microsoft.com/office/drawing/2014/main" val="2410005321"/>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Race</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29,199</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23,976</a:t>
                      </a:r>
                    </a:p>
                  </a:txBody>
                  <a:tcPr marL="68580" marR="68580" marT="0" marB="0"/>
                </a:tc>
                <a:extLst>
                  <a:ext uri="{0D108BD9-81ED-4DB2-BD59-A6C34878D82A}">
                    <a16:rowId xmlns:a16="http://schemas.microsoft.com/office/drawing/2014/main" val="4076001799"/>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Gender</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24,728</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23,532</a:t>
                      </a:r>
                    </a:p>
                  </a:txBody>
                  <a:tcPr marL="68580" marR="68580" marT="0" marB="0"/>
                </a:tc>
                <a:extLst>
                  <a:ext uri="{0D108BD9-81ED-4DB2-BD59-A6C34878D82A}">
                    <a16:rowId xmlns:a16="http://schemas.microsoft.com/office/drawing/2014/main" val="2703554054"/>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Age</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15,785</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15,573</a:t>
                      </a:r>
                    </a:p>
                  </a:txBody>
                  <a:tcPr marL="68580" marR="68580" marT="0" marB="0"/>
                </a:tc>
                <a:extLst>
                  <a:ext uri="{0D108BD9-81ED-4DB2-BD59-A6C34878D82A}">
                    <a16:rowId xmlns:a16="http://schemas.microsoft.com/office/drawing/2014/main" val="881043461"/>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Sexual harassment</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15,889</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12,739</a:t>
                      </a:r>
                    </a:p>
                  </a:txBody>
                  <a:tcPr marL="68580" marR="68580" marT="0" marB="0"/>
                </a:tc>
                <a:extLst>
                  <a:ext uri="{0D108BD9-81ED-4DB2-BD59-A6C34878D82A}">
                    <a16:rowId xmlns:a16="http://schemas.microsoft.com/office/drawing/2014/main" val="3351599780"/>
                  </a:ext>
                </a:extLst>
              </a:tr>
              <a:tr h="37084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National origin</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6,712</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7,009</a:t>
                      </a:r>
                    </a:p>
                  </a:txBody>
                  <a:tcPr marL="68580" marR="68580" marT="0" marB="0"/>
                </a:tc>
                <a:extLst>
                  <a:ext uri="{0D108BD9-81ED-4DB2-BD59-A6C34878D82A}">
                    <a16:rowId xmlns:a16="http://schemas.microsoft.com/office/drawing/2014/main" val="1625292063"/>
                  </a:ext>
                </a:extLst>
              </a:tr>
              <a:tr h="0">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Religion</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1,709</a:t>
                      </a:r>
                    </a:p>
                  </a:txBody>
                  <a:tcPr marL="68580" marR="68580" marT="0" marB="0"/>
                </a:tc>
                <a:tc>
                  <a:txBody>
                    <a:bodyPr/>
                    <a:lstStyle/>
                    <a:p>
                      <a:pPr marL="0" marR="0" algn="l" defTabSz="914400" rtl="0" eaLnBrk="1" latinLnBrk="0" hangingPunct="1">
                        <a:spcBef>
                          <a:spcPts val="0"/>
                        </a:spcBef>
                        <a:spcAft>
                          <a:spcPts val="0"/>
                        </a:spcAft>
                      </a:pPr>
                      <a:r>
                        <a:rPr lang="en-US" sz="1800" kern="1200" dirty="0">
                          <a:solidFill>
                            <a:schemeClr val="dk1"/>
                          </a:solidFill>
                          <a:latin typeface="+mn-lt"/>
                          <a:ea typeface="+mn-ea"/>
                          <a:cs typeface="+mn-cs"/>
                        </a:rPr>
                        <a:t>2,725</a:t>
                      </a:r>
                    </a:p>
                  </a:txBody>
                  <a:tcPr marL="68580" marR="68580" marT="0" marB="0"/>
                </a:tc>
                <a:extLst>
                  <a:ext uri="{0D108BD9-81ED-4DB2-BD59-A6C34878D82A}">
                    <a16:rowId xmlns:a16="http://schemas.microsoft.com/office/drawing/2014/main" val="1809745380"/>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4150704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Workplace Discrimination </a:t>
            </a:r>
            <a:r>
              <a:rPr lang="en-US" sz="2000" dirty="0"/>
              <a:t>(2 of 11)</a:t>
            </a:r>
          </a:p>
        </p:txBody>
      </p:sp>
      <p:sp>
        <p:nvSpPr>
          <p:cNvPr id="4" name="Content Placeholder 3"/>
          <p:cNvSpPr>
            <a:spLocks noGrp="1"/>
          </p:cNvSpPr>
          <p:nvPr>
            <p:ph idx="1"/>
          </p:nvPr>
        </p:nvSpPr>
        <p:spPr/>
        <p:txBody>
          <a:bodyPr>
            <a:normAutofit/>
          </a:bodyPr>
          <a:lstStyle/>
          <a:p>
            <a:pPr marL="0" indent="0">
              <a:buNone/>
            </a:pPr>
            <a:r>
              <a:rPr lang="en-US" dirty="0"/>
              <a:t>Gender Discrimination Issues: Pay Inequality</a:t>
            </a:r>
          </a:p>
          <a:p>
            <a:r>
              <a:rPr lang="en-US" dirty="0"/>
              <a:t>Equal Pay Act.</a:t>
            </a:r>
          </a:p>
          <a:p>
            <a:r>
              <a:rPr lang="en-US" dirty="0"/>
              <a:t>Reasons for differentials.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2642795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Workplace Discrimination </a:t>
            </a:r>
            <a:r>
              <a:rPr lang="en-US" sz="2000" dirty="0"/>
              <a:t>(3 of 11)</a:t>
            </a:r>
          </a:p>
        </p:txBody>
      </p:sp>
      <p:sp>
        <p:nvSpPr>
          <p:cNvPr id="4" name="Content Placeholder 3"/>
          <p:cNvSpPr>
            <a:spLocks noGrp="1"/>
          </p:cNvSpPr>
          <p:nvPr>
            <p:ph idx="1"/>
          </p:nvPr>
        </p:nvSpPr>
        <p:spPr/>
        <p:txBody>
          <a:bodyPr>
            <a:normAutofit/>
          </a:bodyPr>
          <a:lstStyle/>
          <a:p>
            <a:pPr marL="0" indent="0">
              <a:buNone/>
            </a:pPr>
            <a:r>
              <a:rPr lang="en-US" dirty="0"/>
              <a:t>Gender Discrimination Issues: Glass Ceiling</a:t>
            </a:r>
          </a:p>
          <a:p>
            <a:r>
              <a:rPr lang="en-US" dirty="0"/>
              <a:t>Women more underrepresented in upper levels of organizations.</a:t>
            </a:r>
          </a:p>
          <a:p>
            <a:r>
              <a:rPr lang="en-US" dirty="0"/>
              <a:t>Affirmative action can make organizations susceptible to lawsuits.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275685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Workplace Discrimination </a:t>
            </a:r>
            <a:r>
              <a:rPr lang="en-US" sz="2000" dirty="0"/>
              <a:t>(4 of 11)</a:t>
            </a:r>
          </a:p>
        </p:txBody>
      </p:sp>
      <p:sp>
        <p:nvSpPr>
          <p:cNvPr id="4" name="Content Placeholder 3"/>
          <p:cNvSpPr>
            <a:spLocks noGrp="1"/>
          </p:cNvSpPr>
          <p:nvPr>
            <p:ph idx="1"/>
          </p:nvPr>
        </p:nvSpPr>
        <p:spPr/>
        <p:txBody>
          <a:bodyPr>
            <a:normAutofit/>
          </a:bodyPr>
          <a:lstStyle/>
          <a:p>
            <a:pPr marL="0" indent="0">
              <a:buNone/>
            </a:pPr>
            <a:r>
              <a:rPr lang="en-US" dirty="0"/>
              <a:t>Gender Discrimination Issues: Pregnancy</a:t>
            </a:r>
          </a:p>
          <a:p>
            <a:r>
              <a:rPr lang="en-US" dirty="0"/>
              <a:t>Pregnancy Discrimination Act (PDA).</a:t>
            </a:r>
          </a:p>
          <a:p>
            <a:r>
              <a:rPr lang="en-US" dirty="0"/>
              <a:t>Undue hardship.</a:t>
            </a:r>
          </a:p>
          <a:p>
            <a:r>
              <a:rPr lang="en-US" dirty="0"/>
              <a:t>Family and Medical Leave Act.</a:t>
            </a:r>
          </a:p>
          <a:p>
            <a:r>
              <a:rPr lang="en-US" dirty="0" smtClean="0"/>
              <a:t>United States </a:t>
            </a:r>
            <a:r>
              <a:rPr lang="en-US" dirty="0"/>
              <a:t>behind other countries.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179067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Workplace Discrimination </a:t>
            </a:r>
            <a:r>
              <a:rPr lang="en-US" sz="2000" dirty="0"/>
              <a:t>(5 of 11)</a:t>
            </a:r>
          </a:p>
        </p:txBody>
      </p:sp>
      <p:sp>
        <p:nvSpPr>
          <p:cNvPr id="4" name="Content Placeholder 3"/>
          <p:cNvSpPr>
            <a:spLocks noGrp="1"/>
          </p:cNvSpPr>
          <p:nvPr>
            <p:ph idx="1"/>
          </p:nvPr>
        </p:nvSpPr>
        <p:spPr/>
        <p:txBody>
          <a:bodyPr>
            <a:normAutofit/>
          </a:bodyPr>
          <a:lstStyle/>
          <a:p>
            <a:pPr marL="0" indent="0">
              <a:buNone/>
            </a:pPr>
            <a:r>
              <a:rPr lang="en-US" dirty="0"/>
              <a:t>Race and Ethnicity Discrimination Issues</a:t>
            </a:r>
          </a:p>
          <a:p>
            <a:r>
              <a:rPr lang="en-US" dirty="0"/>
              <a:t>Stereotypes formation: segregation.</a:t>
            </a:r>
          </a:p>
          <a:p>
            <a:r>
              <a:rPr lang="en-US" dirty="0"/>
              <a:t>Employees and customers face discrimination.</a:t>
            </a:r>
          </a:p>
          <a:p>
            <a:r>
              <a:rPr lang="en-US" dirty="0"/>
              <a:t>Example: Starbucks.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3400863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Workplace Discrimination </a:t>
            </a:r>
            <a:r>
              <a:rPr lang="en-US" sz="2000" dirty="0"/>
              <a:t>(6 of 11)</a:t>
            </a:r>
          </a:p>
        </p:txBody>
      </p:sp>
      <p:sp>
        <p:nvSpPr>
          <p:cNvPr id="4" name="Content Placeholder 3"/>
          <p:cNvSpPr>
            <a:spLocks noGrp="1"/>
          </p:cNvSpPr>
          <p:nvPr>
            <p:ph idx="1"/>
          </p:nvPr>
        </p:nvSpPr>
        <p:spPr/>
        <p:txBody>
          <a:bodyPr>
            <a:normAutofit/>
          </a:bodyPr>
          <a:lstStyle/>
          <a:p>
            <a:pPr marL="0" indent="0">
              <a:buNone/>
            </a:pPr>
            <a:r>
              <a:rPr lang="en-US" dirty="0"/>
              <a:t>Religious Discrimination Issues</a:t>
            </a:r>
          </a:p>
          <a:p>
            <a:r>
              <a:rPr lang="en-US" dirty="0"/>
              <a:t>Employers must provide religious accommodations.</a:t>
            </a:r>
          </a:p>
          <a:p>
            <a:r>
              <a:rPr lang="en-US" dirty="0"/>
              <a:t>Employers can ban visible tattoos.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4104144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Workplace Discrimination </a:t>
            </a:r>
            <a:r>
              <a:rPr lang="en-US" sz="2000" dirty="0"/>
              <a:t>(7 of 11)</a:t>
            </a:r>
          </a:p>
        </p:txBody>
      </p:sp>
      <p:sp>
        <p:nvSpPr>
          <p:cNvPr id="4" name="Content Placeholder 3"/>
          <p:cNvSpPr>
            <a:spLocks noGrp="1"/>
          </p:cNvSpPr>
          <p:nvPr>
            <p:ph idx="1"/>
          </p:nvPr>
        </p:nvSpPr>
        <p:spPr/>
        <p:txBody>
          <a:bodyPr>
            <a:normAutofit/>
          </a:bodyPr>
          <a:lstStyle/>
          <a:p>
            <a:pPr marL="0" indent="0">
              <a:buNone/>
            </a:pPr>
            <a:r>
              <a:rPr lang="en-US" dirty="0"/>
              <a:t>Age Discrimination Issues</a:t>
            </a:r>
          </a:p>
          <a:p>
            <a:r>
              <a:rPr lang="en-US" dirty="0"/>
              <a:t>Age Discrimination in Employment Act.</a:t>
            </a:r>
          </a:p>
          <a:p>
            <a:r>
              <a:rPr lang="en-US" dirty="0"/>
              <a:t>Common age-related stereotypes.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3453046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Workplace Discrimination </a:t>
            </a:r>
            <a:r>
              <a:rPr lang="en-US" sz="2000" dirty="0"/>
              <a:t>(8 of 11)</a:t>
            </a:r>
          </a:p>
        </p:txBody>
      </p:sp>
      <p:sp>
        <p:nvSpPr>
          <p:cNvPr id="4" name="Content Placeholder 3"/>
          <p:cNvSpPr>
            <a:spLocks noGrp="1"/>
          </p:cNvSpPr>
          <p:nvPr>
            <p:ph idx="1"/>
          </p:nvPr>
        </p:nvSpPr>
        <p:spPr/>
        <p:txBody>
          <a:bodyPr>
            <a:normAutofit/>
          </a:bodyPr>
          <a:lstStyle/>
          <a:p>
            <a:pPr marL="0" indent="0">
              <a:buNone/>
            </a:pPr>
            <a:r>
              <a:rPr lang="en-US" dirty="0"/>
              <a:t>Disability Discrimination Issues</a:t>
            </a:r>
          </a:p>
          <a:p>
            <a:r>
              <a:rPr lang="en-US" dirty="0"/>
              <a:t>Americans with Disabilities Act.</a:t>
            </a:r>
          </a:p>
          <a:p>
            <a:r>
              <a:rPr lang="en-US" dirty="0"/>
              <a:t>Employees with disabilities twice as likely to be abused at work.</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54554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Four Dimensions of Diversity</a:t>
            </a:r>
            <a:br>
              <a:rPr lang="en-US" dirty="0"/>
            </a:br>
            <a:r>
              <a:rPr lang="en-US" sz="2000" dirty="0"/>
              <a:t>(1 of 7)</a:t>
            </a:r>
          </a:p>
        </p:txBody>
      </p:sp>
      <p:sp>
        <p:nvSpPr>
          <p:cNvPr id="4" name="Content Placeholder 3"/>
          <p:cNvSpPr>
            <a:spLocks noGrp="1"/>
          </p:cNvSpPr>
          <p:nvPr>
            <p:ph idx="1"/>
          </p:nvPr>
        </p:nvSpPr>
        <p:spPr/>
        <p:txBody>
          <a:bodyPr>
            <a:normAutofit/>
          </a:bodyPr>
          <a:lstStyle/>
          <a:p>
            <a:r>
              <a:rPr lang="en-US" dirty="0"/>
              <a:t>Every person is diverse.</a:t>
            </a:r>
          </a:p>
          <a:p>
            <a:r>
              <a:rPr lang="en-US" dirty="0"/>
              <a:t>Prejudgments reaction to diversity.</a:t>
            </a:r>
          </a:p>
          <a:p>
            <a:r>
              <a:rPr lang="en-US" dirty="0"/>
              <a:t>Diversity wheel provides overview.</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4436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Workplace Discrimination </a:t>
            </a:r>
            <a:r>
              <a:rPr lang="en-US" sz="2000" dirty="0"/>
              <a:t>(9 of 11)</a:t>
            </a:r>
          </a:p>
        </p:txBody>
      </p:sp>
      <p:sp>
        <p:nvSpPr>
          <p:cNvPr id="4" name="Content Placeholder 3"/>
          <p:cNvSpPr>
            <a:spLocks noGrp="1"/>
          </p:cNvSpPr>
          <p:nvPr>
            <p:ph idx="1"/>
          </p:nvPr>
        </p:nvSpPr>
        <p:spPr/>
        <p:txBody>
          <a:bodyPr>
            <a:normAutofit/>
          </a:bodyPr>
          <a:lstStyle/>
          <a:p>
            <a:pPr marL="0" indent="0">
              <a:buNone/>
            </a:pPr>
            <a:r>
              <a:rPr lang="en-US" dirty="0"/>
              <a:t>Sexual Orientation Discrimination Issues</a:t>
            </a:r>
          </a:p>
          <a:p>
            <a:r>
              <a:rPr lang="en-US" dirty="0"/>
              <a:t>Equality Act.</a:t>
            </a:r>
          </a:p>
          <a:p>
            <a:r>
              <a:rPr lang="en-US" dirty="0"/>
              <a:t>EEOC: expansion of sex discrimination.</a:t>
            </a:r>
          </a:p>
          <a:p>
            <a:r>
              <a:rPr lang="en-US" dirty="0"/>
              <a:t>OSHA: bathroom policies.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666745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Workplace Discrimination </a:t>
            </a:r>
            <a:r>
              <a:rPr lang="en-US" sz="2000" dirty="0"/>
              <a:t>(10 of 11)</a:t>
            </a:r>
          </a:p>
        </p:txBody>
      </p:sp>
      <p:sp>
        <p:nvSpPr>
          <p:cNvPr id="4" name="Content Placeholder 3"/>
          <p:cNvSpPr>
            <a:spLocks noGrp="1"/>
          </p:cNvSpPr>
          <p:nvPr>
            <p:ph idx="1"/>
          </p:nvPr>
        </p:nvSpPr>
        <p:spPr/>
        <p:txBody>
          <a:bodyPr>
            <a:normAutofit/>
          </a:bodyPr>
          <a:lstStyle/>
          <a:p>
            <a:pPr marL="0" indent="0">
              <a:buNone/>
            </a:pPr>
            <a:r>
              <a:rPr lang="en-US" dirty="0"/>
              <a:t>Harassment and Hostile Work Environments</a:t>
            </a:r>
          </a:p>
          <a:p>
            <a:r>
              <a:rPr lang="en-US" dirty="0"/>
              <a:t>Harassment.</a:t>
            </a:r>
          </a:p>
          <a:p>
            <a:r>
              <a:rPr lang="en-US" dirty="0"/>
              <a:t>Hostile work environment.</a:t>
            </a:r>
          </a:p>
          <a:p>
            <a:r>
              <a:rPr lang="en-US" dirty="0"/>
              <a:t>Sexual harassment.</a:t>
            </a:r>
          </a:p>
          <a:p>
            <a:r>
              <a:rPr lang="en-US" dirty="0"/>
              <a:t>Employer liability.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2212096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Workplace Discrimination </a:t>
            </a:r>
            <a:r>
              <a:rPr lang="en-US" sz="2000" dirty="0"/>
              <a:t>(11 of 11)</a:t>
            </a:r>
          </a:p>
        </p:txBody>
      </p:sp>
      <p:sp>
        <p:nvSpPr>
          <p:cNvPr id="4" name="Content Placeholder 3"/>
          <p:cNvSpPr>
            <a:spLocks noGrp="1"/>
          </p:cNvSpPr>
          <p:nvPr>
            <p:ph idx="1"/>
          </p:nvPr>
        </p:nvSpPr>
        <p:spPr/>
        <p:txBody>
          <a:bodyPr>
            <a:normAutofit/>
          </a:bodyPr>
          <a:lstStyle/>
          <a:p>
            <a:pPr marL="0" indent="0">
              <a:buNone/>
            </a:pPr>
            <a:r>
              <a:rPr lang="en-US" dirty="0"/>
              <a:t>Retaliation for Discrimination Claim</a:t>
            </a:r>
          </a:p>
          <a:p>
            <a:r>
              <a:rPr lang="en-US" dirty="0"/>
              <a:t>Illegal to take retaliatory action.</a:t>
            </a:r>
          </a:p>
          <a:p>
            <a:r>
              <a:rPr lang="en-US" dirty="0"/>
              <a:t>Employers innocent of discrimination can be guilty or retaliation.</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1208245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Management </a:t>
            </a:r>
            <a:r>
              <a:rPr lang="en-US" sz="2000" dirty="0"/>
              <a:t>(1 of 9)</a:t>
            </a:r>
          </a:p>
        </p:txBody>
      </p:sp>
      <p:sp>
        <p:nvSpPr>
          <p:cNvPr id="4" name="Content Placeholder 3"/>
          <p:cNvSpPr>
            <a:spLocks noGrp="1"/>
          </p:cNvSpPr>
          <p:nvPr>
            <p:ph idx="1"/>
          </p:nvPr>
        </p:nvSpPr>
        <p:spPr/>
        <p:txBody>
          <a:bodyPr>
            <a:normAutofit/>
          </a:bodyPr>
          <a:lstStyle/>
          <a:p>
            <a:pPr marL="0" indent="0">
              <a:buNone/>
            </a:pPr>
            <a:r>
              <a:rPr lang="en-US" dirty="0"/>
              <a:t>Competitive Advantages of Diversity Management</a:t>
            </a:r>
          </a:p>
          <a:p>
            <a:r>
              <a:rPr lang="en-US" dirty="0"/>
              <a:t>To attract and retain diverse customers.</a:t>
            </a:r>
          </a:p>
          <a:p>
            <a:r>
              <a:rPr lang="en-US" dirty="0"/>
              <a:t>To attract and retain diverse employees.</a:t>
            </a:r>
          </a:p>
          <a:p>
            <a:r>
              <a:rPr lang="en-US" dirty="0"/>
              <a:t>To achieve cost reductions.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3306126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Management </a:t>
            </a:r>
            <a:r>
              <a:rPr lang="en-US" sz="2000" dirty="0"/>
              <a:t>(2 of 9)</a:t>
            </a:r>
          </a:p>
        </p:txBody>
      </p:sp>
      <p:sp>
        <p:nvSpPr>
          <p:cNvPr id="4" name="Content Placeholder 3"/>
          <p:cNvSpPr>
            <a:spLocks noGrp="1"/>
          </p:cNvSpPr>
          <p:nvPr>
            <p:ph idx="1"/>
          </p:nvPr>
        </p:nvSpPr>
        <p:spPr/>
        <p:txBody>
          <a:bodyPr>
            <a:normAutofit/>
          </a:bodyPr>
          <a:lstStyle/>
          <a:p>
            <a:pPr marL="0" indent="0">
              <a:buNone/>
            </a:pPr>
            <a:r>
              <a:rPr lang="en-US" dirty="0"/>
              <a:t>Competitive Advantages of Diversity Management</a:t>
            </a:r>
          </a:p>
          <a:p>
            <a:r>
              <a:rPr lang="en-US" dirty="0"/>
              <a:t>To enhance decision-making, problem-solving, creativity, and team performance.</a:t>
            </a:r>
          </a:p>
          <a:p>
            <a:r>
              <a:rPr lang="en-US" dirty="0"/>
              <a:t>To increase stakeholder goodwill.</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1003609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Management </a:t>
            </a:r>
            <a:r>
              <a:rPr lang="en-US" sz="2000" dirty="0"/>
              <a:t>(3 of 9)</a:t>
            </a:r>
          </a:p>
        </p:txBody>
      </p:sp>
      <p:sp>
        <p:nvSpPr>
          <p:cNvPr id="4" name="Content Placeholder 3"/>
          <p:cNvSpPr>
            <a:spLocks noGrp="1"/>
          </p:cNvSpPr>
          <p:nvPr>
            <p:ph idx="1"/>
          </p:nvPr>
        </p:nvSpPr>
        <p:spPr/>
        <p:txBody>
          <a:bodyPr>
            <a:normAutofit/>
          </a:bodyPr>
          <a:lstStyle/>
          <a:p>
            <a:pPr marL="0" indent="0">
              <a:buNone/>
            </a:pPr>
            <a:r>
              <a:rPr lang="en-US" dirty="0"/>
              <a:t>Best Operational Practices for Managing Diversity</a:t>
            </a:r>
          </a:p>
          <a:p>
            <a:r>
              <a:rPr lang="en-US" dirty="0"/>
              <a:t>5-level diversity maturity model.</a:t>
            </a:r>
          </a:p>
          <a:p>
            <a:r>
              <a:rPr lang="en-US" dirty="0"/>
              <a:t>Integration of best practices.</a:t>
            </a:r>
          </a:p>
          <a:p>
            <a:r>
              <a:rPr lang="en-US" dirty="0"/>
              <a:t>Calls for businesses to change practices.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564668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Management </a:t>
            </a:r>
            <a:r>
              <a:rPr lang="en-US" sz="2000" dirty="0"/>
              <a:t>(4 of 9)</a:t>
            </a:r>
          </a:p>
        </p:txBody>
      </p:sp>
      <p:sp>
        <p:nvSpPr>
          <p:cNvPr id="4" name="Content Placeholder 3"/>
          <p:cNvSpPr>
            <a:spLocks noGrp="1"/>
          </p:cNvSpPr>
          <p:nvPr>
            <p:ph idx="1"/>
          </p:nvPr>
        </p:nvSpPr>
        <p:spPr/>
        <p:txBody>
          <a:bodyPr>
            <a:normAutofit/>
          </a:bodyPr>
          <a:lstStyle/>
          <a:p>
            <a:pPr marL="0" indent="0">
              <a:buNone/>
            </a:pPr>
            <a:r>
              <a:rPr lang="en-US" dirty="0"/>
              <a:t>Implementing a Diversity Initiative</a:t>
            </a:r>
          </a:p>
          <a:p>
            <a:r>
              <a:rPr lang="en-US" dirty="0"/>
              <a:t>Present a business case for the diversity initiative.</a:t>
            </a:r>
          </a:p>
          <a:p>
            <a:r>
              <a:rPr lang="en-US" dirty="0"/>
              <a:t>Create a shared vision statement. </a:t>
            </a:r>
          </a:p>
          <a:p>
            <a:r>
              <a:rPr lang="en-US" dirty="0"/>
              <a:t>Respectfully build from the past.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2749857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Management </a:t>
            </a:r>
            <a:r>
              <a:rPr lang="en-US" sz="2000" dirty="0"/>
              <a:t>(5 of 9)</a:t>
            </a:r>
          </a:p>
        </p:txBody>
      </p:sp>
      <p:sp>
        <p:nvSpPr>
          <p:cNvPr id="4" name="Content Placeholder 3"/>
          <p:cNvSpPr>
            <a:spLocks noGrp="1"/>
          </p:cNvSpPr>
          <p:nvPr>
            <p:ph idx="1"/>
          </p:nvPr>
        </p:nvSpPr>
        <p:spPr/>
        <p:txBody>
          <a:bodyPr>
            <a:normAutofit/>
          </a:bodyPr>
          <a:lstStyle/>
          <a:p>
            <a:pPr marL="0" indent="0">
              <a:buNone/>
            </a:pPr>
            <a:r>
              <a:rPr lang="en-US" dirty="0"/>
              <a:t>Implementing a Diversity Initiative</a:t>
            </a:r>
          </a:p>
          <a:p>
            <a:r>
              <a:rPr lang="en-US" dirty="0"/>
              <a:t>Create a sense of urgency.</a:t>
            </a:r>
          </a:p>
          <a:p>
            <a:r>
              <a:rPr lang="en-US" dirty="0"/>
              <a:t>Empower a change agent.</a:t>
            </a:r>
          </a:p>
          <a:p>
            <a:r>
              <a:rPr lang="en-US" dirty="0"/>
              <a:t>Gather political support.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594592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Management </a:t>
            </a:r>
            <a:r>
              <a:rPr lang="en-US" sz="2000" dirty="0"/>
              <a:t>(6 of 9)</a:t>
            </a:r>
          </a:p>
        </p:txBody>
      </p:sp>
      <p:sp>
        <p:nvSpPr>
          <p:cNvPr id="4" name="Content Placeholder 3"/>
          <p:cNvSpPr>
            <a:spLocks noGrp="1"/>
          </p:cNvSpPr>
          <p:nvPr>
            <p:ph idx="1"/>
          </p:nvPr>
        </p:nvSpPr>
        <p:spPr/>
        <p:txBody>
          <a:bodyPr>
            <a:normAutofit/>
          </a:bodyPr>
          <a:lstStyle/>
          <a:p>
            <a:pPr marL="0" indent="0">
              <a:buNone/>
            </a:pPr>
            <a:r>
              <a:rPr lang="en-US" dirty="0"/>
              <a:t>Implementing a Diversity Initiative</a:t>
            </a:r>
          </a:p>
          <a:p>
            <a:r>
              <a:rPr lang="en-US" dirty="0"/>
              <a:t>Craft an implementation plan.</a:t>
            </a:r>
          </a:p>
          <a:p>
            <a:r>
              <a:rPr lang="en-US" dirty="0"/>
              <a:t>Develop enabling processes.</a:t>
            </a:r>
          </a:p>
          <a:p>
            <a:r>
              <a:rPr lang="en-US" dirty="0"/>
              <a:t>Evaluate the progress.</a:t>
            </a:r>
          </a:p>
          <a:p>
            <a:r>
              <a:rPr lang="en-US" dirty="0"/>
              <a:t>Reinforce the change.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2063768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Management </a:t>
            </a:r>
            <a:r>
              <a:rPr lang="en-US" sz="2000" dirty="0"/>
              <a:t>(7 of 9)</a:t>
            </a:r>
          </a:p>
        </p:txBody>
      </p:sp>
      <p:sp>
        <p:nvSpPr>
          <p:cNvPr id="4" name="Content Placeholder 3"/>
          <p:cNvSpPr>
            <a:spLocks noGrp="1"/>
          </p:cNvSpPr>
          <p:nvPr>
            <p:ph idx="1"/>
          </p:nvPr>
        </p:nvSpPr>
        <p:spPr/>
        <p:txBody>
          <a:bodyPr>
            <a:normAutofit/>
          </a:bodyPr>
          <a:lstStyle/>
          <a:p>
            <a:pPr marL="0" indent="0">
              <a:buNone/>
            </a:pPr>
            <a:r>
              <a:rPr lang="en-US" dirty="0"/>
              <a:t>Diversity Training</a:t>
            </a:r>
          </a:p>
          <a:p>
            <a:r>
              <a:rPr lang="en-US" dirty="0"/>
              <a:t>Goal: enhance employee awareness.</a:t>
            </a:r>
          </a:p>
          <a:p>
            <a:r>
              <a:rPr lang="en-US" dirty="0"/>
              <a:t>Beginning of training: minimize tension.</a:t>
            </a:r>
          </a:p>
          <a:p>
            <a:r>
              <a:rPr lang="en-US" dirty="0"/>
              <a:t>Exercises: provide examples of issues.</a:t>
            </a:r>
          </a:p>
          <a:p>
            <a:r>
              <a:rPr lang="en-US" dirty="0"/>
              <a:t>Education: best operational practices.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1004948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229600" cy="1143000"/>
          </a:xfrm>
        </p:spPr>
        <p:txBody>
          <a:bodyPr>
            <a:normAutofit/>
          </a:bodyPr>
          <a:lstStyle/>
          <a:p>
            <a:r>
              <a:rPr lang="en-US" dirty="0"/>
              <a:t>Four Dimensions of Diversity</a:t>
            </a:r>
            <a:br>
              <a:rPr lang="en-US" dirty="0"/>
            </a:br>
            <a:r>
              <a:rPr lang="en-US" sz="2000" dirty="0"/>
              <a:t>(2 of 7)</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1026" name="Picture 2" descr="Two concentric circles depicting the dimensions of diversity.&#10;&#10;The details of the circles are as follows:&#10;• Inner circle is labeled “Permanent” and below is text that reads “Race, Ethnicity, Gender, Sexual Orientation, and Birth Generation.”&#10;• Outer circle is segmented into three. Clockwise from the top they are labeled as:&#10;o “Evolving” and below is text that reads “Age, Height, Weight, Religion, Education, Physical Ability, Marital Status, Income Level, and Geographic Location”&#10;o “Organizational” and below is text that reads “Hierarchical Status, Work Content, Department, and Seniority”&#10;o “Personality” and below is text that reads “Extroversion, Agreeableness, Conscientiousness, Emotional Stability, and Openness to Experience.”&#10;" title="FIGURE 8.1  Diversity Dimens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045" y="1591530"/>
            <a:ext cx="4733911" cy="4809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060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Management </a:t>
            </a:r>
            <a:r>
              <a:rPr lang="en-US" sz="2000" dirty="0"/>
              <a:t>(8 of 9)</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graphicFrame>
        <p:nvGraphicFramePr>
          <p:cNvPr id="11" name="Table 11">
            <a:extLst>
              <a:ext uri="{FF2B5EF4-FFF2-40B4-BE49-F238E27FC236}">
                <a16:creationId xmlns:a16="http://schemas.microsoft.com/office/drawing/2014/main" id="{2CF1F84E-3AD7-4CF0-A63D-7154EE9DBD18}"/>
              </a:ext>
            </a:extLst>
          </p:cNvPr>
          <p:cNvGraphicFramePr>
            <a:graphicFrameLocks noGrp="1"/>
          </p:cNvGraphicFramePr>
          <p:nvPr>
            <p:ph idx="1"/>
            <p:extLst>
              <p:ext uri="{D42A27DB-BD31-4B8C-83A1-F6EECF244321}">
                <p14:modId xmlns:p14="http://schemas.microsoft.com/office/powerpoint/2010/main" val="212852169"/>
              </p:ext>
            </p:extLst>
          </p:nvPr>
        </p:nvGraphicFramePr>
        <p:xfrm>
          <a:off x="457200" y="2133600"/>
          <a:ext cx="8229600" cy="323596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49440986"/>
                    </a:ext>
                  </a:extLst>
                </a:gridCol>
              </a:tblGrid>
              <a:tr h="370840">
                <a:tc>
                  <a:txBody>
                    <a:bodyPr/>
                    <a:lstStyle/>
                    <a:p>
                      <a:r>
                        <a:rPr lang="en-US" dirty="0"/>
                        <a:t>Problem</a:t>
                      </a:r>
                    </a:p>
                  </a:txBody>
                  <a:tcPr/>
                </a:tc>
                <a:extLst>
                  <a:ext uri="{0D108BD9-81ED-4DB2-BD59-A6C34878D82A}">
                    <a16:rowId xmlns:a16="http://schemas.microsoft.com/office/drawing/2014/main" val="1996575569"/>
                  </a:ext>
                </a:extLst>
              </a:tr>
              <a:tr h="370840">
                <a:tc>
                  <a:txBody>
                    <a:bodyPr/>
                    <a:lstStyle/>
                    <a:p>
                      <a:r>
                        <a:rPr lang="en-US" dirty="0"/>
                        <a:t>The trainer lacks credibility with either the dominant group or subordinate group.</a:t>
                      </a:r>
                    </a:p>
                  </a:txBody>
                  <a:tcPr/>
                </a:tc>
                <a:extLst>
                  <a:ext uri="{0D108BD9-81ED-4DB2-BD59-A6C34878D82A}">
                    <a16:rowId xmlns:a16="http://schemas.microsoft.com/office/drawing/2014/main" val="1393616018"/>
                  </a:ext>
                </a:extLst>
              </a:tr>
              <a:tr h="370840">
                <a:tc>
                  <a:txBody>
                    <a:bodyPr/>
                    <a:lstStyle/>
                    <a:p>
                      <a:r>
                        <a:rPr lang="en-US" dirty="0"/>
                        <a:t>The organization’s diversity problems are portrayed too negatively.</a:t>
                      </a:r>
                    </a:p>
                  </a:txBody>
                  <a:tcPr/>
                </a:tc>
                <a:extLst>
                  <a:ext uri="{0D108BD9-81ED-4DB2-BD59-A6C34878D82A}">
                    <a16:rowId xmlns:a16="http://schemas.microsoft.com/office/drawing/2014/main" val="4271133528"/>
                  </a:ext>
                </a:extLst>
              </a:tr>
              <a:tr h="370840">
                <a:tc>
                  <a:txBody>
                    <a:bodyPr/>
                    <a:lstStyle/>
                    <a:p>
                      <a:r>
                        <a:rPr lang="en-US" dirty="0"/>
                        <a:t>Employees from the dominant group are portrayed too negatively.</a:t>
                      </a:r>
                    </a:p>
                  </a:txBody>
                  <a:tcPr/>
                </a:tc>
                <a:extLst>
                  <a:ext uri="{0D108BD9-81ED-4DB2-BD59-A6C34878D82A}">
                    <a16:rowId xmlns:a16="http://schemas.microsoft.com/office/drawing/2014/main" val="4292561250"/>
                  </a:ext>
                </a:extLst>
              </a:tr>
              <a:tr h="370840">
                <a:tc>
                  <a:txBody>
                    <a:bodyPr/>
                    <a:lstStyle/>
                    <a:p>
                      <a:r>
                        <a:rPr lang="en-US" dirty="0"/>
                        <a:t>Training is limited to the dominant group.</a:t>
                      </a:r>
                    </a:p>
                  </a:txBody>
                  <a:tcPr/>
                </a:tc>
                <a:extLst>
                  <a:ext uri="{0D108BD9-81ED-4DB2-BD59-A6C34878D82A}">
                    <a16:rowId xmlns:a16="http://schemas.microsoft.com/office/drawing/2014/main" val="2199596380"/>
                  </a:ext>
                </a:extLst>
              </a:tr>
              <a:tr h="370840">
                <a:tc>
                  <a:txBody>
                    <a:bodyPr/>
                    <a:lstStyle/>
                    <a:p>
                      <a:r>
                        <a:rPr lang="en-US" dirty="0"/>
                        <a:t>Training exercises are not relevant.</a:t>
                      </a:r>
                    </a:p>
                  </a:txBody>
                  <a:tcPr/>
                </a:tc>
                <a:extLst>
                  <a:ext uri="{0D108BD9-81ED-4DB2-BD59-A6C34878D82A}">
                    <a16:rowId xmlns:a16="http://schemas.microsoft.com/office/drawing/2014/main" val="2315630292"/>
                  </a:ext>
                </a:extLst>
              </a:tr>
              <a:tr h="370840">
                <a:tc>
                  <a:txBody>
                    <a:bodyPr/>
                    <a:lstStyle/>
                    <a:p>
                      <a:r>
                        <a:rPr lang="en-US" dirty="0"/>
                        <a:t>Training emphasizes employee differences to the exclusion of common ground.</a:t>
                      </a:r>
                    </a:p>
                  </a:txBody>
                  <a:tcPr/>
                </a:tc>
                <a:extLst>
                  <a:ext uri="{0D108BD9-81ED-4DB2-BD59-A6C34878D82A}">
                    <a16:rowId xmlns:a16="http://schemas.microsoft.com/office/drawing/2014/main" val="3337979608"/>
                  </a:ext>
                </a:extLst>
              </a:tr>
              <a:tr h="370840">
                <a:tc>
                  <a:txBody>
                    <a:bodyPr/>
                    <a:lstStyle/>
                    <a:p>
                      <a:r>
                        <a:rPr lang="en-US" dirty="0"/>
                        <a:t>Training emphasizes knowledge and attitudes to the exclusion of behaviors.</a:t>
                      </a:r>
                    </a:p>
                  </a:txBody>
                  <a:tcPr/>
                </a:tc>
                <a:extLst>
                  <a:ext uri="{0D108BD9-81ED-4DB2-BD59-A6C34878D82A}">
                    <a16:rowId xmlns:a16="http://schemas.microsoft.com/office/drawing/2014/main" val="1288094351"/>
                  </a:ext>
                </a:extLst>
              </a:tr>
            </a:tbl>
          </a:graphicData>
        </a:graphic>
      </p:graphicFrame>
    </p:spTree>
    <p:extLst>
      <p:ext uri="{BB962C8B-B14F-4D97-AF65-F5344CB8AC3E}">
        <p14:creationId xmlns:p14="http://schemas.microsoft.com/office/powerpoint/2010/main" val="2742244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Management </a:t>
            </a:r>
            <a:r>
              <a:rPr lang="en-US" sz="2000" dirty="0"/>
              <a:t>(9 of 9)</a:t>
            </a:r>
          </a:p>
        </p:txBody>
      </p:sp>
      <p:sp>
        <p:nvSpPr>
          <p:cNvPr id="4" name="Content Placeholder 3"/>
          <p:cNvSpPr>
            <a:spLocks noGrp="1"/>
          </p:cNvSpPr>
          <p:nvPr>
            <p:ph idx="1"/>
          </p:nvPr>
        </p:nvSpPr>
        <p:spPr/>
        <p:txBody>
          <a:bodyPr>
            <a:normAutofit/>
          </a:bodyPr>
          <a:lstStyle/>
          <a:p>
            <a:pPr marL="0" indent="0">
              <a:buNone/>
            </a:pPr>
            <a:r>
              <a:rPr lang="en-US" dirty="0"/>
              <a:t>Ethical Applications: Addressing Microaggressions</a:t>
            </a:r>
          </a:p>
          <a:p>
            <a:r>
              <a:rPr lang="en-US" dirty="0"/>
              <a:t>When you are the target.</a:t>
            </a:r>
          </a:p>
          <a:p>
            <a:r>
              <a:rPr lang="en-US" dirty="0"/>
              <a:t>When you are a bystander.</a:t>
            </a:r>
          </a:p>
          <a:p>
            <a:r>
              <a:rPr lang="en-US" dirty="0"/>
              <a:t>When you are the microaggressor.</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3993468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Training Workshops</a:t>
            </a:r>
            <a:br>
              <a:rPr lang="en-US" dirty="0"/>
            </a:br>
            <a:r>
              <a:rPr lang="en-US" sz="2000" dirty="0"/>
              <a:t>(1 of 9)</a:t>
            </a:r>
            <a:endParaRPr lang="en-US" sz="2200"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graphicFrame>
        <p:nvGraphicFramePr>
          <p:cNvPr id="8" name="Table 8">
            <a:extLst>
              <a:ext uri="{FF2B5EF4-FFF2-40B4-BE49-F238E27FC236}">
                <a16:creationId xmlns:a16="http://schemas.microsoft.com/office/drawing/2014/main" id="{BF1402BA-6425-46B5-85EF-733DA6B8EC54}"/>
              </a:ext>
            </a:extLst>
          </p:cNvPr>
          <p:cNvGraphicFramePr>
            <a:graphicFrameLocks noGrp="1"/>
          </p:cNvGraphicFramePr>
          <p:nvPr>
            <p:ph idx="1"/>
            <p:extLst>
              <p:ext uri="{D42A27DB-BD31-4B8C-83A1-F6EECF244321}">
                <p14:modId xmlns:p14="http://schemas.microsoft.com/office/powerpoint/2010/main" val="2335366399"/>
              </p:ext>
            </p:extLst>
          </p:nvPr>
        </p:nvGraphicFramePr>
        <p:xfrm>
          <a:off x="457200" y="2133600"/>
          <a:ext cx="8229600" cy="222504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3404626429"/>
                    </a:ext>
                  </a:extLst>
                </a:gridCol>
              </a:tblGrid>
              <a:tr h="370840">
                <a:tc>
                  <a:txBody>
                    <a:bodyPr/>
                    <a:lstStyle/>
                    <a:p>
                      <a:r>
                        <a:rPr lang="en-US" b="0" dirty="0"/>
                        <a:t>Describe your permanent dimensions.</a:t>
                      </a:r>
                    </a:p>
                  </a:txBody>
                  <a:tcPr/>
                </a:tc>
                <a:extLst>
                  <a:ext uri="{0D108BD9-81ED-4DB2-BD59-A6C34878D82A}">
                    <a16:rowId xmlns:a16="http://schemas.microsoft.com/office/drawing/2014/main" val="126766989"/>
                  </a:ext>
                </a:extLst>
              </a:tr>
              <a:tr h="370840">
                <a:tc>
                  <a:txBody>
                    <a:bodyPr/>
                    <a:lstStyle/>
                    <a:p>
                      <a:r>
                        <a:rPr lang="en-US" dirty="0"/>
                        <a:t>Describe your evolving dimensions.</a:t>
                      </a:r>
                    </a:p>
                  </a:txBody>
                  <a:tcPr/>
                </a:tc>
                <a:extLst>
                  <a:ext uri="{0D108BD9-81ED-4DB2-BD59-A6C34878D82A}">
                    <a16:rowId xmlns:a16="http://schemas.microsoft.com/office/drawing/2014/main" val="2059822614"/>
                  </a:ext>
                </a:extLst>
              </a:tr>
              <a:tr h="370840">
                <a:tc>
                  <a:txBody>
                    <a:bodyPr/>
                    <a:lstStyle/>
                    <a:p>
                      <a:r>
                        <a:rPr lang="en-US" dirty="0"/>
                        <a:t>Describe your personality dimensions.</a:t>
                      </a:r>
                    </a:p>
                  </a:txBody>
                  <a:tcPr/>
                </a:tc>
                <a:extLst>
                  <a:ext uri="{0D108BD9-81ED-4DB2-BD59-A6C34878D82A}">
                    <a16:rowId xmlns:a16="http://schemas.microsoft.com/office/drawing/2014/main" val="1735468553"/>
                  </a:ext>
                </a:extLst>
              </a:tr>
              <a:tr h="370840">
                <a:tc>
                  <a:txBody>
                    <a:bodyPr/>
                    <a:lstStyle/>
                    <a:p>
                      <a:r>
                        <a:rPr lang="en-US" dirty="0"/>
                        <a:t>Describe your organizational dimensions.</a:t>
                      </a:r>
                    </a:p>
                  </a:txBody>
                  <a:tcPr/>
                </a:tc>
                <a:extLst>
                  <a:ext uri="{0D108BD9-81ED-4DB2-BD59-A6C34878D82A}">
                    <a16:rowId xmlns:a16="http://schemas.microsoft.com/office/drawing/2014/main" val="1434866474"/>
                  </a:ext>
                </a:extLst>
              </a:tr>
              <a:tr h="370840">
                <a:tc>
                  <a:txBody>
                    <a:bodyPr/>
                    <a:lstStyle/>
                    <a:p>
                      <a:r>
                        <a:rPr lang="en-US" dirty="0"/>
                        <a:t>Which of these dimensions most strongly define who you are? Why?</a:t>
                      </a:r>
                    </a:p>
                  </a:txBody>
                  <a:tcPr/>
                </a:tc>
                <a:extLst>
                  <a:ext uri="{0D108BD9-81ED-4DB2-BD59-A6C34878D82A}">
                    <a16:rowId xmlns:a16="http://schemas.microsoft.com/office/drawing/2014/main" val="1623087171"/>
                  </a:ext>
                </a:extLst>
              </a:tr>
              <a:tr h="370840">
                <a:tc>
                  <a:txBody>
                    <a:bodyPr/>
                    <a:lstStyle/>
                    <a:p>
                      <a:r>
                        <a:rPr lang="en-US" dirty="0"/>
                        <a:t>Which of these dimensions affect how others treat you at work? How?</a:t>
                      </a:r>
                    </a:p>
                  </a:txBody>
                  <a:tcPr/>
                </a:tc>
                <a:extLst>
                  <a:ext uri="{0D108BD9-81ED-4DB2-BD59-A6C34878D82A}">
                    <a16:rowId xmlns:a16="http://schemas.microsoft.com/office/drawing/2014/main" val="1903903081"/>
                  </a:ext>
                </a:extLst>
              </a:tr>
            </a:tbl>
          </a:graphicData>
        </a:graphic>
      </p:graphicFrame>
    </p:spTree>
    <p:extLst>
      <p:ext uri="{BB962C8B-B14F-4D97-AF65-F5344CB8AC3E}">
        <p14:creationId xmlns:p14="http://schemas.microsoft.com/office/powerpoint/2010/main" val="1088879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Training Workshops</a:t>
            </a:r>
            <a:br>
              <a:rPr lang="en-US" dirty="0"/>
            </a:br>
            <a:r>
              <a:rPr lang="en-US" sz="2000" dirty="0"/>
              <a:t>(2 of 9)</a:t>
            </a:r>
            <a:endParaRPr lang="en-US" sz="2200"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dirty="0"/>
          </a:p>
        </p:txBody>
      </p:sp>
      <p:graphicFrame>
        <p:nvGraphicFramePr>
          <p:cNvPr id="8" name="Table 8">
            <a:extLst>
              <a:ext uri="{FF2B5EF4-FFF2-40B4-BE49-F238E27FC236}">
                <a16:creationId xmlns:a16="http://schemas.microsoft.com/office/drawing/2014/main" id="{95FC1784-8564-40AE-936F-F8083810F276}"/>
              </a:ext>
            </a:extLst>
          </p:cNvPr>
          <p:cNvGraphicFramePr>
            <a:graphicFrameLocks noGrp="1"/>
          </p:cNvGraphicFramePr>
          <p:nvPr>
            <p:ph idx="1"/>
            <p:extLst>
              <p:ext uri="{D42A27DB-BD31-4B8C-83A1-F6EECF244321}">
                <p14:modId xmlns:p14="http://schemas.microsoft.com/office/powerpoint/2010/main" val="231296414"/>
              </p:ext>
            </p:extLst>
          </p:nvPr>
        </p:nvGraphicFramePr>
        <p:xfrm>
          <a:off x="457200" y="2133600"/>
          <a:ext cx="8229600" cy="313436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379372774"/>
                    </a:ext>
                  </a:extLst>
                </a:gridCol>
              </a:tblGrid>
              <a:tr h="370840">
                <a:tc>
                  <a:txBody>
                    <a:bodyPr/>
                    <a:lstStyle/>
                    <a:p>
                      <a:r>
                        <a:rPr lang="en-US" b="0" dirty="0"/>
                        <a:t>Which of the diversity wheel subsections generate an “us versus them” schism at the workplace?</a:t>
                      </a:r>
                    </a:p>
                  </a:txBody>
                  <a:tcPr/>
                </a:tc>
                <a:extLst>
                  <a:ext uri="{0D108BD9-81ED-4DB2-BD59-A6C34878D82A}">
                    <a16:rowId xmlns:a16="http://schemas.microsoft.com/office/drawing/2014/main" val="2147707192"/>
                  </a:ext>
                </a:extLst>
              </a:tr>
              <a:tr h="370840">
                <a:tc>
                  <a:txBody>
                    <a:bodyPr/>
                    <a:lstStyle/>
                    <a:p>
                      <a:r>
                        <a:rPr lang="en-US" dirty="0"/>
                        <a:t>How have you observed an “us” at work exclude “them”?</a:t>
                      </a:r>
                    </a:p>
                  </a:txBody>
                  <a:tcPr/>
                </a:tc>
                <a:extLst>
                  <a:ext uri="{0D108BD9-81ED-4DB2-BD59-A6C34878D82A}">
                    <a16:rowId xmlns:a16="http://schemas.microsoft.com/office/drawing/2014/main" val="1618409627"/>
                  </a:ext>
                </a:extLst>
              </a:tr>
              <a:tr h="370840">
                <a:tc>
                  <a:txBody>
                    <a:bodyPr/>
                    <a:lstStyle/>
                    <a:p>
                      <a:r>
                        <a:rPr lang="en-US" dirty="0"/>
                        <a:t>How do these exclusionary behaviors create organizational inefficiencies?</a:t>
                      </a:r>
                    </a:p>
                  </a:txBody>
                  <a:tcPr/>
                </a:tc>
                <a:extLst>
                  <a:ext uri="{0D108BD9-81ED-4DB2-BD59-A6C34878D82A}">
                    <a16:rowId xmlns:a16="http://schemas.microsoft.com/office/drawing/2014/main" val="2077881690"/>
                  </a:ext>
                </a:extLst>
              </a:tr>
              <a:tr h="370840">
                <a:tc>
                  <a:txBody>
                    <a:bodyPr/>
                    <a:lstStyle/>
                    <a:p>
                      <a:r>
                        <a:rPr lang="en-US" dirty="0"/>
                        <a:t>How did an employee try to bridge a schism gap by connecting an “us” with a “them”?</a:t>
                      </a:r>
                    </a:p>
                  </a:txBody>
                  <a:tcPr/>
                </a:tc>
                <a:extLst>
                  <a:ext uri="{0D108BD9-81ED-4DB2-BD59-A6C34878D82A}">
                    <a16:rowId xmlns:a16="http://schemas.microsoft.com/office/drawing/2014/main" val="164103063"/>
                  </a:ext>
                </a:extLst>
              </a:tr>
              <a:tr h="370840">
                <a:tc>
                  <a:txBody>
                    <a:bodyPr/>
                    <a:lstStyle/>
                    <a:p>
                      <a:r>
                        <a:rPr lang="en-US" dirty="0"/>
                        <a:t>What has the organization tried doing to reduce this us-versus-them schism?</a:t>
                      </a:r>
                    </a:p>
                  </a:txBody>
                  <a:tcPr/>
                </a:tc>
                <a:extLst>
                  <a:ext uri="{0D108BD9-81ED-4DB2-BD59-A6C34878D82A}">
                    <a16:rowId xmlns:a16="http://schemas.microsoft.com/office/drawing/2014/main" val="1846041965"/>
                  </a:ext>
                </a:extLst>
              </a:tr>
              <a:tr h="370840">
                <a:tc>
                  <a:txBody>
                    <a:bodyPr/>
                    <a:lstStyle/>
                    <a:p>
                      <a:r>
                        <a:rPr lang="en-US" dirty="0"/>
                        <a:t>What can you do to reduce this us-versus-them schism?</a:t>
                      </a:r>
                    </a:p>
                  </a:txBody>
                  <a:tcPr/>
                </a:tc>
                <a:extLst>
                  <a:ext uri="{0D108BD9-81ED-4DB2-BD59-A6C34878D82A}">
                    <a16:rowId xmlns:a16="http://schemas.microsoft.com/office/drawing/2014/main" val="665065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can the organization do to reduce this us-versus-them schism?</a:t>
                      </a:r>
                    </a:p>
                  </a:txBody>
                  <a:tcPr/>
                </a:tc>
                <a:extLst>
                  <a:ext uri="{0D108BD9-81ED-4DB2-BD59-A6C34878D82A}">
                    <a16:rowId xmlns:a16="http://schemas.microsoft.com/office/drawing/2014/main" val="3763378081"/>
                  </a:ext>
                </a:extLst>
              </a:tr>
            </a:tbl>
          </a:graphicData>
        </a:graphic>
      </p:graphicFrame>
    </p:spTree>
    <p:extLst>
      <p:ext uri="{BB962C8B-B14F-4D97-AF65-F5344CB8AC3E}">
        <p14:creationId xmlns:p14="http://schemas.microsoft.com/office/powerpoint/2010/main" val="2107324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Training Workshops</a:t>
            </a:r>
            <a:br>
              <a:rPr lang="en-US" dirty="0"/>
            </a:br>
            <a:r>
              <a:rPr lang="en-US" sz="2000" dirty="0"/>
              <a:t>(3 of 9)</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Dominant Group and Subordinate Group Awareness</a:t>
            </a:r>
          </a:p>
          <a:p>
            <a:r>
              <a:rPr lang="en-US" dirty="0"/>
              <a:t>Dominant group members have more power.</a:t>
            </a:r>
          </a:p>
          <a:p>
            <a:r>
              <a:rPr lang="en-US" dirty="0"/>
              <a:t>Both groups perceive issues differently.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2618864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Training Workshops</a:t>
            </a:r>
            <a:br>
              <a:rPr lang="en-US" dirty="0"/>
            </a:br>
            <a:r>
              <a:rPr lang="en-US" sz="2000" dirty="0"/>
              <a:t>(4 of 9)</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The Dominant Group’s Status</a:t>
            </a:r>
          </a:p>
          <a:p>
            <a:r>
              <a:rPr lang="en-US" dirty="0"/>
              <a:t>Members often unaware of special status.</a:t>
            </a:r>
          </a:p>
          <a:p>
            <a:r>
              <a:rPr lang="en-US" dirty="0"/>
              <a:t>“White privilege’ exercise.</a:t>
            </a:r>
          </a:p>
          <a:p>
            <a:pPr marL="0" indent="0">
              <a:buNone/>
            </a:pPr>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4149169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Training Workshops</a:t>
            </a:r>
            <a:br>
              <a:rPr lang="en-US" dirty="0"/>
            </a:br>
            <a:r>
              <a:rPr lang="en-US" sz="2000" dirty="0"/>
              <a:t>(5 of 9)</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Implicit Attitude Test (IAT)</a:t>
            </a:r>
          </a:p>
          <a:p>
            <a:r>
              <a:rPr lang="en-US" dirty="0"/>
              <a:t>Helps employees understand unconscious prejudices.</a:t>
            </a:r>
          </a:p>
          <a:p>
            <a:r>
              <a:rPr lang="en-US" dirty="0"/>
              <a:t>Pairs diversity characteristic with a descriptor.</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2268252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3" name="Title 2"/>
          <p:cNvSpPr>
            <a:spLocks noGrp="1"/>
          </p:cNvSpPr>
          <p:nvPr>
            <p:ph type="title"/>
          </p:nvPr>
        </p:nvSpPr>
        <p:spPr/>
        <p:txBody>
          <a:bodyPr>
            <a:normAutofit/>
          </a:bodyPr>
          <a:lstStyle/>
          <a:p>
            <a:r>
              <a:rPr lang="en-US" dirty="0"/>
              <a:t>Diversity Training Workshops</a:t>
            </a:r>
            <a:br>
              <a:rPr lang="en-US" dirty="0"/>
            </a:br>
            <a:r>
              <a:rPr lang="en-US" sz="2000" dirty="0"/>
              <a:t>(6 of 9)</a:t>
            </a:r>
            <a:endParaRPr lang="en-US" sz="2200" dirty="0"/>
          </a:p>
        </p:txBody>
      </p:sp>
      <p:sp>
        <p:nvSpPr>
          <p:cNvPr id="4" name="Text Placeholder 3">
            <a:extLst>
              <a:ext uri="{FF2B5EF4-FFF2-40B4-BE49-F238E27FC236}">
                <a16:creationId xmlns:a16="http://schemas.microsoft.com/office/drawing/2014/main" id="{41A6D945-4C90-412F-91A3-0C5D134E7A98}"/>
              </a:ext>
            </a:extLst>
          </p:cNvPr>
          <p:cNvSpPr>
            <a:spLocks noGrp="1"/>
          </p:cNvSpPr>
          <p:nvPr>
            <p:ph type="body" idx="1"/>
          </p:nvPr>
        </p:nvSpPr>
        <p:spPr>
          <a:xfrm>
            <a:off x="457200" y="2027238"/>
            <a:ext cx="6248400" cy="563562"/>
          </a:xfrm>
        </p:spPr>
        <p:txBody>
          <a:bodyPr>
            <a:normAutofit/>
          </a:bodyPr>
          <a:lstStyle/>
          <a:p>
            <a:r>
              <a:rPr lang="en-US" dirty="0"/>
              <a:t>Individual Uniqueness and Commonalities </a:t>
            </a:r>
          </a:p>
        </p:txBody>
      </p:sp>
      <p:graphicFrame>
        <p:nvGraphicFramePr>
          <p:cNvPr id="8" name="Table 8">
            <a:extLst>
              <a:ext uri="{FF2B5EF4-FFF2-40B4-BE49-F238E27FC236}">
                <a16:creationId xmlns:a16="http://schemas.microsoft.com/office/drawing/2014/main" id="{22981741-888B-43C8-9F8F-0EF78A33D2A4}"/>
              </a:ext>
            </a:extLst>
          </p:cNvPr>
          <p:cNvGraphicFramePr>
            <a:graphicFrameLocks noGrp="1"/>
          </p:cNvGraphicFramePr>
          <p:nvPr>
            <p:ph sz="half" idx="2"/>
            <p:extLst>
              <p:ext uri="{D42A27DB-BD31-4B8C-83A1-F6EECF244321}">
                <p14:modId xmlns:p14="http://schemas.microsoft.com/office/powerpoint/2010/main" val="2794237316"/>
              </p:ext>
            </p:extLst>
          </p:nvPr>
        </p:nvGraphicFramePr>
        <p:xfrm>
          <a:off x="457200" y="2590800"/>
          <a:ext cx="7543800" cy="1920240"/>
        </p:xfrm>
        <a:graphic>
          <a:graphicData uri="http://schemas.openxmlformats.org/drawingml/2006/table">
            <a:tbl>
              <a:tblPr firstRow="1" bandRow="1">
                <a:tableStyleId>{69CF1AB2-1976-4502-BF36-3FF5EA218861}</a:tableStyleId>
              </a:tblPr>
              <a:tblGrid>
                <a:gridCol w="1466850">
                  <a:extLst>
                    <a:ext uri="{9D8B030D-6E8A-4147-A177-3AD203B41FA5}">
                      <a16:colId xmlns:a16="http://schemas.microsoft.com/office/drawing/2014/main" val="2321521167"/>
                    </a:ext>
                  </a:extLst>
                </a:gridCol>
                <a:gridCol w="6076950">
                  <a:extLst>
                    <a:ext uri="{9D8B030D-6E8A-4147-A177-3AD203B41FA5}">
                      <a16:colId xmlns:a16="http://schemas.microsoft.com/office/drawing/2014/main" val="1889894"/>
                    </a:ext>
                  </a:extLst>
                </a:gridCol>
              </a:tblGrid>
              <a:tr h="370840">
                <a:tc>
                  <a:txBody>
                    <a:bodyPr/>
                    <a:lstStyle/>
                    <a:p>
                      <a:r>
                        <a:rPr lang="en-US" b="0" dirty="0"/>
                        <a:t>Step 1</a:t>
                      </a:r>
                    </a:p>
                  </a:txBody>
                  <a:tcPr/>
                </a:tc>
                <a:tc>
                  <a:txBody>
                    <a:bodyPr/>
                    <a:lstStyle/>
                    <a:p>
                      <a:pPr marL="0" algn="l" defTabSz="914400" rtl="0" eaLnBrk="1" latinLnBrk="0" hangingPunct="1"/>
                      <a:r>
                        <a:rPr lang="en-US" sz="1800" b="0" kern="1200" dirty="0">
                          <a:solidFill>
                            <a:schemeClr val="dk1"/>
                          </a:solidFill>
                          <a:latin typeface="+mn-lt"/>
                          <a:ea typeface="+mn-ea"/>
                          <a:cs typeface="+mn-cs"/>
                        </a:rPr>
                        <a:t>Write down five experiences, activities, accomplishments, or attributes that make you unique from others. </a:t>
                      </a:r>
                    </a:p>
                  </a:txBody>
                  <a:tcPr/>
                </a:tc>
                <a:extLst>
                  <a:ext uri="{0D108BD9-81ED-4DB2-BD59-A6C34878D82A}">
                    <a16:rowId xmlns:a16="http://schemas.microsoft.com/office/drawing/2014/main" val="405570916"/>
                  </a:ext>
                </a:extLst>
              </a:tr>
              <a:tr h="370840">
                <a:tc>
                  <a:txBody>
                    <a:bodyPr/>
                    <a:lstStyle/>
                    <a:p>
                      <a:r>
                        <a:rPr lang="en-US" b="0" dirty="0"/>
                        <a:t>Step 2</a:t>
                      </a:r>
                    </a:p>
                  </a:txBody>
                  <a:tcPr/>
                </a:tc>
                <a:tc>
                  <a:txBody>
                    <a:bodyPr/>
                    <a:lstStyle/>
                    <a:p>
                      <a:pPr marL="0" algn="l" defTabSz="914400" rtl="0" eaLnBrk="1" latinLnBrk="0" hangingPunct="1"/>
                      <a:r>
                        <a:rPr lang="en-US" sz="1800" b="0" kern="1200" dirty="0">
                          <a:solidFill>
                            <a:schemeClr val="dk1"/>
                          </a:solidFill>
                          <a:latin typeface="+mn-lt"/>
                          <a:ea typeface="+mn-ea"/>
                          <a:cs typeface="+mn-cs"/>
                        </a:rPr>
                        <a:t>Share your items with other participants and circle those that are still unique.</a:t>
                      </a:r>
                    </a:p>
                  </a:txBody>
                  <a:tcPr/>
                </a:tc>
                <a:extLst>
                  <a:ext uri="{0D108BD9-81ED-4DB2-BD59-A6C34878D82A}">
                    <a16:rowId xmlns:a16="http://schemas.microsoft.com/office/drawing/2014/main" val="3420690380"/>
                  </a:ext>
                </a:extLst>
              </a:tr>
              <a:tr h="370840">
                <a:tc>
                  <a:txBody>
                    <a:bodyPr/>
                    <a:lstStyle/>
                    <a:p>
                      <a:r>
                        <a:rPr lang="en-US" b="0" dirty="0"/>
                        <a:t>Step 3</a:t>
                      </a:r>
                    </a:p>
                  </a:txBody>
                  <a:tcPr/>
                </a:tc>
                <a:tc>
                  <a:txBody>
                    <a:bodyPr/>
                    <a:lstStyle/>
                    <a:p>
                      <a:pPr marL="0" algn="l" defTabSz="914400" rtl="0" eaLnBrk="1" latinLnBrk="0" hangingPunct="1"/>
                      <a:r>
                        <a:rPr lang="en-US" sz="1800" b="0" kern="1200" dirty="0">
                          <a:solidFill>
                            <a:schemeClr val="dk1"/>
                          </a:solidFill>
                          <a:latin typeface="+mn-lt"/>
                          <a:ea typeface="+mn-ea"/>
                          <a:cs typeface="+mn-cs"/>
                        </a:rPr>
                        <a:t>Have an informal discussion with other participants and find five things you have in common with them.</a:t>
                      </a:r>
                    </a:p>
                  </a:txBody>
                  <a:tcPr/>
                </a:tc>
                <a:extLst>
                  <a:ext uri="{0D108BD9-81ED-4DB2-BD59-A6C34878D82A}">
                    <a16:rowId xmlns:a16="http://schemas.microsoft.com/office/drawing/2014/main" val="711144175"/>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2126990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Training Workshops</a:t>
            </a:r>
            <a:br>
              <a:rPr lang="en-US" dirty="0"/>
            </a:br>
            <a:r>
              <a:rPr lang="en-US" sz="2000" dirty="0"/>
              <a:t>(7 of 9)</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Sexual Harassment</a:t>
            </a:r>
          </a:p>
          <a:p>
            <a:r>
              <a:rPr lang="en-US" dirty="0"/>
              <a:t>2 types: quid pro quo and hostile environment.</a:t>
            </a:r>
          </a:p>
          <a:p>
            <a:r>
              <a:rPr lang="en-US" dirty="0"/>
              <a:t>Scenarios can be used.</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4070707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Training Workshops</a:t>
            </a:r>
            <a:br>
              <a:rPr lang="en-US" dirty="0"/>
            </a:br>
            <a:r>
              <a:rPr lang="en-US" sz="2000" dirty="0"/>
              <a:t>(8 of 9)</a:t>
            </a:r>
            <a:endParaRPr lang="en-US" sz="2200" dirty="0"/>
          </a:p>
        </p:txBody>
      </p:sp>
      <p:sp>
        <p:nvSpPr>
          <p:cNvPr id="4" name="Content Placeholder 3"/>
          <p:cNvSpPr>
            <a:spLocks noGrp="1"/>
          </p:cNvSpPr>
          <p:nvPr>
            <p:ph idx="1"/>
          </p:nvPr>
        </p:nvSpPr>
        <p:spPr/>
        <p:txBody>
          <a:bodyPr>
            <a:normAutofit/>
          </a:bodyPr>
          <a:lstStyle/>
          <a:p>
            <a:pPr marL="0" indent="0">
              <a:buNone/>
            </a:pPr>
            <a:r>
              <a:rPr lang="en-US" dirty="0"/>
              <a:t>Communication Style</a:t>
            </a:r>
          </a:p>
          <a:p>
            <a:r>
              <a:rPr lang="en-US" dirty="0"/>
              <a:t>Is often overlooked.</a:t>
            </a:r>
          </a:p>
          <a:p>
            <a:r>
              <a:rPr lang="en-US" dirty="0"/>
              <a:t>Have participants identify and practice different styles.</a:t>
            </a:r>
          </a:p>
          <a:p>
            <a:endParaRPr lang="en-US" dirty="0"/>
          </a:p>
          <a:p>
            <a:endParaRPr lang="en-US" dirty="0"/>
          </a:p>
          <a:p>
            <a:endParaRPr lang="en-US" dirty="0"/>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dirty="0"/>
          </a:p>
        </p:txBody>
      </p:sp>
    </p:spTree>
    <p:extLst>
      <p:ext uri="{BB962C8B-B14F-4D97-AF65-F5344CB8AC3E}">
        <p14:creationId xmlns:p14="http://schemas.microsoft.com/office/powerpoint/2010/main" val="216741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Four Dimensions of Diversity</a:t>
            </a:r>
            <a:br>
              <a:rPr lang="en-US" dirty="0"/>
            </a:br>
            <a:r>
              <a:rPr lang="en-US" sz="2000" dirty="0"/>
              <a:t>(3 of 7)</a:t>
            </a:r>
          </a:p>
        </p:txBody>
      </p:sp>
      <p:sp>
        <p:nvSpPr>
          <p:cNvPr id="4" name="Content Placeholder 3"/>
          <p:cNvSpPr>
            <a:spLocks noGrp="1"/>
          </p:cNvSpPr>
          <p:nvPr>
            <p:ph idx="1"/>
          </p:nvPr>
        </p:nvSpPr>
        <p:spPr/>
        <p:txBody>
          <a:bodyPr>
            <a:normAutofit/>
          </a:bodyPr>
          <a:lstStyle/>
          <a:p>
            <a:pPr marL="0" indent="0">
              <a:buNone/>
            </a:pPr>
            <a:r>
              <a:rPr lang="en-US" dirty="0"/>
              <a:t>Permanent Dimension</a:t>
            </a:r>
          </a:p>
          <a:p>
            <a:r>
              <a:rPr lang="en-US" dirty="0"/>
              <a:t>Physical attributes.</a:t>
            </a:r>
          </a:p>
          <a:p>
            <a:r>
              <a:rPr lang="en-US" dirty="0"/>
              <a:t>Unchanging.</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2011365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Diversity Training Workshops</a:t>
            </a:r>
            <a:br>
              <a:rPr lang="en-US" dirty="0"/>
            </a:br>
            <a:r>
              <a:rPr lang="en-US" sz="2000" dirty="0"/>
              <a:t>(9 of 9)</a:t>
            </a:r>
            <a:endParaRPr lang="en-US" sz="2200"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dirty="0"/>
          </a:p>
        </p:txBody>
      </p:sp>
      <p:graphicFrame>
        <p:nvGraphicFramePr>
          <p:cNvPr id="8" name="Table 8">
            <a:extLst>
              <a:ext uri="{FF2B5EF4-FFF2-40B4-BE49-F238E27FC236}">
                <a16:creationId xmlns:a16="http://schemas.microsoft.com/office/drawing/2014/main" id="{08A7EF45-AFBD-4146-8EA6-124FF4BED63B}"/>
              </a:ext>
            </a:extLst>
          </p:cNvPr>
          <p:cNvGraphicFramePr>
            <a:graphicFrameLocks noGrp="1"/>
          </p:cNvGraphicFramePr>
          <p:nvPr>
            <p:ph idx="1"/>
            <p:extLst>
              <p:ext uri="{D42A27DB-BD31-4B8C-83A1-F6EECF244321}">
                <p14:modId xmlns:p14="http://schemas.microsoft.com/office/powerpoint/2010/main" val="1768074948"/>
              </p:ext>
            </p:extLst>
          </p:nvPr>
        </p:nvGraphicFramePr>
        <p:xfrm>
          <a:off x="457200" y="2133600"/>
          <a:ext cx="8229600" cy="18542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182932463"/>
                    </a:ext>
                  </a:extLst>
                </a:gridCol>
              </a:tblGrid>
              <a:tr h="370840">
                <a:tc>
                  <a:txBody>
                    <a:bodyPr/>
                    <a:lstStyle/>
                    <a:p>
                      <a:r>
                        <a:rPr lang="en-US" dirty="0"/>
                        <a:t>Communication Styles</a:t>
                      </a:r>
                    </a:p>
                  </a:txBody>
                  <a:tcPr/>
                </a:tc>
                <a:extLst>
                  <a:ext uri="{0D108BD9-81ED-4DB2-BD59-A6C34878D82A}">
                    <a16:rowId xmlns:a16="http://schemas.microsoft.com/office/drawing/2014/main" val="1812978787"/>
                  </a:ext>
                </a:extLst>
              </a:tr>
              <a:tr h="370840">
                <a:tc>
                  <a:txBody>
                    <a:bodyPr/>
                    <a:lstStyle/>
                    <a:p>
                      <a:r>
                        <a:rPr lang="en-US" dirty="0"/>
                        <a:t>Brown</a:t>
                      </a:r>
                    </a:p>
                  </a:txBody>
                  <a:tcPr/>
                </a:tc>
                <a:extLst>
                  <a:ext uri="{0D108BD9-81ED-4DB2-BD59-A6C34878D82A}">
                    <a16:rowId xmlns:a16="http://schemas.microsoft.com/office/drawing/2014/main" val="752692007"/>
                  </a:ext>
                </a:extLst>
              </a:tr>
              <a:tr h="370840">
                <a:tc>
                  <a:txBody>
                    <a:bodyPr/>
                    <a:lstStyle/>
                    <a:p>
                      <a:r>
                        <a:rPr lang="en-US" dirty="0"/>
                        <a:t>Green</a:t>
                      </a:r>
                    </a:p>
                  </a:txBody>
                  <a:tcPr/>
                </a:tc>
                <a:extLst>
                  <a:ext uri="{0D108BD9-81ED-4DB2-BD59-A6C34878D82A}">
                    <a16:rowId xmlns:a16="http://schemas.microsoft.com/office/drawing/2014/main" val="543971408"/>
                  </a:ext>
                </a:extLst>
              </a:tr>
              <a:tr h="370840">
                <a:tc>
                  <a:txBody>
                    <a:bodyPr/>
                    <a:lstStyle/>
                    <a:p>
                      <a:r>
                        <a:rPr lang="en-US" dirty="0"/>
                        <a:t>Blue</a:t>
                      </a:r>
                    </a:p>
                  </a:txBody>
                  <a:tcPr/>
                </a:tc>
                <a:extLst>
                  <a:ext uri="{0D108BD9-81ED-4DB2-BD59-A6C34878D82A}">
                    <a16:rowId xmlns:a16="http://schemas.microsoft.com/office/drawing/2014/main" val="13764466"/>
                  </a:ext>
                </a:extLst>
              </a:tr>
              <a:tr h="370840">
                <a:tc>
                  <a:txBody>
                    <a:bodyPr/>
                    <a:lstStyle/>
                    <a:p>
                      <a:r>
                        <a:rPr lang="en-US" dirty="0"/>
                        <a:t>Red</a:t>
                      </a:r>
                    </a:p>
                  </a:txBody>
                  <a:tcPr/>
                </a:tc>
                <a:extLst>
                  <a:ext uri="{0D108BD9-81ED-4DB2-BD59-A6C34878D82A}">
                    <a16:rowId xmlns:a16="http://schemas.microsoft.com/office/drawing/2014/main" val="4202246058"/>
                  </a:ext>
                </a:extLst>
              </a:tr>
            </a:tbl>
          </a:graphicData>
        </a:graphic>
      </p:graphicFrame>
    </p:spTree>
    <p:extLst>
      <p:ext uri="{BB962C8B-B14F-4D97-AF65-F5344CB8AC3E}">
        <p14:creationId xmlns:p14="http://schemas.microsoft.com/office/powerpoint/2010/main" val="3238268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r>
              <a:rPr lang="en-US" dirty="0"/>
              <a:t>Ethical organizations respect diversity.</a:t>
            </a:r>
          </a:p>
          <a:p>
            <a:r>
              <a:rPr lang="en-US" dirty="0"/>
              <a:t>Respect enhances performance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dirty="0"/>
          </a:p>
        </p:txBody>
      </p:sp>
    </p:spTree>
    <p:extLst>
      <p:ext uri="{BB962C8B-B14F-4D97-AF65-F5344CB8AC3E}">
        <p14:creationId xmlns:p14="http://schemas.microsoft.com/office/powerpoint/2010/main" val="144688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Four Dimensions of Diversity</a:t>
            </a:r>
            <a:br>
              <a:rPr lang="en-US" dirty="0"/>
            </a:br>
            <a:r>
              <a:rPr lang="en-US" sz="2000" dirty="0"/>
              <a:t>(4 of 7)</a:t>
            </a:r>
          </a:p>
        </p:txBody>
      </p:sp>
      <p:sp>
        <p:nvSpPr>
          <p:cNvPr id="4" name="Content Placeholder 3"/>
          <p:cNvSpPr>
            <a:spLocks noGrp="1"/>
          </p:cNvSpPr>
          <p:nvPr>
            <p:ph idx="1"/>
          </p:nvPr>
        </p:nvSpPr>
        <p:spPr/>
        <p:txBody>
          <a:bodyPr>
            <a:normAutofit/>
          </a:bodyPr>
          <a:lstStyle/>
          <a:p>
            <a:pPr marL="0" indent="0">
              <a:buNone/>
            </a:pPr>
            <a:r>
              <a:rPr lang="en-US" dirty="0"/>
              <a:t>Evolving Dimension</a:t>
            </a:r>
          </a:p>
          <a:p>
            <a:r>
              <a:rPr lang="en-US" dirty="0"/>
              <a:t>An employee ages and changes.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94318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Four Dimensions of Diversity</a:t>
            </a:r>
            <a:br>
              <a:rPr lang="en-US" dirty="0"/>
            </a:br>
            <a:r>
              <a:rPr lang="en-US" sz="2000" dirty="0"/>
              <a:t>(5 of 7)</a:t>
            </a:r>
          </a:p>
        </p:txBody>
      </p:sp>
      <p:sp>
        <p:nvSpPr>
          <p:cNvPr id="4" name="Content Placeholder 3"/>
          <p:cNvSpPr>
            <a:spLocks noGrp="1"/>
          </p:cNvSpPr>
          <p:nvPr>
            <p:ph idx="1"/>
          </p:nvPr>
        </p:nvSpPr>
        <p:spPr/>
        <p:txBody>
          <a:bodyPr>
            <a:normAutofit/>
          </a:bodyPr>
          <a:lstStyle/>
          <a:p>
            <a:pPr marL="0" indent="0">
              <a:buNone/>
            </a:pPr>
            <a:r>
              <a:rPr lang="en-US" dirty="0"/>
              <a:t>Personality Dimension</a:t>
            </a:r>
          </a:p>
          <a:p>
            <a:r>
              <a:rPr lang="en-US" dirty="0"/>
              <a:t>Myers-Briggs Type Indicator (MBTI).</a:t>
            </a:r>
          </a:p>
          <a:p>
            <a:r>
              <a:rPr lang="en-US" dirty="0"/>
              <a:t>4-quadrant DiSC assessment.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215339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Four Dimensions of Diversity</a:t>
            </a:r>
            <a:br>
              <a:rPr lang="en-US" dirty="0"/>
            </a:br>
            <a:r>
              <a:rPr lang="en-US" sz="2000" dirty="0"/>
              <a:t>(6 of 7)</a:t>
            </a:r>
          </a:p>
        </p:txBody>
      </p:sp>
      <p:sp>
        <p:nvSpPr>
          <p:cNvPr id="4" name="Content Placeholder 3"/>
          <p:cNvSpPr>
            <a:spLocks noGrp="1"/>
          </p:cNvSpPr>
          <p:nvPr>
            <p:ph idx="1"/>
          </p:nvPr>
        </p:nvSpPr>
        <p:spPr/>
        <p:txBody>
          <a:bodyPr>
            <a:normAutofit/>
          </a:bodyPr>
          <a:lstStyle/>
          <a:p>
            <a:pPr marL="0" indent="0">
              <a:buNone/>
            </a:pPr>
            <a:r>
              <a:rPr lang="en-US" dirty="0"/>
              <a:t>Organizational Dimension</a:t>
            </a:r>
          </a:p>
          <a:p>
            <a:r>
              <a:rPr lang="en-US" dirty="0"/>
              <a:t>Can be unchanging or evolving.</a:t>
            </a:r>
          </a:p>
          <a:p>
            <a:r>
              <a:rPr lang="en-US" dirty="0"/>
              <a:t>May influence how others perceive us.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2775193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Four Dimensions of Diversity</a:t>
            </a:r>
            <a:br>
              <a:rPr lang="en-US" dirty="0"/>
            </a:br>
            <a:r>
              <a:rPr lang="en-US" sz="2000" dirty="0"/>
              <a:t>(7 of 7)</a:t>
            </a:r>
          </a:p>
        </p:txBody>
      </p:sp>
      <p:sp>
        <p:nvSpPr>
          <p:cNvPr id="4" name="Content Placeholder 3"/>
          <p:cNvSpPr>
            <a:spLocks noGrp="1"/>
          </p:cNvSpPr>
          <p:nvPr>
            <p:ph idx="1"/>
          </p:nvPr>
        </p:nvSpPr>
        <p:spPr/>
        <p:txBody>
          <a:bodyPr>
            <a:normAutofit/>
          </a:bodyPr>
          <a:lstStyle/>
          <a:p>
            <a:pPr marL="0" indent="0">
              <a:buNone/>
            </a:pPr>
            <a:r>
              <a:rPr lang="en-US" dirty="0"/>
              <a:t>Self-Categorization</a:t>
            </a:r>
          </a:p>
          <a:p>
            <a:r>
              <a:rPr lang="en-US" dirty="0"/>
              <a:t>Individuals define themselves.</a:t>
            </a:r>
          </a:p>
          <a:p>
            <a:r>
              <a:rPr lang="en-US" dirty="0"/>
              <a:t>People form coalitions based race and ethnicity.</a:t>
            </a:r>
          </a:p>
          <a:p>
            <a:r>
              <a:rPr lang="en-US" dirty="0"/>
              <a:t>People categorize themselves by class.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73891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History of Ethnic and Religious Diversity and Discrimination </a:t>
            </a:r>
            <a:r>
              <a:rPr lang="en-US" sz="2200" dirty="0"/>
              <a:t>(1 of 3)</a:t>
            </a:r>
          </a:p>
        </p:txBody>
      </p:sp>
      <p:sp>
        <p:nvSpPr>
          <p:cNvPr id="4" name="Content Placeholder 3"/>
          <p:cNvSpPr>
            <a:spLocks noGrp="1"/>
          </p:cNvSpPr>
          <p:nvPr>
            <p:ph idx="1"/>
          </p:nvPr>
        </p:nvSpPr>
        <p:spPr/>
        <p:txBody>
          <a:bodyPr>
            <a:normAutofit/>
          </a:bodyPr>
          <a:lstStyle/>
          <a:p>
            <a:pPr marL="0" indent="0">
              <a:buNone/>
            </a:pPr>
            <a:r>
              <a:rPr lang="en-US" dirty="0"/>
              <a:t>Population Diversity Growth</a:t>
            </a:r>
          </a:p>
          <a:p>
            <a:r>
              <a:rPr lang="en-US" dirty="0"/>
              <a:t>U.S. demographic change from </a:t>
            </a:r>
            <a:r>
              <a:rPr lang="en-US" dirty="0" smtClean="0"/>
              <a:t>1492 to present</a:t>
            </a:r>
            <a:r>
              <a:rPr lang="en-US" dirty="0"/>
              <a:t>.</a:t>
            </a:r>
          </a:p>
          <a:p>
            <a:r>
              <a:rPr lang="en-US" dirty="0"/>
              <a:t>Immigrant groups met with prejudice.</a:t>
            </a:r>
          </a:p>
          <a:p>
            <a:r>
              <a:rPr lang="en-US" dirty="0"/>
              <a:t>Exception was Africans arriving before the Civil War.</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2771238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7453</Words>
  <Application>Microsoft Office PowerPoint</Application>
  <PresentationFormat>On-screen Show (4:3)</PresentationFormat>
  <Paragraphs>676</Paragraphs>
  <Slides>41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Helvetica</vt:lpstr>
      <vt:lpstr>ITC Berkeley Oldstyle Std Bk</vt:lpstr>
      <vt:lpstr>Times New Roman</vt:lpstr>
      <vt:lpstr>Office Theme</vt:lpstr>
      <vt:lpstr>Business Ethics, 3e Chapter 8: Respecting Employee Diversity</vt:lpstr>
      <vt:lpstr>Four Dimensions of Diversity (1 of 7)</vt:lpstr>
      <vt:lpstr>Four Dimensions of Diversity (2 of 7)</vt:lpstr>
      <vt:lpstr>Four Dimensions of Diversity (3 of 7)</vt:lpstr>
      <vt:lpstr>Four Dimensions of Diversity (4 of 7)</vt:lpstr>
      <vt:lpstr>Four Dimensions of Diversity (5 of 7)</vt:lpstr>
      <vt:lpstr>Four Dimensions of Diversity (6 of 7)</vt:lpstr>
      <vt:lpstr>Four Dimensions of Diversity (7 of 7)</vt:lpstr>
      <vt:lpstr>History of Ethnic and Religious Diversity and Discrimination (1 of 3)</vt:lpstr>
      <vt:lpstr>History of Ethnic and Religious Diversity and Discrimination (2 of 3)</vt:lpstr>
      <vt:lpstr>History of Ethnic and Religious Diversity and Discrimination (3 of 3)</vt:lpstr>
      <vt:lpstr>Workplace Discrimination (1 of 11)</vt:lpstr>
      <vt:lpstr>Workplace Discrimination (2 of 11)</vt:lpstr>
      <vt:lpstr>Workplace Discrimination (3 of 11)</vt:lpstr>
      <vt:lpstr>Workplace Discrimination (4 of 11)</vt:lpstr>
      <vt:lpstr>Workplace Discrimination (5 of 11)</vt:lpstr>
      <vt:lpstr>Workplace Discrimination (6 of 11)</vt:lpstr>
      <vt:lpstr>Workplace Discrimination (7 of 11)</vt:lpstr>
      <vt:lpstr>Workplace Discrimination (8 of 11)</vt:lpstr>
      <vt:lpstr>Workplace Discrimination (9 of 11)</vt:lpstr>
      <vt:lpstr>Workplace Discrimination (10 of 11)</vt:lpstr>
      <vt:lpstr>Workplace Discrimination (11 of 11)</vt:lpstr>
      <vt:lpstr>Diversity Management (1 of 9)</vt:lpstr>
      <vt:lpstr>Diversity Management (2 of 9)</vt:lpstr>
      <vt:lpstr>Diversity Management (3 of 9)</vt:lpstr>
      <vt:lpstr>Diversity Management (4 of 9)</vt:lpstr>
      <vt:lpstr>Diversity Management (5 of 9)</vt:lpstr>
      <vt:lpstr>Diversity Management (6 of 9)</vt:lpstr>
      <vt:lpstr>Diversity Management (7 of 9)</vt:lpstr>
      <vt:lpstr>Diversity Management (8 of 9)</vt:lpstr>
      <vt:lpstr>Diversity Management (9 of 9)</vt:lpstr>
      <vt:lpstr>Diversity Training Workshops (1 of 9)</vt:lpstr>
      <vt:lpstr>Diversity Training Workshops (2 of 9)</vt:lpstr>
      <vt:lpstr>Diversity Training Workshops (3 of 9)</vt:lpstr>
      <vt:lpstr>Diversity Training Workshops (4 of 9)</vt:lpstr>
      <vt:lpstr>Diversity Training Workshops (5 of 9)</vt:lpstr>
      <vt:lpstr>Diversity Training Workshops (6 of 9)</vt:lpstr>
      <vt:lpstr>Diversity Training Workshops (7 of 9)</vt:lpstr>
      <vt:lpstr>Diversity Training Workshops (8 of 9)</vt:lpstr>
      <vt:lpstr>Diversity Training Workshops (9 of 9)</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Collins 3e Chapter 8 PowerPoints</dc:title>
  <dc:creator>Ancheta, Katie</dc:creator>
  <cp:lastModifiedBy>Jeya Keerthi Santhana Raj</cp:lastModifiedBy>
  <cp:revision>40</cp:revision>
  <dcterms:created xsi:type="dcterms:W3CDTF">2006-08-16T00:00:00Z</dcterms:created>
  <dcterms:modified xsi:type="dcterms:W3CDTF">2021-05-14T11:32:03Z</dcterms:modified>
</cp:coreProperties>
</file>