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75" r:id="rId3"/>
    <p:sldId id="300" r:id="rId4"/>
    <p:sldId id="280" r:id="rId5"/>
    <p:sldId id="301" r:id="rId6"/>
    <p:sldId id="282" r:id="rId7"/>
    <p:sldId id="283" r:id="rId8"/>
    <p:sldId id="284" r:id="rId9"/>
    <p:sldId id="281" r:id="rId10"/>
    <p:sldId id="285" r:id="rId11"/>
    <p:sldId id="302" r:id="rId12"/>
    <p:sldId id="276" r:id="rId13"/>
    <p:sldId id="303" r:id="rId14"/>
    <p:sldId id="277" r:id="rId15"/>
    <p:sldId id="310" r:id="rId16"/>
    <p:sldId id="312" r:id="rId17"/>
    <p:sldId id="311" r:id="rId18"/>
    <p:sldId id="286" r:id="rId19"/>
    <p:sldId id="287" r:id="rId20"/>
    <p:sldId id="288" r:id="rId21"/>
    <p:sldId id="278" r:id="rId22"/>
    <p:sldId id="289" r:id="rId23"/>
    <p:sldId id="290" r:id="rId24"/>
    <p:sldId id="291" r:id="rId25"/>
    <p:sldId id="306" r:id="rId26"/>
    <p:sldId id="307" r:id="rId27"/>
    <p:sldId id="308" r:id="rId28"/>
    <p:sldId id="309" r:id="rId29"/>
    <p:sldId id="293" r:id="rId30"/>
    <p:sldId id="305" r:id="rId31"/>
    <p:sldId id="294" r:id="rId32"/>
    <p:sldId id="295" r:id="rId33"/>
    <p:sldId id="296" r:id="rId34"/>
    <p:sldId id="297" r:id="rId35"/>
    <p:sldId id="298" r:id="rId36"/>
    <p:sldId id="30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2F6"/>
    <a:srgbClr val="F0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64931" autoAdjust="0"/>
  </p:normalViewPr>
  <p:slideViewPr>
    <p:cSldViewPr>
      <p:cViewPr>
        <p:scale>
          <a:sx n="80" d="100"/>
          <a:sy n="80" d="100"/>
        </p:scale>
        <p:origin x="-251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6/1/2021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a:t>
            </a:fld>
            <a:endParaRPr lang="en-US" dirty="0"/>
          </a:p>
        </p:txBody>
      </p:sp>
    </p:spTree>
    <p:extLst>
      <p:ext uri="{BB962C8B-B14F-4D97-AF65-F5344CB8AC3E}">
        <p14:creationId xmlns:p14="http://schemas.microsoft.com/office/powerpoint/2010/main" val="1407573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9.1 Identify why some employees do not report ethical misconduct.</a:t>
            </a:r>
          </a:p>
          <a:p>
            <a:endParaRPr lang="en-US" dirty="0"/>
          </a:p>
          <a:p>
            <a:pPr marL="285750" marR="0" indent="-285750">
              <a:lnSpc>
                <a:spcPct val="15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9.4 Effective Internal Ethics Reporting System</a:t>
            </a:r>
          </a:p>
          <a:p>
            <a:pPr marL="742950" marR="0" lvl="1" indent="-285750">
              <a:lnSpc>
                <a:spcPct val="150000"/>
              </a:lnSpc>
              <a:spcBef>
                <a:spcPts val="0"/>
              </a:spcBef>
              <a:spcAft>
                <a:spcPts val="0"/>
              </a:spcAft>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Activity</a:t>
            </a: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Develop an ethics reporting policy in partnership with those in upper-management positions to establish their buy-in.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Communicate the ethics reporting policy to all employees through multiple media, such as the employee handbook; e-mail; the company intranet site; department meetings; and training sessions.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Emphasize the importance of reporting concerns about unethical and illegal conduct. Management cannot act on what it does not know.</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Assure people that any form of retaliation against an employee who raises an ethical concern is prohibited.</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If appropriate, the employee should first attempt to resolve the issue by directly approaching the individual engaged in the questionable activity.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If direct discussion or resolution is not possible, then the employee should confidentially meet with his or her manager or the ethics-reporting contact person.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If the employee prefers not to reveal his or her identity, then the employee should submit the concern to the organization’s anonymous intranet ethics reporting system (ethics assist line). Provide a confidential means to communicate with the employee if the issue becomes a high-priority item needing additional information from the employee.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If the employee is willing to meet in person, assure the employee that his or her identity will not be revealed without consent.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Interview the employee and discuss clarifying questions.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Develop a plan for investigating the case in a manner that honors the employee’s confidentiality or anonymity.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Conduct the investigation in a fair and confidential manner.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If the investigation reveals that the employee’s allegations are accurate, take prompt action to correct the wrongdoing.</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Inform the employee about the outcome of the investigation.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Establish an appeals process for employees dissatisfied with the initial investigation outcome. Provide an employee advocate, such as someone from the human resources department, to assist an employee who wishes to appeal an outcome.</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1684066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9.1 Identify why some employees do not report ethical misconduct.</a:t>
            </a:r>
          </a:p>
          <a:p>
            <a:endParaRPr lang="en-US" dirty="0"/>
          </a:p>
          <a:p>
            <a:pPr marL="285750" marR="0" indent="-285750">
              <a:lnSpc>
                <a:spcPct val="15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9.4 Effective Internal Ethics Reporting System</a:t>
            </a:r>
          </a:p>
          <a:p>
            <a:pPr marL="742950" marR="0" lvl="1" indent="-285750">
              <a:lnSpc>
                <a:spcPct val="150000"/>
              </a:lnSpc>
              <a:spcBef>
                <a:spcPts val="0"/>
              </a:spcBef>
              <a:spcAft>
                <a:spcPts val="0"/>
              </a:spcAft>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Activity</a:t>
            </a: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Develop an ethics reporting policy in partnership with those in upper-management positions to establish their buy-in.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Communicate the ethics reporting policy to all employees through multiple media, such as the employee handbook; e-mail; the company intranet site; department meetings; and training sessions.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Emphasize the importance of reporting concerns about unethical and illegal conduct. Management cannot act on what it does not know.</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Assure people that any form of retaliation against an employee who raises an ethical concern is prohibited.</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If appropriate, the employee should first attempt to resolve the issue by directly approaching the individual engaged in the questionable activity.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If direct discussion or resolution is not possible, then the employee should confidentially meet with his or her manager or the ethics-reporting contact person.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If the employee prefers not to reveal his or her identity, then the employee should submit the concern to the organization’s anonymous intranet ethics reporting system (ethics assist line). Provide a confidential means to communicate with the employee if the issue becomes a high-priority item needing additional information from the employee.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If the employee is willing to meet in person, assure the employee that his or her identity will not be revealed without consent.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Interview the employee and discuss clarifying questions.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Develop a plan for investigating the case in a manner that honors the employee’s confidentiality or anonymity.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Conduct the investigation in a fair and confidential manner.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If the investigation reveals that the employee’s allegations are accurate, take prompt action to correct the wrongdoing.</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Inform the employee about the outcome of the investigation.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57300" marR="0" lvl="2" indent="-342900" hangingPunct="0">
              <a:lnSpc>
                <a:spcPct val="150000"/>
              </a:lnSpc>
              <a:spcBef>
                <a:spcPts val="0"/>
              </a:spcBef>
              <a:spcAft>
                <a:spcPts val="1200"/>
              </a:spcAft>
              <a:buFont typeface="+mj-lt"/>
              <a:buAutoNum type="arabicPeriod"/>
            </a:pPr>
            <a:r>
              <a:rPr lang="en-GB" sz="1800" dirty="0">
                <a:solidFill>
                  <a:srgbClr val="000000"/>
                </a:solidFill>
                <a:effectLst/>
                <a:latin typeface="Times New Roman" panose="02020603050405020304" pitchFamily="18" charset="0"/>
                <a:ea typeface="Times New Roman" panose="02020603050405020304" pitchFamily="18" charset="0"/>
              </a:rPr>
              <a:t>Establish an appeals process for employees dissatisfied with the initial investigation outcome. Provide an employee advocate, such as someone from the human resources department, to assist an employee who wishes to appeal an outcome.</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285566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Assess if you have the qualities and skills of an ethically approachable manager.</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Approachability begins with managerial honesty and transparency.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Managers who honestly share their ethical challenges tend to attract employees wanting to discuss their own ethical challenges or observations about ethical misconduct.</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Approachability also means having frequent interactions with subordinates.</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Ethical discussions need to be an ongoing dialogue.</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Being receptive to employee concerns generally requires an open-door policy where subordinates feel welcomed to enter a manager’s office and engage in a discussion.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Schedule short one-on-one check-in meetings with employees regularly to address continuous-improvement issues.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Closing the office door after a subordinate enters allows for a free-ranging discussion of workplace issues without worrying about who might overhear.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Overcoming the “nothing will get done” obstacle requires demonstrating a strong sense of managerial responsibility and follow-up.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Another issue an approachable manager must address with employees wanting to discuss ethical issues is the employee’s fear of being a snitch or squealer.</a:t>
            </a:r>
          </a:p>
        </p:txBody>
      </p:sp>
      <p:sp>
        <p:nvSpPr>
          <p:cNvPr id="4" name="Slide Number Placeholder 3"/>
          <p:cNvSpPr>
            <a:spLocks noGrp="1"/>
          </p:cNvSpPr>
          <p:nvPr>
            <p:ph type="sldNum" sz="quarter" idx="5"/>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3163633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Assess if you have the qualities and skills of an ethically approachable manager.</a:t>
            </a:r>
          </a:p>
          <a:p>
            <a:endParaRPr lang="en-US" dirty="0"/>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Managers must trust their ethical intuition and engage the subordinate in further conversation if there is a sense that the employee is hesitant to discuss something. </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If the employee admits to having done something wrong, respond with a sense of wonder rather than accusation or condemnation.</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Forgive the observer for not acting in the moment and praise the employee for exhibiting moral courage by sharing the information.</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addition, when appropriate, collegially direct employees to their professional or licensing association’s website.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2169794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9.3 Determine the type of ethics point person that could best serve your organization.</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Ethics and compliance officer</a:t>
            </a:r>
            <a:r>
              <a:rPr lang="en-US" sz="1800" dirty="0">
                <a:effectLst/>
                <a:latin typeface="Times New Roman" panose="02020603050405020304" pitchFamily="18" charset="0"/>
                <a:ea typeface="Times New Roman" panose="02020603050405020304" pitchFamily="18" charset="0"/>
              </a:rPr>
              <a:t> A position found in large organizations that enables sensitive information to be shared without being diluted or stymied by the chain of command.</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two primary ECO associations are ECI and the Society of Corporate Compliance and Ethics (SCCE).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ECO represents the “second line of defense” for ensuring ethical and legal compliance. </a:t>
            </a:r>
          </a:p>
          <a:p>
            <a:pPr marL="628650" lvl="1" indent="-171450">
              <a:buFont typeface="Arial" panose="020B0604020202020204" pitchFamily="34" charset="0"/>
              <a:buChar char="•"/>
            </a:pPr>
            <a:r>
              <a:rPr lang="en-US" dirty="0"/>
              <a:t>ECO duties and responsibilities include the following:</a:t>
            </a:r>
          </a:p>
          <a:p>
            <a:pPr marL="1085850" lvl="2" indent="-171450">
              <a:buFont typeface="Arial" panose="020B0604020202020204" pitchFamily="34" charset="0"/>
              <a:buChar char="•"/>
            </a:pPr>
            <a:r>
              <a:rPr lang="en-US" dirty="0"/>
              <a:t>Manage internal reporting systems</a:t>
            </a:r>
          </a:p>
          <a:p>
            <a:pPr marL="1085850" lvl="2" indent="-171450">
              <a:buFont typeface="Arial" panose="020B0604020202020204" pitchFamily="34" charset="0"/>
              <a:buChar char="•"/>
            </a:pPr>
            <a:r>
              <a:rPr lang="en-US" dirty="0"/>
              <a:t>Assess areas for ethical risks</a:t>
            </a:r>
          </a:p>
          <a:p>
            <a:pPr marL="1085850" lvl="2" indent="-171450">
              <a:buFont typeface="Arial" panose="020B0604020202020204" pitchFamily="34" charset="0"/>
              <a:buChar char="•"/>
            </a:pPr>
            <a:r>
              <a:rPr lang="en-US" dirty="0"/>
              <a:t>Offer guidance</a:t>
            </a:r>
          </a:p>
          <a:p>
            <a:pPr marL="1085850" lvl="2" indent="-171450">
              <a:buFont typeface="Arial" panose="020B0604020202020204" pitchFamily="34" charset="0"/>
              <a:buChar char="•"/>
            </a:pPr>
            <a:r>
              <a:rPr lang="en-US" dirty="0"/>
              <a:t>Monitor the organization’s adherence to its code of ethics and code of conduct</a:t>
            </a:r>
          </a:p>
          <a:p>
            <a:pPr marL="1085850" lvl="2" indent="-171450">
              <a:buFont typeface="Arial" panose="020B0604020202020204" pitchFamily="34" charset="0"/>
              <a:buChar char="•"/>
            </a:pPr>
            <a:r>
              <a:rPr lang="en-US" dirty="0"/>
              <a:t>Oversee the ethics communication strategy</a:t>
            </a:r>
          </a:p>
          <a:p>
            <a:pPr marL="1085850" lvl="2" indent="-171450">
              <a:buFont typeface="Arial" panose="020B0604020202020204" pitchFamily="34" charset="0"/>
              <a:buChar char="•"/>
            </a:pPr>
            <a:r>
              <a:rPr lang="en-US" dirty="0"/>
              <a:t>Develop and interpret ethics policies</a:t>
            </a:r>
          </a:p>
          <a:p>
            <a:pPr marL="1085850" lvl="2" indent="-171450">
              <a:buFont typeface="Arial" panose="020B0604020202020204" pitchFamily="34" charset="0"/>
              <a:buChar char="•"/>
            </a:pPr>
            <a:r>
              <a:rPr lang="en-US" dirty="0"/>
              <a:t>Oversee the ethics training program</a:t>
            </a:r>
          </a:p>
          <a:p>
            <a:pPr marL="1085850" lvl="2" indent="-171450">
              <a:buFont typeface="Arial" panose="020B0604020202020204" pitchFamily="34" charset="0"/>
              <a:buChar char="•"/>
            </a:pPr>
            <a:r>
              <a:rPr lang="en-US" dirty="0"/>
              <a:t>Receive information about potential wrongdoings</a:t>
            </a:r>
          </a:p>
          <a:p>
            <a:pPr marL="1085850" lvl="2" indent="-171450">
              <a:buFont typeface="Arial" panose="020B0604020202020204" pitchFamily="34" charset="0"/>
              <a:buChar char="•"/>
            </a:pPr>
            <a:r>
              <a:rPr lang="en-US" dirty="0"/>
              <a:t>Collect and analyze relevant data</a:t>
            </a:r>
          </a:p>
          <a:p>
            <a:pPr marL="1085850" lvl="2" indent="-171450">
              <a:buFont typeface="Arial" panose="020B0604020202020204" pitchFamily="34" charset="0"/>
              <a:buChar char="•"/>
            </a:pPr>
            <a:r>
              <a:rPr lang="en-US" dirty="0"/>
              <a:t>Ensure that decisions are made and enforced</a:t>
            </a:r>
          </a:p>
          <a:p>
            <a:pPr marL="1085850" lvl="2" indent="-171450">
              <a:buFont typeface="Arial" panose="020B0604020202020204" pitchFamily="34" charset="0"/>
              <a:buChar char="•"/>
            </a:pPr>
            <a:r>
              <a:rPr lang="en-US" dirty="0"/>
              <a:t>Inform employees about outcomes</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2339525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9.3 Determine the type of ethics point person that could best serve your organization.</a:t>
            </a:r>
          </a:p>
          <a:p>
            <a:endParaRPr lang="en-US" dirty="0"/>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ECO needs to differentiate between material and immaterial issues.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Faulty product on the market has greater weight than a personal slight, and knowingly selling faulty product with a high likelihood of causing considerable consumer damage has greater weight than an overlooked design requirement unlikely to harm anyone.</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ECO needs to work within the organization’s tradition and work culture, gather the perspectives of multiple people associated with the issue, and then present a balanced perspective to the appropriate manager with suggested solutions. </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Every inquiry an ECO receives is essential because it takes only one unethical activity to severely damage an organization’s operations.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15</a:t>
            </a:fld>
            <a:endParaRPr lang="en-US" dirty="0"/>
          </a:p>
        </p:txBody>
      </p:sp>
    </p:spTree>
    <p:extLst>
      <p:ext uri="{BB962C8B-B14F-4D97-AF65-F5344CB8AC3E}">
        <p14:creationId xmlns:p14="http://schemas.microsoft.com/office/powerpoint/2010/main" val="312149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9.3 Determine the type of ethics point person that could best serve your organization.</a:t>
            </a:r>
          </a:p>
          <a:p>
            <a:pPr marL="0" marR="0">
              <a:lnSpc>
                <a:spcPct val="150000"/>
              </a:lnSpc>
              <a:spcBef>
                <a:spcPts val="0"/>
              </a:spcBef>
              <a:spcAft>
                <a:spcPts val="0"/>
              </a:spcAft>
            </a:pPr>
            <a:endParaRPr lang="en-US" sz="1800" dirty="0">
              <a:solidFill>
                <a:srgbClr val="C00000"/>
              </a:solidFill>
              <a:effectLst/>
              <a:latin typeface="Times New Roman" panose="02020603050405020304" pitchFamily="18" charset="0"/>
              <a:ea typeface="Times New Roman" panose="02020603050405020304" pitchFamily="18" charset="0"/>
            </a:endParaRPr>
          </a:p>
          <a:p>
            <a:pPr marL="285750" marR="0" indent="-285750">
              <a:lnSpc>
                <a:spcPct val="15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9.5 Ethics Compliance Strategic Communication Plan</a:t>
            </a:r>
          </a:p>
          <a:p>
            <a:pPr marL="742950" marR="0" lvl="1" indent="-285750" hangingPunct="0">
              <a:lnSpc>
                <a:spcPct val="150000"/>
              </a:lnSpc>
              <a:spcBef>
                <a:spcPts val="0"/>
              </a:spcBef>
              <a:spcAft>
                <a:spcPts val="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Strategy 1: Establish Presence in Existing E-Newsletters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Monthly compliance update e-mail to all employees that includes changes in law and policies, general guidance, and praise for ethical behaviors and best practices use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Offer video shorts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Announce training initiatives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Strategy 2: Expand Use of Compliance Portal on Intranet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Create a monthly compliance blog</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Update links to personnel, policies, regulatory updates, and training materials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Provide frequently asked questions, discussion guides, and video shorts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Enable “chat” function with compliance personnel</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Strategy 3: Expand Communication to Include External Audiences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Use social media sites to promote compliance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Allow public access to blog</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Provide links to professional organizations that offer ethics tools and highlight professional responsibilities and obligations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Strategy 4: Promote Compliance and Ethics Week</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Organize compliance training opportunities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Reward early completion of training</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Acknowledge ethical business behaviors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Strategy 5: Create Linkage Between Being an Ethical Organization and a Best Place to Work</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Seek Best Place to Work recognition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Develop unified strategy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Administer work culture survey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Implement a high-integrity work culture action plan</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16</a:t>
            </a:fld>
            <a:endParaRPr lang="en-US" dirty="0"/>
          </a:p>
        </p:txBody>
      </p:sp>
    </p:spTree>
    <p:extLst>
      <p:ext uri="{BB962C8B-B14F-4D97-AF65-F5344CB8AC3E}">
        <p14:creationId xmlns:p14="http://schemas.microsoft.com/office/powerpoint/2010/main" val="2803864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9.3 Determine the type of ethics point person that could best serve your organization.</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ECOs and other ethics safeguards can fail when corporate executives are dismissive of employee warnings or fail to act quickly.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For example, Boeing senior manager Ed Pierson testified before Congress that he became concerned about the safety of Boeing’s 737 Max airplane in June 2018, a year after it reached the market.</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production factory’s general manager was dismissive of Pierson’s concerns, and his requests to shut down production were denied.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3887370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9.3 Determine the type of ethics point person that could best serve your organization.</a:t>
            </a:r>
          </a:p>
          <a:p>
            <a:endParaRPr lang="en-US" dirty="0"/>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993300"/>
                </a:solidFill>
                <a:effectLst/>
                <a:latin typeface="Times New Roman" panose="02020603050405020304" pitchFamily="18" charset="0"/>
                <a:ea typeface="Times New Roman" panose="02020603050405020304" pitchFamily="18" charset="0"/>
              </a:rPr>
              <a:t>An ECO receives sensitive information about organizational behaviors that must be managed delicately.</a:t>
            </a:r>
          </a:p>
          <a:p>
            <a:pPr marL="285750" marR="0" indent="-285750" algn="just" hangingPunct="0">
              <a:lnSpc>
                <a:spcPct val="150000"/>
              </a:lnSpc>
              <a:spcBef>
                <a:spcPts val="0"/>
              </a:spcBef>
              <a:spcAft>
                <a:spcPts val="0"/>
              </a:spcAft>
              <a:buFont typeface="Arial" panose="020B0604020202020204" pitchFamily="34" charset="0"/>
              <a:buChar char="•"/>
            </a:pPr>
            <a:r>
              <a:rPr lang="en-GB" sz="1800" dirty="0">
                <a:solidFill>
                  <a:srgbClr val="993300"/>
                </a:solidFill>
                <a:effectLst/>
                <a:latin typeface="Times New Roman" panose="02020603050405020304" pitchFamily="18" charset="0"/>
                <a:ea typeface="Times New Roman" panose="02020603050405020304" pitchFamily="18" charset="0"/>
              </a:rPr>
              <a:t>An ECO should be someone who has the following:</a:t>
            </a:r>
            <a:endParaRPr lang="en-US" sz="1800" dirty="0">
              <a:solidFill>
                <a:srgbClr val="993300"/>
              </a:solidFill>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993300"/>
                </a:solidFill>
                <a:effectLst/>
                <a:latin typeface="Times New Roman" panose="02020603050405020304" pitchFamily="18" charset="0"/>
                <a:ea typeface="Times New Roman" panose="02020603050405020304" pitchFamily="18" charset="0"/>
              </a:rPr>
              <a:t>Insider status and is well networked with business unit managers</a:t>
            </a:r>
            <a:endParaRPr lang="en-US" sz="1800" dirty="0">
              <a:solidFill>
                <a:srgbClr val="993300"/>
              </a:solidFill>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993300"/>
                </a:solidFill>
                <a:effectLst/>
                <a:latin typeface="Times New Roman" panose="02020603050405020304" pitchFamily="18" charset="0"/>
                <a:ea typeface="Times New Roman" panose="02020603050405020304" pitchFamily="18" charset="0"/>
              </a:rPr>
              <a:t>A high position that exemplifies authority</a:t>
            </a:r>
            <a:endParaRPr lang="en-US" sz="1800" dirty="0">
              <a:solidFill>
                <a:srgbClr val="993300"/>
              </a:solidFill>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993300"/>
                </a:solidFill>
                <a:effectLst/>
                <a:latin typeface="Times New Roman" panose="02020603050405020304" pitchFamily="18" charset="0"/>
                <a:ea typeface="Times New Roman" panose="02020603050405020304" pitchFamily="18" charset="0"/>
              </a:rPr>
              <a:t>The trust and respect of organizational executives</a:t>
            </a:r>
            <a:endParaRPr lang="en-US" sz="1800" dirty="0">
              <a:solidFill>
                <a:srgbClr val="993300"/>
              </a:solidFill>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993300"/>
                </a:solidFill>
                <a:effectLst/>
                <a:latin typeface="Times New Roman" panose="02020603050405020304" pitchFamily="18" charset="0"/>
                <a:ea typeface="Times New Roman" panose="02020603050405020304" pitchFamily="18" charset="0"/>
              </a:rPr>
              <a:t>Independence from senior staff and freedom from internal political pressure</a:t>
            </a:r>
            <a:endParaRPr lang="en-US" sz="1800" dirty="0">
              <a:solidFill>
                <a:srgbClr val="993300"/>
              </a:solidFill>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993300"/>
                </a:solidFill>
                <a:effectLst/>
                <a:latin typeface="Times New Roman" panose="02020603050405020304" pitchFamily="18" charset="0"/>
                <a:ea typeface="Times New Roman" panose="02020603050405020304" pitchFamily="18" charset="0"/>
              </a:rPr>
              <a:t>Operational experience</a:t>
            </a:r>
            <a:endParaRPr lang="en-US" sz="1800" dirty="0">
              <a:solidFill>
                <a:srgbClr val="993300"/>
              </a:solidFill>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993300"/>
                </a:solidFill>
                <a:effectLst/>
                <a:latin typeface="Times New Roman" panose="02020603050405020304" pitchFamily="18" charset="0"/>
                <a:ea typeface="Times New Roman" panose="02020603050405020304" pitchFamily="18" charset="0"/>
              </a:rPr>
              <a:t>Knowledge of organizational issues and activities</a:t>
            </a:r>
            <a:endParaRPr lang="en-US" sz="1800" dirty="0">
              <a:solidFill>
                <a:srgbClr val="993300"/>
              </a:solidFill>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993300"/>
                </a:solidFill>
                <a:effectLst/>
                <a:latin typeface="Times New Roman" panose="02020603050405020304" pitchFamily="18" charset="0"/>
                <a:ea typeface="Times New Roman" panose="02020603050405020304" pitchFamily="18" charset="0"/>
              </a:rPr>
              <a:t>Access to internal information as needed</a:t>
            </a:r>
            <a:endParaRPr lang="en-US" sz="1800" dirty="0">
              <a:solidFill>
                <a:srgbClr val="993300"/>
              </a:solidFill>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993300"/>
                </a:solidFill>
                <a:effectLst/>
                <a:latin typeface="Times New Roman" panose="02020603050405020304" pitchFamily="18" charset="0"/>
                <a:ea typeface="Times New Roman" panose="02020603050405020304" pitchFamily="18" charset="0"/>
              </a:rPr>
              <a:t>Knowledge of ethical theories</a:t>
            </a:r>
            <a:endParaRPr lang="en-US" sz="1800" dirty="0">
              <a:solidFill>
                <a:srgbClr val="993300"/>
              </a:solidFill>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993300"/>
                </a:solidFill>
                <a:effectLst/>
                <a:latin typeface="Times New Roman" panose="02020603050405020304" pitchFamily="18" charset="0"/>
                <a:ea typeface="Times New Roman" panose="02020603050405020304" pitchFamily="18" charset="0"/>
              </a:rPr>
              <a:t>Listening, counselling, and communication skills</a:t>
            </a:r>
            <a:endParaRPr lang="en-US" sz="1800" dirty="0">
              <a:solidFill>
                <a:srgbClr val="993300"/>
              </a:solidFill>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1200"/>
              </a:spcAft>
              <a:buSzPts val="1000"/>
              <a:buFont typeface="Arial" panose="020B0604020202020204" pitchFamily="34" charset="0"/>
              <a:buChar char="•"/>
              <a:tabLst>
                <a:tab pos="457200" algn="l"/>
              </a:tabLst>
            </a:pPr>
            <a:r>
              <a:rPr lang="en-GB" sz="1800" dirty="0">
                <a:solidFill>
                  <a:srgbClr val="993300"/>
                </a:solidFill>
                <a:effectLst/>
                <a:latin typeface="Times New Roman" panose="02020603050405020304" pitchFamily="18" charset="0"/>
                <a:ea typeface="Times New Roman" panose="02020603050405020304" pitchFamily="18" charset="0"/>
              </a:rPr>
              <a:t>Problem-solving skills</a:t>
            </a:r>
            <a:endParaRPr lang="en-US" sz="1800" dirty="0">
              <a:solidFill>
                <a:srgbClr val="993300"/>
              </a:solidFill>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18</a:t>
            </a:fld>
            <a:endParaRPr lang="en-US" dirty="0"/>
          </a:p>
        </p:txBody>
      </p:sp>
    </p:spTree>
    <p:extLst>
      <p:ext uri="{BB962C8B-B14F-4D97-AF65-F5344CB8AC3E}">
        <p14:creationId xmlns:p14="http://schemas.microsoft.com/office/powerpoint/2010/main" val="2698936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9.3 Determine the type of ethics point person that could best serve your organization.</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Ombudsman </a:t>
            </a:r>
            <a:r>
              <a:rPr lang="en-US" sz="1800" dirty="0">
                <a:effectLst/>
                <a:latin typeface="Times New Roman" panose="02020603050405020304" pitchFamily="18" charset="0"/>
                <a:ea typeface="Times New Roman" panose="02020603050405020304" pitchFamily="18" charset="0"/>
              </a:rPr>
              <a:t>A person who hears, investigates, and attempts to resolve employee complaints about unethical or illegal behaviors.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An ombudsman guarantees the employee anonymity, asks permission to contact key people, develops a plan for gathering information without revealing the identity of the complainant, investigates the claim outside the regular chain of command, reaches a conclusion, and, if so concluded, encourages the employee to report the situation through formal company channels.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By providing employees with an institutional voice, the ombudsman serves as a deterrent against managerial abuse of power and other unethical activities.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The ombudsman is granted access to all employees, including board members, when investigating a complaint.</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International Ombudsman </a:t>
            </a:r>
            <a:r>
              <a:rPr lang="en-US" sz="1800" dirty="0" smtClean="0">
                <a:effectLst/>
                <a:latin typeface="Times New Roman" panose="02020603050405020304" pitchFamily="18" charset="0"/>
                <a:ea typeface="Times New Roman" panose="02020603050405020304" pitchFamily="18" charset="0"/>
              </a:rPr>
              <a:t>Association’s </a:t>
            </a:r>
            <a:r>
              <a:rPr lang="en-US" sz="1800" dirty="0">
                <a:effectLst/>
                <a:latin typeface="Times New Roman" panose="02020603050405020304" pitchFamily="18" charset="0"/>
                <a:ea typeface="Times New Roman" panose="02020603050405020304" pitchFamily="18" charset="0"/>
              </a:rPr>
              <a:t>(</a:t>
            </a:r>
            <a:r>
              <a:rPr lang="en-US" sz="1800" dirty="0" err="1" smtClean="0">
                <a:effectLst/>
                <a:latin typeface="Times New Roman" panose="02020603050405020304" pitchFamily="18" charset="0"/>
                <a:ea typeface="Times New Roman" panose="02020603050405020304" pitchFamily="18" charset="0"/>
              </a:rPr>
              <a:t>IOA</a:t>
            </a:r>
            <a:r>
              <a:rPr lang="en-US" sz="1800" dirty="0" smtClean="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code of ethics highlights four ethical principles and corresponding policies:</a:t>
            </a:r>
          </a:p>
          <a:p>
            <a:pPr marL="1085850" lvl="2" indent="-171450">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Independence</a:t>
            </a:r>
            <a:r>
              <a:rPr lang="en-US" sz="1800" dirty="0">
                <a:solidFill>
                  <a:srgbClr val="548DD4"/>
                </a:solidFill>
                <a:effectLst/>
                <a:latin typeface="Times New Roman" panose="02020603050405020304" pitchFamily="18" charset="0"/>
                <a:ea typeface="Times New Roman" panose="02020603050405020304" pitchFamily="18" charset="0"/>
              </a:rPr>
              <a:t>. The ombudsman is independent in structure, function, and appearance to the highest degree possible within the organization.</a:t>
            </a:r>
          </a:p>
          <a:p>
            <a:pPr marL="1085850" lvl="2" indent="-171450">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Neutrality and impartiality</a:t>
            </a:r>
            <a:r>
              <a:rPr lang="en-US" sz="1800" dirty="0">
                <a:solidFill>
                  <a:srgbClr val="548DD4"/>
                </a:solidFill>
                <a:effectLst/>
                <a:latin typeface="Times New Roman" panose="02020603050405020304" pitchFamily="18" charset="0"/>
                <a:ea typeface="Times New Roman" panose="02020603050405020304" pitchFamily="18" charset="0"/>
              </a:rPr>
              <a:t>. The ombudsman remains unaligned and impartial and does not engage in any situation that could create a conflict of interest.</a:t>
            </a:r>
          </a:p>
          <a:p>
            <a:pPr marL="1085850" lvl="2" indent="-171450">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Confidentiality</a:t>
            </a:r>
            <a:r>
              <a:rPr lang="en-US" sz="1800" dirty="0">
                <a:solidFill>
                  <a:srgbClr val="548DD4"/>
                </a:solidFill>
                <a:effectLst/>
                <a:latin typeface="Times New Roman" panose="02020603050405020304" pitchFamily="18" charset="0"/>
                <a:ea typeface="Times New Roman" panose="02020603050405020304" pitchFamily="18" charset="0"/>
              </a:rPr>
              <a:t>. The ombudsman holds all communications in strict confidence and does not disclose confidential communications unless given permission. The only exception to this privilege of confidentiality is when there is an imminent risk of serious harm.</a:t>
            </a:r>
          </a:p>
          <a:p>
            <a:pPr marL="1085850" lvl="2" indent="-171450">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Informality</a:t>
            </a:r>
            <a:r>
              <a:rPr lang="en-US" sz="1800" dirty="0">
                <a:solidFill>
                  <a:srgbClr val="548DD4"/>
                </a:solidFill>
                <a:effectLst/>
                <a:latin typeface="Times New Roman" panose="02020603050405020304" pitchFamily="18" charset="0"/>
                <a:ea typeface="Times New Roman" panose="02020603050405020304" pitchFamily="18" charset="0"/>
              </a:rPr>
              <a:t>. The ombudsman does not participate in any formal adjudicative or administrative procedure related to concerns brought to his or her attention.</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At Pfizer, the ombudsman is considered to be a step employees can take prior to speaking with HR or a corporate lawyer, both of whom must put the company on notice about a potential unethical or illegal activity.</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Instead, the employee can informally meet with the ombudsman to discuss the matter. </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After an investigation, Pfizer’s ombudsman recommends whether there is enough evidence to report the situation to HR or the corporate lawyer, and then shreds all evidence of the investigation.</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1088606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9.1 Identify why some employees do not report ethical misconduct.</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When problems arise, a manager depends on employees to take immediate corrective action or inform the manager so she or he can address the problem before the situation worsens. </a:t>
            </a:r>
            <a:endParaRPr lang="en-US" sz="1800" b="1" dirty="0">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Employee silence</a:t>
            </a:r>
            <a:r>
              <a:rPr lang="en-US" sz="1800" dirty="0">
                <a:effectLst/>
                <a:latin typeface="Times New Roman" panose="02020603050405020304" pitchFamily="18" charset="0"/>
                <a:ea typeface="Times New Roman" panose="02020603050405020304" pitchFamily="18" charset="0"/>
              </a:rPr>
              <a:t> Refers to an employee who observes ethical misconduct at work but does not discuss the matter with the person engaged in the ethical misconduct or someone with authority to address the problem.</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Other times, employees speak up, but then their managers fail to appropriately respond, which sends a message that such input is not desired.</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4186963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9.3 Determine the type of ethics point person that could best serve your organization.</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Chaplain</a:t>
            </a:r>
            <a:r>
              <a:rPr lang="en-US" sz="1800" dirty="0">
                <a:effectLst/>
                <a:latin typeface="Times New Roman" panose="02020603050405020304" pitchFamily="18" charset="0"/>
                <a:ea typeface="Times New Roman" panose="02020603050405020304" pitchFamily="18" charset="0"/>
              </a:rPr>
              <a:t> A</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member of a religious clergy trained in providing spiritual advice.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Chaplains complement, but do not replace, human resource managers, and their services are often offered as part of a menu of options in an organization’s employee assistance program.</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two most prominent chaplain organizations are Marketplace Chaplains and Corporate Chaplains of America.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Tyson Foods initiated a chaplain program in 2000 and now employs more than 90 part-time in-house chaplains for its 122,000 employees worldwide.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Several chaplains are Muslims and Catholics, but by far the largest group are Protestants.</a:t>
            </a:r>
          </a:p>
        </p:txBody>
      </p:sp>
      <p:sp>
        <p:nvSpPr>
          <p:cNvPr id="4" name="Slide Number Placeholder 3"/>
          <p:cNvSpPr>
            <a:spLocks noGrp="1"/>
          </p:cNvSpPr>
          <p:nvPr>
            <p:ph type="sldNum" sz="quarter" idx="5"/>
          </p:nvPr>
        </p:nvSpPr>
        <p:spPr/>
        <p:txBody>
          <a:bodyPr/>
          <a:lstStyle/>
          <a:p>
            <a:fld id="{39974C31-EB4A-4B21-8134-CB5741A1DC5F}" type="slidenum">
              <a:rPr lang="en-US" smtClean="0"/>
              <a:t>20</a:t>
            </a:fld>
            <a:endParaRPr lang="en-US" dirty="0"/>
          </a:p>
        </p:txBody>
      </p:sp>
    </p:spTree>
    <p:extLst>
      <p:ext uri="{BB962C8B-B14F-4D97-AF65-F5344CB8AC3E}">
        <p14:creationId xmlns:p14="http://schemas.microsoft.com/office/powerpoint/2010/main" val="80740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9.4 Discuss the importance of an effective ethics assist line.</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Ethics assist lines</a:t>
            </a:r>
            <a:r>
              <a:rPr lang="en-US" sz="1800" dirty="0">
                <a:effectLst/>
                <a:latin typeface="Times New Roman" panose="02020603050405020304" pitchFamily="18" charset="0"/>
                <a:ea typeface="Times New Roman" panose="02020603050405020304" pitchFamily="18" charset="0"/>
              </a:rPr>
              <a:t>, also called </a:t>
            </a:r>
            <a:r>
              <a:rPr lang="en-US" sz="1800" i="1" dirty="0">
                <a:effectLst/>
                <a:latin typeface="Times New Roman" panose="02020603050405020304" pitchFamily="18" charset="0"/>
                <a:ea typeface="Times New Roman" panose="02020603050405020304" pitchFamily="18" charset="0"/>
              </a:rPr>
              <a:t>ethics hotlines</a:t>
            </a:r>
            <a:r>
              <a:rPr lang="en-US" sz="1800" dirty="0">
                <a:effectLst/>
                <a:latin typeface="Times New Roman" panose="02020603050405020304" pitchFamily="18" charset="0"/>
                <a:ea typeface="Times New Roman" panose="02020603050405020304" pitchFamily="18" charset="0"/>
              </a:rPr>
              <a:t>, have long been popular with organizations as a method of obtaining information about situations that may be unethical or illegal.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Ethics assist lines</a:t>
            </a:r>
            <a:r>
              <a:rPr lang="en-US" sz="1800" dirty="0">
                <a:effectLst/>
                <a:latin typeface="Times New Roman" panose="02020603050405020304" pitchFamily="18" charset="0"/>
                <a:ea typeface="Times New Roman" panose="02020603050405020304" pitchFamily="18" charset="0"/>
              </a:rPr>
              <a:t> A method of obtaining information from employees and other stakeholders by Internet, phone, or similar technology about situations that may be unethical or illegal.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 growing number of organizations now refer to this communication channel as an ethics assist line rather than an ethics hotline.</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First, the word </a:t>
            </a:r>
            <a:r>
              <a:rPr lang="en-US" sz="1800" i="1" dirty="0">
                <a:effectLst/>
                <a:latin typeface="Times New Roman" panose="02020603050405020304" pitchFamily="18" charset="0"/>
                <a:ea typeface="Times New Roman" panose="02020603050405020304" pitchFamily="18" charset="0"/>
              </a:rPr>
              <a:t>hotline</a:t>
            </a:r>
            <a:r>
              <a:rPr lang="en-US" sz="1800" dirty="0">
                <a:effectLst/>
                <a:latin typeface="Times New Roman" panose="02020603050405020304" pitchFamily="18" charset="0"/>
                <a:ea typeface="Times New Roman" panose="02020603050405020304" pitchFamily="18" charset="0"/>
              </a:rPr>
              <a:t> makes it seem as though the employee is snitching or squealing on someone, an impression managers want to avoid.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Second, as will be discussed later, </a:t>
            </a:r>
            <a:r>
              <a:rPr lang="en-US" sz="1800" i="1" dirty="0">
                <a:effectLst/>
                <a:latin typeface="Times New Roman" panose="02020603050405020304" pitchFamily="18" charset="0"/>
                <a:ea typeface="Times New Roman" panose="02020603050405020304" pitchFamily="18" charset="0"/>
              </a:rPr>
              <a:t>assist</a:t>
            </a:r>
            <a:r>
              <a:rPr lang="en-US" sz="1800" dirty="0">
                <a:effectLst/>
                <a:latin typeface="Times New Roman" panose="02020603050405020304" pitchFamily="18" charset="0"/>
                <a:ea typeface="Times New Roman" panose="02020603050405020304" pitchFamily="18" charset="0"/>
              </a:rPr>
              <a:t> more accurately describes most of the calls received.</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Ethics assist lines can be offered by an organization’s human resources department or contracted out to an independent third party.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21</a:t>
            </a:fld>
            <a:endParaRPr lang="en-US" dirty="0"/>
          </a:p>
        </p:txBody>
      </p:sp>
    </p:spTree>
    <p:extLst>
      <p:ext uri="{BB962C8B-B14F-4D97-AF65-F5344CB8AC3E}">
        <p14:creationId xmlns:p14="http://schemas.microsoft.com/office/powerpoint/2010/main" val="2888036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9.4 Discuss the importance of an effective ethics assist line.</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EthicsPoint, founded in 1999 by a group of certified fraud examiners, is an ethics assist line used by many corporations, universities, nonprofits, and government agencies.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 employee anonymously contacts EthicsPoint by text, e-mail, or phone and receives a confidential case identification number.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response system is scripted to gather as much information as possible from an anonymous employee. </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information is categorized by the type of issue and area of operations and then anonymously routed to the organization’s manager assigned to investigate those types of issues.</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manager who receives the information responds to the EthicsPoint system using the case identification number.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The employee can trace the case’s progress using the identification number.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These communications are filtered through EthicsPoint unless the employee submitting the inquiry is willing to contact the manager directly.</a:t>
            </a:r>
            <a:endParaRPr lang="en-US" sz="1800" dirty="0">
              <a:effectLst/>
              <a:latin typeface="Times New Roman" panose="02020603050405020304" pitchFamily="18" charset="0"/>
              <a:ea typeface="Times New Roman" panose="02020603050405020304" pitchFamily="18" charset="0"/>
            </a:endParaRP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Another type of an ethics assist line is a chatbot.</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computerized system processes a user’s word or phrases and generates a preset answer based an organization’s code of conduct, similar to the way customer service concerns are first processed and directed by a computerized voice. </a:t>
            </a:r>
          </a:p>
        </p:txBody>
      </p:sp>
      <p:sp>
        <p:nvSpPr>
          <p:cNvPr id="4" name="Slide Number Placeholder 3"/>
          <p:cNvSpPr>
            <a:spLocks noGrp="1"/>
          </p:cNvSpPr>
          <p:nvPr>
            <p:ph type="sldNum" sz="quarter" idx="5"/>
          </p:nvPr>
        </p:nvSpPr>
        <p:spPr/>
        <p:txBody>
          <a:bodyPr/>
          <a:lstStyle/>
          <a:p>
            <a:fld id="{39974C31-EB4A-4B21-8134-CB5741A1DC5F}" type="slidenum">
              <a:rPr lang="en-US" smtClean="0"/>
              <a:t>22</a:t>
            </a:fld>
            <a:endParaRPr lang="en-US" dirty="0"/>
          </a:p>
        </p:txBody>
      </p:sp>
    </p:spTree>
    <p:extLst>
      <p:ext uri="{BB962C8B-B14F-4D97-AF65-F5344CB8AC3E}">
        <p14:creationId xmlns:p14="http://schemas.microsoft.com/office/powerpoint/2010/main" val="995797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9.4 Discuss the importance of an effective ethics assist line.</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“Assist” more accurately describes most of the calls received through internal ethics reporting mechanisms.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Many submissions are questions about how company policies apply in specific situations.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Sears, whose ethics assist line received 16,000 to 18,000 calls a year from its 300,000 employees, reported that only a very small percentage of the calls were about potential law violations.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These types of inquiries were not the original intention of an ethics hotline. Nonetheless, organizations should welcome these types of comments in the spirit of continuous improvement and because employees can express their frustrations.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23</a:t>
            </a:fld>
            <a:endParaRPr lang="en-US" dirty="0"/>
          </a:p>
        </p:txBody>
      </p:sp>
    </p:spTree>
    <p:extLst>
      <p:ext uri="{BB962C8B-B14F-4D97-AF65-F5344CB8AC3E}">
        <p14:creationId xmlns:p14="http://schemas.microsoft.com/office/powerpoint/2010/main" val="1402695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9.4 Discuss the importance of an effective ethics assist line.</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Potential users need to trust the recipient of hotline information and be confident that their anonymity will be retained.</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Any confidentiality breaches without the employee’s permission will quickly spread throughout the organization and prevent other employees from using the system.</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It is essential for managers to communicate that they want employees to use the ethics assist line to convey ethically sensitive information. </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24</a:t>
            </a:fld>
            <a:endParaRPr lang="en-US" dirty="0"/>
          </a:p>
        </p:txBody>
      </p:sp>
    </p:spTree>
    <p:extLst>
      <p:ext uri="{BB962C8B-B14F-4D97-AF65-F5344CB8AC3E}">
        <p14:creationId xmlns:p14="http://schemas.microsoft.com/office/powerpoint/2010/main" val="2831126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9.4 Discuss the importance of an effective ethics assist line.</a:t>
            </a:r>
          </a:p>
          <a:p>
            <a:pPr marL="0" indent="0">
              <a:buFont typeface="Arial" panose="020B0604020202020204" pitchFamily="34" charset="0"/>
              <a:buNone/>
            </a:pPr>
            <a:endParaRPr lang="en-US" sz="1800" dirty="0">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Clearly state that all ethics assist line submissions must be offered in good faith, and anyone purposely submitting a false accusation will be disciplined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ECI provides a list of favorable outcomes managers should assess to determine how well an organization’s internal ethics reporting system is operating. These include the following employee concerns: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Feel prepared to handle situations that could lead to ethics violations in the company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Seek guidance from colleagues/company resources when unsure of what ethical action to take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Raise concerns to their supervisor’s boss without fear of retaliation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Question the decisions of management without fear of retaliation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Raise concerns without fear of retaliation from coworkers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After reporting misconduct, feel they were treated fairly, the resolution was appropriate, and they would report it again</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25</a:t>
            </a:fld>
            <a:endParaRPr lang="en-US" dirty="0"/>
          </a:p>
        </p:txBody>
      </p:sp>
    </p:spTree>
    <p:extLst>
      <p:ext uri="{BB962C8B-B14F-4D97-AF65-F5344CB8AC3E}">
        <p14:creationId xmlns:p14="http://schemas.microsoft.com/office/powerpoint/2010/main" val="8241300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9.4 Discuss the importance of an effective ethics assist line.</a:t>
            </a:r>
          </a:p>
          <a:p>
            <a:pPr marL="0" indent="0">
              <a:buFont typeface="Arial" panose="020B0604020202020204" pitchFamily="34" charset="0"/>
              <a:buNone/>
            </a:pPr>
            <a:endParaRPr lang="en-US" sz="1800" dirty="0">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Clearly state that all ethics assist line submissions must be offered in good faith, and anyone purposely submitting a false accusation will be disciplined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ECI provides a list of favorable outcomes managers should assess to determine how well an organization’s internal ethics reporting system is operating. These include the following employee concerns: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Feel prepared to handle situations that could lead to ethics violations in the company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Seek guidance from colleagues/company resources when unsure of what ethical action to take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Raise concerns to their supervisor’s boss without fear of retaliation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Question the decisions of management without fear of retaliation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Raise concerns without fear of retaliation from coworkers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After reporting misconduct, feel they were treated fairly, the resolution was appropriate, and they would report it again</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26</a:t>
            </a:fld>
            <a:endParaRPr lang="en-US" dirty="0"/>
          </a:p>
        </p:txBody>
      </p:sp>
    </p:spTree>
    <p:extLst>
      <p:ext uri="{BB962C8B-B14F-4D97-AF65-F5344CB8AC3E}">
        <p14:creationId xmlns:p14="http://schemas.microsoft.com/office/powerpoint/2010/main" val="390252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9.4 Discuss the importance of an effective ethics assist line.</a:t>
            </a:r>
          </a:p>
          <a:p>
            <a:pPr marL="0" indent="0">
              <a:buFont typeface="Arial" panose="020B0604020202020204" pitchFamily="34" charset="0"/>
              <a:buNone/>
            </a:pPr>
            <a:endParaRPr lang="en-US" sz="1800" dirty="0">
              <a:effectLst/>
              <a:latin typeface="Times New Roman" panose="02020603050405020304" pitchFamily="18" charset="0"/>
              <a:ea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Table 9.6 AICPA Audit Committee Ethics Assist Line Checklist</a:t>
            </a: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Does the assist line have a dedicated hotline number, website, e-mail address, or post office box address to expedite reports of suspected incidents of misconduct?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Does the assist line demonstrate confidentiality, including showing how caller ID, e-mail tracking, and other technologies cannot be used to identify the whistleblower?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Does the assist line use independent and trained interviewers to handle calls rather than a voice mail system?</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Is the assist line available 24 hours a day, 365 days a year?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Does the assist line have multilingual capability to address callers with different ethnic backgrounds or who call from different countries?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Are callers provided a unique identification number that enables them to call back later anonymously to receive feedback or follow up on questions from investigators?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Does the assist line have a case management tracking system to log all calls and their follow-ups and to facilitate management of the resolution process?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Does the assist line have established protocols for the timely distribution of each type of complaint to appropriate individuals within the company, and to the audit committee and board of directors when appropriate?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Are complaints of any kind involving senior management automatically and directly submitted to the audit committee without filtering by management or other personnel?</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Does the assist line effectively distribute comprehensive multilingual educational materials and training programs to raise awareness among potential users?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Does the assist line support outreach to potential stakeholders other than employees?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27</a:t>
            </a:fld>
            <a:endParaRPr lang="en-US" dirty="0"/>
          </a:p>
        </p:txBody>
      </p:sp>
    </p:spTree>
    <p:extLst>
      <p:ext uri="{BB962C8B-B14F-4D97-AF65-F5344CB8AC3E}">
        <p14:creationId xmlns:p14="http://schemas.microsoft.com/office/powerpoint/2010/main" val="3885503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9.4 Discuss the importance of an effective ethics assist line.</a:t>
            </a:r>
          </a:p>
          <a:p>
            <a:pPr marL="0" indent="0">
              <a:buFont typeface="Arial" panose="020B0604020202020204" pitchFamily="34" charset="0"/>
              <a:buNone/>
            </a:pPr>
            <a:endParaRPr lang="en-US" sz="1800" dirty="0">
              <a:effectLst/>
              <a:latin typeface="Times New Roman" panose="02020603050405020304" pitchFamily="18" charset="0"/>
              <a:ea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Table 9.6 AICPA Audit Committee Ethics Assist Line Checklist</a:t>
            </a: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Does the assist line have a dedicated hotline number, website, e-mail address, or post office box address to expedite reports of suspected incidents of misconduct?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Does the assist line demonstrate confidentiality, including showing how caller ID, e-mail tracking, and other technologies cannot be used to identify the whistleblower?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Does the assist line use independent and trained interviewers to handle calls rather than a voice mail system?</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Is the assist line available 24 hours a day, 365 days a year?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Does the assist line have multilingual capability to address callers with different ethnic backgrounds or who call from different countries?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Are callers provided a unique identification number that enables them to call back later anonymously to receive feedback or follow up on questions from investigators?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Does the assist line have a case management tracking system to log all calls and their follow-ups and to facilitate management of the resolution process?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Does the assist line have established protocols for the timely distribution of each type of complaint to appropriate individuals within the company, and to the audit committee and board of directors when appropriate?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Are complaints of any kind involving senior management automatically and directly submitted to the audit committee without filtering by management or other personnel?</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Does the assist line effectively distribute comprehensive multilingual educational materials and training programs to raise awareness among potential users?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Does the assist line support outreach to potential stakeholders other than employees?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28</a:t>
            </a:fld>
            <a:endParaRPr lang="en-US" dirty="0"/>
          </a:p>
        </p:txBody>
      </p:sp>
    </p:spTree>
    <p:extLst>
      <p:ext uri="{BB962C8B-B14F-4D97-AF65-F5344CB8AC3E}">
        <p14:creationId xmlns:p14="http://schemas.microsoft.com/office/powerpoint/2010/main" val="2828914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9.5 Describe the negative outcomes whistleblowing has on both the whistleblower and the organization.</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Whistleblowing</a:t>
            </a:r>
            <a:r>
              <a:rPr lang="en-US" sz="1800" dirty="0">
                <a:effectLst/>
                <a:latin typeface="Times New Roman" panose="02020603050405020304" pitchFamily="18" charset="0"/>
                <a:ea typeface="Times New Roman" panose="02020603050405020304" pitchFamily="18" charset="0"/>
              </a:rPr>
              <a:t> The act of</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contacting someone outside an organization about potential or actual nontrivial misconduct inside the organization.</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U.S. Department of Justice, through the False Claims Act, encourages whistleblowing on fraud by offering financial rewards for information that leads to successful recovery of funds.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False Claims Act was initially passed by Congress in 1863 during the Civil War to prevent defense contractors from fraudulently selling the Union Army rifles, ammunition, and horses.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Qui tam</a:t>
            </a:r>
            <a:r>
              <a:rPr lang="en-US" sz="1800" dirty="0">
                <a:effectLst/>
                <a:latin typeface="Times New Roman" panose="02020603050405020304" pitchFamily="18" charset="0"/>
                <a:ea typeface="Times New Roman" panose="02020603050405020304" pitchFamily="18" charset="0"/>
              </a:rPr>
              <a:t> A provision included in the False Claims Act whereby citizens can sue the fraudulent supplier on behalf of the government and receive a percentage of the financial recovery.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President Ronald Reagan’s administration strengthened the False Claims Act in 1986 following a series of defense industry frauds against the federal government.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A potential whistleblower should consider the following before filing under the False Claims Act: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dirty="0">
                <a:solidFill>
                  <a:srgbClr val="548DD4"/>
                </a:solidFill>
                <a:effectLst/>
                <a:latin typeface="Times New Roman" panose="02020603050405020304" pitchFamily="18" charset="0"/>
                <a:ea typeface="Times New Roman" panose="02020603050405020304" pitchFamily="18" charset="0"/>
              </a:rPr>
              <a:t>Do you have actual knowledge of the fraud, not just a suspicion? The evidence cannot come from a publicly disclosed source, such as a newspaper or court record.</a:t>
            </a:r>
            <a:endParaRPr lang="en-US" sz="1800" dirty="0">
              <a:solidFill>
                <a:srgbClr val="548DD4"/>
              </a:solidFill>
              <a:effectLst/>
              <a:latin typeface="Times New Roman" panose="02020603050405020304" pitchFamily="18" charset="0"/>
              <a:ea typeface="Times New Roman" panose="02020603050405020304" pitchFamily="18"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dirty="0">
                <a:solidFill>
                  <a:srgbClr val="548DD4"/>
                </a:solidFill>
                <a:effectLst/>
                <a:latin typeface="Times New Roman" panose="02020603050405020304" pitchFamily="18" charset="0"/>
                <a:ea typeface="Times New Roman" panose="02020603050405020304" pitchFamily="18" charset="0"/>
              </a:rPr>
              <a:t>What money is involved? Federal money must be involved, or, in a state with its own False Claims Act, state money must be involved.</a:t>
            </a:r>
            <a:endParaRPr lang="en-US" sz="1800" dirty="0">
              <a:solidFill>
                <a:srgbClr val="548DD4"/>
              </a:solidFill>
              <a:effectLst/>
              <a:latin typeface="Times New Roman" panose="02020603050405020304" pitchFamily="18" charset="0"/>
              <a:ea typeface="Times New Roman" panose="02020603050405020304" pitchFamily="18"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dirty="0">
                <a:solidFill>
                  <a:srgbClr val="548DD4"/>
                </a:solidFill>
                <a:effectLst/>
                <a:latin typeface="Times New Roman" panose="02020603050405020304" pitchFamily="18" charset="0"/>
                <a:ea typeface="Times New Roman" panose="02020603050405020304" pitchFamily="18" charset="0"/>
              </a:rPr>
              <a:t>Is the entity being sued able to pay back the stolen money and associated fines? Most lawyers work on a contingency fee basis and will pursue a case only if the financial amount of the fraud is sizable.</a:t>
            </a:r>
            <a:endParaRPr lang="en-US" sz="1800" dirty="0">
              <a:solidFill>
                <a:srgbClr val="548DD4"/>
              </a:solidFill>
              <a:effectLst/>
              <a:latin typeface="Times New Roman" panose="02020603050405020304" pitchFamily="18" charset="0"/>
              <a:ea typeface="Times New Roman" panose="02020603050405020304" pitchFamily="18" charset="0"/>
            </a:endParaRP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29</a:t>
            </a:fld>
            <a:endParaRPr lang="en-US" dirty="0"/>
          </a:p>
        </p:txBody>
      </p:sp>
    </p:spTree>
    <p:extLst>
      <p:ext uri="{BB962C8B-B14F-4D97-AF65-F5344CB8AC3E}">
        <p14:creationId xmlns:p14="http://schemas.microsoft.com/office/powerpoint/2010/main" val="8931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9.1 Identify why some employees do not report ethical misconduct.</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Owners and investors, as well as consumers, need to be protected from employees committing fraud and other illegal and unethical activities.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When internal ethics reporting systems are ineffective, some employees blow the whistle to government authorities or the media, another costly endeavor.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False Claims Act</a:t>
            </a:r>
            <a:r>
              <a:rPr lang="en-US" sz="1800" dirty="0">
                <a:effectLst/>
                <a:latin typeface="Times New Roman" panose="02020603050405020304" pitchFamily="18" charset="0"/>
                <a:ea typeface="Times New Roman" panose="02020603050405020304" pitchFamily="18" charset="0"/>
              </a:rPr>
              <a:t> An act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passed in 1863 during the Civil War whereby citizens can sue a fraudulent supplier on behalf of the government and receive a percentage of the financial recovery.</a:t>
            </a:r>
          </a:p>
          <a:p>
            <a:pPr marL="628650" lvl="1" indent="-171450">
              <a:buFont typeface="Arial" panose="020B0604020202020204" pitchFamily="34" charset="0"/>
              <a:buChar char="•"/>
            </a:pPr>
            <a:r>
              <a:rPr lang="en-US" dirty="0">
                <a:effectLst/>
                <a:latin typeface="Times New Roman" panose="02020603050405020304" pitchFamily="18" charset="0"/>
              </a:rPr>
              <a:t>Examples:</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largest False Claims Act fraud settlements have occurred in the health care industry (see Table 9.2).</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Other costs associated with internal reporting failures can be staggering. From 2008 to 2013, J.P. Morgan incurred more than $18 billion in extra legal expenses resulting from employee misbehavior associated with the financial crisis, and spent more than $730 million over 3 years to hire 2,500 compliance employees and install other compliance features.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28948660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9.5 Describe the negative outcomes whistleblowing has on both the whistleblower and the organization.</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C00000"/>
                </a:solidFill>
                <a:effectLst/>
                <a:latin typeface="Times New Roman" panose="02020603050405020304" pitchFamily="18" charset="0"/>
                <a:ea typeface="Times New Roman" panose="02020603050405020304" pitchFamily="18" charset="0"/>
              </a:rPr>
              <a:t>Table 9.7 Fraud and False Claims Act (Qui Tam) Cases and Settlements, 2015–2019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B050"/>
                </a:solidFill>
                <a:effectLst/>
                <a:latin typeface="Times New Roman" panose="02020603050405020304" pitchFamily="18" charset="0"/>
                <a:ea typeface="Times New Roman" panose="02020603050405020304" pitchFamily="18" charset="0"/>
                <a:cs typeface="ITC Berkeley Oldstyle Std Bk"/>
              </a:rPr>
              <a:t>Source: U.S. Department of Justice, “Fraud Statistics—Overview, October 1, 1987–September 30, 2019,” available at https://www.justice.gov/opa/press-release/file/1233201/download, accessed 3/25/20.</a:t>
            </a:r>
          </a:p>
        </p:txBody>
      </p:sp>
      <p:sp>
        <p:nvSpPr>
          <p:cNvPr id="4" name="Slide Number Placeholder 3"/>
          <p:cNvSpPr>
            <a:spLocks noGrp="1"/>
          </p:cNvSpPr>
          <p:nvPr>
            <p:ph type="sldNum" sz="quarter" idx="5"/>
          </p:nvPr>
        </p:nvSpPr>
        <p:spPr/>
        <p:txBody>
          <a:bodyPr/>
          <a:lstStyle/>
          <a:p>
            <a:fld id="{39974C31-EB4A-4B21-8134-CB5741A1DC5F}" type="slidenum">
              <a:rPr lang="en-US" smtClean="0"/>
              <a:t>30</a:t>
            </a:fld>
            <a:endParaRPr lang="en-US" dirty="0"/>
          </a:p>
        </p:txBody>
      </p:sp>
    </p:spTree>
    <p:extLst>
      <p:ext uri="{BB962C8B-B14F-4D97-AF65-F5344CB8AC3E}">
        <p14:creationId xmlns:p14="http://schemas.microsoft.com/office/powerpoint/2010/main" val="883127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9.5 Describe the negative outcomes whistleblowing has on both the whistleblower and the organization.</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2006, with estimates of U.S. tax evasion as high as $350 billion, Congress passed the Tax Relief and Health Care Act, which allowed the Internal Revenue Service (IRS) to create a Whistleblower Office to receive, and reward, information about possible individual or corporate tax frauds.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Whistleblower Reward Program</a:t>
            </a:r>
            <a:r>
              <a:rPr lang="en-US" sz="1800" dirty="0">
                <a:effectLst/>
                <a:latin typeface="Times New Roman" panose="02020603050405020304" pitchFamily="18" charset="0"/>
                <a:ea typeface="Times New Roman" panose="02020603050405020304" pitchFamily="18" charset="0"/>
              </a:rPr>
              <a:t> A program, modeled after the False Claims Act by the IRS Whistleblower Office, that allows whistleblowers to receive 15% to 30% of the unpaid taxes recovered.</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IRS Whistleblower Reward Program keeps the informant’s identity anonymous by handling the matter as a routine audit.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31</a:t>
            </a:fld>
            <a:endParaRPr lang="en-US" dirty="0"/>
          </a:p>
        </p:txBody>
      </p:sp>
    </p:spTree>
    <p:extLst>
      <p:ext uri="{BB962C8B-B14F-4D97-AF65-F5344CB8AC3E}">
        <p14:creationId xmlns:p14="http://schemas.microsoft.com/office/powerpoint/2010/main" val="2840042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9.5 Describe the negative outcomes whistleblowing has on both the whistleblower and the organization.</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Dodd-Frank Wall Street Reform and Consumer Protection Act of 2010, developed in response to the 2007–2010 financial crisis, also includes an SEC-sponsored financial reward program.</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Whistleblower rewards range from 10% to 30% of the recovery for SEC sanctions of more than $1 million.</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 eligible whistleblower must provide original information about an SEC violation that is about to occur, is ongoing, or has occurred.</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law provides whistleblowers confidentiality and job protection.</a:t>
            </a:r>
          </a:p>
        </p:txBody>
      </p:sp>
      <p:sp>
        <p:nvSpPr>
          <p:cNvPr id="4" name="Slide Number Placeholder 3"/>
          <p:cNvSpPr>
            <a:spLocks noGrp="1"/>
          </p:cNvSpPr>
          <p:nvPr>
            <p:ph type="sldNum" sz="quarter" idx="5"/>
          </p:nvPr>
        </p:nvSpPr>
        <p:spPr/>
        <p:txBody>
          <a:bodyPr/>
          <a:lstStyle/>
          <a:p>
            <a:fld id="{39974C31-EB4A-4B21-8134-CB5741A1DC5F}" type="slidenum">
              <a:rPr lang="en-US" smtClean="0"/>
              <a:t>32</a:t>
            </a:fld>
            <a:endParaRPr lang="en-US" dirty="0"/>
          </a:p>
        </p:txBody>
      </p:sp>
    </p:spTree>
    <p:extLst>
      <p:ext uri="{BB962C8B-B14F-4D97-AF65-F5344CB8AC3E}">
        <p14:creationId xmlns:p14="http://schemas.microsoft.com/office/powerpoint/2010/main" val="1198807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9.5 Describe the negative outcomes whistleblowing has on both the whistleblower and the organization.</a:t>
            </a:r>
          </a:p>
          <a:p>
            <a:endParaRPr lang="en-US" dirty="0"/>
          </a:p>
          <a:p>
            <a:pPr marL="285750" marR="0" indent="-285750">
              <a:lnSpc>
                <a:spcPct val="15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9.8 Whistleblower Protection Laws</a:t>
            </a:r>
          </a:p>
          <a:p>
            <a:pPr marL="285750" marR="0" indent="-285750">
              <a:lnSpc>
                <a:spcPct val="150000"/>
              </a:lnSpc>
              <a:spcBef>
                <a:spcPts val="0"/>
              </a:spcBef>
              <a:spcAft>
                <a:spcPts val="0"/>
              </a:spcAft>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Law</a:t>
            </a: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1935</a:t>
            </a:r>
            <a:r>
              <a:rPr lang="en-US" sz="1800" dirty="0">
                <a:solidFill>
                  <a:srgbClr val="000000"/>
                </a:solidFill>
                <a:effectLst/>
                <a:latin typeface="Times New Roman" panose="02020603050405020304" pitchFamily="18" charset="0"/>
                <a:ea typeface="Times New Roman" panose="02020603050405020304" pitchFamily="18" charset="0"/>
              </a:rPr>
              <a:t>: </a:t>
            </a:r>
            <a:r>
              <a:rPr lang="en-GB" sz="1800" dirty="0">
                <a:solidFill>
                  <a:srgbClr val="000000"/>
                </a:solidFill>
                <a:effectLst/>
                <a:latin typeface="Times New Roman" panose="02020603050405020304" pitchFamily="18" charset="0"/>
                <a:ea typeface="Times New Roman" panose="02020603050405020304" pitchFamily="18" charset="0"/>
              </a:rPr>
              <a:t>National Labor Relations Act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Forbids employers from retaliating against any employee who files a charge with the National Labor Relations Board</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1964: Civil Rights Act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Protects employees who file a discrimination charge and participate in an investigation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1970: Occupational Safety and Health Act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Prohibits retaliation against any employee who files an OSHA complaint or testifies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1989: Whistleblower Protection Act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Protects federal employees who report agency misconduct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2002: Sarbanes-Oxley Act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Prohibits retaliation against any employee of a publicly traded company, and privately held contractors and subcontractors, who provide a law enforcement officer with truthful information relating to the commission or possible commission of any federal offense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2012: Whistleblower Protection Enhancement Act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Protects federal employees who disclose evidence of waste, fraud, or abuse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33</a:t>
            </a:fld>
            <a:endParaRPr lang="en-US" dirty="0"/>
          </a:p>
        </p:txBody>
      </p:sp>
    </p:spTree>
    <p:extLst>
      <p:ext uri="{BB962C8B-B14F-4D97-AF65-F5344CB8AC3E}">
        <p14:creationId xmlns:p14="http://schemas.microsoft.com/office/powerpoint/2010/main" val="16595559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9.5 Describe the negative outcomes whistleblowing has on both the whistleblower and the organization.</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After failing to pursue change within the organization, potential whistleblowers must cautiously explore the ramifications of blowing the whistle before formally informing the public about ethical misconduct.</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Legal advisors recommend that the following four conditions be met before an employee informs an external authority:</a:t>
            </a:r>
          </a:p>
          <a:p>
            <a:pPr marL="628650" lvl="1" indent="-171450">
              <a:buFont typeface="Arial" panose="020B0604020202020204" pitchFamily="34" charset="0"/>
              <a:buChar char="•"/>
            </a:pPr>
            <a:r>
              <a:rPr lang="en-US" dirty="0"/>
              <a:t>Serious harm is involved.</a:t>
            </a:r>
          </a:p>
          <a:p>
            <a:pPr marL="628650" lvl="1" indent="-171450">
              <a:buFont typeface="Arial" panose="020B0604020202020204" pitchFamily="34" charset="0"/>
              <a:buChar char="•"/>
            </a:pPr>
            <a:r>
              <a:rPr lang="en-US" dirty="0"/>
              <a:t>The whistleblower has already expressed his or her concerns to an immediate superior.</a:t>
            </a:r>
          </a:p>
          <a:p>
            <a:pPr marL="628650" lvl="1" indent="-171450">
              <a:buFont typeface="Arial" panose="020B0604020202020204" pitchFamily="34" charset="0"/>
              <a:buChar char="•"/>
            </a:pPr>
            <a:r>
              <a:rPr lang="en-US" dirty="0"/>
              <a:t>The whistleblower has exhausted other communication channels within the organization.</a:t>
            </a:r>
          </a:p>
          <a:p>
            <a:pPr marL="628650" lvl="1" indent="-171450">
              <a:buFont typeface="Arial" panose="020B0604020202020204" pitchFamily="34" charset="0"/>
              <a:buChar char="•"/>
            </a:pPr>
            <a:r>
              <a:rPr lang="en-US" dirty="0"/>
              <a:t>The whistleblower has convincing, documented evidence.</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Several organizations offer guidance and legal assistance to whistleblowers.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34</a:t>
            </a:fld>
            <a:endParaRPr lang="en-US" dirty="0"/>
          </a:p>
        </p:txBody>
      </p:sp>
    </p:spTree>
    <p:extLst>
      <p:ext uri="{BB962C8B-B14F-4D97-AF65-F5344CB8AC3E}">
        <p14:creationId xmlns:p14="http://schemas.microsoft.com/office/powerpoint/2010/main" val="11661890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9.5 Describe the negative outcomes whistleblowing has on both the whistleblower and the organization.</a:t>
            </a:r>
          </a:p>
          <a:p>
            <a:endParaRPr lang="en-US" dirty="0"/>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Researchers report that soon after blowing the whistle, many whistleblowers experience the following:</a:t>
            </a:r>
          </a:p>
          <a:p>
            <a:pPr marL="742950" marR="457200" lvl="1"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548DD4"/>
                </a:solidFill>
                <a:effectLst/>
                <a:latin typeface="Times New Roman" panose="02020603050405020304" pitchFamily="18" charset="0"/>
                <a:ea typeface="Times New Roman" panose="02020603050405020304" pitchFamily="18" charset="0"/>
              </a:rPr>
              <a:t>Negative performance evaluations</a:t>
            </a:r>
            <a:endParaRPr lang="en-US" sz="1800" dirty="0">
              <a:solidFill>
                <a:srgbClr val="548DD4"/>
              </a:solidFill>
              <a:effectLst/>
              <a:latin typeface="Times New Roman" panose="02020603050405020304" pitchFamily="18" charset="0"/>
              <a:ea typeface="Times New Roman" panose="02020603050405020304" pitchFamily="18" charset="0"/>
            </a:endParaRPr>
          </a:p>
          <a:p>
            <a:pPr marL="742950" marR="457200" lvl="1"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548DD4"/>
                </a:solidFill>
                <a:effectLst/>
                <a:latin typeface="Times New Roman" panose="02020603050405020304" pitchFamily="18" charset="0"/>
                <a:ea typeface="Times New Roman" panose="02020603050405020304" pitchFamily="18" charset="0"/>
              </a:rPr>
              <a:t>Undesired job transfers</a:t>
            </a:r>
            <a:endParaRPr lang="en-US" sz="1800" dirty="0">
              <a:solidFill>
                <a:srgbClr val="548DD4"/>
              </a:solidFill>
              <a:effectLst/>
              <a:latin typeface="Times New Roman" panose="02020603050405020304" pitchFamily="18" charset="0"/>
              <a:ea typeface="Times New Roman" panose="02020603050405020304" pitchFamily="18" charset="0"/>
            </a:endParaRPr>
          </a:p>
          <a:p>
            <a:pPr marL="742950" marR="457200" lvl="1"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548DD4"/>
                </a:solidFill>
                <a:effectLst/>
                <a:latin typeface="Times New Roman" panose="02020603050405020304" pitchFamily="18" charset="0"/>
                <a:ea typeface="Times New Roman" panose="02020603050405020304" pitchFamily="18" charset="0"/>
              </a:rPr>
              <a:t>Demotions</a:t>
            </a:r>
            <a:endParaRPr lang="en-US" sz="1800" dirty="0">
              <a:solidFill>
                <a:srgbClr val="548DD4"/>
              </a:solidFill>
              <a:effectLst/>
              <a:latin typeface="Times New Roman" panose="02020603050405020304" pitchFamily="18" charset="0"/>
              <a:ea typeface="Times New Roman" panose="02020603050405020304" pitchFamily="18" charset="0"/>
            </a:endParaRPr>
          </a:p>
          <a:p>
            <a:pPr marL="742950" marR="457200" lvl="1"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548DD4"/>
                </a:solidFill>
                <a:effectLst/>
                <a:latin typeface="Times New Roman" panose="02020603050405020304" pitchFamily="18" charset="0"/>
                <a:ea typeface="Times New Roman" panose="02020603050405020304" pitchFamily="18" charset="0"/>
              </a:rPr>
              <a:t>Criticism or avoidance by coworkers</a:t>
            </a:r>
            <a:endParaRPr lang="en-US" sz="1800" dirty="0">
              <a:solidFill>
                <a:srgbClr val="548DD4"/>
              </a:solidFill>
              <a:effectLst/>
              <a:latin typeface="Times New Roman" panose="02020603050405020304" pitchFamily="18" charset="0"/>
              <a:ea typeface="Times New Roman" panose="02020603050405020304" pitchFamily="18" charset="0"/>
            </a:endParaRPr>
          </a:p>
          <a:p>
            <a:pPr marL="742950" marR="457200" lvl="1"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548DD4"/>
                </a:solidFill>
                <a:effectLst/>
                <a:latin typeface="Times New Roman" panose="02020603050405020304" pitchFamily="18" charset="0"/>
                <a:ea typeface="Times New Roman" panose="02020603050405020304" pitchFamily="18" charset="0"/>
              </a:rPr>
              <a:t>Physical, psychological, and family problems</a:t>
            </a:r>
            <a:endParaRPr lang="en-US" sz="1800" dirty="0">
              <a:solidFill>
                <a:srgbClr val="548DD4"/>
              </a:solidFill>
              <a:effectLst/>
              <a:latin typeface="Times New Roman" panose="02020603050405020304" pitchFamily="18" charset="0"/>
              <a:ea typeface="Times New Roman" panose="02020603050405020304" pitchFamily="18" charset="0"/>
            </a:endParaRPr>
          </a:p>
          <a:p>
            <a:pPr marL="742950" marR="457200" lvl="1"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548DD4"/>
                </a:solidFill>
                <a:effectLst/>
                <a:latin typeface="Times New Roman" panose="02020603050405020304" pitchFamily="18" charset="0"/>
                <a:ea typeface="Times New Roman" panose="02020603050405020304" pitchFamily="18" charset="0"/>
              </a:rPr>
              <a:t>Loss of job or forced retirement</a:t>
            </a:r>
            <a:endParaRPr lang="en-US" sz="1800" dirty="0">
              <a:solidFill>
                <a:srgbClr val="548DD4"/>
              </a:solidFill>
              <a:effectLst/>
              <a:latin typeface="Times New Roman" panose="02020603050405020304" pitchFamily="18" charset="0"/>
              <a:ea typeface="Times New Roman" panose="02020603050405020304" pitchFamily="18" charset="0"/>
            </a:endParaRPr>
          </a:p>
          <a:p>
            <a:pPr marL="742950" marR="457200" lvl="1"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548DD4"/>
                </a:solidFill>
                <a:effectLst/>
                <a:latin typeface="Times New Roman" panose="02020603050405020304" pitchFamily="18" charset="0"/>
                <a:ea typeface="Times New Roman" panose="02020603050405020304" pitchFamily="18" charset="0"/>
              </a:rPr>
              <a:t>Blacklisting impeding employment</a:t>
            </a:r>
            <a:endParaRPr lang="en-US" sz="1800" dirty="0">
              <a:solidFill>
                <a:srgbClr val="548DD4"/>
              </a:solidFill>
              <a:effectLst/>
              <a:latin typeface="Times New Roman" panose="02020603050405020304" pitchFamily="18" charset="0"/>
              <a:ea typeface="Times New Roman" panose="02020603050405020304" pitchFamily="18" charset="0"/>
            </a:endParaRPr>
          </a:p>
          <a:p>
            <a:pPr marL="742950" marR="457200" lvl="1"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548DD4"/>
                </a:solidFill>
                <a:effectLst/>
                <a:latin typeface="Times New Roman" panose="02020603050405020304" pitchFamily="18" charset="0"/>
                <a:ea typeface="Times New Roman" panose="02020603050405020304" pitchFamily="18" charset="0"/>
              </a:rPr>
              <a:t>Protracted legal battles waged at personal expense</a:t>
            </a:r>
          </a:p>
          <a:p>
            <a:pPr marL="285750" marR="457200" lvl="0"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Laws prohibit all of these retaliatory actions. </a:t>
            </a:r>
          </a:p>
          <a:p>
            <a:pPr marL="742950" marR="457200" lvl="1"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Nonetheless, the legal process can take years to settle the issue, during which time the whistleblower might be unemployed and without guarantees that the outcome will be favorable. </a:t>
            </a:r>
          </a:p>
          <a:p>
            <a:pPr marL="285750" marR="457200" lvl="0"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Cynthia Cooper, for instance, was one of </a:t>
            </a:r>
            <a:r>
              <a:rPr lang="en-US" sz="1800" i="1" dirty="0">
                <a:effectLst/>
                <a:latin typeface="Times New Roman" panose="02020603050405020304" pitchFamily="18" charset="0"/>
                <a:ea typeface="Times New Roman" panose="02020603050405020304" pitchFamily="18" charset="0"/>
              </a:rPr>
              <a:t>Time</a:t>
            </a:r>
            <a:r>
              <a:rPr lang="en-US" sz="1800" dirty="0">
                <a:effectLst/>
                <a:latin typeface="Times New Roman" panose="02020603050405020304" pitchFamily="18" charset="0"/>
                <a:ea typeface="Times New Roman" panose="02020603050405020304" pitchFamily="18" charset="0"/>
              </a:rPr>
              <a:t> magazine’s “Persons of the Year” for blowing the whistle on WorldCom’s massive accounting fraud.</a:t>
            </a:r>
          </a:p>
          <a:p>
            <a:pPr marL="742950" marR="457200" lvl="1"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Cooper experienced trouble sleeping during her own secret internal audit investigation, knowing that the evidence meant some of her friends might go to jail. </a:t>
            </a:r>
          </a:p>
          <a:p>
            <a:pPr marL="742950" marR="457200" lvl="1"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Cooper suffered long bouts of depression, unable to do much beyond crying in bed all day. </a:t>
            </a:r>
            <a:endParaRPr lang="en-US" sz="1800" dirty="0">
              <a:solidFill>
                <a:srgbClr val="548DD4"/>
              </a:solidFill>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35</a:t>
            </a:fld>
            <a:endParaRPr lang="en-US" dirty="0"/>
          </a:p>
        </p:txBody>
      </p:sp>
    </p:spTree>
    <p:extLst>
      <p:ext uri="{BB962C8B-B14F-4D97-AF65-F5344CB8AC3E}">
        <p14:creationId xmlns:p14="http://schemas.microsoft.com/office/powerpoint/2010/main" val="38205505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9.5 Describe the negative outcomes whistleblowing has on both the whistleblower and the organization.</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222222"/>
                </a:solidFill>
                <a:effectLst/>
                <a:latin typeface="Times New Roman" panose="02020603050405020304" pitchFamily="18" charset="0"/>
                <a:ea typeface="Times New Roman" panose="02020603050405020304" pitchFamily="18" charset="0"/>
              </a:rPr>
              <a:t>Ethics audit </a:t>
            </a:r>
            <a:r>
              <a:rPr lang="en-US" sz="1800" dirty="0">
                <a:solidFill>
                  <a:srgbClr val="222222"/>
                </a:solidFill>
                <a:effectLst/>
                <a:latin typeface="Times New Roman" panose="02020603050405020304" pitchFamily="18" charset="0"/>
                <a:ea typeface="Times New Roman" panose="02020603050405020304" pitchFamily="18" charset="0"/>
              </a:rPr>
              <a:t>A review of organization documents to ensure compliance with stated policies and procedures.</a:t>
            </a:r>
            <a:endParaRPr lang="en-US" sz="1800"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sz="1800" dirty="0">
                <a:solidFill>
                  <a:srgbClr val="222222"/>
                </a:solidFill>
                <a:effectLst/>
                <a:latin typeface="Times New Roman" panose="02020603050405020304" pitchFamily="18" charset="0"/>
                <a:ea typeface="Times New Roman" panose="02020603050405020304" pitchFamily="18" charset="0"/>
              </a:rPr>
              <a:t>The ethics audit can be performed by an external third party or internally. </a:t>
            </a:r>
          </a:p>
          <a:p>
            <a:pPr marL="742950" lvl="1" indent="-285750">
              <a:buFont typeface="Arial" panose="020B0604020202020204" pitchFamily="34" charset="0"/>
              <a:buChar char="•"/>
            </a:pPr>
            <a:r>
              <a:rPr lang="en-US" sz="1800" dirty="0">
                <a:solidFill>
                  <a:srgbClr val="222222"/>
                </a:solidFill>
                <a:effectLst/>
                <a:latin typeface="Times New Roman" panose="02020603050405020304" pitchFamily="18" charset="0"/>
                <a:ea typeface="Times New Roman" panose="02020603050405020304" pitchFamily="18" charset="0"/>
              </a:rPr>
              <a:t>An ethics audit process consists of requesting ethics-related documents, conducting interviews, drafting a report, and presenting findings to senior managers.</a:t>
            </a:r>
          </a:p>
          <a:p>
            <a:pPr marL="1200150" marR="0" lvl="2" indent="-285750">
              <a:lnSpc>
                <a:spcPct val="150000"/>
              </a:lnSpc>
              <a:spcBef>
                <a:spcPts val="0"/>
              </a:spcBef>
              <a:spcAft>
                <a:spcPts val="0"/>
              </a:spcAft>
              <a:buSzPts val="1000"/>
              <a:buFont typeface="Arial" panose="020B0604020202020204" pitchFamily="34" charset="0"/>
              <a:buChar char="•"/>
              <a:tabLst>
                <a:tab pos="457200" algn="l"/>
              </a:tabLs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Hiring documents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Are ethics mentioned in job descriptions? Does the job interview protocol include ethics questions? Are disparate impacts assessed?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200150" marR="0" lvl="2" indent="-285750">
              <a:lnSpc>
                <a:spcPct val="150000"/>
              </a:lnSpc>
              <a:spcBef>
                <a:spcPts val="0"/>
              </a:spcBef>
              <a:spcAft>
                <a:spcPts val="0"/>
              </a:spcAft>
              <a:buSzPts val="1000"/>
              <a:buFont typeface="Arial" panose="020B0604020202020204" pitchFamily="34" charset="0"/>
              <a:buChar char="•"/>
              <a:tabLst>
                <a:tab pos="457200" algn="l"/>
              </a:tabLs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Ethics training documents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How often is training offered? What is the content? Who is trained (sign-up sheets)?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200150" marR="0" lvl="2" indent="-285750">
              <a:lnSpc>
                <a:spcPct val="150000"/>
              </a:lnSpc>
              <a:spcBef>
                <a:spcPts val="0"/>
              </a:spcBef>
              <a:spcAft>
                <a:spcPts val="0"/>
              </a:spcAft>
              <a:buSzPts val="1000"/>
              <a:buFont typeface="Arial" panose="020B0604020202020204" pitchFamily="34" charset="0"/>
              <a:buChar char="•"/>
              <a:tabLst>
                <a:tab pos="457200" algn="l"/>
              </a:tabLs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Ethics assist lines documents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How often do employees use the ethics assist line? Are complaints resolved and corrective actions taken?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200150" marR="0" lvl="2" indent="-285750">
              <a:lnSpc>
                <a:spcPct val="150000"/>
              </a:lnSpc>
              <a:spcBef>
                <a:spcPts val="0"/>
              </a:spcBef>
              <a:spcAft>
                <a:spcPts val="0"/>
              </a:spcAft>
              <a:buSzPts val="1000"/>
              <a:buFont typeface="Arial" panose="020B0604020202020204" pitchFamily="34" charset="0"/>
              <a:buChar char="•"/>
              <a:tabLst>
                <a:tab pos="457200" algn="l"/>
              </a:tabLs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HR documents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Are there formal antidiscrimination and sexual harassment policies? Are there protocols for how ethics complaints are addressed and how ethical violations are managed?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200150" marR="0" lvl="2" indent="-285750">
              <a:lnSpc>
                <a:spcPct val="150000"/>
              </a:lnSpc>
              <a:spcBef>
                <a:spcPts val="0"/>
              </a:spcBef>
              <a:spcAft>
                <a:spcPts val="800"/>
              </a:spcAft>
              <a:buSzPts val="1000"/>
              <a:buFont typeface="Arial" panose="020B0604020202020204" pitchFamily="34" charset="0"/>
              <a:buChar char="•"/>
              <a:tabLst>
                <a:tab pos="457200" algn="l"/>
              </a:tabLs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Stakeholder outreach documents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Any feedback from customers and suppliers about employee behaviors? Are the issues resolved and corrective action taken?</a:t>
            </a:r>
          </a:p>
          <a:p>
            <a:pPr marL="742950" marR="0" lvl="1" indent="-285750">
              <a:lnSpc>
                <a:spcPct val="150000"/>
              </a:lnSpc>
              <a:spcBef>
                <a:spcPts val="0"/>
              </a:spcBef>
              <a:spcAft>
                <a:spcPts val="800"/>
              </a:spcAft>
              <a:buSzPts val="10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Focus groups</a:t>
            </a:r>
          </a:p>
          <a:p>
            <a:pPr marL="1200150" marR="0" lvl="2" indent="-285750">
              <a:lnSpc>
                <a:spcPct val="150000"/>
              </a:lnSpc>
              <a:spcBef>
                <a:spcPts val="0"/>
              </a:spcBef>
              <a:spcAft>
                <a:spcPts val="800"/>
              </a:spcAft>
              <a:buSzPts val="10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Create several small focus groups to determine the effectiveness of the ethics program.</a:t>
            </a:r>
          </a:p>
          <a:p>
            <a:pPr marL="1200150" marR="0" lvl="2" indent="-285750">
              <a:lnSpc>
                <a:spcPct val="150000"/>
              </a:lnSpc>
              <a:spcBef>
                <a:spcPts val="0"/>
              </a:spcBef>
              <a:spcAft>
                <a:spcPts val="800"/>
              </a:spcAft>
              <a:buSzPts val="10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In addition, hold focus groups with senior managers and board members to determine their awareness of the ethics program and their commitment to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36</a:t>
            </a:fld>
            <a:endParaRPr lang="en-US" dirty="0"/>
          </a:p>
        </p:txBody>
      </p:sp>
    </p:spTree>
    <p:extLst>
      <p:ext uri="{BB962C8B-B14F-4D97-AF65-F5344CB8AC3E}">
        <p14:creationId xmlns:p14="http://schemas.microsoft.com/office/powerpoint/2010/main" val="374665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9.1 Identify why some employees do not report ethical misconduct.</a:t>
            </a:r>
          </a:p>
          <a:p>
            <a:endParaRPr lang="en-US" dirty="0"/>
          </a:p>
          <a:p>
            <a:pPr marL="285750" marR="0" indent="-285750">
              <a:lnSpc>
                <a:spcPct val="15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9.1 Observed Misconduct </a:t>
            </a:r>
          </a:p>
          <a:p>
            <a:pPr marL="742950" marR="0" lvl="1"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Unethical or Illegal Behavior</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Conflict of interest</a:t>
            </a:r>
          </a:p>
          <a:p>
            <a:pPr marL="1657350" marR="0" lvl="3"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Incidence Rate of Misconduct</a:t>
            </a:r>
          </a:p>
          <a:p>
            <a:pPr marL="2114550" marR="0" lvl="4"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27%</a:t>
            </a:r>
          </a:p>
          <a:p>
            <a:pPr marL="1657350" marR="0" lvl="3"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Incidence Rate of Misconduct with Pressure</a:t>
            </a:r>
          </a:p>
          <a:p>
            <a:pPr marL="2114550" marR="0" lvl="4"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55%</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Abusive behavior or behavior that creates a hostile work environment</a:t>
            </a:r>
          </a:p>
          <a:p>
            <a:pPr marL="1657350" marR="0" lvl="3"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Incidence Rate of Misconduct</a:t>
            </a:r>
          </a:p>
          <a:p>
            <a:pPr marL="2114550" marR="0" lvl="4"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25%</a:t>
            </a:r>
          </a:p>
          <a:p>
            <a:pPr marL="1657350" marR="0" lvl="3"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Incidence Rate of Misconduct with Pressure</a:t>
            </a:r>
          </a:p>
          <a:p>
            <a:pPr marL="2114550" marR="0" lvl="4"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52%</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Violations of heath and/or safety regulations</a:t>
            </a:r>
          </a:p>
          <a:p>
            <a:pPr marL="1657350" marR="0" lvl="3"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Incidence Rate of Misconduct</a:t>
            </a:r>
          </a:p>
          <a:p>
            <a:pPr marL="2114550" marR="0" lvl="4"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24%</a:t>
            </a:r>
          </a:p>
          <a:p>
            <a:pPr marL="1657350" marR="0" lvl="3"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Incidence Rate of Misconduct with Pressure</a:t>
            </a:r>
          </a:p>
          <a:p>
            <a:pPr marL="2114550" marR="0" lvl="4"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45%</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Corruption, abuse of entrusted power for private gain</a:t>
            </a:r>
          </a:p>
          <a:p>
            <a:pPr marL="1657350" marR="0" lvl="3"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Incidence Rate of Misconduct</a:t>
            </a:r>
          </a:p>
          <a:p>
            <a:pPr marL="2114550" marR="0" lvl="4"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19%</a:t>
            </a:r>
          </a:p>
          <a:p>
            <a:pPr marL="1657350" marR="0" lvl="3"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Incidence Rate of Misconduct with Pressure</a:t>
            </a:r>
          </a:p>
          <a:p>
            <a:pPr marL="2114550" marR="0" lvl="4"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43%</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Discrimination based on race, sex, age, religion, sexual orientation, or similar categories</a:t>
            </a:r>
          </a:p>
          <a:p>
            <a:pPr marL="1657350" marR="0" lvl="3"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Incidence Rate of Misconduct</a:t>
            </a:r>
          </a:p>
          <a:p>
            <a:pPr marL="2114550" marR="0" lvl="4"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16%</a:t>
            </a:r>
          </a:p>
          <a:p>
            <a:pPr marL="1657350" marR="0" lvl="3"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Incidence Rate of Misconduct with Pressure</a:t>
            </a:r>
          </a:p>
          <a:p>
            <a:pPr marL="2114550" marR="0" lvl="4"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37%</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Sexual harassment</a:t>
            </a:r>
          </a:p>
          <a:p>
            <a:pPr marL="1657350" marR="0" lvl="3"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Incidence Rate of Misconduct</a:t>
            </a:r>
          </a:p>
          <a:p>
            <a:pPr marL="2114550" marR="0" lvl="4"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13%</a:t>
            </a:r>
          </a:p>
          <a:p>
            <a:pPr marL="1657350" marR="0" lvl="3"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Incidence Rate of Misconduct with Pressure</a:t>
            </a:r>
          </a:p>
          <a:p>
            <a:pPr marL="2114550" marR="0" lvl="4"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30%</a:t>
            </a:r>
          </a:p>
          <a:p>
            <a:pPr marL="285750" marR="0" indent="-285750" algn="just">
              <a:lnSpc>
                <a:spcPct val="150000"/>
              </a:lnSpc>
              <a:spcBef>
                <a:spcPts val="0"/>
              </a:spcBef>
              <a:spcAft>
                <a:spcPts val="0"/>
              </a:spcAft>
              <a:buFont typeface="Arial" panose="020B0604020202020204" pitchFamily="34" charset="0"/>
              <a:buChar char="•"/>
            </a:pPr>
            <a:r>
              <a:rPr lang="en-US" sz="1800" i="1" dirty="0">
                <a:solidFill>
                  <a:srgbClr val="00B050"/>
                </a:solidFill>
                <a:effectLst/>
                <a:latin typeface="Times New Roman" panose="02020603050405020304" pitchFamily="18" charset="0"/>
                <a:ea typeface="Times New Roman" panose="02020603050405020304" pitchFamily="18" charset="0"/>
                <a:cs typeface="ITC Berkeley Oldstyle Std Bk"/>
              </a:rPr>
              <a:t>Source:</a:t>
            </a:r>
            <a:r>
              <a:rPr lang="en-US" sz="1800" dirty="0">
                <a:solidFill>
                  <a:srgbClr val="00B050"/>
                </a:solidFill>
                <a:effectLst/>
                <a:latin typeface="Times New Roman" panose="02020603050405020304" pitchFamily="18" charset="0"/>
                <a:ea typeface="Times New Roman" panose="02020603050405020304" pitchFamily="18" charset="0"/>
                <a:cs typeface="ITC Berkeley Oldstyle Std Bk"/>
              </a:rPr>
              <a:t> Data from Ethics &amp; Compliance Initiative, </a:t>
            </a:r>
            <a:r>
              <a:rPr lang="en-US" sz="1800" i="1" dirty="0">
                <a:solidFill>
                  <a:srgbClr val="00B050"/>
                </a:solidFill>
                <a:effectLst/>
                <a:latin typeface="Times New Roman" panose="02020603050405020304" pitchFamily="18" charset="0"/>
                <a:ea typeface="Times New Roman" panose="02020603050405020304" pitchFamily="18" charset="0"/>
                <a:cs typeface="ITC Berkeley Oldstyle Std Bk"/>
              </a:rPr>
              <a:t>2019 Global Business Ethics Survey: Pressure in the Workplace, </a:t>
            </a:r>
            <a:r>
              <a:rPr lang="en-US" sz="1800" dirty="0">
                <a:solidFill>
                  <a:srgbClr val="00B050"/>
                </a:solidFill>
                <a:effectLst/>
                <a:latin typeface="Times New Roman" panose="02020603050405020304" pitchFamily="18" charset="0"/>
                <a:ea typeface="Times New Roman" panose="02020603050405020304" pitchFamily="18" charset="0"/>
                <a:cs typeface="ITC Berkeley Oldstyle Std Bk"/>
              </a:rPr>
              <a:t>2020, pp. 6–7.</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3578352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9.1 Identify why some employees do not report ethical misconduct.</a:t>
            </a:r>
          </a:p>
          <a:p>
            <a:endParaRPr lang="en-US" dirty="0"/>
          </a:p>
          <a:p>
            <a:pPr marL="0" marR="0">
              <a:lnSpc>
                <a:spcPct val="150000"/>
              </a:lnSpc>
              <a:spcBef>
                <a:spcPts val="0"/>
              </a:spcBef>
              <a:spcAft>
                <a:spcPts val="0"/>
              </a:spcAft>
            </a:pPr>
            <a:r>
              <a:rPr lang="en-US" sz="1800" dirty="0">
                <a:solidFill>
                  <a:srgbClr val="C00000"/>
                </a:solidFill>
                <a:effectLst/>
                <a:latin typeface="Times New Roman" panose="02020603050405020304" pitchFamily="18" charset="0"/>
                <a:ea typeface="Times New Roman" panose="02020603050405020304" pitchFamily="18" charset="0"/>
              </a:rPr>
              <a:t>Table 9.2 Top False Claims Act Cases</a:t>
            </a:r>
          </a:p>
          <a:p>
            <a:pPr marL="285750" marR="0" indent="-285750">
              <a:lnSpc>
                <a:spcPct val="150000"/>
              </a:lnSpc>
              <a:spcBef>
                <a:spcPts val="0"/>
              </a:spcBef>
              <a:spcAft>
                <a:spcPts val="0"/>
              </a:spcAft>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Company and Settlement </a:t>
            </a: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GlaxoSmithKline</a:t>
            </a:r>
            <a:r>
              <a:rPr lang="en-US" sz="1800" dirty="0">
                <a:solidFill>
                  <a:srgbClr val="000000"/>
                </a:solidFill>
                <a:effectLst/>
                <a:latin typeface="Times New Roman" panose="02020603050405020304" pitchFamily="18" charset="0"/>
                <a:ea typeface="Times New Roman" panose="02020603050405020304" pitchFamily="18" charset="0"/>
              </a:rPr>
              <a:t>: </a:t>
            </a:r>
            <a:r>
              <a:rPr lang="en-GB" sz="1800" dirty="0">
                <a:solidFill>
                  <a:srgbClr val="000000"/>
                </a:solidFill>
                <a:effectLst/>
                <a:latin typeface="Times New Roman" panose="02020603050405020304" pitchFamily="18" charset="0"/>
                <a:ea typeface="Times New Roman" panose="02020603050405020304" pitchFamily="18" charset="0"/>
              </a:rPr>
              <a:t>$3 billion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algn="l"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1800" b="0" dirty="0">
                <a:solidFill>
                  <a:srgbClr val="000000"/>
                </a:solidFill>
                <a:effectLst/>
                <a:latin typeface="Times New Roman" panose="02020603050405020304" pitchFamily="18" charset="0"/>
                <a:ea typeface="Times New Roman" panose="02020603050405020304" pitchFamily="18" charset="0"/>
              </a:rPr>
              <a:t>Case</a:t>
            </a:r>
          </a:p>
          <a:p>
            <a:pPr marL="1657350" marR="0" lvl="3"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Paid doctors to promote antidepressants for use among children and for unapproved purposes, concealed data showing heart risks posed by an antidiabetes drug, improperly marketed several other drugs.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Pfizer: $2.3 billion</a:t>
            </a:r>
          </a:p>
          <a:p>
            <a:pPr marL="1200150" marR="0" lvl="2" indent="-285750" algn="l"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1800" b="0" dirty="0">
                <a:solidFill>
                  <a:srgbClr val="000000"/>
                </a:solidFill>
                <a:effectLst/>
                <a:latin typeface="Times New Roman" panose="02020603050405020304" pitchFamily="18" charset="0"/>
                <a:ea typeface="Times New Roman" panose="02020603050405020304" pitchFamily="18" charset="0"/>
              </a:rPr>
              <a:t>Case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657350" marR="0" lvl="3"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Illegally marketed a pain killer only approved for arthritis and menstrual cramps as an off-label treatment for pain after knee surgery and other uses, and paid kickbacks to health care providers prescribing the drug.</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Johnson &amp; Johnson : $2.2 billion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algn="l"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1800" b="0" dirty="0">
                <a:solidFill>
                  <a:srgbClr val="000000"/>
                </a:solidFill>
                <a:effectLst/>
                <a:latin typeface="Times New Roman" panose="02020603050405020304" pitchFamily="18" charset="0"/>
                <a:ea typeface="Times New Roman" panose="02020603050405020304" pitchFamily="18" charset="0"/>
              </a:rPr>
              <a:t>Case</a:t>
            </a:r>
          </a:p>
          <a:p>
            <a:pPr marL="1657350" marR="0" lvl="3"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Marketed a drug only approved to treat schizophrenia as an off-label treatment for anxiety, agitation, confusion, and hostility in elderly dementia patients, which put elderly patients at increased risk of stroke and caused a boy to develop breasts.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Abbot Labs: $1.5 billion</a:t>
            </a:r>
          </a:p>
          <a:p>
            <a:pPr marL="1200150" marR="0" lvl="2" indent="-285750" algn="l" defTabSz="914400" rtl="0" eaLnBrk="1" fontAlgn="auto" latinLnBrk="0" hangingPunct="0">
              <a:lnSpc>
                <a:spcPct val="150000"/>
              </a:lnSpc>
              <a:spcBef>
                <a:spcPts val="0"/>
              </a:spcBef>
              <a:spcAft>
                <a:spcPts val="0"/>
              </a:spcAft>
              <a:buClrTx/>
              <a:buSzTx/>
              <a:buFont typeface="Arial" panose="020B0604020202020204" pitchFamily="34" charset="0"/>
              <a:buChar char="•"/>
              <a:tabLst/>
              <a:defRPr/>
            </a:pPr>
            <a:r>
              <a:rPr lang="en-US" sz="1800" b="0" dirty="0">
                <a:solidFill>
                  <a:srgbClr val="000000"/>
                </a:solidFill>
                <a:effectLst/>
                <a:latin typeface="Times New Roman" panose="02020603050405020304" pitchFamily="18" charset="0"/>
                <a:ea typeface="Times New Roman" panose="02020603050405020304" pitchFamily="18" charset="0"/>
              </a:rPr>
              <a:t>Case</a:t>
            </a:r>
          </a:p>
          <a:p>
            <a:pPr marL="1657350" marR="0" lvl="3"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Marketed a drug only approved for epileptic seizures, bipolar mania, and migraines as an off-label treatment for schizophrenia, agitation, and aggression in elderly patients, and gave substantial rebates to pharmacy providers who promoted off-label use.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Eli Lilly: $1.4 billion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15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Marketed an antipsychotic drug as an off-label treatment for aggression, Alzheimer’s disease, and other problems in elderly patients, and intentionally targeted nursing homes and assisted living facilities, as well as primary care physicians, even though the drug was not approved for use in primary care.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1136147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9.1 Identify why some employees do not report ethical misconduct.</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Many people are uncomfortable conveying negative information to organizational leaders who dislike criticism or dissent.</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Within an authoritarian work culture, it is safer for an observer of ethical misconduct to remain silent.</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Ethical misconduct observers will often remain silent when loyalty to employees, managers, and the organization outweighs loyalty to ethics or professional obligations.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Two related organizational factors that contribute to employee silence about ethical misconduct are the lack of a reporting system beyond the chain of command and reporting anonymity.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4078804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9.1 Identify why some employees do not report ethical misconduct.</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Employee empowerment</a:t>
            </a:r>
            <a:r>
              <a:rPr lang="en-US" sz="1800" dirty="0">
                <a:effectLst/>
                <a:latin typeface="Times New Roman" panose="02020603050405020304" pitchFamily="18" charset="0"/>
                <a:ea typeface="Times New Roman" panose="02020603050405020304" pitchFamily="18" charset="0"/>
              </a:rPr>
              <a:t> Refers to employees possessing the authority to make decisions affecting themselves and their work.</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observer may not be empowered to act, believing that it is the supervisor’s responsibility to respond to the ethical misconduct or that the supervisor is indifferent about ethics.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If an observer of ethical misconduct is a new employee, or low in the hierarchy, the person may lack the legitimacy to be taken seriously by others in the organization.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observer may also lack a personal relationship with the person engaged in the misconduct or that person’s superior.</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Silence is also likely if the observer lacks sufficient evidence that the alleged person committed the ethical misconduct.</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Observers who lack moral courage will remain silent even if the appropriate reporting systems are available and the previously mentioned individual factors are not a hindrance. </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Finally, the moral intensity of an issue influences whether an observer will speak out or maintain silence.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4141920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9.1 Identify why some employees do not report ethical misconduct.</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ECI research has found that retaliation is a real fear that has worsened over time.</a:t>
            </a:r>
          </a:p>
          <a:p>
            <a:pPr marL="742950" marR="0" lvl="1" indent="-285750" algn="just">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How do managers retaliate? The most frequently reported forms of retaliation are these:</a:t>
            </a:r>
          </a:p>
          <a:p>
            <a:pPr marL="1200150" marR="457200" lvl="2"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548DD4"/>
                </a:solidFill>
                <a:effectLst/>
                <a:latin typeface="Times New Roman" panose="02020603050405020304" pitchFamily="18" charset="0"/>
                <a:ea typeface="Times New Roman" panose="02020603050405020304" pitchFamily="18" charset="0"/>
              </a:rPr>
              <a:t>69%: Intentionally ignored, or treated differently, by the supervisor</a:t>
            </a:r>
            <a:endParaRPr lang="en-US" sz="1800" dirty="0">
              <a:solidFill>
                <a:srgbClr val="548DD4"/>
              </a:solidFill>
              <a:effectLst/>
              <a:latin typeface="Times New Roman" panose="02020603050405020304" pitchFamily="18" charset="0"/>
              <a:ea typeface="Times New Roman" panose="02020603050405020304" pitchFamily="18" charset="0"/>
            </a:endParaRPr>
          </a:p>
          <a:p>
            <a:pPr marL="1200150" marR="457200" lvl="2"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548DD4"/>
                </a:solidFill>
                <a:effectLst/>
                <a:latin typeface="Times New Roman" panose="02020603050405020304" pitchFamily="18" charset="0"/>
                <a:ea typeface="Times New Roman" panose="02020603050405020304" pitchFamily="18" charset="0"/>
              </a:rPr>
              <a:t>59%: Intentionally ignored, or treated differently, by other employees</a:t>
            </a:r>
            <a:endParaRPr lang="en-US" sz="1800" dirty="0">
              <a:solidFill>
                <a:srgbClr val="548DD4"/>
              </a:solidFill>
              <a:effectLst/>
              <a:latin typeface="Times New Roman" panose="02020603050405020304" pitchFamily="18" charset="0"/>
              <a:ea typeface="Times New Roman" panose="02020603050405020304" pitchFamily="18" charset="0"/>
            </a:endParaRPr>
          </a:p>
          <a:p>
            <a:pPr marL="1200150" marR="457200" lvl="2"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548DD4"/>
                </a:solidFill>
                <a:effectLst/>
                <a:latin typeface="Times New Roman" panose="02020603050405020304" pitchFamily="18" charset="0"/>
                <a:ea typeface="Times New Roman" panose="02020603050405020304" pitchFamily="18" charset="0"/>
              </a:rPr>
              <a:t>49%: Verbally abused by supervisor or someone else in management</a:t>
            </a:r>
            <a:endParaRPr lang="en-US" sz="1800" dirty="0">
              <a:solidFill>
                <a:srgbClr val="548DD4"/>
              </a:solidFill>
              <a:effectLst/>
              <a:latin typeface="Times New Roman" panose="02020603050405020304" pitchFamily="18" charset="0"/>
              <a:ea typeface="Times New Roman" panose="02020603050405020304" pitchFamily="18" charset="0"/>
            </a:endParaRPr>
          </a:p>
          <a:p>
            <a:pPr marL="1200150" marR="457200" lvl="2"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548DD4"/>
                </a:solidFill>
                <a:effectLst/>
                <a:latin typeface="Times New Roman" panose="02020603050405020304" pitchFamily="18" charset="0"/>
                <a:ea typeface="Times New Roman" panose="02020603050405020304" pitchFamily="18" charset="0"/>
              </a:rPr>
              <a:t>47%: Not given promotions or raises</a:t>
            </a:r>
            <a:endParaRPr lang="en-US" sz="1800" dirty="0">
              <a:solidFill>
                <a:srgbClr val="548DD4"/>
              </a:solidFill>
              <a:effectLst/>
              <a:latin typeface="Times New Roman" panose="02020603050405020304" pitchFamily="18" charset="0"/>
              <a:ea typeface="Times New Roman" panose="02020603050405020304" pitchFamily="18" charset="0"/>
            </a:endParaRPr>
          </a:p>
          <a:p>
            <a:pPr marL="1200150" marR="457200" lvl="2"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548DD4"/>
                </a:solidFill>
                <a:effectLst/>
                <a:latin typeface="Times New Roman" panose="02020603050405020304" pitchFamily="18" charset="0"/>
                <a:ea typeface="Times New Roman" panose="02020603050405020304" pitchFamily="18" charset="0"/>
              </a:rPr>
              <a:t>43%: Verbally abused by other employees</a:t>
            </a:r>
            <a:endParaRPr lang="en-US" sz="1800" dirty="0">
              <a:solidFill>
                <a:srgbClr val="548DD4"/>
              </a:solidFill>
              <a:effectLst/>
              <a:latin typeface="Times New Roman" panose="02020603050405020304" pitchFamily="18" charset="0"/>
              <a:ea typeface="Times New Roman" panose="02020603050405020304" pitchFamily="18" charset="0"/>
            </a:endParaRPr>
          </a:p>
          <a:p>
            <a:pPr marL="1200150" marR="457200" lvl="2"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548DD4"/>
                </a:solidFill>
                <a:effectLst/>
                <a:latin typeface="Times New Roman" panose="02020603050405020304" pitchFamily="18" charset="0"/>
                <a:ea typeface="Times New Roman" panose="02020603050405020304" pitchFamily="18" charset="0"/>
              </a:rPr>
              <a:t>38%: Almost lost job</a:t>
            </a:r>
            <a:endParaRPr lang="en-US" sz="1800" dirty="0">
              <a:solidFill>
                <a:srgbClr val="548DD4"/>
              </a:solidFill>
              <a:effectLst/>
              <a:latin typeface="Times New Roman" panose="02020603050405020304" pitchFamily="18" charset="0"/>
              <a:ea typeface="Times New Roman" panose="02020603050405020304" pitchFamily="18" charset="0"/>
            </a:endParaRPr>
          </a:p>
          <a:p>
            <a:pPr marL="1200150" marR="457200" lvl="2"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548DD4"/>
                </a:solidFill>
                <a:effectLst/>
                <a:latin typeface="Times New Roman" panose="02020603050405020304" pitchFamily="18" charset="0"/>
                <a:ea typeface="Times New Roman" panose="02020603050405020304" pitchFamily="18" charset="0"/>
              </a:rPr>
              <a:t>29%: Hours or pay were cut</a:t>
            </a:r>
            <a:endParaRPr lang="en-US" sz="1800" dirty="0">
              <a:solidFill>
                <a:srgbClr val="548DD4"/>
              </a:solidFill>
              <a:effectLst/>
              <a:latin typeface="Times New Roman" panose="02020603050405020304" pitchFamily="18" charset="0"/>
              <a:ea typeface="Times New Roman" panose="02020603050405020304" pitchFamily="18" charset="0"/>
            </a:endParaRPr>
          </a:p>
          <a:p>
            <a:pPr marL="1200150" marR="457200" lvl="2" indent="-285750" algn="just">
              <a:lnSpc>
                <a:spcPct val="150000"/>
              </a:lnSpc>
              <a:spcBef>
                <a:spcPts val="0"/>
              </a:spcBef>
              <a:spcAft>
                <a:spcPts val="0"/>
              </a:spcAft>
              <a:buSzPts val="1000"/>
              <a:buFont typeface="Arial" panose="020B0604020202020204" pitchFamily="34" charset="0"/>
              <a:buChar char="•"/>
              <a:tabLst>
                <a:tab pos="-457200" algn="l"/>
              </a:tabLst>
            </a:pPr>
            <a:r>
              <a:rPr lang="en-GB" sz="1800" dirty="0">
                <a:solidFill>
                  <a:srgbClr val="548DD4"/>
                </a:solidFill>
                <a:effectLst/>
                <a:latin typeface="Times New Roman" panose="02020603050405020304" pitchFamily="18" charset="0"/>
                <a:ea typeface="Times New Roman" panose="02020603050405020304" pitchFamily="18" charset="0"/>
              </a:rPr>
              <a:t>28%: Relocated or reassigned</a:t>
            </a:r>
            <a:endParaRPr lang="en-US" sz="1800" dirty="0">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Anticipated negative outcomes that influence whether an observer approaches the person engaged in the misconduct or the person’s superior include being viewed negatively by others, damaging work relationships, negatively affecting the lives of others, and being blamed for the problem.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addition, informing a supervisor about ethical misconduct committed by a coworker could create traumatic daily experiences, such as being accused of “squealing” or disloyalty.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“nothing will get done about it” belief is also a major contributor to employee silence.</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4049377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9.1 Identify why some employees do not report ethical misconduct.</a:t>
            </a:r>
          </a:p>
          <a:p>
            <a:endParaRPr lang="en-US" dirty="0"/>
          </a:p>
          <a:p>
            <a:pPr marL="285750" marR="0" indent="-285750">
              <a:lnSpc>
                <a:spcPct val="15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9.3 Reasons for Employee Silence</a:t>
            </a:r>
          </a:p>
          <a:p>
            <a:pPr marL="285750" marR="0" indent="-285750">
              <a:lnSpc>
                <a:spcPct val="150000"/>
              </a:lnSpc>
              <a:spcBef>
                <a:spcPts val="0"/>
              </a:spcBef>
              <a:spcAft>
                <a:spcPts val="0"/>
              </a:spcAft>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Organizational Factors</a:t>
            </a: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Work culture discourages conveying negative information or dissent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Loyalty to employees, manager, organization, and profession matters more than alignment with highest ethical theories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No established reporting system beyond chain of command</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Lack of anonymity for reporting misconduct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nSpc>
                <a:spcPct val="150000"/>
              </a:lnSpc>
              <a:spcBef>
                <a:spcPts val="0"/>
              </a:spcBef>
              <a:spcAft>
                <a:spcPts val="0"/>
              </a:spcAft>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Observer Factors</a:t>
            </a: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Habituated not to share sensitive information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Lack of evidence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Lack of empowerment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Unsupportive supervisor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Lack of seniority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Low hierarchical position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Lack of personal relationship with the person or person’s supervisor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Lack of moral courage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Perceived low moral intensity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nSpc>
                <a:spcPct val="150000"/>
              </a:lnSpc>
              <a:spcBef>
                <a:spcPts val="0"/>
              </a:spcBef>
              <a:spcAft>
                <a:spcPts val="0"/>
              </a:spcAft>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Anticipated Negative Outcomes</a:t>
            </a: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Labelled or viewed negatively (e.g., troublemaker, complainer, tattletale)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Damaged relationships (e.g., loss of trust, respect, acceptance by others)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Retaliation or punishment (e.g., loss of job or promotion)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Impact on others (e.g., don’t want to upset or embarrass someone, or get someone in trouble)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Blamed for the problem</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5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No corrective action will be taken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r>
              <a:rPr lang="en-US" sz="1800" i="1" dirty="0">
                <a:solidFill>
                  <a:srgbClr val="00B050"/>
                </a:solidFill>
                <a:effectLst/>
                <a:latin typeface="Times New Roman" panose="02020603050405020304" pitchFamily="18" charset="0"/>
                <a:ea typeface="Times New Roman" panose="02020603050405020304" pitchFamily="18" charset="0"/>
                <a:cs typeface="ITC Berkeley Oldstyle Std Bk"/>
              </a:rPr>
              <a:t>Source:</a:t>
            </a:r>
            <a:r>
              <a:rPr lang="en-US" sz="1800" dirty="0">
                <a:solidFill>
                  <a:srgbClr val="00B050"/>
                </a:solidFill>
                <a:effectLst/>
                <a:latin typeface="Times New Roman" panose="02020603050405020304" pitchFamily="18" charset="0"/>
                <a:ea typeface="Times New Roman" panose="02020603050405020304" pitchFamily="18" charset="0"/>
                <a:cs typeface="ITC Berkeley Oldstyle Std Bk"/>
              </a:rPr>
              <a:t> Data compiled from Ethics &amp; Compliance Initiative.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1155774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E2F2F6"/>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itle 6"/>
          <p:cNvSpPr>
            <a:spLocks noGrp="1"/>
          </p:cNvSpPr>
          <p:nvPr>
            <p:ph type="title"/>
          </p:nvPr>
        </p:nvSpPr>
        <p:spPr>
          <a:xfrm>
            <a:off x="1371600" y="3733800"/>
            <a:ext cx="6400800" cy="1752600"/>
          </a:xfrm>
        </p:spPr>
        <p:txBody>
          <a:bodyPr>
            <a:normAutofit/>
          </a:bodyPr>
          <a:lstStyle>
            <a:lvl1pPr>
              <a:defRPr sz="3200">
                <a:solidFill>
                  <a:schemeClr val="tx1"/>
                </a:solidFill>
                <a:latin typeface="+mn-lt"/>
              </a:defRPr>
            </a:lvl1pPr>
          </a:lstStyle>
          <a:p>
            <a:r>
              <a:rPr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Author, Title and Edition. © 20XX SAGE Publishing.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Author, Title and Edition. © 20XX SAGE Publishing.</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Business Ethics, 3e</a:t>
            </a:r>
            <a:br>
              <a:rPr lang="en-US" dirty="0"/>
            </a:br>
            <a:r>
              <a:rPr lang="en-US" dirty="0"/>
              <a:t>Chapter 9: Ethics Reporting Systems</a:t>
            </a: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Employee Silence on Ethical Misconduct </a:t>
            </a:r>
            <a:r>
              <a:rPr lang="en-US" sz="2200" dirty="0"/>
              <a:t>(9 of 10)</a:t>
            </a:r>
          </a:p>
        </p:txBody>
      </p:sp>
      <p:graphicFrame>
        <p:nvGraphicFramePr>
          <p:cNvPr id="6" name="Table 6">
            <a:extLst>
              <a:ext uri="{FF2B5EF4-FFF2-40B4-BE49-F238E27FC236}">
                <a16:creationId xmlns:a16="http://schemas.microsoft.com/office/drawing/2014/main" xmlns="" id="{71565203-350C-4995-BFF3-F848BCA0FF7F}"/>
              </a:ext>
            </a:extLst>
          </p:cNvPr>
          <p:cNvGraphicFramePr>
            <a:graphicFrameLocks noGrp="1"/>
          </p:cNvGraphicFramePr>
          <p:nvPr>
            <p:ph idx="1"/>
            <p:extLst>
              <p:ext uri="{D42A27DB-BD31-4B8C-83A1-F6EECF244321}">
                <p14:modId xmlns:p14="http://schemas.microsoft.com/office/powerpoint/2010/main" val="2507932092"/>
              </p:ext>
            </p:extLst>
          </p:nvPr>
        </p:nvGraphicFramePr>
        <p:xfrm>
          <a:off x="457200" y="2133600"/>
          <a:ext cx="8229600" cy="367792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xmlns="" val="3429089048"/>
                    </a:ext>
                  </a:extLst>
                </a:gridCol>
              </a:tblGrid>
              <a:tr h="370840">
                <a:tc>
                  <a:txBody>
                    <a:bodyPr/>
                    <a:lstStyle/>
                    <a:p>
                      <a:r>
                        <a:rPr lang="en-US" b="0" dirty="0"/>
                        <a:t>Develop an ethics reporting policy with those in upper-management.</a:t>
                      </a:r>
                    </a:p>
                  </a:txBody>
                  <a:tcPr/>
                </a:tc>
                <a:extLst>
                  <a:ext uri="{0D108BD9-81ED-4DB2-BD59-A6C34878D82A}">
                    <a16:rowId xmlns:a16="http://schemas.microsoft.com/office/drawing/2014/main" xmlns="" val="1341967559"/>
                  </a:ext>
                </a:extLst>
              </a:tr>
              <a:tr h="370840">
                <a:tc>
                  <a:txBody>
                    <a:bodyPr/>
                    <a:lstStyle/>
                    <a:p>
                      <a:r>
                        <a:rPr lang="en-US" b="0" dirty="0"/>
                        <a:t>Communicate the ethics reporting policy to all employees.</a:t>
                      </a:r>
                    </a:p>
                  </a:txBody>
                  <a:tcPr/>
                </a:tc>
                <a:extLst>
                  <a:ext uri="{0D108BD9-81ED-4DB2-BD59-A6C34878D82A}">
                    <a16:rowId xmlns:a16="http://schemas.microsoft.com/office/drawing/2014/main" xmlns="" val="3685610486"/>
                  </a:ext>
                </a:extLst>
              </a:tr>
              <a:tr h="370840">
                <a:tc>
                  <a:txBody>
                    <a:bodyPr/>
                    <a:lstStyle/>
                    <a:p>
                      <a:r>
                        <a:rPr lang="en-US" b="0" dirty="0"/>
                        <a:t>Emphasize importance of reporting concerns about unethical conduct.</a:t>
                      </a:r>
                    </a:p>
                  </a:txBody>
                  <a:tcPr/>
                </a:tc>
                <a:extLst>
                  <a:ext uri="{0D108BD9-81ED-4DB2-BD59-A6C34878D82A}">
                    <a16:rowId xmlns:a16="http://schemas.microsoft.com/office/drawing/2014/main" xmlns="" val="3222444488"/>
                  </a:ext>
                </a:extLst>
              </a:tr>
              <a:tr h="370840">
                <a:tc>
                  <a:txBody>
                    <a:bodyPr/>
                    <a:lstStyle/>
                    <a:p>
                      <a:r>
                        <a:rPr lang="en-US" b="0" dirty="0"/>
                        <a:t>Assure that any form of retaliation is prohibited.</a:t>
                      </a:r>
                    </a:p>
                  </a:txBody>
                  <a:tcPr/>
                </a:tc>
                <a:extLst>
                  <a:ext uri="{0D108BD9-81ED-4DB2-BD59-A6C34878D82A}">
                    <a16:rowId xmlns:a16="http://schemas.microsoft.com/office/drawing/2014/main" xmlns="" val="3396985276"/>
                  </a:ext>
                </a:extLst>
              </a:tr>
              <a:tr h="370840">
                <a:tc>
                  <a:txBody>
                    <a:bodyPr/>
                    <a:lstStyle/>
                    <a:p>
                      <a:r>
                        <a:rPr lang="en-US" b="0" dirty="0"/>
                        <a:t>If appropriate, the employee should first attempt to resolve the issue by directly approaching the individual.</a:t>
                      </a:r>
                    </a:p>
                  </a:txBody>
                  <a:tcPr/>
                </a:tc>
                <a:extLst>
                  <a:ext uri="{0D108BD9-81ED-4DB2-BD59-A6C34878D82A}">
                    <a16:rowId xmlns:a16="http://schemas.microsoft.com/office/drawing/2014/main" xmlns="" val="948166519"/>
                  </a:ext>
                </a:extLst>
              </a:tr>
              <a:tr h="370840">
                <a:tc>
                  <a:txBody>
                    <a:bodyPr/>
                    <a:lstStyle/>
                    <a:p>
                      <a:r>
                        <a:rPr lang="en-US" b="0" dirty="0"/>
                        <a:t>If direct discussion or resolution is not possible, then the employee should confidentially meet with the manager or ethics-reporting contact person.</a:t>
                      </a:r>
                    </a:p>
                  </a:txBody>
                  <a:tcPr/>
                </a:tc>
                <a:extLst>
                  <a:ext uri="{0D108BD9-81ED-4DB2-BD59-A6C34878D82A}">
                    <a16:rowId xmlns:a16="http://schemas.microsoft.com/office/drawing/2014/main" xmlns="" val="3480767097"/>
                  </a:ext>
                </a:extLst>
              </a:tr>
              <a:tr h="370840">
                <a:tc>
                  <a:txBody>
                    <a:bodyPr/>
                    <a:lstStyle/>
                    <a:p>
                      <a:r>
                        <a:rPr lang="en-US" b="0" dirty="0"/>
                        <a:t>If the employee prefers not to reveal his or her identity, then the employee should submit the concern to the organization’s anonymous intranet ethics reporting system.</a:t>
                      </a:r>
                    </a:p>
                  </a:txBody>
                  <a:tcPr/>
                </a:tc>
                <a:extLst>
                  <a:ext uri="{0D108BD9-81ED-4DB2-BD59-A6C34878D82A}">
                    <a16:rowId xmlns:a16="http://schemas.microsoft.com/office/drawing/2014/main" xmlns="" val="1212414573"/>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530589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Employee Silence on Ethical Misconduct </a:t>
            </a:r>
            <a:r>
              <a:rPr lang="en-US" sz="2200" dirty="0"/>
              <a:t>(10 of 10)</a:t>
            </a:r>
          </a:p>
        </p:txBody>
      </p:sp>
      <p:graphicFrame>
        <p:nvGraphicFramePr>
          <p:cNvPr id="6" name="Table 6">
            <a:extLst>
              <a:ext uri="{FF2B5EF4-FFF2-40B4-BE49-F238E27FC236}">
                <a16:creationId xmlns:a16="http://schemas.microsoft.com/office/drawing/2014/main" xmlns="" id="{71565203-350C-4995-BFF3-F848BCA0FF7F}"/>
              </a:ext>
            </a:extLst>
          </p:cNvPr>
          <p:cNvGraphicFramePr>
            <a:graphicFrameLocks noGrp="1"/>
          </p:cNvGraphicFramePr>
          <p:nvPr>
            <p:ph idx="1"/>
            <p:extLst>
              <p:ext uri="{D42A27DB-BD31-4B8C-83A1-F6EECF244321}">
                <p14:modId xmlns:p14="http://schemas.microsoft.com/office/powerpoint/2010/main" val="1159382714"/>
              </p:ext>
            </p:extLst>
          </p:nvPr>
        </p:nvGraphicFramePr>
        <p:xfrm>
          <a:off x="457200" y="2133600"/>
          <a:ext cx="8229600" cy="286512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xmlns="" val="342908904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the employee is willing to meet in person, assure that his or her identity will not be revealed without consent.</a:t>
                      </a:r>
                    </a:p>
                  </a:txBody>
                  <a:tcPr/>
                </a:tc>
                <a:extLst>
                  <a:ext uri="{0D108BD9-81ED-4DB2-BD59-A6C34878D82A}">
                    <a16:rowId xmlns:a16="http://schemas.microsoft.com/office/drawing/2014/main" xmlns="" val="37445895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Interview the employee and discuss clarifying questions.</a:t>
                      </a:r>
                    </a:p>
                  </a:txBody>
                  <a:tcPr/>
                </a:tc>
                <a:extLst>
                  <a:ext uri="{0D108BD9-81ED-4DB2-BD59-A6C34878D82A}">
                    <a16:rowId xmlns:a16="http://schemas.microsoft.com/office/drawing/2014/main" xmlns="" val="22309895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Develop a plan for investigating that honors the employee’s confidentiality.</a:t>
                      </a:r>
                    </a:p>
                  </a:txBody>
                  <a:tcPr/>
                </a:tc>
                <a:extLst>
                  <a:ext uri="{0D108BD9-81ED-4DB2-BD59-A6C34878D82A}">
                    <a16:rowId xmlns:a16="http://schemas.microsoft.com/office/drawing/2014/main" xmlns="" val="36100862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Conduct the investigation in a fair and confidential manner.</a:t>
                      </a:r>
                    </a:p>
                  </a:txBody>
                  <a:tcPr/>
                </a:tc>
                <a:extLst>
                  <a:ext uri="{0D108BD9-81ED-4DB2-BD59-A6C34878D82A}">
                    <a16:rowId xmlns:a16="http://schemas.microsoft.com/office/drawing/2014/main" xmlns="" val="4947342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the investigation reveals the allegations are accurate, take prompt action.</a:t>
                      </a:r>
                    </a:p>
                  </a:txBody>
                  <a:tcPr/>
                </a:tc>
                <a:extLst>
                  <a:ext uri="{0D108BD9-81ED-4DB2-BD59-A6C34878D82A}">
                    <a16:rowId xmlns:a16="http://schemas.microsoft.com/office/drawing/2014/main" xmlns="" val="21315816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Inform the employee about the outcome of the investigation.</a:t>
                      </a:r>
                    </a:p>
                  </a:txBody>
                  <a:tcPr/>
                </a:tc>
                <a:extLst>
                  <a:ext uri="{0D108BD9-81ED-4DB2-BD59-A6C34878D82A}">
                    <a16:rowId xmlns:a16="http://schemas.microsoft.com/office/drawing/2014/main" xmlns="" val="131713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Establish an appeals process.</a:t>
                      </a:r>
                    </a:p>
                  </a:txBody>
                  <a:tcPr/>
                </a:tc>
                <a:extLst>
                  <a:ext uri="{0D108BD9-81ED-4DB2-BD59-A6C34878D82A}">
                    <a16:rowId xmlns:a16="http://schemas.microsoft.com/office/drawing/2014/main" xmlns="" val="3077104391"/>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167303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Ethically Approachable Managers</a:t>
            </a:r>
            <a:br>
              <a:rPr lang="en-US" dirty="0"/>
            </a:br>
            <a:r>
              <a:rPr lang="en-US" sz="2200" dirty="0"/>
              <a:t>(1 of 2)</a:t>
            </a:r>
          </a:p>
        </p:txBody>
      </p:sp>
      <p:sp>
        <p:nvSpPr>
          <p:cNvPr id="4" name="Content Placeholder 3"/>
          <p:cNvSpPr>
            <a:spLocks noGrp="1"/>
          </p:cNvSpPr>
          <p:nvPr>
            <p:ph idx="1"/>
          </p:nvPr>
        </p:nvSpPr>
        <p:spPr/>
        <p:txBody>
          <a:bodyPr>
            <a:normAutofit/>
          </a:bodyPr>
          <a:lstStyle/>
          <a:p>
            <a:r>
              <a:rPr lang="en-US" dirty="0"/>
              <a:t>Managerial honesty and transparency.</a:t>
            </a:r>
          </a:p>
          <a:p>
            <a:r>
              <a:rPr lang="en-US" dirty="0"/>
              <a:t>Frequent interactions with subordinates.</a:t>
            </a:r>
          </a:p>
          <a:p>
            <a:r>
              <a:rPr lang="en-US" dirty="0"/>
              <a:t>Ethical discussions ongoing.</a:t>
            </a:r>
          </a:p>
          <a:p>
            <a:r>
              <a:rPr lang="en-US" dirty="0"/>
              <a:t>Receptiveness to employee concerns.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196305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Ethically Approachable Managers</a:t>
            </a:r>
            <a:br>
              <a:rPr lang="en-US" dirty="0"/>
            </a:br>
            <a:r>
              <a:rPr lang="en-US" sz="2200" dirty="0"/>
              <a:t>(2 of 2)</a:t>
            </a:r>
          </a:p>
        </p:txBody>
      </p:sp>
      <p:sp>
        <p:nvSpPr>
          <p:cNvPr id="4" name="Content Placeholder 3"/>
          <p:cNvSpPr>
            <a:spLocks noGrp="1"/>
          </p:cNvSpPr>
          <p:nvPr>
            <p:ph idx="1"/>
          </p:nvPr>
        </p:nvSpPr>
        <p:spPr/>
        <p:txBody>
          <a:bodyPr>
            <a:normAutofit/>
          </a:bodyPr>
          <a:lstStyle/>
          <a:p>
            <a:r>
              <a:rPr lang="en-US" dirty="0"/>
              <a:t>Trust in ethical intuition.</a:t>
            </a:r>
          </a:p>
          <a:p>
            <a:r>
              <a:rPr lang="en-US" dirty="0"/>
              <a:t>Forgiveness for employees admitting wrongdoing.</a:t>
            </a:r>
          </a:p>
          <a:p>
            <a:r>
              <a:rPr lang="en-US" dirty="0"/>
              <a:t>Direction to professional or licensing association website.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1356284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Ethics Point Person </a:t>
            </a:r>
            <a:r>
              <a:rPr lang="en-US" sz="2000" dirty="0"/>
              <a:t>(1 of 7)</a:t>
            </a:r>
          </a:p>
        </p:txBody>
      </p:sp>
      <p:sp>
        <p:nvSpPr>
          <p:cNvPr id="4" name="Content Placeholder 3"/>
          <p:cNvSpPr>
            <a:spLocks noGrp="1"/>
          </p:cNvSpPr>
          <p:nvPr>
            <p:ph idx="1"/>
          </p:nvPr>
        </p:nvSpPr>
        <p:spPr/>
        <p:txBody>
          <a:bodyPr>
            <a:normAutofit/>
          </a:bodyPr>
          <a:lstStyle/>
          <a:p>
            <a:pPr marL="0" indent="0">
              <a:buNone/>
            </a:pPr>
            <a:r>
              <a:rPr lang="en-US" dirty="0"/>
              <a:t>Ethics and Compliance Officer (ECO)</a:t>
            </a:r>
          </a:p>
          <a:p>
            <a:r>
              <a:rPr lang="en-US" dirty="0"/>
              <a:t>Associations: ECI and Society of Corporate Compliance and Ethics (SCCE).</a:t>
            </a:r>
          </a:p>
          <a:p>
            <a:r>
              <a:rPr lang="en-US" dirty="0"/>
              <a:t>“Second line of defense” for compliance.</a:t>
            </a:r>
          </a:p>
          <a:p>
            <a:r>
              <a:rPr lang="en-US" dirty="0"/>
              <a:t>ECO duties.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2508787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Ethics Point Person </a:t>
            </a:r>
            <a:r>
              <a:rPr lang="en-US" sz="2000" dirty="0"/>
              <a:t>(2 of 7)</a:t>
            </a:r>
          </a:p>
        </p:txBody>
      </p:sp>
      <p:sp>
        <p:nvSpPr>
          <p:cNvPr id="4" name="Content Placeholder 3"/>
          <p:cNvSpPr>
            <a:spLocks noGrp="1"/>
          </p:cNvSpPr>
          <p:nvPr>
            <p:ph idx="1"/>
          </p:nvPr>
        </p:nvSpPr>
        <p:spPr/>
        <p:txBody>
          <a:bodyPr>
            <a:normAutofit/>
          </a:bodyPr>
          <a:lstStyle/>
          <a:p>
            <a:pPr marL="0" indent="0">
              <a:buNone/>
            </a:pPr>
            <a:r>
              <a:rPr lang="en-US" dirty="0"/>
              <a:t>Ethics and Compliance Officer (ECO)</a:t>
            </a:r>
          </a:p>
          <a:p>
            <a:r>
              <a:rPr lang="en-US" dirty="0"/>
              <a:t>Material versus immaterial issues.</a:t>
            </a:r>
          </a:p>
          <a:p>
            <a:r>
              <a:rPr lang="en-US" dirty="0"/>
              <a:t>Need for working within the organization.</a:t>
            </a:r>
          </a:p>
          <a:p>
            <a:r>
              <a:rPr lang="en-US" dirty="0"/>
              <a:t>All inquiries are essential.</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381320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Ethics Point Person </a:t>
            </a:r>
            <a:r>
              <a:rPr lang="en-US" sz="2000" dirty="0"/>
              <a:t>(3 of 7)</a:t>
            </a:r>
          </a:p>
        </p:txBody>
      </p:sp>
      <p:graphicFrame>
        <p:nvGraphicFramePr>
          <p:cNvPr id="6" name="Table 6">
            <a:extLst>
              <a:ext uri="{FF2B5EF4-FFF2-40B4-BE49-F238E27FC236}">
                <a16:creationId xmlns:a16="http://schemas.microsoft.com/office/drawing/2014/main" xmlns="" id="{C266CFAD-0190-4830-8B7A-B69C29251C2B}"/>
              </a:ext>
            </a:extLst>
          </p:cNvPr>
          <p:cNvGraphicFramePr>
            <a:graphicFrameLocks noGrp="1"/>
          </p:cNvGraphicFramePr>
          <p:nvPr>
            <p:ph idx="1"/>
            <p:extLst>
              <p:ext uri="{D42A27DB-BD31-4B8C-83A1-F6EECF244321}">
                <p14:modId xmlns:p14="http://schemas.microsoft.com/office/powerpoint/2010/main" val="1399675528"/>
              </p:ext>
            </p:extLst>
          </p:nvPr>
        </p:nvGraphicFramePr>
        <p:xfrm>
          <a:off x="457200" y="2133600"/>
          <a:ext cx="8229600" cy="212344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xmlns="" val="3603757622"/>
                    </a:ext>
                  </a:extLst>
                </a:gridCol>
              </a:tblGrid>
              <a:tr h="370840">
                <a:tc>
                  <a:txBody>
                    <a:bodyPr/>
                    <a:lstStyle/>
                    <a:p>
                      <a:r>
                        <a:rPr lang="en-US" b="0" dirty="0"/>
                        <a:t>Strategy 1: Establish Presence in Existing E-Newsletters</a:t>
                      </a:r>
                    </a:p>
                  </a:txBody>
                  <a:tcPr/>
                </a:tc>
                <a:extLst>
                  <a:ext uri="{0D108BD9-81ED-4DB2-BD59-A6C34878D82A}">
                    <a16:rowId xmlns:a16="http://schemas.microsoft.com/office/drawing/2014/main" xmlns="" val="3848099209"/>
                  </a:ext>
                </a:extLst>
              </a:tr>
              <a:tr h="370840">
                <a:tc>
                  <a:txBody>
                    <a:bodyPr/>
                    <a:lstStyle/>
                    <a:p>
                      <a:r>
                        <a:rPr lang="en-US" dirty="0"/>
                        <a:t>Strategy 2: Expand Use of Compliance Portal on Intranet</a:t>
                      </a:r>
                    </a:p>
                  </a:txBody>
                  <a:tcPr/>
                </a:tc>
                <a:extLst>
                  <a:ext uri="{0D108BD9-81ED-4DB2-BD59-A6C34878D82A}">
                    <a16:rowId xmlns:a16="http://schemas.microsoft.com/office/drawing/2014/main" xmlns="" val="1381808027"/>
                  </a:ext>
                </a:extLst>
              </a:tr>
              <a:tr h="370840">
                <a:tc>
                  <a:txBody>
                    <a:bodyPr/>
                    <a:lstStyle/>
                    <a:p>
                      <a:r>
                        <a:rPr lang="en-US" dirty="0"/>
                        <a:t>Strategy 3: Expand Communication to Include External Audiences</a:t>
                      </a:r>
                    </a:p>
                  </a:txBody>
                  <a:tcPr/>
                </a:tc>
                <a:extLst>
                  <a:ext uri="{0D108BD9-81ED-4DB2-BD59-A6C34878D82A}">
                    <a16:rowId xmlns:a16="http://schemas.microsoft.com/office/drawing/2014/main" xmlns="" val="2712677679"/>
                  </a:ext>
                </a:extLst>
              </a:tr>
              <a:tr h="370840">
                <a:tc>
                  <a:txBody>
                    <a:bodyPr/>
                    <a:lstStyle/>
                    <a:p>
                      <a:r>
                        <a:rPr lang="en-US" dirty="0"/>
                        <a:t>Strategy 4: Promote Compliance and Ethics Week</a:t>
                      </a:r>
                    </a:p>
                  </a:txBody>
                  <a:tcPr/>
                </a:tc>
                <a:extLst>
                  <a:ext uri="{0D108BD9-81ED-4DB2-BD59-A6C34878D82A}">
                    <a16:rowId xmlns:a16="http://schemas.microsoft.com/office/drawing/2014/main" xmlns="" val="3211941624"/>
                  </a:ext>
                </a:extLst>
              </a:tr>
              <a:tr h="370840">
                <a:tc>
                  <a:txBody>
                    <a:bodyPr/>
                    <a:lstStyle/>
                    <a:p>
                      <a:r>
                        <a:rPr lang="en-US" dirty="0"/>
                        <a:t>Strategy 5: Create Linkage Between Being an Ethical Organization and a Best Place to Work</a:t>
                      </a:r>
                    </a:p>
                  </a:txBody>
                  <a:tcPr/>
                </a:tc>
                <a:extLst>
                  <a:ext uri="{0D108BD9-81ED-4DB2-BD59-A6C34878D82A}">
                    <a16:rowId xmlns:a16="http://schemas.microsoft.com/office/drawing/2014/main" xmlns="" val="3864096018"/>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1356426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Ethics Point Person </a:t>
            </a:r>
            <a:r>
              <a:rPr lang="en-US" sz="2000" dirty="0"/>
              <a:t>(4 of 7)</a:t>
            </a:r>
          </a:p>
        </p:txBody>
      </p:sp>
      <p:sp>
        <p:nvSpPr>
          <p:cNvPr id="4" name="Content Placeholder 3"/>
          <p:cNvSpPr>
            <a:spLocks noGrp="1"/>
          </p:cNvSpPr>
          <p:nvPr>
            <p:ph idx="1"/>
          </p:nvPr>
        </p:nvSpPr>
        <p:spPr/>
        <p:txBody>
          <a:bodyPr>
            <a:normAutofit/>
          </a:bodyPr>
          <a:lstStyle/>
          <a:p>
            <a:pPr marL="0" indent="0">
              <a:buNone/>
            </a:pPr>
            <a:r>
              <a:rPr lang="en-US" dirty="0"/>
              <a:t>Ethics and Compliance Officer (ECO)</a:t>
            </a:r>
          </a:p>
          <a:p>
            <a:r>
              <a:rPr lang="en-US" dirty="0"/>
              <a:t>Failure: when corporate executives dismissive.</a:t>
            </a:r>
          </a:p>
          <a:p>
            <a:r>
              <a:rPr lang="en-US" dirty="0"/>
              <a:t>Example: Boeing 737 Max.</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51280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Ethics Point Person </a:t>
            </a:r>
            <a:r>
              <a:rPr lang="en-US" sz="2000" dirty="0"/>
              <a:t>(5 of 7)</a:t>
            </a:r>
          </a:p>
        </p:txBody>
      </p:sp>
      <p:sp>
        <p:nvSpPr>
          <p:cNvPr id="4" name="Content Placeholder 3"/>
          <p:cNvSpPr>
            <a:spLocks noGrp="1"/>
          </p:cNvSpPr>
          <p:nvPr>
            <p:ph idx="1"/>
          </p:nvPr>
        </p:nvSpPr>
        <p:spPr/>
        <p:txBody>
          <a:bodyPr>
            <a:normAutofit/>
          </a:bodyPr>
          <a:lstStyle/>
          <a:p>
            <a:pPr marL="0" indent="0">
              <a:buNone/>
            </a:pPr>
            <a:r>
              <a:rPr lang="en-US" dirty="0"/>
              <a:t>Ethical Applications: Ethics and Compliance Officer Attributes</a:t>
            </a:r>
          </a:p>
          <a:p>
            <a:r>
              <a:rPr lang="en-US" dirty="0"/>
              <a:t>Receives sensitive information that must be managed delicately.</a:t>
            </a:r>
          </a:p>
          <a:p>
            <a:r>
              <a:rPr lang="en-US" dirty="0"/>
              <a:t>Should have 10 characteristics.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2590813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Ethics Point Person </a:t>
            </a:r>
            <a:r>
              <a:rPr lang="en-US" sz="2000" dirty="0"/>
              <a:t>(6 of 7)</a:t>
            </a:r>
          </a:p>
        </p:txBody>
      </p:sp>
      <p:sp>
        <p:nvSpPr>
          <p:cNvPr id="4" name="Content Placeholder 3"/>
          <p:cNvSpPr>
            <a:spLocks noGrp="1"/>
          </p:cNvSpPr>
          <p:nvPr>
            <p:ph idx="1"/>
          </p:nvPr>
        </p:nvSpPr>
        <p:spPr/>
        <p:txBody>
          <a:bodyPr>
            <a:normAutofit/>
          </a:bodyPr>
          <a:lstStyle/>
          <a:p>
            <a:pPr marL="0" indent="0">
              <a:buNone/>
            </a:pPr>
            <a:r>
              <a:rPr lang="en-US" dirty="0"/>
              <a:t>Ombudsman</a:t>
            </a:r>
          </a:p>
          <a:p>
            <a:r>
              <a:rPr lang="en-US" dirty="0"/>
              <a:t>Investigates problems outside the chain of command.</a:t>
            </a:r>
          </a:p>
          <a:p>
            <a:r>
              <a:rPr lang="en-US" dirty="0"/>
              <a:t>Follows 4 ethical principles.</a:t>
            </a:r>
          </a:p>
          <a:p>
            <a:r>
              <a:rPr lang="en-US" dirty="0"/>
              <a:t>Example: Pfizer.</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419031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Employee Silence on Ethical Misconduct </a:t>
            </a:r>
            <a:r>
              <a:rPr lang="en-US" sz="2200" dirty="0"/>
              <a:t>(1 of 10)</a:t>
            </a:r>
          </a:p>
        </p:txBody>
      </p:sp>
      <p:sp>
        <p:nvSpPr>
          <p:cNvPr id="4" name="Content Placeholder 3"/>
          <p:cNvSpPr>
            <a:spLocks noGrp="1"/>
          </p:cNvSpPr>
          <p:nvPr>
            <p:ph idx="1"/>
          </p:nvPr>
        </p:nvSpPr>
        <p:spPr/>
        <p:txBody>
          <a:bodyPr>
            <a:normAutofit/>
          </a:bodyPr>
          <a:lstStyle/>
          <a:p>
            <a:r>
              <a:rPr lang="en-US" dirty="0"/>
              <a:t>Employee silence: employee observes misconduct but does nothing. </a:t>
            </a:r>
          </a:p>
          <a:p>
            <a:r>
              <a:rPr lang="en-US" dirty="0"/>
              <a:t>Employees may speak up: but managers fail to respond.</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644362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Ethics Point Person </a:t>
            </a:r>
            <a:r>
              <a:rPr lang="en-US" sz="2000" dirty="0"/>
              <a:t>(7 of 7)</a:t>
            </a:r>
          </a:p>
        </p:txBody>
      </p:sp>
      <p:sp>
        <p:nvSpPr>
          <p:cNvPr id="4" name="Content Placeholder 3"/>
          <p:cNvSpPr>
            <a:spLocks noGrp="1"/>
          </p:cNvSpPr>
          <p:nvPr>
            <p:ph idx="1"/>
          </p:nvPr>
        </p:nvSpPr>
        <p:spPr/>
        <p:txBody>
          <a:bodyPr>
            <a:normAutofit/>
          </a:bodyPr>
          <a:lstStyle/>
          <a:p>
            <a:pPr marL="0" indent="0">
              <a:buNone/>
            </a:pPr>
            <a:r>
              <a:rPr lang="en-US" dirty="0"/>
              <a:t>Chaplains</a:t>
            </a:r>
          </a:p>
          <a:p>
            <a:r>
              <a:rPr lang="en-US" dirty="0"/>
              <a:t>Complement HR managers.</a:t>
            </a:r>
          </a:p>
          <a:p>
            <a:r>
              <a:rPr lang="en-US" dirty="0"/>
              <a:t>Organizations: Marketplace Chaplains and Corporate Chaplains of America.</a:t>
            </a:r>
          </a:p>
          <a:p>
            <a:r>
              <a:rPr lang="en-US" dirty="0"/>
              <a:t>Example: Tyson Foods.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176965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Ethics Assist Lines </a:t>
            </a:r>
            <a:r>
              <a:rPr lang="en-US" sz="2000" dirty="0"/>
              <a:t>(1 of 8)</a:t>
            </a:r>
          </a:p>
        </p:txBody>
      </p:sp>
      <p:sp>
        <p:nvSpPr>
          <p:cNvPr id="4" name="Content Placeholder 3"/>
          <p:cNvSpPr>
            <a:spLocks noGrp="1"/>
          </p:cNvSpPr>
          <p:nvPr>
            <p:ph idx="1"/>
          </p:nvPr>
        </p:nvSpPr>
        <p:spPr/>
        <p:txBody>
          <a:bodyPr>
            <a:normAutofit/>
          </a:bodyPr>
          <a:lstStyle/>
          <a:p>
            <a:r>
              <a:rPr lang="en-US" dirty="0"/>
              <a:t>Method of obtaining information about unethical or illegal situations.</a:t>
            </a:r>
          </a:p>
          <a:p>
            <a:r>
              <a:rPr lang="en-US" dirty="0"/>
              <a:t>Now referred to an assist line instead of a hotline.</a:t>
            </a:r>
          </a:p>
          <a:p>
            <a:r>
              <a:rPr lang="en-US" dirty="0"/>
              <a:t>May be part of an HR department or from a third party.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1979319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Ethics Assist Lines </a:t>
            </a:r>
            <a:r>
              <a:rPr lang="en-US" sz="2000" dirty="0"/>
              <a:t>(2 of 8)</a:t>
            </a:r>
          </a:p>
        </p:txBody>
      </p:sp>
      <p:sp>
        <p:nvSpPr>
          <p:cNvPr id="4" name="Content Placeholder 3"/>
          <p:cNvSpPr>
            <a:spLocks noGrp="1"/>
          </p:cNvSpPr>
          <p:nvPr>
            <p:ph idx="1"/>
          </p:nvPr>
        </p:nvSpPr>
        <p:spPr/>
        <p:txBody>
          <a:bodyPr>
            <a:normAutofit/>
          </a:bodyPr>
          <a:lstStyle/>
          <a:p>
            <a:pPr marL="0" indent="0">
              <a:buNone/>
            </a:pPr>
            <a:r>
              <a:rPr lang="en-US" dirty="0"/>
              <a:t>How an Ethics Assist Line Works</a:t>
            </a:r>
          </a:p>
          <a:p>
            <a:r>
              <a:rPr lang="en-US" dirty="0"/>
              <a:t>Example: EthicsPoint.</a:t>
            </a:r>
          </a:p>
          <a:p>
            <a:r>
              <a:rPr lang="en-US" dirty="0"/>
              <a:t>Other type of assist line: chatbot.</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2233154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Ethics Assist Lines </a:t>
            </a:r>
            <a:r>
              <a:rPr lang="en-US" sz="2000" dirty="0"/>
              <a:t>(3 of 8)</a:t>
            </a:r>
          </a:p>
        </p:txBody>
      </p:sp>
      <p:sp>
        <p:nvSpPr>
          <p:cNvPr id="4" name="Content Placeholder 3"/>
          <p:cNvSpPr>
            <a:spLocks noGrp="1"/>
          </p:cNvSpPr>
          <p:nvPr>
            <p:ph idx="1"/>
          </p:nvPr>
        </p:nvSpPr>
        <p:spPr/>
        <p:txBody>
          <a:bodyPr>
            <a:normAutofit/>
          </a:bodyPr>
          <a:lstStyle/>
          <a:p>
            <a:pPr marL="0" indent="0">
              <a:buNone/>
            </a:pPr>
            <a:r>
              <a:rPr lang="en-US" dirty="0"/>
              <a:t>Types of Inquiries</a:t>
            </a:r>
          </a:p>
          <a:p>
            <a:r>
              <a:rPr lang="en-US" dirty="0"/>
              <a:t>Most calls are questions about company policies.</a:t>
            </a:r>
          </a:p>
          <a:p>
            <a:r>
              <a:rPr lang="en-US" dirty="0"/>
              <a:t>Example: Sears.</a:t>
            </a:r>
          </a:p>
          <a:p>
            <a:r>
              <a:rPr lang="en-US" dirty="0"/>
              <a:t>Policy queries should be welcomed.</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1849005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Ethics Assist Lines </a:t>
            </a:r>
            <a:r>
              <a:rPr lang="en-US" sz="2000" dirty="0"/>
              <a:t>(4 of 8)</a:t>
            </a:r>
          </a:p>
        </p:txBody>
      </p:sp>
      <p:sp>
        <p:nvSpPr>
          <p:cNvPr id="4" name="Content Placeholder 3"/>
          <p:cNvSpPr>
            <a:spLocks noGrp="1"/>
          </p:cNvSpPr>
          <p:nvPr>
            <p:ph idx="1"/>
          </p:nvPr>
        </p:nvSpPr>
        <p:spPr/>
        <p:txBody>
          <a:bodyPr>
            <a:normAutofit/>
          </a:bodyPr>
          <a:lstStyle/>
          <a:p>
            <a:pPr marL="0" indent="0">
              <a:buNone/>
            </a:pPr>
            <a:r>
              <a:rPr lang="en-US" dirty="0"/>
              <a:t>Effective Ethics Assist Lines</a:t>
            </a:r>
          </a:p>
          <a:p>
            <a:r>
              <a:rPr lang="en-US" dirty="0"/>
              <a:t>Users need to trust hotline information is anonymous.</a:t>
            </a:r>
          </a:p>
          <a:p>
            <a:r>
              <a:rPr lang="en-US" dirty="0"/>
              <a:t>Essential managers communicate they want employees to use the hotline.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716391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Ethics Assist Lines </a:t>
            </a:r>
            <a:r>
              <a:rPr lang="en-US" sz="2000" dirty="0"/>
              <a:t>(5 of 8)</a:t>
            </a:r>
          </a:p>
        </p:txBody>
      </p:sp>
      <p:sp>
        <p:nvSpPr>
          <p:cNvPr id="4" name="Content Placeholder 3"/>
          <p:cNvSpPr>
            <a:spLocks noGrp="1"/>
          </p:cNvSpPr>
          <p:nvPr>
            <p:ph idx="1"/>
          </p:nvPr>
        </p:nvSpPr>
        <p:spPr/>
        <p:txBody>
          <a:bodyPr>
            <a:normAutofit/>
          </a:bodyPr>
          <a:lstStyle/>
          <a:p>
            <a:pPr marL="0" indent="0">
              <a:buNone/>
            </a:pPr>
            <a:r>
              <a:rPr lang="en-US" dirty="0"/>
              <a:t>Effective Ethics Assist Lines</a:t>
            </a:r>
          </a:p>
          <a:p>
            <a:r>
              <a:rPr lang="en-US" dirty="0"/>
              <a:t>All submissions must be offered in good faith.</a:t>
            </a:r>
          </a:p>
          <a:p>
            <a:r>
              <a:rPr lang="en-US" dirty="0"/>
              <a:t>Favorable outcomes managers should assess.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4074041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Ethics Assist Lines </a:t>
            </a:r>
            <a:r>
              <a:rPr lang="en-US" sz="2000" dirty="0"/>
              <a:t>(6 of 8)</a:t>
            </a:r>
          </a:p>
        </p:txBody>
      </p:sp>
      <p:sp>
        <p:nvSpPr>
          <p:cNvPr id="4" name="Content Placeholder 3"/>
          <p:cNvSpPr>
            <a:spLocks noGrp="1"/>
          </p:cNvSpPr>
          <p:nvPr>
            <p:ph idx="1"/>
          </p:nvPr>
        </p:nvSpPr>
        <p:spPr/>
        <p:txBody>
          <a:bodyPr>
            <a:normAutofit/>
          </a:bodyPr>
          <a:lstStyle/>
          <a:p>
            <a:pPr marL="0" indent="0">
              <a:buNone/>
            </a:pPr>
            <a:r>
              <a:rPr lang="en-US" dirty="0"/>
              <a:t>Effective Ethics Assist Lines</a:t>
            </a:r>
          </a:p>
          <a:p>
            <a:r>
              <a:rPr lang="en-US" dirty="0"/>
              <a:t>All submissions must be offered in good faith.</a:t>
            </a:r>
          </a:p>
          <a:p>
            <a:r>
              <a:rPr lang="en-US" dirty="0"/>
              <a:t>Favorable outcomes managers should assess.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888337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Ethics Assist Lines </a:t>
            </a:r>
            <a:r>
              <a:rPr lang="en-US" sz="2000" dirty="0"/>
              <a:t>(7 of 8)</a:t>
            </a:r>
          </a:p>
        </p:txBody>
      </p:sp>
      <p:graphicFrame>
        <p:nvGraphicFramePr>
          <p:cNvPr id="6" name="Table 6">
            <a:extLst>
              <a:ext uri="{FF2B5EF4-FFF2-40B4-BE49-F238E27FC236}">
                <a16:creationId xmlns:a16="http://schemas.microsoft.com/office/drawing/2014/main" xmlns="" id="{D7565978-39AB-489C-8E37-A9EEB6D8C662}"/>
              </a:ext>
            </a:extLst>
          </p:cNvPr>
          <p:cNvGraphicFramePr>
            <a:graphicFrameLocks noGrp="1"/>
          </p:cNvGraphicFramePr>
          <p:nvPr>
            <p:ph idx="1"/>
            <p:extLst>
              <p:ext uri="{D42A27DB-BD31-4B8C-83A1-F6EECF244321}">
                <p14:modId xmlns:p14="http://schemas.microsoft.com/office/powerpoint/2010/main" val="2881340021"/>
              </p:ext>
            </p:extLst>
          </p:nvPr>
        </p:nvGraphicFramePr>
        <p:xfrm>
          <a:off x="457200" y="2133600"/>
          <a:ext cx="8229600" cy="276352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xmlns="" val="2048715663"/>
                    </a:ext>
                  </a:extLst>
                </a:gridCol>
              </a:tblGrid>
              <a:tr h="370840">
                <a:tc>
                  <a:txBody>
                    <a:bodyPr/>
                    <a:lstStyle/>
                    <a:p>
                      <a:r>
                        <a:rPr lang="en-US" b="0" dirty="0"/>
                        <a:t>Does the assist line have a dedicated hotline number, website, e-mail address, or post office box?</a:t>
                      </a:r>
                    </a:p>
                  </a:txBody>
                  <a:tcPr/>
                </a:tc>
                <a:extLst>
                  <a:ext uri="{0D108BD9-81ED-4DB2-BD59-A6C34878D82A}">
                    <a16:rowId xmlns:a16="http://schemas.microsoft.com/office/drawing/2014/main" xmlns="" val="841642830"/>
                  </a:ext>
                </a:extLst>
              </a:tr>
              <a:tr h="370840">
                <a:tc>
                  <a:txBody>
                    <a:bodyPr/>
                    <a:lstStyle/>
                    <a:p>
                      <a:r>
                        <a:rPr lang="en-US" dirty="0"/>
                        <a:t>Does the assist line demonstrate confidentiality?</a:t>
                      </a:r>
                    </a:p>
                  </a:txBody>
                  <a:tcPr/>
                </a:tc>
                <a:extLst>
                  <a:ext uri="{0D108BD9-81ED-4DB2-BD59-A6C34878D82A}">
                    <a16:rowId xmlns:a16="http://schemas.microsoft.com/office/drawing/2014/main" xmlns="" val="523025444"/>
                  </a:ext>
                </a:extLst>
              </a:tr>
              <a:tr h="370840">
                <a:tc>
                  <a:txBody>
                    <a:bodyPr/>
                    <a:lstStyle/>
                    <a:p>
                      <a:r>
                        <a:rPr lang="en-US" dirty="0"/>
                        <a:t>Does the assist line use independent and trained interviewers to handle calls rather than a voice mail system?</a:t>
                      </a:r>
                    </a:p>
                  </a:txBody>
                  <a:tcPr/>
                </a:tc>
                <a:extLst>
                  <a:ext uri="{0D108BD9-81ED-4DB2-BD59-A6C34878D82A}">
                    <a16:rowId xmlns:a16="http://schemas.microsoft.com/office/drawing/2014/main" xmlns="" val="29692007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the assist line available 24 hours a day, 365 days a year?</a:t>
                      </a:r>
                    </a:p>
                  </a:txBody>
                  <a:tcPr/>
                </a:tc>
                <a:extLst>
                  <a:ext uri="{0D108BD9-81ED-4DB2-BD59-A6C34878D82A}">
                    <a16:rowId xmlns:a16="http://schemas.microsoft.com/office/drawing/2014/main" xmlns="" val="9728952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Does the assist line have multilingual capability?</a:t>
                      </a:r>
                    </a:p>
                  </a:txBody>
                  <a:tcPr/>
                </a:tc>
                <a:extLst>
                  <a:ext uri="{0D108BD9-81ED-4DB2-BD59-A6C34878D82A}">
                    <a16:rowId xmlns:a16="http://schemas.microsoft.com/office/drawing/2014/main" xmlns="" val="19044518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Are callers provided a unique identification number?</a:t>
                      </a:r>
                    </a:p>
                  </a:txBody>
                  <a:tcPr/>
                </a:tc>
                <a:extLst>
                  <a:ext uri="{0D108BD9-81ED-4DB2-BD59-A6C34878D82A}">
                    <a16:rowId xmlns:a16="http://schemas.microsoft.com/office/drawing/2014/main" xmlns="" val="41817034"/>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3879918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Ethics Assist Lines </a:t>
            </a:r>
            <a:r>
              <a:rPr lang="en-US" sz="2000" dirty="0"/>
              <a:t>(8 of 8)</a:t>
            </a:r>
          </a:p>
        </p:txBody>
      </p:sp>
      <p:graphicFrame>
        <p:nvGraphicFramePr>
          <p:cNvPr id="6" name="Table 6">
            <a:extLst>
              <a:ext uri="{FF2B5EF4-FFF2-40B4-BE49-F238E27FC236}">
                <a16:creationId xmlns:a16="http://schemas.microsoft.com/office/drawing/2014/main" xmlns="" id="{D7565978-39AB-489C-8E37-A9EEB6D8C662}"/>
              </a:ext>
            </a:extLst>
          </p:cNvPr>
          <p:cNvGraphicFramePr>
            <a:graphicFrameLocks noGrp="1"/>
          </p:cNvGraphicFramePr>
          <p:nvPr>
            <p:ph idx="1"/>
            <p:extLst>
              <p:ext uri="{D42A27DB-BD31-4B8C-83A1-F6EECF244321}">
                <p14:modId xmlns:p14="http://schemas.microsoft.com/office/powerpoint/2010/main" val="3501001248"/>
              </p:ext>
            </p:extLst>
          </p:nvPr>
        </p:nvGraphicFramePr>
        <p:xfrm>
          <a:off x="457200" y="2133600"/>
          <a:ext cx="8229600" cy="266192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xmlns="" val="204871566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Does the assist line have a case management tracking system to log all calls?</a:t>
                      </a:r>
                    </a:p>
                  </a:txBody>
                  <a:tcPr/>
                </a:tc>
                <a:extLst>
                  <a:ext uri="{0D108BD9-81ED-4DB2-BD59-A6C34878D82A}">
                    <a16:rowId xmlns:a16="http://schemas.microsoft.com/office/drawing/2014/main" xmlns="" val="4130601340"/>
                  </a:ext>
                </a:extLst>
              </a:tr>
              <a:tr h="370840">
                <a:tc>
                  <a:txBody>
                    <a:bodyPr/>
                    <a:lstStyle/>
                    <a:p>
                      <a:r>
                        <a:rPr lang="en-US" dirty="0"/>
                        <a:t>Does the assist line have established protocols for timely distribution of complaints?</a:t>
                      </a:r>
                    </a:p>
                  </a:txBody>
                  <a:tcPr/>
                </a:tc>
                <a:extLst>
                  <a:ext uri="{0D108BD9-81ED-4DB2-BD59-A6C34878D82A}">
                    <a16:rowId xmlns:a16="http://schemas.microsoft.com/office/drawing/2014/main" xmlns="" val="9084108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Are complaints of any kind involving senior management automatically and directly submitted to the audit committee?</a:t>
                      </a:r>
                    </a:p>
                  </a:txBody>
                  <a:tcPr/>
                </a:tc>
                <a:extLst>
                  <a:ext uri="{0D108BD9-81ED-4DB2-BD59-A6C34878D82A}">
                    <a16:rowId xmlns:a16="http://schemas.microsoft.com/office/drawing/2014/main" xmlns="" val="33979259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Does the assist line effectively distribute comprehensive multilingual educational materials?</a:t>
                      </a:r>
                    </a:p>
                  </a:txBody>
                  <a:tcPr/>
                </a:tc>
                <a:extLst>
                  <a:ext uri="{0D108BD9-81ED-4DB2-BD59-A6C34878D82A}">
                    <a16:rowId xmlns:a16="http://schemas.microsoft.com/office/drawing/2014/main" xmlns="" val="7037149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Does the assist line support outreach to potential stakeholders?</a:t>
                      </a:r>
                    </a:p>
                  </a:txBody>
                  <a:tcPr/>
                </a:tc>
                <a:extLst>
                  <a:ext uri="{0D108BD9-81ED-4DB2-BD59-A6C34878D82A}">
                    <a16:rowId xmlns:a16="http://schemas.microsoft.com/office/drawing/2014/main" xmlns="" val="3438917625"/>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147161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Whistleblowing Encouraged by Government </a:t>
            </a:r>
            <a:r>
              <a:rPr lang="en-US" sz="2200" dirty="0"/>
              <a:t>(1 of 8)</a:t>
            </a:r>
          </a:p>
        </p:txBody>
      </p:sp>
      <p:sp>
        <p:nvSpPr>
          <p:cNvPr id="4" name="Content Placeholder 3"/>
          <p:cNvSpPr>
            <a:spLocks noGrp="1"/>
          </p:cNvSpPr>
          <p:nvPr>
            <p:ph idx="1"/>
          </p:nvPr>
        </p:nvSpPr>
        <p:spPr/>
        <p:txBody>
          <a:bodyPr>
            <a:normAutofit/>
          </a:bodyPr>
          <a:lstStyle/>
          <a:p>
            <a:pPr marL="0" indent="0">
              <a:buNone/>
            </a:pPr>
            <a:r>
              <a:rPr lang="en-US" dirty="0"/>
              <a:t>The False Claims Act</a:t>
            </a:r>
          </a:p>
          <a:p>
            <a:r>
              <a:rPr lang="en-US" dirty="0"/>
              <a:t>Qui tam provision.</a:t>
            </a:r>
          </a:p>
          <a:p>
            <a:r>
              <a:rPr lang="en-US" dirty="0"/>
              <a:t>President Reagan strengthened the act.</a:t>
            </a:r>
          </a:p>
          <a:p>
            <a:r>
              <a:rPr lang="en-US" dirty="0"/>
              <a:t>3 considerations for potential whistleblowers.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307208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Employee Silence on Ethical Misconduct </a:t>
            </a:r>
            <a:r>
              <a:rPr lang="en-US" sz="2200" dirty="0"/>
              <a:t>(2 of 10)</a:t>
            </a:r>
          </a:p>
        </p:txBody>
      </p:sp>
      <p:sp>
        <p:nvSpPr>
          <p:cNvPr id="4" name="Content Placeholder 3"/>
          <p:cNvSpPr>
            <a:spLocks noGrp="1"/>
          </p:cNvSpPr>
          <p:nvPr>
            <p:ph idx="1"/>
          </p:nvPr>
        </p:nvSpPr>
        <p:spPr/>
        <p:txBody>
          <a:bodyPr>
            <a:normAutofit/>
          </a:bodyPr>
          <a:lstStyle/>
          <a:p>
            <a:pPr marL="0" indent="0">
              <a:buNone/>
            </a:pPr>
            <a:r>
              <a:rPr lang="en-US" dirty="0"/>
              <a:t>Extent and Cost of Employee Silence</a:t>
            </a:r>
          </a:p>
          <a:p>
            <a:r>
              <a:rPr lang="en-US" dirty="0"/>
              <a:t>People need to be protected from employees committing fraud.</a:t>
            </a:r>
          </a:p>
          <a:p>
            <a:r>
              <a:rPr lang="en-US" dirty="0"/>
              <a:t>Examples: False Claims Act.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937118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Whistleblowing Encouraged by Government </a:t>
            </a:r>
            <a:r>
              <a:rPr lang="en-US" sz="2200" dirty="0"/>
              <a:t>(2 of 8)</a:t>
            </a:r>
          </a:p>
        </p:txBody>
      </p:sp>
      <p:graphicFrame>
        <p:nvGraphicFramePr>
          <p:cNvPr id="6" name="Table 6">
            <a:extLst>
              <a:ext uri="{FF2B5EF4-FFF2-40B4-BE49-F238E27FC236}">
                <a16:creationId xmlns:a16="http://schemas.microsoft.com/office/drawing/2014/main" xmlns="" id="{A351D720-9B9C-40CD-8E1A-703A7DB1E518}"/>
              </a:ext>
            </a:extLst>
          </p:cNvPr>
          <p:cNvGraphicFramePr>
            <a:graphicFrameLocks noGrp="1"/>
          </p:cNvGraphicFramePr>
          <p:nvPr>
            <p:ph idx="1"/>
            <p:extLst>
              <p:ext uri="{D42A27DB-BD31-4B8C-83A1-F6EECF244321}">
                <p14:modId xmlns:p14="http://schemas.microsoft.com/office/powerpoint/2010/main" val="3419849171"/>
              </p:ext>
            </p:extLst>
          </p:nvPr>
        </p:nvGraphicFramePr>
        <p:xfrm>
          <a:off x="457200" y="2133600"/>
          <a:ext cx="8229600" cy="304292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1695221951"/>
                    </a:ext>
                  </a:extLst>
                </a:gridCol>
                <a:gridCol w="1143000">
                  <a:extLst>
                    <a:ext uri="{9D8B030D-6E8A-4147-A177-3AD203B41FA5}">
                      <a16:colId xmlns:a16="http://schemas.microsoft.com/office/drawing/2014/main" xmlns="" val="1224195365"/>
                    </a:ext>
                  </a:extLst>
                </a:gridCol>
                <a:gridCol w="1143000">
                  <a:extLst>
                    <a:ext uri="{9D8B030D-6E8A-4147-A177-3AD203B41FA5}">
                      <a16:colId xmlns:a16="http://schemas.microsoft.com/office/drawing/2014/main" xmlns="" val="382449761"/>
                    </a:ext>
                  </a:extLst>
                </a:gridCol>
                <a:gridCol w="1752600">
                  <a:extLst>
                    <a:ext uri="{9D8B030D-6E8A-4147-A177-3AD203B41FA5}">
                      <a16:colId xmlns:a16="http://schemas.microsoft.com/office/drawing/2014/main" xmlns="" val="3744472545"/>
                    </a:ext>
                  </a:extLst>
                </a:gridCol>
                <a:gridCol w="1524000">
                  <a:extLst>
                    <a:ext uri="{9D8B030D-6E8A-4147-A177-3AD203B41FA5}">
                      <a16:colId xmlns:a16="http://schemas.microsoft.com/office/drawing/2014/main" xmlns="" val="1201068836"/>
                    </a:ext>
                  </a:extLst>
                </a:gridCol>
                <a:gridCol w="1828800">
                  <a:extLst>
                    <a:ext uri="{9D8B030D-6E8A-4147-A177-3AD203B41FA5}">
                      <a16:colId xmlns:a16="http://schemas.microsoft.com/office/drawing/2014/main" xmlns="" val="3747349899"/>
                    </a:ext>
                  </a:extLst>
                </a:gridCol>
              </a:tblGrid>
              <a:tr h="370840">
                <a:tc>
                  <a:txBody>
                    <a:bodyPr/>
                    <a:lstStyle/>
                    <a:p>
                      <a:r>
                        <a:rPr lang="en-US" dirty="0"/>
                        <a:t>Year</a:t>
                      </a:r>
                    </a:p>
                  </a:txBody>
                  <a:tcPr/>
                </a:tc>
                <a:tc>
                  <a:txBody>
                    <a:bodyPr/>
                    <a:lstStyle/>
                    <a:p>
                      <a:r>
                        <a:rPr lang="en-US" dirty="0"/>
                        <a:t>New Cases: Non Qui Tam</a:t>
                      </a:r>
                    </a:p>
                  </a:txBody>
                  <a:tcPr/>
                </a:tc>
                <a:tc>
                  <a:txBody>
                    <a:bodyPr/>
                    <a:lstStyle/>
                    <a:p>
                      <a:r>
                        <a:rPr lang="en-US" dirty="0"/>
                        <a:t>New Cases: Qui Tam</a:t>
                      </a:r>
                    </a:p>
                  </a:txBody>
                  <a:tcPr/>
                </a:tc>
                <a:tc>
                  <a:txBody>
                    <a:bodyPr/>
                    <a:lstStyle/>
                    <a:p>
                      <a:r>
                        <a:rPr lang="en-US" dirty="0"/>
                        <a:t>Settlements and Judgments: Non Qui Tam</a:t>
                      </a:r>
                    </a:p>
                  </a:txBody>
                  <a:tcPr/>
                </a:tc>
                <a:tc>
                  <a:txBody>
                    <a:bodyPr/>
                    <a:lstStyle/>
                    <a:p>
                      <a:r>
                        <a:rPr lang="en-US" dirty="0"/>
                        <a:t>Settlements and Judgments: Qui Tam</a:t>
                      </a:r>
                    </a:p>
                  </a:txBody>
                  <a:tcPr/>
                </a:tc>
                <a:tc>
                  <a:txBody>
                    <a:bodyPr/>
                    <a:lstStyle/>
                    <a:p>
                      <a:r>
                        <a:rPr lang="en-US" dirty="0"/>
                        <a:t>Whistleblower Awards</a:t>
                      </a:r>
                    </a:p>
                  </a:txBody>
                  <a:tcPr/>
                </a:tc>
                <a:extLst>
                  <a:ext uri="{0D108BD9-81ED-4DB2-BD59-A6C34878D82A}">
                    <a16:rowId xmlns:a16="http://schemas.microsoft.com/office/drawing/2014/main" xmlns="" val="1987112736"/>
                  </a:ext>
                </a:extLst>
              </a:tr>
              <a:tr h="370840">
                <a:tc>
                  <a:txBody>
                    <a:bodyPr/>
                    <a:lstStyle/>
                    <a:p>
                      <a:r>
                        <a:rPr lang="en-US" dirty="0"/>
                        <a:t>2015</a:t>
                      </a:r>
                    </a:p>
                  </a:txBody>
                  <a:tcPr/>
                </a:tc>
                <a:tc>
                  <a:txBody>
                    <a:bodyPr/>
                    <a:lstStyle/>
                    <a:p>
                      <a:r>
                        <a:rPr lang="en-US" dirty="0"/>
                        <a:t>110</a:t>
                      </a:r>
                    </a:p>
                  </a:txBody>
                  <a:tcPr/>
                </a:tc>
                <a:tc>
                  <a:txBody>
                    <a:bodyPr/>
                    <a:lstStyle/>
                    <a:p>
                      <a:r>
                        <a:rPr lang="en-US" dirty="0"/>
                        <a:t>639</a:t>
                      </a:r>
                    </a:p>
                  </a:txBody>
                  <a:tcPr/>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$731 million</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$3.1 billion</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$667 million</a:t>
                      </a:r>
                    </a:p>
                  </a:txBody>
                  <a:tcPr marL="68580" marR="68580" marT="0" marB="0"/>
                </a:tc>
                <a:extLst>
                  <a:ext uri="{0D108BD9-81ED-4DB2-BD59-A6C34878D82A}">
                    <a16:rowId xmlns:a16="http://schemas.microsoft.com/office/drawing/2014/main" xmlns="" val="2085876704"/>
                  </a:ext>
                </a:extLst>
              </a:tr>
              <a:tr h="370840">
                <a:tc>
                  <a:txBody>
                    <a:bodyPr/>
                    <a:lstStyle/>
                    <a:p>
                      <a:r>
                        <a:rPr lang="en-US" dirty="0"/>
                        <a:t>2016</a:t>
                      </a:r>
                    </a:p>
                  </a:txBody>
                  <a:tcPr/>
                </a:tc>
                <a:tc>
                  <a:txBody>
                    <a:bodyPr/>
                    <a:lstStyle/>
                    <a:p>
                      <a:r>
                        <a:rPr lang="en-US" dirty="0"/>
                        <a:t>143</a:t>
                      </a:r>
                    </a:p>
                  </a:txBody>
                  <a:tcPr/>
                </a:tc>
                <a:tc>
                  <a:txBody>
                    <a:bodyPr/>
                    <a:lstStyle/>
                    <a:p>
                      <a:r>
                        <a:rPr lang="en-US" dirty="0"/>
                        <a:t>702</a:t>
                      </a:r>
                    </a:p>
                  </a:txBody>
                  <a:tcPr/>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$1.9 billion</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$2.9 billion</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$519 million</a:t>
                      </a:r>
                    </a:p>
                  </a:txBody>
                  <a:tcPr marL="68580" marR="68580" marT="0" marB="0"/>
                </a:tc>
                <a:extLst>
                  <a:ext uri="{0D108BD9-81ED-4DB2-BD59-A6C34878D82A}">
                    <a16:rowId xmlns:a16="http://schemas.microsoft.com/office/drawing/2014/main" xmlns="" val="2223921588"/>
                  </a:ext>
                </a:extLst>
              </a:tr>
              <a:tr h="370840">
                <a:tc>
                  <a:txBody>
                    <a:bodyPr/>
                    <a:lstStyle/>
                    <a:p>
                      <a:r>
                        <a:rPr lang="en-US" dirty="0"/>
                        <a:t>2017</a:t>
                      </a:r>
                    </a:p>
                  </a:txBody>
                  <a:tcPr/>
                </a:tc>
                <a:tc>
                  <a:txBody>
                    <a:bodyPr/>
                    <a:lstStyle/>
                    <a:p>
                      <a:r>
                        <a:rPr lang="en-US" dirty="0"/>
                        <a:t>146</a:t>
                      </a:r>
                    </a:p>
                  </a:txBody>
                  <a:tcPr/>
                </a:tc>
                <a:tc>
                  <a:txBody>
                    <a:bodyPr/>
                    <a:lstStyle/>
                    <a:p>
                      <a:r>
                        <a:rPr lang="en-US" dirty="0"/>
                        <a:t>681</a:t>
                      </a:r>
                    </a:p>
                  </a:txBody>
                  <a:tcPr/>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$281 million</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$3.1 billion</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$536 million</a:t>
                      </a:r>
                    </a:p>
                  </a:txBody>
                  <a:tcPr marL="68580" marR="68580" marT="0" marB="0"/>
                </a:tc>
                <a:extLst>
                  <a:ext uri="{0D108BD9-81ED-4DB2-BD59-A6C34878D82A}">
                    <a16:rowId xmlns:a16="http://schemas.microsoft.com/office/drawing/2014/main" xmlns="" val="1414881811"/>
                  </a:ext>
                </a:extLst>
              </a:tr>
              <a:tr h="370840">
                <a:tc>
                  <a:txBody>
                    <a:bodyPr/>
                    <a:lstStyle/>
                    <a:p>
                      <a:r>
                        <a:rPr lang="en-US" dirty="0"/>
                        <a:t>2018</a:t>
                      </a:r>
                    </a:p>
                  </a:txBody>
                  <a:tcPr/>
                </a:tc>
                <a:tc>
                  <a:txBody>
                    <a:bodyPr/>
                    <a:lstStyle/>
                    <a:p>
                      <a:r>
                        <a:rPr lang="en-US" dirty="0"/>
                        <a:t>123</a:t>
                      </a:r>
                    </a:p>
                  </a:txBody>
                  <a:tcPr/>
                </a:tc>
                <a:tc>
                  <a:txBody>
                    <a:bodyPr/>
                    <a:lstStyle/>
                    <a:p>
                      <a:r>
                        <a:rPr lang="en-US" dirty="0"/>
                        <a:t>646</a:t>
                      </a:r>
                    </a:p>
                  </a:txBody>
                  <a:tcPr/>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$787 million</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$2.1 billion</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$341 million</a:t>
                      </a:r>
                    </a:p>
                  </a:txBody>
                  <a:tcPr marL="68580" marR="68580" marT="0" marB="0"/>
                </a:tc>
                <a:extLst>
                  <a:ext uri="{0D108BD9-81ED-4DB2-BD59-A6C34878D82A}">
                    <a16:rowId xmlns:a16="http://schemas.microsoft.com/office/drawing/2014/main" xmlns="" val="539636805"/>
                  </a:ext>
                </a:extLst>
              </a:tr>
              <a:tr h="370840">
                <a:tc>
                  <a:txBody>
                    <a:bodyPr/>
                    <a:lstStyle/>
                    <a:p>
                      <a:r>
                        <a:rPr lang="en-US" dirty="0"/>
                        <a:t>2019</a:t>
                      </a:r>
                    </a:p>
                  </a:txBody>
                  <a:tcPr/>
                </a:tc>
                <a:tc>
                  <a:txBody>
                    <a:bodyPr/>
                    <a:lstStyle/>
                    <a:p>
                      <a:r>
                        <a:rPr lang="en-US" dirty="0"/>
                        <a:t>146</a:t>
                      </a:r>
                    </a:p>
                  </a:txBody>
                  <a:tcPr/>
                </a:tc>
                <a:tc>
                  <a:txBody>
                    <a:bodyPr/>
                    <a:lstStyle/>
                    <a:p>
                      <a:r>
                        <a:rPr lang="en-US" dirty="0"/>
                        <a:t>636</a:t>
                      </a:r>
                    </a:p>
                  </a:txBody>
                  <a:tcPr/>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$844 million</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$2.2 billion</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$271 million</a:t>
                      </a:r>
                    </a:p>
                  </a:txBody>
                  <a:tcPr marL="68580" marR="68580" marT="0" marB="0"/>
                </a:tc>
                <a:extLst>
                  <a:ext uri="{0D108BD9-81ED-4DB2-BD59-A6C34878D82A}">
                    <a16:rowId xmlns:a16="http://schemas.microsoft.com/office/drawing/2014/main" xmlns="" val="250797972"/>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3313124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Whistleblowing Encouraged by Government </a:t>
            </a:r>
            <a:r>
              <a:rPr lang="en-US" sz="2200" dirty="0"/>
              <a:t>(3 of 8)</a:t>
            </a:r>
          </a:p>
        </p:txBody>
      </p:sp>
      <p:sp>
        <p:nvSpPr>
          <p:cNvPr id="4" name="Content Placeholder 3"/>
          <p:cNvSpPr>
            <a:spLocks noGrp="1"/>
          </p:cNvSpPr>
          <p:nvPr>
            <p:ph idx="1"/>
          </p:nvPr>
        </p:nvSpPr>
        <p:spPr/>
        <p:txBody>
          <a:bodyPr>
            <a:normAutofit/>
          </a:bodyPr>
          <a:lstStyle/>
          <a:p>
            <a:pPr marL="0" indent="0">
              <a:buNone/>
            </a:pPr>
            <a:r>
              <a:rPr lang="en-US" dirty="0"/>
              <a:t>Reporting Tax Fraud</a:t>
            </a:r>
          </a:p>
          <a:p>
            <a:r>
              <a:rPr lang="en-US" dirty="0"/>
              <a:t>IRS’s Whistleblower Office.</a:t>
            </a:r>
          </a:p>
          <a:p>
            <a:r>
              <a:rPr lang="en-US" dirty="0"/>
              <a:t>Whistleblower Reward Program.</a:t>
            </a:r>
          </a:p>
          <a:p>
            <a:r>
              <a:rPr lang="en-US" dirty="0"/>
              <a:t>Informant’s identity anonymous.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3572580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Whistleblowing Encouraged by Government </a:t>
            </a:r>
            <a:r>
              <a:rPr lang="en-US" sz="2200" dirty="0"/>
              <a:t>(4 of 8)</a:t>
            </a:r>
          </a:p>
        </p:txBody>
      </p:sp>
      <p:sp>
        <p:nvSpPr>
          <p:cNvPr id="4" name="Content Placeholder 3"/>
          <p:cNvSpPr>
            <a:spLocks noGrp="1"/>
          </p:cNvSpPr>
          <p:nvPr>
            <p:ph idx="1"/>
          </p:nvPr>
        </p:nvSpPr>
        <p:spPr/>
        <p:txBody>
          <a:bodyPr>
            <a:normAutofit/>
          </a:bodyPr>
          <a:lstStyle/>
          <a:p>
            <a:pPr marL="0" indent="0">
              <a:buNone/>
            </a:pPr>
            <a:r>
              <a:rPr lang="en-US" dirty="0"/>
              <a:t>Dodd-Frank Act of 2010</a:t>
            </a:r>
          </a:p>
          <a:p>
            <a:r>
              <a:rPr lang="en-US" dirty="0"/>
              <a:t>Whistleblower rewards from SEC sanctions.</a:t>
            </a:r>
          </a:p>
          <a:p>
            <a:r>
              <a:rPr lang="en-US" dirty="0"/>
              <a:t>Whistleblower must voluntarily provide information.</a:t>
            </a:r>
          </a:p>
          <a:p>
            <a:r>
              <a:rPr lang="en-US" dirty="0"/>
              <a:t>Law provides confidentiality.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3658605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Whistleblowing Encouraged by Government </a:t>
            </a:r>
            <a:r>
              <a:rPr lang="en-US" sz="2200" dirty="0"/>
              <a:t>(5 of 8)</a:t>
            </a:r>
          </a:p>
        </p:txBody>
      </p:sp>
      <p:graphicFrame>
        <p:nvGraphicFramePr>
          <p:cNvPr id="6" name="Table 6">
            <a:extLst>
              <a:ext uri="{FF2B5EF4-FFF2-40B4-BE49-F238E27FC236}">
                <a16:creationId xmlns:a16="http://schemas.microsoft.com/office/drawing/2014/main" xmlns="" id="{EC0B0267-7F01-47AF-82DF-9D70347E30DA}"/>
              </a:ext>
            </a:extLst>
          </p:cNvPr>
          <p:cNvGraphicFramePr>
            <a:graphicFrameLocks noGrp="1"/>
          </p:cNvGraphicFramePr>
          <p:nvPr>
            <p:ph idx="1"/>
            <p:extLst>
              <p:ext uri="{D42A27DB-BD31-4B8C-83A1-F6EECF244321}">
                <p14:modId xmlns:p14="http://schemas.microsoft.com/office/powerpoint/2010/main" val="606921997"/>
              </p:ext>
            </p:extLst>
          </p:nvPr>
        </p:nvGraphicFramePr>
        <p:xfrm>
          <a:off x="457200" y="2133600"/>
          <a:ext cx="8229600" cy="259588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xmlns="" val="3055302972"/>
                    </a:ext>
                  </a:extLst>
                </a:gridCol>
                <a:gridCol w="4648200">
                  <a:extLst>
                    <a:ext uri="{9D8B030D-6E8A-4147-A177-3AD203B41FA5}">
                      <a16:colId xmlns:a16="http://schemas.microsoft.com/office/drawing/2014/main" xmlns="" val="190001556"/>
                    </a:ext>
                  </a:extLst>
                </a:gridCol>
              </a:tblGrid>
              <a:tr h="370840">
                <a:tc>
                  <a:txBody>
                    <a:bodyPr/>
                    <a:lstStyle/>
                    <a:p>
                      <a:r>
                        <a:rPr lang="en-US" dirty="0"/>
                        <a:t>Year</a:t>
                      </a:r>
                    </a:p>
                  </a:txBody>
                  <a:tcPr/>
                </a:tc>
                <a:tc>
                  <a:txBody>
                    <a:bodyPr/>
                    <a:lstStyle/>
                    <a:p>
                      <a:r>
                        <a:rPr lang="en-US" dirty="0"/>
                        <a:t>Law</a:t>
                      </a:r>
                    </a:p>
                  </a:txBody>
                  <a:tcPr/>
                </a:tc>
                <a:extLst>
                  <a:ext uri="{0D108BD9-81ED-4DB2-BD59-A6C34878D82A}">
                    <a16:rowId xmlns:a16="http://schemas.microsoft.com/office/drawing/2014/main" xmlns="" val="2721445966"/>
                  </a:ext>
                </a:extLst>
              </a:tr>
              <a:tr h="370840">
                <a:tc>
                  <a:txBody>
                    <a:bodyPr/>
                    <a:lstStyle/>
                    <a:p>
                      <a:r>
                        <a:rPr lang="en-US" dirty="0"/>
                        <a:t>1935</a:t>
                      </a:r>
                    </a:p>
                  </a:txBody>
                  <a:tcPr/>
                </a:tc>
                <a:tc>
                  <a:txBody>
                    <a:bodyPr/>
                    <a:lstStyle/>
                    <a:p>
                      <a:r>
                        <a:rPr lang="en-US" dirty="0"/>
                        <a:t>National Labor Relations Act</a:t>
                      </a:r>
                    </a:p>
                  </a:txBody>
                  <a:tcPr/>
                </a:tc>
                <a:extLst>
                  <a:ext uri="{0D108BD9-81ED-4DB2-BD59-A6C34878D82A}">
                    <a16:rowId xmlns:a16="http://schemas.microsoft.com/office/drawing/2014/main" xmlns="" val="3165664828"/>
                  </a:ext>
                </a:extLst>
              </a:tr>
              <a:tr h="370840">
                <a:tc>
                  <a:txBody>
                    <a:bodyPr/>
                    <a:lstStyle/>
                    <a:p>
                      <a:r>
                        <a:rPr lang="en-US" dirty="0"/>
                        <a:t>1964</a:t>
                      </a:r>
                    </a:p>
                  </a:txBody>
                  <a:tcPr/>
                </a:tc>
                <a:tc>
                  <a:txBody>
                    <a:bodyPr/>
                    <a:lstStyle/>
                    <a:p>
                      <a:r>
                        <a:rPr lang="en-US" dirty="0"/>
                        <a:t>Civil Rights Act</a:t>
                      </a:r>
                    </a:p>
                  </a:txBody>
                  <a:tcPr/>
                </a:tc>
                <a:extLst>
                  <a:ext uri="{0D108BD9-81ED-4DB2-BD59-A6C34878D82A}">
                    <a16:rowId xmlns:a16="http://schemas.microsoft.com/office/drawing/2014/main" xmlns="" val="625839293"/>
                  </a:ext>
                </a:extLst>
              </a:tr>
              <a:tr h="370840">
                <a:tc>
                  <a:txBody>
                    <a:bodyPr/>
                    <a:lstStyle/>
                    <a:p>
                      <a:r>
                        <a:rPr lang="en-US" dirty="0"/>
                        <a:t>1970</a:t>
                      </a:r>
                    </a:p>
                  </a:txBody>
                  <a:tcPr/>
                </a:tc>
                <a:tc>
                  <a:txBody>
                    <a:bodyPr/>
                    <a:lstStyle/>
                    <a:p>
                      <a:r>
                        <a:rPr lang="en-US" dirty="0"/>
                        <a:t>Occupational Safety and Health Act</a:t>
                      </a:r>
                    </a:p>
                  </a:txBody>
                  <a:tcPr/>
                </a:tc>
                <a:extLst>
                  <a:ext uri="{0D108BD9-81ED-4DB2-BD59-A6C34878D82A}">
                    <a16:rowId xmlns:a16="http://schemas.microsoft.com/office/drawing/2014/main" xmlns="" val="411334795"/>
                  </a:ext>
                </a:extLst>
              </a:tr>
              <a:tr h="370840">
                <a:tc>
                  <a:txBody>
                    <a:bodyPr/>
                    <a:lstStyle/>
                    <a:p>
                      <a:r>
                        <a:rPr lang="en-US" dirty="0"/>
                        <a:t>1989</a:t>
                      </a:r>
                    </a:p>
                  </a:txBody>
                  <a:tcPr/>
                </a:tc>
                <a:tc>
                  <a:txBody>
                    <a:bodyPr/>
                    <a:lstStyle/>
                    <a:p>
                      <a:r>
                        <a:rPr lang="en-US" dirty="0"/>
                        <a:t>Whistleblower Protection Act</a:t>
                      </a:r>
                    </a:p>
                  </a:txBody>
                  <a:tcPr/>
                </a:tc>
                <a:extLst>
                  <a:ext uri="{0D108BD9-81ED-4DB2-BD59-A6C34878D82A}">
                    <a16:rowId xmlns:a16="http://schemas.microsoft.com/office/drawing/2014/main" xmlns="" val="694049054"/>
                  </a:ext>
                </a:extLst>
              </a:tr>
              <a:tr h="370840">
                <a:tc>
                  <a:txBody>
                    <a:bodyPr/>
                    <a:lstStyle/>
                    <a:p>
                      <a:r>
                        <a:rPr lang="en-US" dirty="0"/>
                        <a:t>2002</a:t>
                      </a:r>
                    </a:p>
                  </a:txBody>
                  <a:tcPr/>
                </a:tc>
                <a:tc>
                  <a:txBody>
                    <a:bodyPr/>
                    <a:lstStyle/>
                    <a:p>
                      <a:r>
                        <a:rPr lang="en-US" dirty="0"/>
                        <a:t>Sarbanes-Oxley Act</a:t>
                      </a:r>
                    </a:p>
                  </a:txBody>
                  <a:tcPr/>
                </a:tc>
                <a:extLst>
                  <a:ext uri="{0D108BD9-81ED-4DB2-BD59-A6C34878D82A}">
                    <a16:rowId xmlns:a16="http://schemas.microsoft.com/office/drawing/2014/main" xmlns="" val="484071968"/>
                  </a:ext>
                </a:extLst>
              </a:tr>
              <a:tr h="370840">
                <a:tc>
                  <a:txBody>
                    <a:bodyPr/>
                    <a:lstStyle/>
                    <a:p>
                      <a:r>
                        <a:rPr lang="en-US" dirty="0"/>
                        <a:t>2012</a:t>
                      </a:r>
                    </a:p>
                  </a:txBody>
                  <a:tcPr/>
                </a:tc>
                <a:tc>
                  <a:txBody>
                    <a:bodyPr/>
                    <a:lstStyle/>
                    <a:p>
                      <a:r>
                        <a:rPr lang="en-US" dirty="0"/>
                        <a:t>Whistleblower Protection Enhancement Act</a:t>
                      </a:r>
                    </a:p>
                  </a:txBody>
                  <a:tcPr/>
                </a:tc>
                <a:extLst>
                  <a:ext uri="{0D108BD9-81ED-4DB2-BD59-A6C34878D82A}">
                    <a16:rowId xmlns:a16="http://schemas.microsoft.com/office/drawing/2014/main" xmlns="" val="950070664"/>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2081930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Whistleblowing Encouraged by Government </a:t>
            </a:r>
            <a:r>
              <a:rPr lang="en-US" sz="2200" dirty="0"/>
              <a:t>(6 of 8)</a:t>
            </a:r>
          </a:p>
        </p:txBody>
      </p:sp>
      <p:sp>
        <p:nvSpPr>
          <p:cNvPr id="4" name="Content Placeholder 3"/>
          <p:cNvSpPr>
            <a:spLocks noGrp="1"/>
          </p:cNvSpPr>
          <p:nvPr>
            <p:ph idx="1"/>
          </p:nvPr>
        </p:nvSpPr>
        <p:spPr/>
        <p:txBody>
          <a:bodyPr>
            <a:normAutofit/>
          </a:bodyPr>
          <a:lstStyle/>
          <a:p>
            <a:pPr marL="0" indent="0">
              <a:buNone/>
            </a:pPr>
            <a:r>
              <a:rPr lang="en-US" dirty="0"/>
              <a:t>When to Blow the Whistle</a:t>
            </a:r>
          </a:p>
          <a:p>
            <a:r>
              <a:rPr lang="en-US" dirty="0"/>
              <a:t>Potential whistleblowers must cautiously explore ramifications.</a:t>
            </a:r>
          </a:p>
          <a:p>
            <a:r>
              <a:rPr lang="en-US" dirty="0"/>
              <a:t>4 recommendations from legal advisors.</a:t>
            </a:r>
          </a:p>
          <a:p>
            <a:r>
              <a:rPr lang="en-US" dirty="0"/>
              <a:t>Some organizations offer guidance and legal assistance.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2594728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Whistleblowing Encouraged by Government </a:t>
            </a:r>
            <a:r>
              <a:rPr lang="en-US" sz="2200" dirty="0"/>
              <a:t>(7 of 8)</a:t>
            </a:r>
          </a:p>
        </p:txBody>
      </p:sp>
      <p:sp>
        <p:nvSpPr>
          <p:cNvPr id="4" name="Content Placeholder 3"/>
          <p:cNvSpPr>
            <a:spLocks noGrp="1"/>
          </p:cNvSpPr>
          <p:nvPr>
            <p:ph idx="1"/>
          </p:nvPr>
        </p:nvSpPr>
        <p:spPr/>
        <p:txBody>
          <a:bodyPr>
            <a:normAutofit/>
          </a:bodyPr>
          <a:lstStyle/>
          <a:p>
            <a:pPr marL="0" indent="0">
              <a:buNone/>
            </a:pPr>
            <a:r>
              <a:rPr lang="en-US" dirty="0"/>
              <a:t>Negative Outcomes for Whistleblowers</a:t>
            </a:r>
          </a:p>
          <a:p>
            <a:r>
              <a:rPr lang="en-US" dirty="0"/>
              <a:t>Many whistleblowers experience retaliation.</a:t>
            </a:r>
          </a:p>
          <a:p>
            <a:r>
              <a:rPr lang="en-US" dirty="0"/>
              <a:t>Laws prohibit all retaliation.</a:t>
            </a:r>
          </a:p>
          <a:p>
            <a:r>
              <a:rPr lang="en-US" dirty="0"/>
              <a:t>Example: Cynthia Cooper.</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2597477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Whistleblowing Encouraged by Government </a:t>
            </a:r>
            <a:r>
              <a:rPr lang="en-US" sz="2200" dirty="0"/>
              <a:t>(8 of 8)</a:t>
            </a:r>
          </a:p>
        </p:txBody>
      </p:sp>
      <p:sp>
        <p:nvSpPr>
          <p:cNvPr id="4" name="Content Placeholder 3"/>
          <p:cNvSpPr>
            <a:spLocks noGrp="1"/>
          </p:cNvSpPr>
          <p:nvPr>
            <p:ph idx="1"/>
          </p:nvPr>
        </p:nvSpPr>
        <p:spPr/>
        <p:txBody>
          <a:bodyPr>
            <a:normAutofit/>
          </a:bodyPr>
          <a:lstStyle/>
          <a:p>
            <a:pPr marL="0" indent="0">
              <a:buNone/>
            </a:pPr>
            <a:r>
              <a:rPr lang="en-US" dirty="0"/>
              <a:t>Organization Ethics Audit</a:t>
            </a:r>
          </a:p>
          <a:p>
            <a:r>
              <a:rPr lang="en-US" dirty="0"/>
              <a:t>Preformed by external third party or internally.</a:t>
            </a:r>
          </a:p>
          <a:p>
            <a:r>
              <a:rPr lang="en-US" dirty="0"/>
              <a:t>Consists of multiple steps.</a:t>
            </a:r>
          </a:p>
          <a:p>
            <a:r>
              <a:rPr lang="en-US" dirty="0"/>
              <a:t>Create focus groups to determine effectiveness of ethics program.</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11330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Employee Silence on Ethical Misconduct </a:t>
            </a:r>
            <a:r>
              <a:rPr lang="en-US" sz="2200" dirty="0"/>
              <a:t>(3 of 10)</a:t>
            </a:r>
          </a:p>
        </p:txBody>
      </p:sp>
      <p:graphicFrame>
        <p:nvGraphicFramePr>
          <p:cNvPr id="6" name="Table 6">
            <a:extLst>
              <a:ext uri="{FF2B5EF4-FFF2-40B4-BE49-F238E27FC236}">
                <a16:creationId xmlns:a16="http://schemas.microsoft.com/office/drawing/2014/main" xmlns="" id="{89F4D491-1AD8-4B39-82DE-22D59EBA793C}"/>
              </a:ext>
            </a:extLst>
          </p:cNvPr>
          <p:cNvGraphicFramePr>
            <a:graphicFrameLocks noGrp="1"/>
          </p:cNvGraphicFramePr>
          <p:nvPr>
            <p:ph idx="1"/>
            <p:extLst>
              <p:ext uri="{D42A27DB-BD31-4B8C-83A1-F6EECF244321}">
                <p14:modId xmlns:p14="http://schemas.microsoft.com/office/powerpoint/2010/main" val="4214605739"/>
              </p:ext>
            </p:extLst>
          </p:nvPr>
        </p:nvGraphicFramePr>
        <p:xfrm>
          <a:off x="457200" y="2204720"/>
          <a:ext cx="8229600" cy="4058920"/>
        </p:xfrm>
        <a:graphic>
          <a:graphicData uri="http://schemas.openxmlformats.org/drawingml/2006/table">
            <a:tbl>
              <a:tblPr firstRow="1" bandRow="1">
                <a:tableStyleId>{5C22544A-7EE6-4342-B048-85BDC9FD1C3A}</a:tableStyleId>
              </a:tblPr>
              <a:tblGrid>
                <a:gridCol w="4495800">
                  <a:extLst>
                    <a:ext uri="{9D8B030D-6E8A-4147-A177-3AD203B41FA5}">
                      <a16:colId xmlns:a16="http://schemas.microsoft.com/office/drawing/2014/main" xmlns="" val="2121459790"/>
                    </a:ext>
                  </a:extLst>
                </a:gridCol>
                <a:gridCol w="1828800">
                  <a:extLst>
                    <a:ext uri="{9D8B030D-6E8A-4147-A177-3AD203B41FA5}">
                      <a16:colId xmlns:a16="http://schemas.microsoft.com/office/drawing/2014/main" xmlns="" val="1853072107"/>
                    </a:ext>
                  </a:extLst>
                </a:gridCol>
                <a:gridCol w="1905000">
                  <a:extLst>
                    <a:ext uri="{9D8B030D-6E8A-4147-A177-3AD203B41FA5}">
                      <a16:colId xmlns:a16="http://schemas.microsoft.com/office/drawing/2014/main" xmlns="" val="1895605278"/>
                    </a:ext>
                  </a:extLst>
                </a:gridCol>
              </a:tblGrid>
              <a:tr h="370840">
                <a:tc>
                  <a:txBody>
                    <a:bodyPr/>
                    <a:lstStyle/>
                    <a:p>
                      <a:pPr marL="0" marR="0" algn="l" defTabSz="914400" rtl="0" eaLnBrk="1" latinLnBrk="0" hangingPunct="1">
                        <a:spcBef>
                          <a:spcPts val="0"/>
                        </a:spcBef>
                        <a:spcAft>
                          <a:spcPts val="0"/>
                        </a:spcAft>
                      </a:pPr>
                      <a:r>
                        <a:rPr lang="en-US" sz="1800" b="1" kern="1200" dirty="0">
                          <a:solidFill>
                            <a:schemeClr val="lt1"/>
                          </a:solidFill>
                          <a:latin typeface="+mn-lt"/>
                          <a:ea typeface="+mn-ea"/>
                          <a:cs typeface="+mn-cs"/>
                        </a:rPr>
                        <a:t>Unethical or Illegal Behavior</a:t>
                      </a:r>
                    </a:p>
                  </a:txBody>
                  <a:tcPr marL="68580" marR="68580" marT="0" marB="0"/>
                </a:tc>
                <a:tc>
                  <a:txBody>
                    <a:bodyPr/>
                    <a:lstStyle/>
                    <a:p>
                      <a:pPr marL="0" marR="0" algn="l" defTabSz="914400" rtl="0" eaLnBrk="1" latinLnBrk="0" hangingPunct="1">
                        <a:spcBef>
                          <a:spcPts val="0"/>
                        </a:spcBef>
                        <a:spcAft>
                          <a:spcPts val="0"/>
                        </a:spcAft>
                      </a:pPr>
                      <a:r>
                        <a:rPr lang="en-US" sz="1800" b="1" kern="1200" dirty="0">
                          <a:solidFill>
                            <a:schemeClr val="lt1"/>
                          </a:solidFill>
                          <a:latin typeface="+mn-lt"/>
                          <a:ea typeface="+mn-ea"/>
                          <a:cs typeface="+mn-cs"/>
                        </a:rPr>
                        <a:t>Incidence Rate of Misconduct</a:t>
                      </a:r>
                    </a:p>
                  </a:txBody>
                  <a:tcPr marL="68580" marR="68580" marT="0" marB="0"/>
                </a:tc>
                <a:tc>
                  <a:txBody>
                    <a:bodyPr/>
                    <a:lstStyle/>
                    <a:p>
                      <a:pPr marL="0" marR="0" algn="l" defTabSz="914400" rtl="0" eaLnBrk="1" latinLnBrk="0" hangingPunct="1">
                        <a:spcBef>
                          <a:spcPts val="0"/>
                        </a:spcBef>
                        <a:spcAft>
                          <a:spcPts val="0"/>
                        </a:spcAft>
                      </a:pPr>
                      <a:r>
                        <a:rPr lang="en-US" sz="1800" b="1" kern="1200" dirty="0">
                          <a:solidFill>
                            <a:schemeClr val="lt1"/>
                          </a:solidFill>
                          <a:latin typeface="+mn-lt"/>
                          <a:ea typeface="+mn-ea"/>
                          <a:cs typeface="+mn-cs"/>
                        </a:rPr>
                        <a:t>Incidence Rate of Misconduct with Pressure</a:t>
                      </a:r>
                    </a:p>
                  </a:txBody>
                  <a:tcPr marL="68580" marR="68580" marT="0" marB="0"/>
                </a:tc>
                <a:extLst>
                  <a:ext uri="{0D108BD9-81ED-4DB2-BD59-A6C34878D82A}">
                    <a16:rowId xmlns:a16="http://schemas.microsoft.com/office/drawing/2014/main" xmlns="" val="1715100533"/>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Conflict of interest</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27%</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55%</a:t>
                      </a:r>
                    </a:p>
                  </a:txBody>
                  <a:tcPr marL="68580" marR="68580" marT="0" marB="0"/>
                </a:tc>
                <a:extLst>
                  <a:ext uri="{0D108BD9-81ED-4DB2-BD59-A6C34878D82A}">
                    <a16:rowId xmlns:a16="http://schemas.microsoft.com/office/drawing/2014/main" xmlns="" val="833793734"/>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Abusive behavior or behavior that creates a hostile work environment</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25%</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52%</a:t>
                      </a:r>
                    </a:p>
                  </a:txBody>
                  <a:tcPr marL="68580" marR="68580" marT="0" marB="0"/>
                </a:tc>
                <a:extLst>
                  <a:ext uri="{0D108BD9-81ED-4DB2-BD59-A6C34878D82A}">
                    <a16:rowId xmlns:a16="http://schemas.microsoft.com/office/drawing/2014/main" xmlns="" val="1380025762"/>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Violations of heath and/or safety regulations</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24%</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45%</a:t>
                      </a:r>
                    </a:p>
                  </a:txBody>
                  <a:tcPr marL="68580" marR="68580" marT="0" marB="0"/>
                </a:tc>
                <a:extLst>
                  <a:ext uri="{0D108BD9-81ED-4DB2-BD59-A6C34878D82A}">
                    <a16:rowId xmlns:a16="http://schemas.microsoft.com/office/drawing/2014/main" xmlns="" val="1161408014"/>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Corruption, abuse of entrusted power for private gain</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19%</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43%</a:t>
                      </a:r>
                    </a:p>
                  </a:txBody>
                  <a:tcPr marL="68580" marR="68580" marT="0" marB="0"/>
                </a:tc>
                <a:extLst>
                  <a:ext uri="{0D108BD9-81ED-4DB2-BD59-A6C34878D82A}">
                    <a16:rowId xmlns:a16="http://schemas.microsoft.com/office/drawing/2014/main" xmlns="" val="2049750521"/>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Discrimination based on race, sex, age, religion, sexual orientation, or similar categories</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16%</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37%</a:t>
                      </a:r>
                    </a:p>
                  </a:txBody>
                  <a:tcPr marL="68580" marR="68580" marT="0" marB="0"/>
                </a:tc>
                <a:extLst>
                  <a:ext uri="{0D108BD9-81ED-4DB2-BD59-A6C34878D82A}">
                    <a16:rowId xmlns:a16="http://schemas.microsoft.com/office/drawing/2014/main" xmlns="" val="742547338"/>
                  </a:ext>
                </a:extLst>
              </a:tr>
              <a:tr h="3962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Sexual harassment</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13%</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30%</a:t>
                      </a:r>
                    </a:p>
                  </a:txBody>
                  <a:tcPr marL="68580" marR="68580" marT="0" marB="0"/>
                </a:tc>
                <a:extLst>
                  <a:ext uri="{0D108BD9-81ED-4DB2-BD59-A6C34878D82A}">
                    <a16:rowId xmlns:a16="http://schemas.microsoft.com/office/drawing/2014/main" xmlns="" val="646894752"/>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1024110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Employee Silence on Ethical Misconduct </a:t>
            </a:r>
            <a:r>
              <a:rPr lang="en-US" sz="2200" dirty="0"/>
              <a:t>(4 of 10)</a:t>
            </a:r>
          </a:p>
        </p:txBody>
      </p:sp>
      <p:graphicFrame>
        <p:nvGraphicFramePr>
          <p:cNvPr id="6" name="Table 6">
            <a:extLst>
              <a:ext uri="{FF2B5EF4-FFF2-40B4-BE49-F238E27FC236}">
                <a16:creationId xmlns:a16="http://schemas.microsoft.com/office/drawing/2014/main" xmlns="" id="{705B9748-6AD2-48B6-BAF3-712605AAE62D}"/>
              </a:ext>
            </a:extLst>
          </p:cNvPr>
          <p:cNvGraphicFramePr>
            <a:graphicFrameLocks noGrp="1"/>
          </p:cNvGraphicFramePr>
          <p:nvPr>
            <p:ph idx="1"/>
            <p:extLst>
              <p:ext uri="{D42A27DB-BD31-4B8C-83A1-F6EECF244321}">
                <p14:modId xmlns:p14="http://schemas.microsoft.com/office/powerpoint/2010/main" val="505740024"/>
              </p:ext>
            </p:extLst>
          </p:nvPr>
        </p:nvGraphicFramePr>
        <p:xfrm>
          <a:off x="457200" y="2133600"/>
          <a:ext cx="8229600" cy="22250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xmlns="" val="1438638556"/>
                    </a:ext>
                  </a:extLst>
                </a:gridCol>
                <a:gridCol w="4114800">
                  <a:extLst>
                    <a:ext uri="{9D8B030D-6E8A-4147-A177-3AD203B41FA5}">
                      <a16:colId xmlns:a16="http://schemas.microsoft.com/office/drawing/2014/main" xmlns="" val="3208824324"/>
                    </a:ext>
                  </a:extLst>
                </a:gridCol>
              </a:tblGrid>
              <a:tr h="370840">
                <a:tc>
                  <a:txBody>
                    <a:bodyPr/>
                    <a:lstStyle/>
                    <a:p>
                      <a:r>
                        <a:rPr lang="en-US" dirty="0"/>
                        <a:t>Company</a:t>
                      </a:r>
                    </a:p>
                  </a:txBody>
                  <a:tcPr/>
                </a:tc>
                <a:tc>
                  <a:txBody>
                    <a:bodyPr/>
                    <a:lstStyle/>
                    <a:p>
                      <a:r>
                        <a:rPr lang="en-US" dirty="0"/>
                        <a:t>Settlement</a:t>
                      </a:r>
                    </a:p>
                  </a:txBody>
                  <a:tcPr/>
                </a:tc>
                <a:extLst>
                  <a:ext uri="{0D108BD9-81ED-4DB2-BD59-A6C34878D82A}">
                    <a16:rowId xmlns:a16="http://schemas.microsoft.com/office/drawing/2014/main" xmlns="" val="2253632877"/>
                  </a:ext>
                </a:extLst>
              </a:tr>
              <a:tr h="370840">
                <a:tc>
                  <a:txBody>
                    <a:bodyPr/>
                    <a:lstStyle/>
                    <a:p>
                      <a:r>
                        <a:rPr lang="en-US" dirty="0"/>
                        <a:t>GlaxoSmithKline</a:t>
                      </a:r>
                    </a:p>
                  </a:txBody>
                  <a:tcPr/>
                </a:tc>
                <a:tc>
                  <a:txBody>
                    <a:bodyPr/>
                    <a:lstStyle/>
                    <a:p>
                      <a:r>
                        <a:rPr lang="en-US" dirty="0"/>
                        <a:t>$3 billion</a:t>
                      </a:r>
                    </a:p>
                  </a:txBody>
                  <a:tcPr/>
                </a:tc>
                <a:extLst>
                  <a:ext uri="{0D108BD9-81ED-4DB2-BD59-A6C34878D82A}">
                    <a16:rowId xmlns:a16="http://schemas.microsoft.com/office/drawing/2014/main" xmlns="" val="1687469849"/>
                  </a:ext>
                </a:extLst>
              </a:tr>
              <a:tr h="370840">
                <a:tc>
                  <a:txBody>
                    <a:bodyPr/>
                    <a:lstStyle/>
                    <a:p>
                      <a:r>
                        <a:rPr lang="en-US" dirty="0"/>
                        <a:t>Pfizer</a:t>
                      </a:r>
                    </a:p>
                  </a:txBody>
                  <a:tcPr/>
                </a:tc>
                <a:tc>
                  <a:txBody>
                    <a:bodyPr/>
                    <a:lstStyle/>
                    <a:p>
                      <a:r>
                        <a:rPr lang="en-US" dirty="0"/>
                        <a:t>$2.3 billion</a:t>
                      </a:r>
                    </a:p>
                  </a:txBody>
                  <a:tcPr/>
                </a:tc>
                <a:extLst>
                  <a:ext uri="{0D108BD9-81ED-4DB2-BD59-A6C34878D82A}">
                    <a16:rowId xmlns:a16="http://schemas.microsoft.com/office/drawing/2014/main" xmlns="" val="434387557"/>
                  </a:ext>
                </a:extLst>
              </a:tr>
              <a:tr h="370840">
                <a:tc>
                  <a:txBody>
                    <a:bodyPr/>
                    <a:lstStyle/>
                    <a:p>
                      <a:r>
                        <a:rPr lang="en-US" dirty="0"/>
                        <a:t>Johnson &amp; Johnson</a:t>
                      </a:r>
                    </a:p>
                  </a:txBody>
                  <a:tcPr/>
                </a:tc>
                <a:tc>
                  <a:txBody>
                    <a:bodyPr/>
                    <a:lstStyle/>
                    <a:p>
                      <a:r>
                        <a:rPr lang="en-US" dirty="0"/>
                        <a:t>$2.2 billion</a:t>
                      </a:r>
                    </a:p>
                  </a:txBody>
                  <a:tcPr/>
                </a:tc>
                <a:extLst>
                  <a:ext uri="{0D108BD9-81ED-4DB2-BD59-A6C34878D82A}">
                    <a16:rowId xmlns:a16="http://schemas.microsoft.com/office/drawing/2014/main" xmlns="" val="2351036172"/>
                  </a:ext>
                </a:extLst>
              </a:tr>
              <a:tr h="370840">
                <a:tc>
                  <a:txBody>
                    <a:bodyPr/>
                    <a:lstStyle/>
                    <a:p>
                      <a:r>
                        <a:rPr lang="en-US" dirty="0"/>
                        <a:t>Abbot Labs</a:t>
                      </a:r>
                    </a:p>
                  </a:txBody>
                  <a:tcPr/>
                </a:tc>
                <a:tc>
                  <a:txBody>
                    <a:bodyPr/>
                    <a:lstStyle/>
                    <a:p>
                      <a:r>
                        <a:rPr lang="en-US" dirty="0"/>
                        <a:t>$1.5 billion</a:t>
                      </a:r>
                    </a:p>
                  </a:txBody>
                  <a:tcPr/>
                </a:tc>
                <a:extLst>
                  <a:ext uri="{0D108BD9-81ED-4DB2-BD59-A6C34878D82A}">
                    <a16:rowId xmlns:a16="http://schemas.microsoft.com/office/drawing/2014/main" xmlns="" val="4013280053"/>
                  </a:ext>
                </a:extLst>
              </a:tr>
              <a:tr h="370840">
                <a:tc>
                  <a:txBody>
                    <a:bodyPr/>
                    <a:lstStyle/>
                    <a:p>
                      <a:r>
                        <a:rPr lang="en-US" dirty="0"/>
                        <a:t>Eli Lilly</a:t>
                      </a:r>
                    </a:p>
                  </a:txBody>
                  <a:tcPr/>
                </a:tc>
                <a:tc>
                  <a:txBody>
                    <a:bodyPr/>
                    <a:lstStyle/>
                    <a:p>
                      <a:r>
                        <a:rPr lang="en-US" dirty="0"/>
                        <a:t>$1.4 billion</a:t>
                      </a:r>
                    </a:p>
                  </a:txBody>
                  <a:tcPr/>
                </a:tc>
                <a:extLst>
                  <a:ext uri="{0D108BD9-81ED-4DB2-BD59-A6C34878D82A}">
                    <a16:rowId xmlns:a16="http://schemas.microsoft.com/office/drawing/2014/main" xmlns="" val="3765345142"/>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1310952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Employee Silence on Ethical Misconduct </a:t>
            </a:r>
            <a:r>
              <a:rPr lang="en-US" sz="2200" dirty="0"/>
              <a:t>(5 of 10)</a:t>
            </a:r>
          </a:p>
        </p:txBody>
      </p:sp>
      <p:sp>
        <p:nvSpPr>
          <p:cNvPr id="4" name="Content Placeholder 3"/>
          <p:cNvSpPr>
            <a:spLocks noGrp="1"/>
          </p:cNvSpPr>
          <p:nvPr>
            <p:ph idx="1"/>
          </p:nvPr>
        </p:nvSpPr>
        <p:spPr/>
        <p:txBody>
          <a:bodyPr>
            <a:normAutofit/>
          </a:bodyPr>
          <a:lstStyle/>
          <a:p>
            <a:pPr marL="0" indent="0">
              <a:buNone/>
            </a:pPr>
            <a:r>
              <a:rPr lang="en-US" dirty="0"/>
              <a:t>Reasons for Employee Silence: Organizational Factors</a:t>
            </a:r>
          </a:p>
          <a:p>
            <a:r>
              <a:rPr lang="en-US" dirty="0"/>
              <a:t>Authoritarian work culture.</a:t>
            </a:r>
          </a:p>
          <a:p>
            <a:r>
              <a:rPr lang="en-US" dirty="0"/>
              <a:t>Loyalty to the organization.</a:t>
            </a:r>
          </a:p>
          <a:p>
            <a:r>
              <a:rPr lang="en-US" dirty="0"/>
              <a:t>Lack of reporting system and anonymity.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1964678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Employee Silence on Ethical Misconduct </a:t>
            </a:r>
            <a:r>
              <a:rPr lang="en-US" sz="2200" dirty="0"/>
              <a:t>(6 of 10)</a:t>
            </a:r>
          </a:p>
        </p:txBody>
      </p:sp>
      <p:sp>
        <p:nvSpPr>
          <p:cNvPr id="4" name="Content Placeholder 3"/>
          <p:cNvSpPr>
            <a:spLocks noGrp="1"/>
          </p:cNvSpPr>
          <p:nvPr>
            <p:ph idx="1"/>
          </p:nvPr>
        </p:nvSpPr>
        <p:spPr/>
        <p:txBody>
          <a:bodyPr>
            <a:normAutofit/>
          </a:bodyPr>
          <a:lstStyle/>
          <a:p>
            <a:pPr marL="0" indent="0">
              <a:buNone/>
            </a:pPr>
            <a:r>
              <a:rPr lang="en-US" dirty="0"/>
              <a:t>Reasons for Employee Silence: Observer Factors</a:t>
            </a:r>
          </a:p>
          <a:p>
            <a:r>
              <a:rPr lang="en-US" dirty="0"/>
              <a:t>Lack of employee empowerment, evidence, or moral courage.</a:t>
            </a:r>
          </a:p>
          <a:p>
            <a:r>
              <a:rPr lang="en-US" dirty="0"/>
              <a:t>Moral intensity.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162991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Employee Silence on Ethical Misconduct </a:t>
            </a:r>
            <a:r>
              <a:rPr lang="en-US" sz="2200" dirty="0"/>
              <a:t>(7 of 10)</a:t>
            </a:r>
          </a:p>
        </p:txBody>
      </p:sp>
      <p:sp>
        <p:nvSpPr>
          <p:cNvPr id="4" name="Content Placeholder 3"/>
          <p:cNvSpPr>
            <a:spLocks noGrp="1"/>
          </p:cNvSpPr>
          <p:nvPr>
            <p:ph idx="1"/>
          </p:nvPr>
        </p:nvSpPr>
        <p:spPr/>
        <p:txBody>
          <a:bodyPr>
            <a:normAutofit/>
          </a:bodyPr>
          <a:lstStyle/>
          <a:p>
            <a:pPr marL="0" indent="0">
              <a:buNone/>
            </a:pPr>
            <a:r>
              <a:rPr lang="en-US" dirty="0"/>
              <a:t>Reasons for Employee Silence: Anticipated and Actual Negative Outcomes</a:t>
            </a:r>
          </a:p>
          <a:p>
            <a:r>
              <a:rPr lang="en-US" dirty="0"/>
              <a:t>Retaliation.</a:t>
            </a:r>
          </a:p>
          <a:p>
            <a:r>
              <a:rPr lang="en-US" dirty="0"/>
              <a:t>Negatively viewed by others.</a:t>
            </a:r>
          </a:p>
          <a:p>
            <a:r>
              <a:rPr lang="en-US" dirty="0"/>
              <a:t>Accused of disloyalty.</a:t>
            </a:r>
          </a:p>
          <a:p>
            <a:r>
              <a:rPr lang="en-US" dirty="0"/>
              <a:t>“Nothing will get done about it” belief.</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2838526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Employee Silence on Ethical Misconduct </a:t>
            </a:r>
            <a:r>
              <a:rPr lang="en-US" sz="2200" dirty="0"/>
              <a:t>(8 of 10)</a:t>
            </a:r>
          </a:p>
        </p:txBody>
      </p:sp>
      <p:graphicFrame>
        <p:nvGraphicFramePr>
          <p:cNvPr id="6" name="Table 6">
            <a:extLst>
              <a:ext uri="{FF2B5EF4-FFF2-40B4-BE49-F238E27FC236}">
                <a16:creationId xmlns:a16="http://schemas.microsoft.com/office/drawing/2014/main" xmlns="" id="{AA6BCFEA-B6AF-437D-AAA9-986A9FEB31D0}"/>
              </a:ext>
            </a:extLst>
          </p:cNvPr>
          <p:cNvGraphicFramePr>
            <a:graphicFrameLocks noGrp="1"/>
          </p:cNvGraphicFramePr>
          <p:nvPr>
            <p:ph idx="1"/>
            <p:extLst>
              <p:ext uri="{D42A27DB-BD31-4B8C-83A1-F6EECF244321}">
                <p14:modId xmlns:p14="http://schemas.microsoft.com/office/powerpoint/2010/main" val="1925080626"/>
              </p:ext>
            </p:extLst>
          </p:nvPr>
        </p:nvGraphicFramePr>
        <p:xfrm>
          <a:off x="457200" y="2133600"/>
          <a:ext cx="8229600" cy="421132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xmlns="" val="3986625492"/>
                    </a:ext>
                  </a:extLst>
                </a:gridCol>
                <a:gridCol w="3276600">
                  <a:extLst>
                    <a:ext uri="{9D8B030D-6E8A-4147-A177-3AD203B41FA5}">
                      <a16:colId xmlns:a16="http://schemas.microsoft.com/office/drawing/2014/main" xmlns="" val="3844342492"/>
                    </a:ext>
                  </a:extLst>
                </a:gridCol>
                <a:gridCol w="2743200">
                  <a:extLst>
                    <a:ext uri="{9D8B030D-6E8A-4147-A177-3AD203B41FA5}">
                      <a16:colId xmlns:a16="http://schemas.microsoft.com/office/drawing/2014/main" xmlns="" val="1447610350"/>
                    </a:ext>
                  </a:extLst>
                </a:gridCol>
              </a:tblGrid>
              <a:tr h="370840">
                <a:tc>
                  <a:txBody>
                    <a:bodyPr/>
                    <a:lstStyle/>
                    <a:p>
                      <a:r>
                        <a:rPr lang="en-US" sz="1800" b="1" kern="1200" dirty="0">
                          <a:solidFill>
                            <a:schemeClr val="lt1"/>
                          </a:solidFill>
                          <a:effectLst/>
                          <a:latin typeface="+mn-lt"/>
                          <a:ea typeface="+mn-ea"/>
                          <a:cs typeface="+mn-cs"/>
                        </a:rPr>
                        <a:t>Organizational Factors</a:t>
                      </a:r>
                      <a:endParaRPr lang="en-US" dirty="0"/>
                    </a:p>
                  </a:txBody>
                  <a:tcPr/>
                </a:tc>
                <a:tc>
                  <a:txBody>
                    <a:bodyPr/>
                    <a:lstStyle/>
                    <a:p>
                      <a:r>
                        <a:rPr lang="en-US" sz="1800" b="1" kern="1200" dirty="0">
                          <a:solidFill>
                            <a:schemeClr val="lt1"/>
                          </a:solidFill>
                          <a:effectLst/>
                          <a:latin typeface="+mn-lt"/>
                          <a:ea typeface="+mn-ea"/>
                          <a:cs typeface="+mn-cs"/>
                        </a:rPr>
                        <a:t>Observer Factors</a:t>
                      </a:r>
                      <a:endParaRPr lang="en-US" dirty="0"/>
                    </a:p>
                  </a:txBody>
                  <a:tcPr/>
                </a:tc>
                <a:tc>
                  <a:txBody>
                    <a:bodyPr/>
                    <a:lstStyle/>
                    <a:p>
                      <a:r>
                        <a:rPr lang="en-US" sz="1800" b="1" kern="1200" dirty="0">
                          <a:solidFill>
                            <a:schemeClr val="lt1"/>
                          </a:solidFill>
                          <a:effectLst/>
                          <a:latin typeface="+mn-lt"/>
                          <a:ea typeface="+mn-ea"/>
                          <a:cs typeface="+mn-cs"/>
                        </a:rPr>
                        <a:t>Anticipated Negative Outcomes</a:t>
                      </a:r>
                      <a:endParaRPr lang="en-US" dirty="0"/>
                    </a:p>
                  </a:txBody>
                  <a:tcPr/>
                </a:tc>
                <a:extLst>
                  <a:ext uri="{0D108BD9-81ED-4DB2-BD59-A6C34878D82A}">
                    <a16:rowId xmlns:a16="http://schemas.microsoft.com/office/drawing/2014/main" xmlns="" val="2461235373"/>
                  </a:ext>
                </a:extLst>
              </a:tr>
              <a:tr h="370840">
                <a:tc>
                  <a:txBody>
                    <a:bodyPr/>
                    <a:lstStyle/>
                    <a:p>
                      <a:r>
                        <a:rPr lang="en-US" dirty="0"/>
                        <a:t>Work culture</a:t>
                      </a:r>
                    </a:p>
                  </a:txBody>
                  <a:tcPr/>
                </a:tc>
                <a:tc>
                  <a:txBody>
                    <a:bodyPr/>
                    <a:lstStyle/>
                    <a:p>
                      <a:r>
                        <a:rPr lang="en-US" dirty="0"/>
                        <a:t>Habituated not to share sensitive information</a:t>
                      </a:r>
                    </a:p>
                  </a:txBody>
                  <a:tcPr/>
                </a:tc>
                <a:tc>
                  <a:txBody>
                    <a:bodyPr/>
                    <a:lstStyle/>
                    <a:p>
                      <a:r>
                        <a:rPr lang="en-US" dirty="0"/>
                        <a:t>Labelled or viewed negatively</a:t>
                      </a:r>
                    </a:p>
                  </a:txBody>
                  <a:tcPr/>
                </a:tc>
                <a:extLst>
                  <a:ext uri="{0D108BD9-81ED-4DB2-BD59-A6C34878D82A}">
                    <a16:rowId xmlns:a16="http://schemas.microsoft.com/office/drawing/2014/main" xmlns="" val="644651386"/>
                  </a:ext>
                </a:extLst>
              </a:tr>
              <a:tr h="370840">
                <a:tc>
                  <a:txBody>
                    <a:bodyPr/>
                    <a:lstStyle/>
                    <a:p>
                      <a:r>
                        <a:rPr lang="en-US" dirty="0"/>
                        <a:t>Loyalty</a:t>
                      </a:r>
                    </a:p>
                  </a:txBody>
                  <a:tcPr/>
                </a:tc>
                <a:tc>
                  <a:txBody>
                    <a:bodyPr/>
                    <a:lstStyle/>
                    <a:p>
                      <a:r>
                        <a:rPr lang="en-US" dirty="0"/>
                        <a:t>Lack of evidence or empowerment</a:t>
                      </a:r>
                    </a:p>
                  </a:txBody>
                  <a:tcPr/>
                </a:tc>
                <a:tc>
                  <a:txBody>
                    <a:bodyPr/>
                    <a:lstStyle/>
                    <a:p>
                      <a:r>
                        <a:rPr lang="en-US" dirty="0"/>
                        <a:t>Damaged relationships </a:t>
                      </a:r>
                    </a:p>
                  </a:txBody>
                  <a:tcPr/>
                </a:tc>
                <a:extLst>
                  <a:ext uri="{0D108BD9-81ED-4DB2-BD59-A6C34878D82A}">
                    <a16:rowId xmlns:a16="http://schemas.microsoft.com/office/drawing/2014/main" xmlns="" val="3312464777"/>
                  </a:ext>
                </a:extLst>
              </a:tr>
              <a:tr h="370840">
                <a:tc>
                  <a:txBody>
                    <a:bodyPr/>
                    <a:lstStyle/>
                    <a:p>
                      <a:r>
                        <a:rPr lang="en-US" dirty="0"/>
                        <a:t>No established reporting system</a:t>
                      </a:r>
                    </a:p>
                  </a:txBody>
                  <a:tcPr/>
                </a:tc>
                <a:tc>
                  <a:txBody>
                    <a:bodyPr/>
                    <a:lstStyle/>
                    <a:p>
                      <a:r>
                        <a:rPr lang="en-US" dirty="0"/>
                        <a:t>Unsupportive supervisor</a:t>
                      </a:r>
                    </a:p>
                  </a:txBody>
                  <a:tcPr/>
                </a:tc>
                <a:tc>
                  <a:txBody>
                    <a:bodyPr/>
                    <a:lstStyle/>
                    <a:p>
                      <a:r>
                        <a:rPr lang="en-US" dirty="0"/>
                        <a:t>Retaliation, punishment </a:t>
                      </a:r>
                    </a:p>
                  </a:txBody>
                  <a:tcPr/>
                </a:tc>
                <a:extLst>
                  <a:ext uri="{0D108BD9-81ED-4DB2-BD59-A6C34878D82A}">
                    <a16:rowId xmlns:a16="http://schemas.microsoft.com/office/drawing/2014/main" xmlns="" val="38011084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Lack of anonymity</a:t>
                      </a:r>
                    </a:p>
                  </a:txBody>
                  <a:tcPr/>
                </a:tc>
                <a:tc>
                  <a:txBody>
                    <a:bodyPr/>
                    <a:lstStyle/>
                    <a:p>
                      <a:r>
                        <a:rPr lang="en-US" dirty="0"/>
                        <a:t>Lack of seniority</a:t>
                      </a:r>
                    </a:p>
                  </a:txBody>
                  <a:tcPr/>
                </a:tc>
                <a:tc>
                  <a:txBody>
                    <a:bodyPr/>
                    <a:lstStyle/>
                    <a:p>
                      <a:r>
                        <a:rPr lang="en-US" dirty="0"/>
                        <a:t>Impact on others </a:t>
                      </a:r>
                    </a:p>
                  </a:txBody>
                  <a:tcPr/>
                </a:tc>
                <a:extLst>
                  <a:ext uri="{0D108BD9-81ED-4DB2-BD59-A6C34878D82A}">
                    <a16:rowId xmlns:a16="http://schemas.microsoft.com/office/drawing/2014/main" xmlns="" val="1510051517"/>
                  </a:ext>
                </a:extLst>
              </a:tr>
              <a:tr h="370840">
                <a:tc>
                  <a:txBody>
                    <a:bodyPr/>
                    <a:lstStyle/>
                    <a:p>
                      <a:endParaRPr lang="en-US" dirty="0"/>
                    </a:p>
                  </a:txBody>
                  <a:tcPr/>
                </a:tc>
                <a:tc>
                  <a:txBody>
                    <a:bodyPr/>
                    <a:lstStyle/>
                    <a:p>
                      <a:r>
                        <a:rPr lang="en-US" dirty="0"/>
                        <a:t>Lack of relationship with supervisor</a:t>
                      </a:r>
                    </a:p>
                  </a:txBody>
                  <a:tcPr/>
                </a:tc>
                <a:tc>
                  <a:txBody>
                    <a:bodyPr/>
                    <a:lstStyle/>
                    <a:p>
                      <a:r>
                        <a:rPr lang="en-US" dirty="0"/>
                        <a:t>Blamed for the problem</a:t>
                      </a:r>
                    </a:p>
                    <a:p>
                      <a:endParaRPr lang="en-US" dirty="0"/>
                    </a:p>
                  </a:txBody>
                  <a:tcPr/>
                </a:tc>
                <a:extLst>
                  <a:ext uri="{0D108BD9-81ED-4DB2-BD59-A6C34878D82A}">
                    <a16:rowId xmlns:a16="http://schemas.microsoft.com/office/drawing/2014/main" xmlns="" val="3826104130"/>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Lack of moral courage/low moral intensity</a:t>
                      </a:r>
                    </a:p>
                  </a:txBody>
                  <a:tcPr/>
                </a:tc>
                <a:tc>
                  <a:txBody>
                    <a:bodyPr/>
                    <a:lstStyle/>
                    <a:p>
                      <a:r>
                        <a:rPr lang="en-US" dirty="0"/>
                        <a:t>No corrective action will be taken</a:t>
                      </a:r>
                    </a:p>
                  </a:txBody>
                  <a:tcPr/>
                </a:tc>
                <a:extLst>
                  <a:ext uri="{0D108BD9-81ED-4DB2-BD59-A6C34878D82A}">
                    <a16:rowId xmlns:a16="http://schemas.microsoft.com/office/drawing/2014/main" xmlns="" val="3095924353"/>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1093265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8111</Words>
  <Application>Microsoft Office PowerPoint</Application>
  <PresentationFormat>On-screen Show (4:3)</PresentationFormat>
  <Paragraphs>784</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Business Ethics, 3e Chapter 9: Ethics Reporting Systems</vt:lpstr>
      <vt:lpstr>Employee Silence on Ethical Misconduct (1 of 10)</vt:lpstr>
      <vt:lpstr>Employee Silence on Ethical Misconduct (2 of 10)</vt:lpstr>
      <vt:lpstr>Employee Silence on Ethical Misconduct (3 of 10)</vt:lpstr>
      <vt:lpstr>Employee Silence on Ethical Misconduct (4 of 10)</vt:lpstr>
      <vt:lpstr>Employee Silence on Ethical Misconduct (5 of 10)</vt:lpstr>
      <vt:lpstr>Employee Silence on Ethical Misconduct (6 of 10)</vt:lpstr>
      <vt:lpstr>Employee Silence on Ethical Misconduct (7 of 10)</vt:lpstr>
      <vt:lpstr>Employee Silence on Ethical Misconduct (8 of 10)</vt:lpstr>
      <vt:lpstr>Employee Silence on Ethical Misconduct (9 of 10)</vt:lpstr>
      <vt:lpstr>Employee Silence on Ethical Misconduct (10 of 10)</vt:lpstr>
      <vt:lpstr>Ethically Approachable Managers (1 of 2)</vt:lpstr>
      <vt:lpstr>Ethically Approachable Managers (2 of 2)</vt:lpstr>
      <vt:lpstr>Ethics Point Person (1 of 7)</vt:lpstr>
      <vt:lpstr>Ethics Point Person (2 of 7)</vt:lpstr>
      <vt:lpstr>Ethics Point Person (3 of 7)</vt:lpstr>
      <vt:lpstr>Ethics Point Person (4 of 7)</vt:lpstr>
      <vt:lpstr>Ethics Point Person (5 of 7)</vt:lpstr>
      <vt:lpstr>Ethics Point Person (6 of 7)</vt:lpstr>
      <vt:lpstr>Ethics Point Person (7 of 7)</vt:lpstr>
      <vt:lpstr>Ethics Assist Lines (1 of 8)</vt:lpstr>
      <vt:lpstr>Ethics Assist Lines (2 of 8)</vt:lpstr>
      <vt:lpstr>Ethics Assist Lines (3 of 8)</vt:lpstr>
      <vt:lpstr>Ethics Assist Lines (4 of 8)</vt:lpstr>
      <vt:lpstr>Ethics Assist Lines (5 of 8)</vt:lpstr>
      <vt:lpstr>Ethics Assist Lines (6 of 8)</vt:lpstr>
      <vt:lpstr>Ethics Assist Lines (7 of 8)</vt:lpstr>
      <vt:lpstr>Ethics Assist Lines (8 of 8)</vt:lpstr>
      <vt:lpstr>Whistleblowing Encouraged by Government (1 of 8)</vt:lpstr>
      <vt:lpstr>Whistleblowing Encouraged by Government (2 of 8)</vt:lpstr>
      <vt:lpstr>Whistleblowing Encouraged by Government (3 of 8)</vt:lpstr>
      <vt:lpstr>Whistleblowing Encouraged by Government (4 of 8)</vt:lpstr>
      <vt:lpstr>Whistleblowing Encouraged by Government (5 of 8)</vt:lpstr>
      <vt:lpstr>Whistleblowing Encouraged by Government (6 of 8)</vt:lpstr>
      <vt:lpstr>Whistleblowing Encouraged by Government (7 of 8)</vt:lpstr>
      <vt:lpstr>Whistleblowing Encouraged by Government (8 of 8)</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Collins 3e Chapter 9 PowerPoints</dc:title>
  <dc:creator>Ancheta, Katie</dc:creator>
  <cp:lastModifiedBy>Editorial Integra</cp:lastModifiedBy>
  <cp:revision>49</cp:revision>
  <dcterms:created xsi:type="dcterms:W3CDTF">2006-08-16T00:00:00Z</dcterms:created>
  <dcterms:modified xsi:type="dcterms:W3CDTF">2021-06-01T10:20:27Z</dcterms:modified>
</cp:coreProperties>
</file>