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75" r:id="rId3"/>
    <p:sldId id="276" r:id="rId4"/>
    <p:sldId id="282" r:id="rId5"/>
    <p:sldId id="283" r:id="rId6"/>
    <p:sldId id="277" r:id="rId7"/>
    <p:sldId id="284" r:id="rId8"/>
    <p:sldId id="303" r:id="rId9"/>
    <p:sldId id="304" r:id="rId10"/>
    <p:sldId id="285" r:id="rId11"/>
    <p:sldId id="286" r:id="rId12"/>
    <p:sldId id="287" r:id="rId13"/>
    <p:sldId id="305" r:id="rId14"/>
    <p:sldId id="288" r:id="rId15"/>
    <p:sldId id="306" r:id="rId16"/>
    <p:sldId id="289" r:id="rId17"/>
    <p:sldId id="290" r:id="rId18"/>
    <p:sldId id="278" r:id="rId19"/>
    <p:sldId id="291" r:id="rId20"/>
    <p:sldId id="292" r:id="rId21"/>
    <p:sldId id="293" r:id="rId22"/>
    <p:sldId id="294" r:id="rId23"/>
    <p:sldId id="279" r:id="rId24"/>
    <p:sldId id="295" r:id="rId25"/>
    <p:sldId id="296" r:id="rId26"/>
    <p:sldId id="297" r:id="rId27"/>
    <p:sldId id="298" r:id="rId28"/>
    <p:sldId id="299" r:id="rId29"/>
    <p:sldId id="307" r:id="rId30"/>
    <p:sldId id="300" r:id="rId31"/>
    <p:sldId id="280" r:id="rId32"/>
    <p:sldId id="301" r:id="rId33"/>
    <p:sldId id="30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58681" autoAdjust="0"/>
  </p:normalViewPr>
  <p:slideViewPr>
    <p:cSldViewPr>
      <p:cViewPr>
        <p:scale>
          <a:sx n="72" d="100"/>
          <a:sy n="72" d="100"/>
        </p:scale>
        <p:origin x="-27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7E6A5871-FEB5-436A-AD2F-A3E1B335121A}"/>
    <pc:docChg chg="delSld">
      <pc:chgData name="Darcy Scelsi" userId="ba66f8fb-5724-4b8e-937c-42871ed26bae" providerId="ADAL" clId="{7E6A5871-FEB5-436A-AD2F-A3E1B335121A}" dt="2021-05-27T13:50:42.831" v="0" actId="47"/>
      <pc:docMkLst>
        <pc:docMk/>
      </pc:docMkLst>
      <pc:sldChg chg="del">
        <pc:chgData name="Darcy Scelsi" userId="ba66f8fb-5724-4b8e-937c-42871ed26bae" providerId="ADAL" clId="{7E6A5871-FEB5-436A-AD2F-A3E1B335121A}" dt="2021-05-27T13:50:42.831" v="0" actId="47"/>
        <pc:sldMkLst>
          <pc:docMk/>
          <pc:sldMk cId="3384986458"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6/1/2021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a:t>
            </a:fld>
            <a:endParaRPr lang="en-US" dirty="0"/>
          </a:p>
        </p:txBody>
      </p:sp>
    </p:spTree>
    <p:extLst>
      <p:ext uri="{BB962C8B-B14F-4D97-AF65-F5344CB8AC3E}">
        <p14:creationId xmlns:p14="http://schemas.microsoft.com/office/powerpoint/2010/main" val="140757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0" marR="0" indent="0">
              <a:lnSpc>
                <a:spcPct val="150000"/>
              </a:lnSpc>
              <a:spcBef>
                <a:spcPts val="0"/>
              </a:spcBef>
              <a:spcAft>
                <a:spcPts val="0"/>
              </a:spcAft>
              <a:buFont typeface="Arial" panose="020B0604020202020204" pitchFamily="34" charset="0"/>
              <a:buNone/>
            </a:pPr>
            <a:r>
              <a:rPr lang="en-US" sz="1800" dirty="0">
                <a:solidFill>
                  <a:srgbClr val="C00000"/>
                </a:solidFill>
                <a:effectLst/>
                <a:latin typeface="Times New Roman" panose="02020603050405020304" pitchFamily="18" charset="0"/>
                <a:ea typeface="Times New Roman" panose="02020603050405020304" pitchFamily="18" charset="0"/>
              </a:rPr>
              <a:t>Table 10.2 Coronavirus Ethical Leadership, March 2020</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1800"/>
              </a:spcBef>
              <a:spcAft>
                <a:spcPts val="1200"/>
              </a:spcAft>
            </a:pPr>
            <a:r>
              <a:rPr lang="en-US" sz="1800" b="1" dirty="0">
                <a:solidFill>
                  <a:srgbClr val="FF0000"/>
                </a:solidFill>
                <a:effectLst/>
                <a:latin typeface="Times New Roman" panose="02020603050405020304" pitchFamily="18" charset="0"/>
                <a:ea typeface="Times New Roman" panose="02020603050405020304" pitchFamily="18" charset="0"/>
              </a:rPr>
              <a:t>Source: Excerpted from </a:t>
            </a:r>
            <a:r>
              <a:rPr lang="en-US" sz="1800" b="1" dirty="0">
                <a:solidFill>
                  <a:srgbClr val="00B050"/>
                </a:solidFill>
                <a:effectLst/>
                <a:latin typeface="Times New Roman" panose="02020603050405020304" pitchFamily="18" charset="0"/>
                <a:ea typeface="Times New Roman" panose="02020603050405020304" pitchFamily="18" charset="0"/>
              </a:rPr>
              <a:t>Just Capital, “Capitalism Meets Coronavirus: How Companies Are Responding,” April 2, 2020, available at https://justcapital.com/news/capitalism-meets-coronavirus-how-companies-are-responding/, accessed 4/10/20.</a:t>
            </a:r>
            <a:r>
              <a:rPr lang="en-US" sz="1800" b="1" dirty="0">
                <a:solidFill>
                  <a:srgbClr val="FF0000"/>
                </a:solidFill>
                <a:effectLst/>
                <a:latin typeface="Times New Roman" panose="02020603050405020304" pitchFamily="18" charset="0"/>
                <a:ea typeface="Times New Roman" panose="02020603050405020304" pitchFamily="18" charset="0"/>
              </a:rPr>
              <a:t> </a:t>
            </a:r>
            <a:endParaRPr lang="en-US" sz="1800" b="1" dirty="0">
              <a:solidFill>
                <a:srgbClr val="00B05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160162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Surveys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Brown, Trevino, and Harrison have developed an ethical leadership survey consisting of 10 statements that describe attributes of being a moral person and a moral manager (see Survey 10.1 online).</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Perceptions of Ethical Leadership Scale is a 10-item scale that measures ethical leadership for top leadership (“Moral concerns are given top priority by the organization’s top leaders”) and immediate supervisors (“I feel comfortable consulting my immediate supervisor when I have to make a tough ethical decision”).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Moral Potency Questionnaire is a 12-item scale that measures an individual’s “moral potency” and links moral awareness with moral action, based on three factors: moral ownership, moral efficacy, and moral courage.</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list of virtuous traits is extensive. Gordon Wang and Rick Hackett’s 18-item Virtuous Leadership Questionnaire is based on five Confucian and Aristotelian virtues: courage, temperance, justice, prudence, and humanity.</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American College of Healthcare Executives, an industry association, provides an online Ethics Self-Assessment Survey for health care executives that consists of two factors: leadership and relationships.</a:t>
            </a:r>
          </a:p>
          <a:p>
            <a:pPr marL="171450" indent="-171450">
              <a:buFont typeface="Arial" panose="020B0604020202020204" pitchFamily="34" charset="0"/>
              <a:buChar char="•"/>
            </a:pPr>
            <a:r>
              <a:rPr lang="en-US" dirty="0"/>
              <a:t>Researchers have found strong correlations between ethical leadership and the following:</a:t>
            </a:r>
          </a:p>
          <a:p>
            <a:pPr marL="628650" lvl="1" indent="-171450">
              <a:buFont typeface="Arial" panose="020B0604020202020204" pitchFamily="34" charset="0"/>
              <a:buChar char="•"/>
            </a:pPr>
            <a:r>
              <a:rPr lang="en-US" dirty="0"/>
              <a:t>Job satisfaction, organizational commitment, perceived leader effectiveness, and willingness to report problems to management</a:t>
            </a:r>
          </a:p>
          <a:p>
            <a:pPr marL="628650" lvl="1" indent="-171450">
              <a:buFont typeface="Arial" panose="020B0604020202020204" pitchFamily="34" charset="0"/>
              <a:buChar char="•"/>
            </a:pPr>
            <a:r>
              <a:rPr lang="en-US" dirty="0"/>
              <a:t>Organization citizenship behaviors</a:t>
            </a:r>
          </a:p>
          <a:p>
            <a:pPr marL="628650" lvl="1" indent="-171450">
              <a:buFont typeface="Arial" panose="020B0604020202020204" pitchFamily="34" charset="0"/>
              <a:buChar char="•"/>
            </a:pPr>
            <a:r>
              <a:rPr lang="en-US" dirty="0"/>
              <a:t>Expression of moral voice</a:t>
            </a:r>
          </a:p>
          <a:p>
            <a:pPr marL="628650" lvl="1" indent="-171450">
              <a:buFont typeface="Arial" panose="020B0604020202020204" pitchFamily="34" charset="0"/>
              <a:buChar char="•"/>
            </a:pPr>
            <a:r>
              <a:rPr lang="en-US" dirty="0"/>
              <a:t>Moral courage</a:t>
            </a:r>
          </a:p>
          <a:p>
            <a:pPr marL="628650" lvl="1" indent="-171450">
              <a:buFont typeface="Arial" panose="020B0604020202020204" pitchFamily="34" charset="0"/>
              <a:buChar char="•"/>
            </a:pPr>
            <a:r>
              <a:rPr lang="en-US" dirty="0"/>
              <a:t>Psychological well-being and perceived fairness</a:t>
            </a:r>
          </a:p>
          <a:p>
            <a:pPr marL="628650" lvl="1" indent="-171450">
              <a:buFont typeface="Arial" panose="020B0604020202020204" pitchFamily="34" charset="0"/>
              <a:buChar char="•"/>
            </a:pPr>
            <a:r>
              <a:rPr lang="en-US" dirty="0"/>
              <a:t>Positive impacts across hierarchical levels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4108225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171450" indent="-171450">
              <a:buFont typeface="Arial" panose="020B0604020202020204" pitchFamily="34" charset="0"/>
              <a:buChar char="•"/>
            </a:pPr>
            <a:r>
              <a:rPr lang="en-US" dirty="0"/>
              <a:t>Call employees by name and remember their names</a:t>
            </a:r>
          </a:p>
          <a:p>
            <a:pPr marL="171450" indent="-171450">
              <a:buFont typeface="Arial" panose="020B0604020202020204" pitchFamily="34" charset="0"/>
              <a:buChar char="•"/>
            </a:pPr>
            <a:r>
              <a:rPr lang="en-US" dirty="0"/>
              <a:t>Refer to employees as “associates” and “colleagues”</a:t>
            </a:r>
          </a:p>
          <a:p>
            <a:pPr marL="171450" indent="-171450">
              <a:buFont typeface="Arial" panose="020B0604020202020204" pitchFamily="34" charset="0"/>
              <a:buChar char="•"/>
            </a:pPr>
            <a:r>
              <a:rPr lang="en-US" dirty="0"/>
              <a:t>Respect confidences and avoid gossip</a:t>
            </a:r>
          </a:p>
          <a:p>
            <a:pPr marL="171450" indent="-171450">
              <a:buFont typeface="Arial" panose="020B0604020202020204" pitchFamily="34" charset="0"/>
              <a:buChar char="•"/>
            </a:pPr>
            <a:r>
              <a:rPr lang="en-US" dirty="0"/>
              <a:t>Send a handwritten thank-you note to someone every day</a:t>
            </a:r>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3523931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171450" indent="-171450">
              <a:buFont typeface="Arial" panose="020B0604020202020204" pitchFamily="34" charset="0"/>
              <a:buChar char="•"/>
            </a:pPr>
            <a:r>
              <a:rPr lang="en-US" dirty="0"/>
              <a:t>Don’t ask questions to which you already have the answer</a:t>
            </a:r>
          </a:p>
          <a:p>
            <a:pPr marL="171450" indent="-171450">
              <a:buFont typeface="Arial" panose="020B0604020202020204" pitchFamily="34" charset="0"/>
              <a:buChar char="•"/>
            </a:pPr>
            <a:r>
              <a:rPr lang="en-US" dirty="0"/>
              <a:t>When convening a meeting, be the first to arrive and last to leave</a:t>
            </a:r>
          </a:p>
          <a:p>
            <a:pPr marL="171450" indent="-171450">
              <a:buFont typeface="Arial" panose="020B0604020202020204" pitchFamily="34" charset="0"/>
              <a:buChar char="•"/>
            </a:pPr>
            <a:r>
              <a:rPr lang="en-US" dirty="0"/>
              <a:t>Convey bad news in person</a:t>
            </a:r>
          </a:p>
          <a:p>
            <a:pPr marL="171450" indent="-171450">
              <a:buFont typeface="Arial" panose="020B0604020202020204" pitchFamily="34" charset="0"/>
              <a:buChar char="•"/>
            </a:pPr>
            <a:r>
              <a:rPr lang="en-US" dirty="0"/>
              <a:t>Give recognition when things go well, claim responsibility when they don’t</a:t>
            </a:r>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150438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first and most important ethical leadership skill to develop is self-awareness.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Second, employees can study case studies about ethical companies, ethical business leaders, and the trials and tribulations of implementing ethical best practices.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Third, assign employees to shadow ethical role models. </a:t>
            </a:r>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3315910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Fourth, develop a workshop for employees to practice applying an ethical decision-making framework for common or contentious work-related ethical issues.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Fifth, developing virtue requires a great deal of practice.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Sixth, create core values partners and set aside one hour a month for them to confidentially share their ethical achievements and struggles.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1867567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Servant leadership</a:t>
            </a:r>
            <a:r>
              <a:rPr lang="en-US" sz="1800" dirty="0">
                <a:effectLst/>
                <a:latin typeface="Times New Roman" panose="02020603050405020304" pitchFamily="18" charset="0"/>
                <a:ea typeface="Times New Roman" panose="02020603050405020304" pitchFamily="18" charset="0"/>
              </a:rPr>
              <a:t> A form of leadership, developed by</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Robert Greenleaf,</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achieves organizational results by humbly caring for and serving the needs of superiors, colleagues, and subordinates.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Michiel Coetzer, Mark Bussin, and Madelyn Geldenhuys analyzed servant leadership research in 21 countries and derived eight primary characteristics:</a:t>
            </a:r>
          </a:p>
          <a:p>
            <a:pPr marL="1085850" lvl="2" indent="-171450">
              <a:buFont typeface="Arial" panose="020B0604020202020204" pitchFamily="34" charset="0"/>
              <a:buChar char="•"/>
            </a:pPr>
            <a:r>
              <a:rPr lang="en-US" dirty="0"/>
              <a:t>Authenticity</a:t>
            </a:r>
          </a:p>
          <a:p>
            <a:pPr marL="1085850" lvl="2" indent="-171450">
              <a:buFont typeface="Arial" panose="020B0604020202020204" pitchFamily="34" charset="0"/>
              <a:buChar char="•"/>
            </a:pPr>
            <a:r>
              <a:rPr lang="en-US" dirty="0"/>
              <a:t>Humility</a:t>
            </a:r>
          </a:p>
          <a:p>
            <a:pPr marL="1085850" lvl="2" indent="-171450">
              <a:buFont typeface="Arial" panose="020B0604020202020204" pitchFamily="34" charset="0"/>
              <a:buChar char="•"/>
            </a:pPr>
            <a:r>
              <a:rPr lang="en-US" dirty="0"/>
              <a:t>Compassion</a:t>
            </a:r>
          </a:p>
          <a:p>
            <a:pPr marL="1085850" lvl="2" indent="-171450">
              <a:buFont typeface="Arial" panose="020B0604020202020204" pitchFamily="34" charset="0"/>
              <a:buChar char="•"/>
            </a:pPr>
            <a:r>
              <a:rPr lang="en-US" dirty="0"/>
              <a:t>Accountability</a:t>
            </a:r>
          </a:p>
          <a:p>
            <a:pPr marL="1085850" lvl="2" indent="-171450">
              <a:buFont typeface="Arial" panose="020B0604020202020204" pitchFamily="34" charset="0"/>
              <a:buChar char="•"/>
            </a:pPr>
            <a:r>
              <a:rPr lang="en-US" dirty="0"/>
              <a:t>Courage</a:t>
            </a:r>
          </a:p>
          <a:p>
            <a:pPr marL="1085850" lvl="2" indent="-171450">
              <a:buFont typeface="Arial" panose="020B0604020202020204" pitchFamily="34" charset="0"/>
              <a:buChar char="•"/>
            </a:pPr>
            <a:r>
              <a:rPr lang="en-US" dirty="0"/>
              <a:t>Altruism</a:t>
            </a:r>
          </a:p>
          <a:p>
            <a:pPr marL="1085850" lvl="2" indent="-171450">
              <a:buFont typeface="Arial" panose="020B0604020202020204" pitchFamily="34" charset="0"/>
              <a:buChar char="•"/>
            </a:pPr>
            <a:r>
              <a:rPr lang="en-US" dirty="0"/>
              <a:t>Integrity</a:t>
            </a:r>
          </a:p>
          <a:p>
            <a:pPr marL="1085850" lvl="2" indent="-171450">
              <a:buFont typeface="Arial" panose="020B0604020202020204" pitchFamily="34" charset="0"/>
              <a:buChar char="•"/>
            </a:pPr>
            <a:r>
              <a:rPr lang="en-US" dirty="0"/>
              <a:t>Listening</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Their research also revealed four key competencies of servant leaders: empowerment, stewardship, building relationships, and compelling vision.</a:t>
            </a:r>
          </a:p>
          <a:p>
            <a:pPr marL="628650" lvl="1" indent="-171450">
              <a:buFont typeface="Arial" panose="020B0604020202020204" pitchFamily="34" charset="0"/>
              <a:buChar char="•"/>
            </a:pPr>
            <a:r>
              <a:rPr lang="en-US" dirty="0"/>
              <a:t>The characteristics and competencies generated the following favorable outcomes:</a:t>
            </a:r>
          </a:p>
          <a:p>
            <a:pPr marL="1085850" lvl="2" indent="-171450">
              <a:buFont typeface="Arial" panose="020B0604020202020204" pitchFamily="34" charset="0"/>
              <a:buChar char="•"/>
            </a:pPr>
            <a:r>
              <a:rPr lang="en-US" i="1" dirty="0"/>
              <a:t>Individual outcomes:</a:t>
            </a:r>
            <a:r>
              <a:rPr lang="en-US" dirty="0"/>
              <a:t> greater work engagement, organizational citizenship behavior, innovative behavior, organizational commitment, trust, self-efficacy, job satisfaction, person–job–organizational fit, and work–life balance</a:t>
            </a:r>
          </a:p>
          <a:p>
            <a:pPr marL="1085850" lvl="2" indent="-171450">
              <a:buFont typeface="Arial" panose="020B0604020202020204" pitchFamily="34" charset="0"/>
              <a:buChar char="•"/>
            </a:pPr>
            <a:r>
              <a:rPr lang="en-US" i="1" dirty="0"/>
              <a:t>Team outcomes:</a:t>
            </a:r>
            <a:r>
              <a:rPr lang="en-US" dirty="0"/>
              <a:t> greater group organizational citizenship behavior, group identification, service climate and culture, and procedural justice climate</a:t>
            </a:r>
          </a:p>
          <a:p>
            <a:pPr marL="1085850" lvl="2" indent="-171450">
              <a:buFont typeface="Arial" panose="020B0604020202020204" pitchFamily="34" charset="0"/>
              <a:buChar char="•"/>
            </a:pPr>
            <a:r>
              <a:rPr lang="en-US" i="1" dirty="0"/>
              <a:t>Organizational outcomes:</a:t>
            </a:r>
            <a:r>
              <a:rPr lang="en-US" dirty="0"/>
              <a:t> greater customer service and sales performance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472450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0" marR="0">
              <a:lnSpc>
                <a:spcPct val="15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10.3 Great Place to Work Institute’s Five Dimensions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228600" algn="just">
              <a:lnSpc>
                <a:spcPct val="150000"/>
              </a:lnSpc>
              <a:spcBef>
                <a:spcPts val="0"/>
              </a:spcBef>
              <a:spcAft>
                <a:spcPts val="0"/>
              </a:spcAft>
            </a:pP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Source:</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 2008 Great Place to Work Institute. All rights reserved.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506796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10.4 Develop organizational and work goals that foster ethical behaviors.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Balanced scorecard </a:t>
            </a:r>
            <a:r>
              <a:rPr lang="en-US" sz="1800" dirty="0">
                <a:effectLst/>
                <a:latin typeface="Times New Roman" panose="02020603050405020304" pitchFamily="18" charset="0"/>
                <a:ea typeface="Times New Roman" panose="02020603050405020304" pitchFamily="18" charset="0"/>
              </a:rPr>
              <a:t>A technique that provides holistic goals and measurements for evaluating organizational performance to ensure long-term financial success, such as customer satisfaction, product quality, employee satisfaction, and employee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balanced scorecard consists of four categories of measurement: financial, customer, internal business process, and employee learning and growth.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Triple bottom line</a:t>
            </a:r>
            <a:r>
              <a:rPr lang="en-US" sz="1800" dirty="0">
                <a:effectLst/>
                <a:latin typeface="Times New Roman" panose="02020603050405020304" pitchFamily="18" charset="0"/>
                <a:ea typeface="Times New Roman" panose="02020603050405020304" pitchFamily="18" charset="0"/>
              </a:rPr>
              <a:t> A</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holistic goal approach developed by sustainability theorist John Elkington as a comprehensive measure that considers an organization’s social, ecological, and financial performance.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1444275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10.4 Develop organizational and work goals that foster ethical behaviors.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Stretch goal</a:t>
            </a:r>
            <a:r>
              <a:rPr lang="en-US" sz="1800" dirty="0">
                <a:effectLst/>
                <a:latin typeface="Times New Roman" panose="02020603050405020304" pitchFamily="18" charset="0"/>
                <a:ea typeface="Times New Roman" panose="02020603050405020304" pitchFamily="18" charset="0"/>
              </a:rPr>
              <a:t> A goal that appears to be just a little out of the employee’s reach, thus the need to stretch to accomplish the goal.</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employee who averages $100,000 a month in sales may need a stretch goal of $150,000 to overcome complacency and adopt more creative and innovative methods.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Stretch goals, however, sometimes tempt employees to stretch the truth and behave unethically if that is the only way they can achieve the goal by the specified deadline.</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The Force</a:t>
            </a:r>
            <a:r>
              <a:rPr lang="en-US" sz="1800" dirty="0">
                <a:effectLst/>
                <a:latin typeface="Times New Roman" panose="02020603050405020304" pitchFamily="18" charset="0"/>
                <a:ea typeface="Times New Roman" panose="02020603050405020304" pitchFamily="18" charset="0"/>
              </a:rPr>
              <a:t>, David Dorsey shadowed the top salesperson at Xerox.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be rewarded for accomplishing 120% of his sales goal, this otherwise relatively nice salesperson regularly lied about product price and capabilities, his negotiating authority, his work schedule, the availability of customer perks, and product delivery capabilities.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420139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 Describe the five sources of power available to managers.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Power</a:t>
            </a:r>
            <a:r>
              <a:rPr lang="en-US" sz="1800" dirty="0">
                <a:effectLst/>
                <a:latin typeface="Times New Roman" panose="02020603050405020304" pitchFamily="18" charset="0"/>
                <a:ea typeface="Times New Roman" panose="02020603050405020304" pitchFamily="18" charset="0"/>
              </a:rPr>
              <a:t> Refers to the ability to act, create an effect, or wield force.</a:t>
            </a:r>
            <a:endParaRPr lang="en-US" sz="1800" dirty="0"/>
          </a:p>
          <a:p>
            <a:pPr marL="800100" marR="0" lvl="1" indent="-342900" algn="just">
              <a:lnSpc>
                <a:spcPct val="15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Legitimate power.</a:t>
            </a:r>
            <a:r>
              <a:rPr lang="en-US" sz="1800" dirty="0">
                <a:solidFill>
                  <a:srgbClr val="548DD4"/>
                </a:solidFill>
                <a:effectLst/>
                <a:latin typeface="Times New Roman" panose="02020603050405020304" pitchFamily="18" charset="0"/>
                <a:ea typeface="Times New Roman" panose="02020603050405020304" pitchFamily="18" charset="0"/>
              </a:rPr>
              <a:t> Power that is formally assigned to an individual, such as a title or position; “I’m going to do what that person says because that person is my boss!”</a:t>
            </a:r>
          </a:p>
          <a:p>
            <a:pPr marL="800100" marR="0" lvl="1" indent="-342900" algn="just">
              <a:lnSpc>
                <a:spcPct val="15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Reward power.</a:t>
            </a:r>
            <a:r>
              <a:rPr lang="en-US" sz="1800" dirty="0">
                <a:solidFill>
                  <a:srgbClr val="548DD4"/>
                </a:solidFill>
                <a:effectLst/>
                <a:latin typeface="Times New Roman" panose="02020603050405020304" pitchFamily="18" charset="0"/>
                <a:ea typeface="Times New Roman" panose="02020603050405020304" pitchFamily="18" charset="0"/>
              </a:rPr>
              <a:t> Power obtained by being a person distributing rewards; “I’m going to do what that person says because I want to get a bonus and be promoted!”</a:t>
            </a:r>
          </a:p>
          <a:p>
            <a:pPr marL="800100" marR="0" lvl="1" indent="-342900" algn="just">
              <a:lnSpc>
                <a:spcPct val="15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Coercive power.</a:t>
            </a:r>
            <a:r>
              <a:rPr lang="en-US" sz="1800" dirty="0">
                <a:solidFill>
                  <a:srgbClr val="548DD4"/>
                </a:solidFill>
                <a:effectLst/>
                <a:latin typeface="Times New Roman" panose="02020603050405020304" pitchFamily="18" charset="0"/>
                <a:ea typeface="Times New Roman" panose="02020603050405020304" pitchFamily="18" charset="0"/>
              </a:rPr>
              <a:t> Power obtained by enforcing punishments; “I’m going to do what that person says because I don’t want to get fired!”</a:t>
            </a:r>
          </a:p>
          <a:p>
            <a:pPr marL="800100" marR="0" lvl="1" indent="-342900" algn="just">
              <a:lnSpc>
                <a:spcPct val="15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Referent power.</a:t>
            </a:r>
            <a:r>
              <a:rPr lang="en-US" sz="1800" dirty="0">
                <a:solidFill>
                  <a:srgbClr val="548DD4"/>
                </a:solidFill>
                <a:effectLst/>
                <a:latin typeface="Times New Roman" panose="02020603050405020304" pitchFamily="18" charset="0"/>
                <a:ea typeface="Times New Roman" panose="02020603050405020304" pitchFamily="18" charset="0"/>
              </a:rPr>
              <a:t> Power obtained because people want to be like you; “I’m going to do what that person says because I really admire the person!”</a:t>
            </a:r>
          </a:p>
          <a:p>
            <a:pPr marL="800100" marR="0" lvl="1" indent="-342900" algn="just">
              <a:lnSpc>
                <a:spcPct val="150000"/>
              </a:lnSpc>
              <a:spcBef>
                <a:spcPts val="600"/>
              </a:spcBef>
              <a:spcAft>
                <a:spcPts val="0"/>
              </a:spcAft>
              <a:buFont typeface="Arial" panose="020B0604020202020204" pitchFamily="34" charset="0"/>
              <a:buChar char="•"/>
              <a:tabLst>
                <a:tab pos="457200" algn="l"/>
              </a:tabLst>
            </a:pPr>
            <a:r>
              <a:rPr lang="en-US" sz="1800" i="1" dirty="0">
                <a:solidFill>
                  <a:srgbClr val="548DD4"/>
                </a:solidFill>
                <a:effectLst/>
                <a:latin typeface="Times New Roman" panose="02020603050405020304" pitchFamily="18" charset="0"/>
                <a:ea typeface="Times New Roman" panose="02020603050405020304" pitchFamily="18" charset="0"/>
              </a:rPr>
              <a:t>Expert power.</a:t>
            </a:r>
            <a:r>
              <a:rPr lang="en-US" sz="1800" dirty="0">
                <a:solidFill>
                  <a:srgbClr val="548DD4"/>
                </a:solidFill>
                <a:effectLst/>
                <a:latin typeface="Times New Roman" panose="02020603050405020304" pitchFamily="18" charset="0"/>
                <a:ea typeface="Times New Roman" panose="02020603050405020304" pitchFamily="18" charset="0"/>
              </a:rPr>
              <a:t> Power obtained by being a source of desired knowledge or skills; “I’m going to do what that person says because the person is an expert on the issue!”</a:t>
            </a:r>
          </a:p>
          <a:p>
            <a:pPr marL="342900" marR="0" lvl="0" indent="-342900" algn="just">
              <a:lnSpc>
                <a:spcPct val="150000"/>
              </a:lnSpc>
              <a:spcBef>
                <a:spcPts val="600"/>
              </a:spcBef>
              <a:spcAft>
                <a:spcPts val="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As role models, managers must make sure they exercise these power levers in an ethical manner.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Hierarchy is a constant fundamental structure in organizations.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Leadership scholar Jeffrey Pfeffer provides a cautionary note to individuals who dismiss the importance of hierarchical power and is critical of consultants and business ethicists who fail to prepare managers for the Machiavellian power games that pervade organizational politics. </a:t>
            </a:r>
          </a:p>
          <a:p>
            <a:pPr marL="285750" lvl="0" indent="-285750">
              <a:buFont typeface="Arial" panose="020B0604020202020204" pitchFamily="34" charset="0"/>
              <a:buChar char="•"/>
            </a:pPr>
            <a:r>
              <a:rPr lang="en-US" dirty="0"/>
              <a:t>Managers who do not behave responsibly eventually lose their power base, which could be decades later. </a:t>
            </a:r>
          </a:p>
          <a:p>
            <a:pPr marL="742950" lvl="1" indent="-285750">
              <a:buFont typeface="Arial" panose="020B0604020202020204" pitchFamily="34" charset="0"/>
              <a:buChar char="•"/>
            </a:pPr>
            <a:r>
              <a:rPr lang="en-US" dirty="0"/>
              <a:t>Roger Ailes founded Fox News in 1996 and became chairman in 2005. </a:t>
            </a:r>
          </a:p>
          <a:p>
            <a:pPr marL="742950" lvl="1" indent="-285750">
              <a:buFont typeface="Arial" panose="020B0604020202020204" pitchFamily="34" charset="0"/>
              <a:buChar char="•"/>
            </a:pPr>
            <a:r>
              <a:rPr lang="en-US" dirty="0"/>
              <a:t>Under Ailes’s leadership, Fox News became the highest rated political news network on television. </a:t>
            </a:r>
          </a:p>
          <a:p>
            <a:pPr marL="742950" lvl="1" indent="-285750">
              <a:buFont typeface="Arial" panose="020B0604020202020204" pitchFamily="34" charset="0"/>
              <a:buChar char="•"/>
            </a:pPr>
            <a:r>
              <a:rPr lang="en-US" dirty="0"/>
              <a:t>Then in 2014, Ailes was accused of a sexual harassment incident that happened during the 1980s. </a:t>
            </a:r>
          </a:p>
          <a:p>
            <a:pPr marL="742950" lvl="1" indent="-285750">
              <a:buFont typeface="Arial" panose="020B0604020202020204" pitchFamily="34" charset="0"/>
              <a:buChar char="•"/>
            </a:pPr>
            <a:r>
              <a:rPr lang="en-US" dirty="0"/>
              <a:t>After his denial, 22 other women came forward making similar claims about more recent incidents. </a:t>
            </a:r>
          </a:p>
          <a:p>
            <a:pPr marL="742950" lvl="1" indent="-285750">
              <a:buFont typeface="Arial" panose="020B0604020202020204" pitchFamily="34" charset="0"/>
              <a:buChar char="•"/>
            </a:pPr>
            <a:r>
              <a:rPr lang="en-US" dirty="0"/>
              <a:t>Ailes was forced to resign in 2016, and Fox had to settle several multimillion dollar lawsuits in the matter.</a:t>
            </a:r>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10.4 Develop organizational and work goals that foster ethical behaviors.</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SMART goals </a:t>
            </a:r>
            <a:r>
              <a:rPr lang="en-US" sz="1800" b="0" dirty="0">
                <a:solidFill>
                  <a:srgbClr val="000000"/>
                </a:solidFill>
                <a:effectLst/>
                <a:latin typeface="Times New Roman" panose="02020603050405020304" pitchFamily="18" charset="0"/>
                <a:ea typeface="Times New Roman" panose="02020603050405020304" pitchFamily="18" charset="0"/>
              </a:rPr>
              <a:t>Bussing that are specific, measurable, aligned, reachable, and time-bound.</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Specific</a:t>
            </a:r>
            <a:r>
              <a:rPr lang="en-US" sz="1800" dirty="0">
                <a:solidFill>
                  <a:srgbClr val="548DD4"/>
                </a:solidFill>
                <a:effectLst/>
                <a:latin typeface="Times New Roman" panose="02020603050405020304" pitchFamily="18" charset="0"/>
                <a:ea typeface="Times New Roman" panose="02020603050405020304" pitchFamily="18" charset="0"/>
              </a:rPr>
              <a:t>—The outcome is clearly identifiable.</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Measurable</a:t>
            </a:r>
            <a:r>
              <a:rPr lang="en-US" sz="1800" dirty="0">
                <a:solidFill>
                  <a:srgbClr val="548DD4"/>
                </a:solidFill>
                <a:effectLst/>
                <a:latin typeface="Times New Roman" panose="02020603050405020304" pitchFamily="18" charset="0"/>
                <a:ea typeface="Times New Roman" panose="02020603050405020304" pitchFamily="18" charset="0"/>
              </a:rPr>
              <a:t>—The outcome can be measured.</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Aligned</a:t>
            </a:r>
            <a:r>
              <a:rPr lang="en-US" sz="1800" dirty="0">
                <a:solidFill>
                  <a:srgbClr val="548DD4"/>
                </a:solidFill>
                <a:effectLst/>
                <a:latin typeface="Times New Roman" panose="02020603050405020304" pitchFamily="18" charset="0"/>
                <a:ea typeface="Times New Roman" panose="02020603050405020304" pitchFamily="18" charset="0"/>
              </a:rPr>
              <a:t>—The outcome contributes to organizational strategy.</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Reachable</a:t>
            </a:r>
            <a:r>
              <a:rPr lang="en-US" sz="1800" dirty="0">
                <a:solidFill>
                  <a:srgbClr val="548DD4"/>
                </a:solidFill>
                <a:effectLst/>
                <a:latin typeface="Times New Roman" panose="02020603050405020304" pitchFamily="18" charset="0"/>
                <a:ea typeface="Times New Roman" panose="02020603050405020304" pitchFamily="18" charset="0"/>
              </a:rPr>
              <a:t>—The outcome is challenging but realistically attainable.</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Time-bound</a:t>
            </a:r>
            <a:r>
              <a:rPr lang="en-US" sz="1800" dirty="0">
                <a:solidFill>
                  <a:srgbClr val="548DD4"/>
                </a:solidFill>
                <a:effectLst/>
                <a:latin typeface="Times New Roman" panose="02020603050405020304" pitchFamily="18" charset="0"/>
                <a:ea typeface="Times New Roman" panose="02020603050405020304" pitchFamily="18" charset="0"/>
              </a:rPr>
              <a:t>—The outcome is to be achieved by a specific point.</a:t>
            </a:r>
          </a:p>
          <a:p>
            <a:pPr marL="285750" marR="0" lvl="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Management by objectives </a:t>
            </a:r>
            <a:r>
              <a:rPr lang="en-US" sz="1800" dirty="0">
                <a:effectLst/>
                <a:latin typeface="Times New Roman" panose="02020603050405020304" pitchFamily="18" charset="0"/>
                <a:ea typeface="Times New Roman" panose="02020603050405020304" pitchFamily="18" charset="0"/>
              </a:rPr>
              <a:t>A goal-setting technique in which managers and their subordinates jointly determine work unit and individual goals in alignment with organizational goals.</a:t>
            </a:r>
          </a:p>
          <a:p>
            <a:pPr marL="742950" marR="0" lvl="1"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MBO process begins with executives defining the organization’s strategic goals in ways that are specific and measurable.</a:t>
            </a:r>
          </a:p>
          <a:p>
            <a:pPr marL="1200150" marR="0" lvl="2"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goals are then cascaded down the organization. </a:t>
            </a:r>
          </a:p>
          <a:p>
            <a:pPr marL="742950" marR="0" lvl="1"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next level of managers, be it a division or department, meets to establish goals that are in alignment with the organization’s strategic goals. </a:t>
            </a:r>
          </a:p>
          <a:p>
            <a:pPr marL="742950" marR="0" lvl="1"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Then members of the manager’s work unit meet to establish goals that are in alignment with department goals. </a:t>
            </a:r>
          </a:p>
          <a:p>
            <a:pPr marL="742950" marR="0" lvl="1"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Finally, employees then meet with their supervisor to develop individual goals in alignment with the work unit’s goals. </a:t>
            </a:r>
          </a:p>
          <a:p>
            <a:pPr marL="285750" marR="0" lvl="0" indent="-285750" algn="just">
              <a:lnSpc>
                <a:spcPct val="150000"/>
              </a:lnSpc>
              <a:spcBef>
                <a:spcPts val="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1676703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10.4 Develop organizational and work goals that foster ethical behaviors.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Clawback </a:t>
            </a:r>
            <a:r>
              <a:rPr lang="en-US" sz="1800" dirty="0">
                <a:effectLst/>
                <a:latin typeface="Times New Roman" panose="02020603050405020304" pitchFamily="18" charset="0"/>
                <a:ea typeface="Times New Roman" panose="02020603050405020304" pitchFamily="18" charset="0"/>
              </a:rPr>
              <a:t>Refers to an employee, under certain conditions, returning money already paid.</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growth of clawback provisions began with the Sarbanes-Oxley Act of 2002, which required the SEC to obtain a repayment of executive bonuses earned as a result of fraudulent accounting activities.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324433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10.4 Develop organizational and work goals that foster ethical behaviors.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Organizations can help employees manage stress through health-related wellness programs and employee assistance programs (EAPs).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Meditation helps a person self-regulate his or her mind by focusing on the present moment and not engaging random thoughts, past regrets, or anxieties about the future.</a:t>
            </a:r>
          </a:p>
          <a:p>
            <a:pPr marL="628650" lvl="1" indent="-171450">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1:</a:t>
            </a:r>
            <a:r>
              <a:rPr lang="en-US" sz="1800" dirty="0">
                <a:solidFill>
                  <a:srgbClr val="000000"/>
                </a:solidFill>
                <a:effectLst/>
                <a:latin typeface="Times New Roman" panose="02020603050405020304" pitchFamily="18" charset="0"/>
                <a:ea typeface="Times New Roman" panose="02020603050405020304" pitchFamily="18" charset="0"/>
              </a:rPr>
              <a:t> Find a quiet place where you will not be disturbed.</a:t>
            </a:r>
          </a:p>
          <a:p>
            <a:pPr marL="628650" lvl="1" indent="-171450">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2:</a:t>
            </a:r>
            <a:r>
              <a:rPr lang="en-US" sz="1800" dirty="0">
                <a:solidFill>
                  <a:srgbClr val="000000"/>
                </a:solidFill>
                <a:effectLst/>
                <a:latin typeface="Times New Roman" panose="02020603050405020304" pitchFamily="18" charset="0"/>
                <a:ea typeface="Times New Roman" panose="02020603050405020304" pitchFamily="18" charset="0"/>
              </a:rPr>
              <a:t> Set a timer with a soft bell for the desired length of the session.</a:t>
            </a:r>
          </a:p>
          <a:p>
            <a:pPr marL="628650" lvl="1" indent="-171450">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3:</a:t>
            </a:r>
            <a:r>
              <a:rPr lang="en-US" sz="1800" dirty="0">
                <a:solidFill>
                  <a:srgbClr val="000000"/>
                </a:solidFill>
                <a:effectLst/>
                <a:latin typeface="Times New Roman" panose="02020603050405020304" pitchFamily="18" charset="0"/>
                <a:ea typeface="Times New Roman" panose="02020603050405020304" pitchFamily="18" charset="0"/>
              </a:rPr>
              <a:t> Sit up straight on the floor with legs crossed in a lotus position or on a chair with your feet firmly on the ground.</a:t>
            </a:r>
          </a:p>
          <a:p>
            <a:pPr marL="628650" lvl="1" indent="-171450">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4:</a:t>
            </a:r>
            <a:r>
              <a:rPr lang="en-US" sz="1800" dirty="0">
                <a:solidFill>
                  <a:srgbClr val="000000"/>
                </a:solidFill>
                <a:effectLst/>
                <a:latin typeface="Times New Roman" panose="02020603050405020304" pitchFamily="18" charset="0"/>
                <a:ea typeface="Times New Roman" panose="02020603050405020304" pitchFamily="18" charset="0"/>
              </a:rPr>
              <a:t> Slowly relax your muscles.</a:t>
            </a:r>
          </a:p>
          <a:p>
            <a:pPr marL="628650" lvl="1" indent="-171450">
              <a:buFont typeface="Arial" panose="020B0604020202020204" pitchFamily="34" charset="0"/>
              <a:buChar char="•"/>
            </a:pPr>
            <a:r>
              <a:rPr lang="en-US" sz="1800" i="1" dirty="0">
                <a:effectLst/>
                <a:latin typeface="Times New Roman" panose="02020603050405020304" pitchFamily="18" charset="0"/>
                <a:ea typeface="Times New Roman" panose="02020603050405020304" pitchFamily="18" charset="0"/>
              </a:rPr>
              <a:t>Step 5:</a:t>
            </a:r>
            <a:r>
              <a:rPr lang="en-US" sz="1800" dirty="0">
                <a:effectLst/>
                <a:latin typeface="Times New Roman" panose="02020603050405020304" pitchFamily="18" charset="0"/>
                <a:ea typeface="Times New Roman" panose="02020603050405020304" pitchFamily="18" charset="0"/>
              </a:rPr>
              <a:t> Close your eyes and breathe slowly in a regular rhythm. </a:t>
            </a:r>
          </a:p>
          <a:p>
            <a:pPr marL="628650" lvl="1" indent="-171450">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6:</a:t>
            </a:r>
            <a:r>
              <a:rPr lang="en-US" sz="1800" dirty="0">
                <a:solidFill>
                  <a:srgbClr val="000000"/>
                </a:solidFill>
                <a:effectLst/>
                <a:latin typeface="Times New Roman" panose="02020603050405020304" pitchFamily="18" charset="0"/>
                <a:ea typeface="Times New Roman" panose="02020603050405020304" pitchFamily="18" charset="0"/>
              </a:rPr>
              <a:t> Breathe each breath slightly deeper and hold slightly longer.</a:t>
            </a:r>
          </a:p>
          <a:p>
            <a:pPr marL="628650" lvl="1" indent="-171450">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7:</a:t>
            </a:r>
            <a:r>
              <a:rPr lang="en-US" sz="1800" dirty="0">
                <a:solidFill>
                  <a:srgbClr val="000000"/>
                </a:solidFill>
                <a:effectLst/>
                <a:latin typeface="Times New Roman" panose="02020603050405020304" pitchFamily="18" charset="0"/>
                <a:ea typeface="Times New Roman" panose="02020603050405020304" pitchFamily="18" charset="0"/>
              </a:rPr>
              <a:t> Distracting thoughts will enter your mind. Don’t engage the thought; let it go. If you fear losing a vital thought, just write it down on a nearby piece of paper and then resume the meditation process.</a:t>
            </a:r>
          </a:p>
          <a:p>
            <a:pPr marL="628650" lvl="1" indent="-171450">
              <a:buFont typeface="Arial" panose="020B0604020202020204" pitchFamily="34" charset="0"/>
              <a:buChar char="•"/>
            </a:pPr>
            <a:r>
              <a:rPr lang="en-US" sz="1800" i="1" dirty="0">
                <a:effectLst/>
                <a:latin typeface="Times New Roman" panose="02020603050405020304" pitchFamily="18" charset="0"/>
                <a:ea typeface="Times New Roman" panose="02020603050405020304" pitchFamily="18" charset="0"/>
              </a:rPr>
              <a:t>Step 8:</a:t>
            </a:r>
            <a:r>
              <a:rPr lang="en-US" sz="1800" dirty="0">
                <a:effectLst/>
                <a:latin typeface="Times New Roman" panose="02020603050405020304" pitchFamily="18" charset="0"/>
                <a:ea typeface="Times New Roman" panose="02020603050405020304" pitchFamily="18" charset="0"/>
              </a:rPr>
              <a:t> Continue the process until the alarm gently sounds. Slowly become aware of where you are, open your eyes, and get up gradually</a:t>
            </a:r>
            <a:endParaRPr lang="en-US" b="0" dirty="0"/>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1160966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10.5 Design and conduct employee performance appraisals that encourage ethical behavior.</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Creating employee feedback systems that gather information about ethical perceptions symbolizes the importance of ethics to the organization, and these systems are an essential information source.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feedback process can be simple.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Share the survey results with members of the executive team and other managers.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Also provide summaries to the employees completing the surveys to reinforce that their input is being reviewed, appreciated, and acted on.</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3864628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10.5 Design and conduct employee performance appraisals that encourage ethical behavior.</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Employee performance appraisal</a:t>
            </a:r>
            <a:r>
              <a:rPr lang="en-US" sz="1800" dirty="0">
                <a:effectLst/>
                <a:latin typeface="Times New Roman" panose="02020603050405020304" pitchFamily="18" charset="0"/>
                <a:ea typeface="Times New Roman" panose="02020603050405020304" pitchFamily="18" charset="0"/>
              </a:rPr>
              <a:t> An appraisal that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evaluates factors directly or indirectly related to achieving organizational and employee goals.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performance appraisal is similar to the balanced-scorecard concept, a holistic approach that measures the most important aspects of an employee’s job task.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Include an ethics component in employee performance appraisals. </a:t>
            </a:r>
          </a:p>
          <a:p>
            <a:pPr marL="628650" lvl="1"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Design performance appraisals and gather relevant data that address prominent ethical performance issues. Prompts that can be asked include, “Does the employee . . .”</a:t>
            </a:r>
          </a:p>
          <a:p>
            <a:pPr marL="1085850" lvl="2" indent="-171450">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Behave ethically?</a:t>
            </a:r>
          </a:p>
          <a:p>
            <a:pPr marL="1085850" lvl="2" indent="-171450">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Live up to the code of ethics?</a:t>
            </a:r>
          </a:p>
          <a:p>
            <a:pPr marL="1085850" lvl="2" indent="-171450">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Embody the attitudes and behaviors of an ideal employee?</a:t>
            </a:r>
          </a:p>
          <a:p>
            <a:pPr marL="1085850" lvl="2" indent="-171450">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Achieve and support ethics-based initiatives?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597775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10.5 Design and conduct employee performance appraisals that encourage ethical behavior.</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Have employees conduct a confidential self-assessment of their own struggles to behave ethically at work to remind employees what actions violate ethical norms. </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Unlike an organization’s code of ethics, the wording should be framed “negatively” to reinforce that these behaviors are unacceptable.</a:t>
            </a: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do not divulge confidential information.</a:t>
            </a: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do not misuse company property or time.</a:t>
            </a: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do not fail to report unethical and legal violations.</a:t>
            </a: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 do not coverup for another employee’s misbehaviors.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3445724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10.5 Design and conduct employee performance appraisals that encourage ethical behavior.</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Annually appraise how well employees perform according to the organization’s code of ethics.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Also appraise employee performance for ethics-based initiatives.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Measures for ethics-based initiatives may include accomplishing affirmative action hiring and promotion goals, work unit ethics scores, percentage of employees participating in ethics and diversity training workshops, theft reductions, and number of employee grievances.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1066813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10.5 Design and conduct employee performance appraisals that encourage ethical behavior.</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Annually use employee performance to benchmark the distance an employee still needs to travel in the direction of becoming an ideal employee.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4182644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10.5 Design and conduct employee performance appraisals that encourage ethical behavior.</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Frequent appraisals minimize damages because managers become aware of problems needing correction soon after they appear.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extent to which an employee believes the previous performance appraisal was fair affects the likelihood of future ethical or unethical behaviors.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259129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10.5 Design and conduct employee performance appraisals that encourage ethical behavior.</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360-degree performance evaluations</a:t>
            </a:r>
            <a:r>
              <a:rPr lang="en-US" sz="1800" dirty="0">
                <a:effectLst/>
                <a:latin typeface="Times New Roman" panose="02020603050405020304" pitchFamily="18" charset="0"/>
                <a:ea typeface="Times New Roman" panose="02020603050405020304" pitchFamily="18" charset="0"/>
              </a:rPr>
              <a:t> A comprehensive performance appraisal system that includes feedback from a variety of people the individual interacts with, typically the individual’s supervisor, peers, subordinates, customers, and vendors.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Employees can be rated in comparison to an absolute standard of performance or ranked in comparison with one another.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 rating system is more ethical than a ranking system in that an employee earns a rating based on his or her job task efforts and accomplishments, whereas a ranking system may not adequately describe an employee’s value to the work unit.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Some executives prefer a ranking system because it forces managers to determine which employees are the top performers and worst performers relative to other employees.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This type of ranking can create unhealthy competition among employees.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Falsely labeling a very good performer as the worst performer can damage work unit morale and be detrimental to the employee’s career.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27191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10.2 Identify the ethical issues related to authoritarian and participatory leadership styles.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Authoritarian</a:t>
            </a:r>
            <a:r>
              <a:rPr lang="en-US" sz="1800" dirty="0">
                <a:effectLst/>
                <a:latin typeface="Times New Roman" panose="02020603050405020304" pitchFamily="18" charset="0"/>
                <a:ea typeface="Times New Roman" panose="02020603050405020304" pitchFamily="18" charset="0"/>
              </a:rPr>
              <a:t> A person with authority who directs and controls all activities without any meaningful input from subordinates.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Historically, the dominant view on how to manage an organization and its employees consisted of managers organizing work and directing people.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authoritarian management style raises several ethical issues.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Employees are tightly controlled and micromanaged, and their opinions are not respected.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Authoritarian leadership is also associated with abusive supervision, whereby subordinates are verbally abused, intimidated, degraded, and treated with hostility to achieve desired organizational outcomes.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196785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10.5 Design and conduct employee performance appraisals that encourage ethical behavior.</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Make sure the feedback you provide is specific, not vague, and focuses on behaviors and examples.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Give informal feedback frequently.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Provide positive, or constructive, feedback immediately after a praiseworthy, or blameworthy, behavior.</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Begin the meeting by reviewing the performance goals and improvement plans developed at the previous performance appraisal feedback session and discuss progress since then. </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Jointly establish new goals and strategies that will likely lead to better results.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2740724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10.6 Describe how to discipline and forgive employees for major and minor ethical infractions.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Any behavior punished harshly is typically considered a major infraction and gets the attention of employees. </a:t>
            </a:r>
          </a:p>
          <a:p>
            <a:pPr marL="171450" indent="-171450">
              <a:buFont typeface="Arial" panose="020B0604020202020204" pitchFamily="34" charset="0"/>
              <a:buChar char="•"/>
            </a:pPr>
            <a:r>
              <a:rPr lang="en-US" dirty="0"/>
              <a:t>Examples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Employee theft is usually treated as a major ethical infraction.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Violations of drug and alcohol rules are also major ethical infractions.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3777957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10.6 Describe how to discipline and forgive employees for major and minor ethical infractions.</a:t>
            </a:r>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Overlooking them is usually interpreted by subordinates as tolerating or approving them. </a:t>
            </a:r>
          </a:p>
          <a:p>
            <a:pPr marL="742950" marR="0" lvl="1"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following is a continuum of potential punishments, beginning with the most lenient and ending with the harshest, for managing ethical violations:</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Talk to, and coach, the employee about the problem</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Oral warning</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Written warning</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Provide special in-house services to help employee</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Send employee to formal training for help</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Explore transferring employee to a different department</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Put the employee on probation</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Fine the employee or withhold a portion of merit pay</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Suspend without pay</a:t>
            </a:r>
          </a:p>
          <a:p>
            <a:pPr marL="1200150" marR="0" lvl="2" indent="-285750" algn="just">
              <a:lnSpc>
                <a:spcPct val="150000"/>
              </a:lnSpc>
              <a:spcBef>
                <a:spcPts val="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Termination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2825524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10.6 Describe how to discipline and forgive employees for major and minor ethical infractions.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Management and nonmanagement employees will make mistakes.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Reconciliation is a tripartite process involving the offender, the victim, and third parties, such as other coworkers.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first leg of the tripartite restorative process requires that the offender apply the “AAA” method—admit, apologize, and make amends.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second leg of the tripartite reconciliation process involves the victim forgiving the offender.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third leg of the restorative process, which is often overlooked, are the third parties, such as coworkers.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Forgiveness</a:t>
            </a:r>
            <a:r>
              <a:rPr lang="en-US" sz="1800" dirty="0">
                <a:effectLst/>
                <a:latin typeface="Times New Roman" panose="02020603050405020304" pitchFamily="18" charset="0"/>
                <a:ea typeface="Times New Roman" panose="02020603050405020304" pitchFamily="18" charset="0"/>
              </a:rPr>
              <a:t> Defined by</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Robert Enright of the International Forgiveness Institute as a gift freely given in the face of moral wrong, without denying the wrong itself.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Phase 1: Uncovering phase</a:t>
            </a:r>
            <a:r>
              <a:rPr lang="en-US" sz="1800" dirty="0">
                <a:solidFill>
                  <a:srgbClr val="000000"/>
                </a:solidFill>
                <a:effectLst/>
                <a:latin typeface="Times New Roman" panose="02020603050405020304" pitchFamily="18" charset="0"/>
                <a:ea typeface="Times New Roman" panose="02020603050405020304" pitchFamily="18" charset="0"/>
              </a:rPr>
              <a:t>. The violated person recognizes that the unjust situation has created unhealthy anger and emotional pain.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Phase 2: Decision phase</a:t>
            </a:r>
            <a:r>
              <a:rPr lang="en-US" sz="1800" dirty="0">
                <a:solidFill>
                  <a:srgbClr val="000000"/>
                </a:solidFill>
                <a:effectLst/>
                <a:latin typeface="Times New Roman" panose="02020603050405020304" pitchFamily="18" charset="0"/>
                <a:ea typeface="Times New Roman" panose="02020603050405020304" pitchFamily="18" charset="0"/>
              </a:rPr>
              <a:t>. The violated person explores the personal pain or damage that would continue by not forgiving the wrongdoer, compared with the positive changes that could occur by forgiving.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Phase 3: Work phase</a:t>
            </a:r>
            <a:r>
              <a:rPr lang="en-US" sz="1800" dirty="0">
                <a:solidFill>
                  <a:srgbClr val="000000"/>
                </a:solidFill>
                <a:effectLst/>
                <a:latin typeface="Times New Roman" panose="02020603050405020304" pitchFamily="18" charset="0"/>
                <a:ea typeface="Times New Roman" panose="02020603050405020304" pitchFamily="18" charset="0"/>
              </a:rPr>
              <a:t>. The violated person grieves over the unfairness of the wrongdoing; reframes the wrongdoer as a person of inherent human worth deserving of forgiveness; and practices the virtues of goodness, service, mercy, and generosity by forgiving the wrongdoer.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0000"/>
                </a:solidFill>
                <a:effectLst/>
                <a:latin typeface="Times New Roman" panose="02020603050405020304" pitchFamily="18" charset="0"/>
                <a:ea typeface="Times New Roman" panose="02020603050405020304" pitchFamily="18" charset="0"/>
              </a:rPr>
              <a:t>Phase 4: Outcome phase</a:t>
            </a:r>
            <a:r>
              <a:rPr lang="en-US" sz="1800" dirty="0">
                <a:solidFill>
                  <a:srgbClr val="000000"/>
                </a:solidFill>
                <a:effectLst/>
                <a:latin typeface="Times New Roman" panose="02020603050405020304" pitchFamily="18" charset="0"/>
                <a:ea typeface="Times New Roman" panose="02020603050405020304" pitchFamily="18" charset="0"/>
              </a:rPr>
              <a:t>. The forgiving person experiences the emotionally healing benefits of forgiveness and finds meaning in the previous suffering.</a:t>
            </a:r>
            <a:endParaRPr lang="en-US" sz="18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59057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10.2 Identify the ethical issues related to authoritarian and participatory leadership styles.</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Theory X</a:t>
            </a:r>
            <a:r>
              <a:rPr lang="en-US" sz="1800" dirty="0">
                <a:effectLst/>
                <a:latin typeface="Times New Roman" panose="02020603050405020304" pitchFamily="18" charset="0"/>
                <a:ea typeface="Times New Roman" panose="02020603050405020304" pitchFamily="18" charset="0"/>
              </a:rPr>
              <a:t> A management approach detailed by Douglas McGregor that represented the traditional perspective—people were lazy, disliked work, avoided responsibilities, and did as little as possible unless induced by monetary incentives to provide their best effort.</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Theory Y</a:t>
            </a:r>
            <a:r>
              <a:rPr lang="en-US" sz="1800" dirty="0">
                <a:effectLst/>
                <a:latin typeface="Times New Roman" panose="02020603050405020304" pitchFamily="18" charset="0"/>
                <a:ea typeface="Times New Roman" panose="02020603050405020304" pitchFamily="18" charset="0"/>
              </a:rPr>
              <a:t> A management approach detailed by Douglas McGregor that assumed people usually enjoyed mental and physical activities, were self-directed, desired challenging and interesting work, and welcomed additional work-related responsibilities.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2975556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10.2 Identify the ethical issues related to authoritarian and participatory leadership styles.</a:t>
            </a:r>
          </a:p>
          <a:p>
            <a:pPr marL="171450" indent="-171450">
              <a:buFont typeface="Arial" panose="020B0604020202020204" pitchFamily="34" charset="0"/>
              <a:buChar char="•"/>
            </a:pPr>
            <a:endParaRPr lang="en-US" dirty="0"/>
          </a:p>
          <a:p>
            <a:pPr marL="468630" marR="182880"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Directing</a:t>
            </a:r>
            <a:r>
              <a:rPr lang="en-US" sz="1800" dirty="0">
                <a:solidFill>
                  <a:srgbClr val="000000"/>
                </a:solidFill>
                <a:effectLst/>
                <a:latin typeface="Times New Roman" panose="02020603050405020304" pitchFamily="18" charset="0"/>
                <a:ea typeface="Times New Roman" panose="02020603050405020304" pitchFamily="18" charset="0"/>
              </a:rPr>
              <a:t>—If an employee has low competence and high commitment, such as an enthusiastic beginner, the manager should clearly direct the employee through one-way communication.</a:t>
            </a:r>
          </a:p>
          <a:p>
            <a:pPr marL="468630" marR="182880"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Coaching</a:t>
            </a:r>
            <a:r>
              <a:rPr lang="en-US" sz="1800" dirty="0">
                <a:solidFill>
                  <a:srgbClr val="000000"/>
                </a:solidFill>
                <a:effectLst/>
                <a:latin typeface="Times New Roman" panose="02020603050405020304" pitchFamily="18" charset="0"/>
                <a:ea typeface="Times New Roman" panose="02020603050405020304" pitchFamily="18" charset="0"/>
              </a:rPr>
              <a:t>—If an employee has either low or some competence and lacks commitment, such as a disillusioned learner, the manager should provide direction, guide the employee using two-way communication that stresses accountability, and provide feedback.</a:t>
            </a:r>
          </a:p>
          <a:p>
            <a:pPr marL="468630" marR="182880"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Supporting</a:t>
            </a:r>
            <a:r>
              <a:rPr lang="en-US" sz="1800" dirty="0">
                <a:solidFill>
                  <a:srgbClr val="000000"/>
                </a:solidFill>
                <a:effectLst/>
                <a:latin typeface="Times New Roman" panose="02020603050405020304" pitchFamily="18" charset="0"/>
                <a:ea typeface="Times New Roman" panose="02020603050405020304" pitchFamily="18" charset="0"/>
              </a:rPr>
              <a:t>—If an employee has moderate-to-high competence and variable commitment, such as a capable but cautious performer, the manager should listen to the employee’s concerns and suggestions and then provide support and encouragement.</a:t>
            </a:r>
          </a:p>
          <a:p>
            <a:pPr marL="468630" marR="182880"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Delegating</a:t>
            </a:r>
            <a:r>
              <a:rPr lang="en-US" sz="1800" dirty="0">
                <a:solidFill>
                  <a:srgbClr val="000000"/>
                </a:solidFill>
                <a:effectLst/>
                <a:latin typeface="Times New Roman" panose="02020603050405020304" pitchFamily="18" charset="0"/>
                <a:ea typeface="Times New Roman" panose="02020603050405020304" pitchFamily="18" charset="0"/>
              </a:rPr>
              <a:t>—If an employee has high competence and high commitment, such as a self-reliant achiever, the manager should delegate responsibilities, provide resources, and monitor progress.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378523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Personal integrity requires authenticity and moral credibility.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authentic person exhibits consistent harmony between his or her words and actions that are grounded in core values.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High integrity and authentic employees can be trusted to be honest, credible, respectful, and fair.</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But what would you do if you agreed to sell 40% of an oil company for $54 million, and then 6 months later, before closing the deal, 40% of the company was now worth $250 million?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Jon Huntsman, the chairman and founder of Huntsman Chemical, insisted that personal integrity and his conscience dictated he abide by the original $54 million agreement.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4213244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Ethical leadership</a:t>
            </a:r>
            <a:r>
              <a:rPr lang="en-US" sz="1800" dirty="0">
                <a:effectLst/>
                <a:latin typeface="Times New Roman" panose="02020603050405020304" pitchFamily="18" charset="0"/>
                <a:ea typeface="Times New Roman" panose="02020603050405020304" pitchFamily="18" charset="0"/>
              </a:rPr>
              <a:t> An employee who is both a moral person and encourages other employees to be ethical.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As a </a:t>
            </a:r>
            <a:r>
              <a:rPr lang="en-US" sz="1800" i="1" dirty="0">
                <a:solidFill>
                  <a:srgbClr val="000000"/>
                </a:solidFill>
                <a:effectLst/>
                <a:latin typeface="Times New Roman" panose="02020603050405020304" pitchFamily="18" charset="0"/>
                <a:ea typeface="Times New Roman" panose="02020603050405020304" pitchFamily="18" charset="0"/>
              </a:rPr>
              <a:t>moral person</a:t>
            </a:r>
            <a:r>
              <a:rPr lang="en-US" sz="1800" dirty="0">
                <a:solidFill>
                  <a:srgbClr val="000000"/>
                </a:solidFill>
                <a:effectLst/>
                <a:latin typeface="Times New Roman" panose="02020603050405020304" pitchFamily="18" charset="0"/>
                <a:ea typeface="Times New Roman" panose="02020603050405020304" pitchFamily="18" charset="0"/>
              </a:rPr>
              <a:t>, managers must exhibit ethical traits in their personal lives, such as honesty, integrity, and trustworthiness, as well as treating people with respect.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As a </a:t>
            </a:r>
            <a:r>
              <a:rPr lang="en-US" sz="1800" i="1" dirty="0">
                <a:solidFill>
                  <a:srgbClr val="000000"/>
                </a:solidFill>
                <a:effectLst/>
                <a:latin typeface="Times New Roman" panose="02020603050405020304" pitchFamily="18" charset="0"/>
                <a:ea typeface="Times New Roman" panose="02020603050405020304" pitchFamily="18" charset="0"/>
              </a:rPr>
              <a:t>moral manager</a:t>
            </a:r>
            <a:r>
              <a:rPr lang="en-US" sz="1800" dirty="0">
                <a:solidFill>
                  <a:srgbClr val="000000"/>
                </a:solidFill>
                <a:effectLst/>
                <a:latin typeface="Times New Roman" panose="02020603050405020304" pitchFamily="18" charset="0"/>
                <a:ea typeface="Times New Roman" panose="02020603050405020304" pitchFamily="18" charset="0"/>
              </a:rPr>
              <a:t>, managers must be aware of ethical issues, encourage others at work to behave ethically, and hold employees accountable for ethical behavior.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Subordinates are constantly evaluating the ethics of a manager’s decisions and behaviors. </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412978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Ethical leadership is particularly needed at the formation of start-ups, when gaining the trust of potential investors, customers, and highly skilled employees reduces their uncertainties.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Elizabeth Holmes, founder and CEO of the health technology Theranos, claimed to have developed an accurate and inexpensive blood testing device based on a single drop of blood from the tip of a patient’s finger.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Product demonstrations were staged in a fake laboratory setting while the real blood tests were outsourced to third parties.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She told employees that doing so was a temporary necessity until more money was raised. The initial fraud, and new frauds, continued for many years.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They ended when a </a:t>
            </a:r>
            <a:r>
              <a:rPr lang="en-US" sz="1800" i="1" dirty="0">
                <a:effectLst/>
                <a:latin typeface="Times New Roman" panose="02020603050405020304" pitchFamily="18" charset="0"/>
                <a:ea typeface="Times New Roman" panose="02020603050405020304" pitchFamily="18" charset="0"/>
              </a:rPr>
              <a:t>Wall Street Journal </a:t>
            </a:r>
            <a:r>
              <a:rPr lang="en-US" sz="1800" dirty="0">
                <a:effectLst/>
                <a:latin typeface="Times New Roman" panose="02020603050405020304" pitchFamily="18" charset="0"/>
                <a:ea typeface="Times New Roman" panose="02020603050405020304" pitchFamily="18" charset="0"/>
              </a:rPr>
              <a:t>expose led to criminal charges.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Some supervisors may resist top management efforts to inculcate ethical behaviors.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 direct supervisor who behaves unethically creates obstacles for subordinates to behave ethically.</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Managerial misbehaviors contradict the attribute employees most want their leaders and supervisors to exhibit—honesty.</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2366630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10.3 Explain the two components of ethical leadership and how to measure it.</a:t>
            </a:r>
          </a:p>
          <a:p>
            <a:endParaRPr lang="en-US" dirty="0"/>
          </a:p>
          <a:p>
            <a:pPr marL="0" marR="0">
              <a:lnSpc>
                <a:spcPct val="15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10.1 Quick Reputational Turnaround at Severn Trent Water</a:t>
            </a:r>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1790580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Business Ethics, 3e</a:t>
            </a:r>
            <a:br>
              <a:rPr lang="en-US" dirty="0"/>
            </a:br>
            <a:r>
              <a:rPr lang="en-US" dirty="0"/>
              <a:t>Chapter 10: Managers as Ethical Leaders and Performance Assessments</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(5 of 12)</a:t>
            </a:r>
          </a:p>
        </p:txBody>
      </p:sp>
      <p:graphicFrame>
        <p:nvGraphicFramePr>
          <p:cNvPr id="6" name="Table 6">
            <a:extLst>
              <a:ext uri="{FF2B5EF4-FFF2-40B4-BE49-F238E27FC236}">
                <a16:creationId xmlns:a16="http://schemas.microsoft.com/office/drawing/2014/main" xmlns="" id="{3D7C5275-4901-424A-97F4-C3E34C59CE4E}"/>
              </a:ext>
            </a:extLst>
          </p:cNvPr>
          <p:cNvGraphicFramePr>
            <a:graphicFrameLocks noGrp="1"/>
          </p:cNvGraphicFramePr>
          <p:nvPr>
            <p:ph idx="1"/>
            <p:extLst>
              <p:ext uri="{D42A27DB-BD31-4B8C-83A1-F6EECF244321}">
                <p14:modId xmlns:p14="http://schemas.microsoft.com/office/powerpoint/2010/main" val="3147052402"/>
              </p:ext>
            </p:extLst>
          </p:nvPr>
        </p:nvGraphicFramePr>
        <p:xfrm>
          <a:off x="457200" y="2133600"/>
          <a:ext cx="8229600" cy="2966720"/>
        </p:xfrm>
        <a:graphic>
          <a:graphicData uri="http://schemas.openxmlformats.org/drawingml/2006/table">
            <a:tbl>
              <a:tblPr firstRow="1" bandRow="1">
                <a:tableStyleId>{69CF1AB2-1976-4502-BF36-3FF5EA218861}</a:tableStyleId>
              </a:tblPr>
              <a:tblGrid>
                <a:gridCol w="3124200">
                  <a:extLst>
                    <a:ext uri="{9D8B030D-6E8A-4147-A177-3AD203B41FA5}">
                      <a16:colId xmlns:a16="http://schemas.microsoft.com/office/drawing/2014/main" xmlns="" val="1899020399"/>
                    </a:ext>
                  </a:extLst>
                </a:gridCol>
                <a:gridCol w="5105400">
                  <a:extLst>
                    <a:ext uri="{9D8B030D-6E8A-4147-A177-3AD203B41FA5}">
                      <a16:colId xmlns:a16="http://schemas.microsoft.com/office/drawing/2014/main" xmlns="" val="2603239463"/>
                    </a:ext>
                  </a:extLst>
                </a:gridCol>
              </a:tblGrid>
              <a:tr h="370840">
                <a:tc>
                  <a:txBody>
                    <a:bodyPr/>
                    <a:lstStyle/>
                    <a:p>
                      <a:r>
                        <a:rPr lang="en-US" b="0" dirty="0"/>
                        <a:t>Worker Support</a:t>
                      </a:r>
                    </a:p>
                  </a:txBody>
                  <a:tcPr/>
                </a:tc>
                <a:tc>
                  <a:txBody>
                    <a:bodyPr/>
                    <a:lstStyle/>
                    <a:p>
                      <a:r>
                        <a:rPr lang="en-US" b="0" dirty="0"/>
                        <a:t>Danone and Uber</a:t>
                      </a:r>
                    </a:p>
                  </a:txBody>
                  <a:tcPr/>
                </a:tc>
                <a:extLst>
                  <a:ext uri="{0D108BD9-81ED-4DB2-BD59-A6C34878D82A}">
                    <a16:rowId xmlns:a16="http://schemas.microsoft.com/office/drawing/2014/main" xmlns="" val="3215095234"/>
                  </a:ext>
                </a:extLst>
              </a:tr>
              <a:tr h="370840">
                <a:tc>
                  <a:txBody>
                    <a:bodyPr/>
                    <a:lstStyle/>
                    <a:p>
                      <a:r>
                        <a:rPr lang="en-US" dirty="0"/>
                        <a:t>Jobs &amp; Layoffs</a:t>
                      </a:r>
                    </a:p>
                  </a:txBody>
                  <a:tcPr/>
                </a:tc>
                <a:tc>
                  <a:txBody>
                    <a:bodyPr/>
                    <a:lstStyle/>
                    <a:p>
                      <a:r>
                        <a:rPr lang="en-US" dirty="0"/>
                        <a:t>Morgan Stanley and PayPal</a:t>
                      </a:r>
                    </a:p>
                  </a:txBody>
                  <a:tcPr/>
                </a:tc>
                <a:extLst>
                  <a:ext uri="{0D108BD9-81ED-4DB2-BD59-A6C34878D82A}">
                    <a16:rowId xmlns:a16="http://schemas.microsoft.com/office/drawing/2014/main" xmlns="" val="4040822440"/>
                  </a:ext>
                </a:extLst>
              </a:tr>
              <a:tr h="370840">
                <a:tc>
                  <a:txBody>
                    <a:bodyPr/>
                    <a:lstStyle/>
                    <a:p>
                      <a:r>
                        <a:rPr lang="en-US" dirty="0"/>
                        <a:t>CEO Pay</a:t>
                      </a:r>
                    </a:p>
                  </a:txBody>
                  <a:tcPr/>
                </a:tc>
                <a:tc>
                  <a:txBody>
                    <a:bodyPr/>
                    <a:lstStyle/>
                    <a:p>
                      <a:r>
                        <a:rPr lang="en-US" dirty="0"/>
                        <a:t>Columbia Sportswear and Texas Roadhouse</a:t>
                      </a:r>
                    </a:p>
                  </a:txBody>
                  <a:tcPr/>
                </a:tc>
                <a:extLst>
                  <a:ext uri="{0D108BD9-81ED-4DB2-BD59-A6C34878D82A}">
                    <a16:rowId xmlns:a16="http://schemas.microsoft.com/office/drawing/2014/main" xmlns="" val="2500343276"/>
                  </a:ext>
                </a:extLst>
              </a:tr>
              <a:tr h="370840">
                <a:tc>
                  <a:txBody>
                    <a:bodyPr/>
                    <a:lstStyle/>
                    <a:p>
                      <a:r>
                        <a:rPr lang="en-US" dirty="0"/>
                        <a:t>Customer Support</a:t>
                      </a:r>
                    </a:p>
                  </a:txBody>
                  <a:tcPr/>
                </a:tc>
                <a:tc>
                  <a:txBody>
                    <a:bodyPr/>
                    <a:lstStyle/>
                    <a:p>
                      <a:r>
                        <a:rPr lang="en-US" dirty="0"/>
                        <a:t>Comcast, Charter, Verizon, Google, and Sprint</a:t>
                      </a:r>
                    </a:p>
                  </a:txBody>
                  <a:tcPr/>
                </a:tc>
                <a:extLst>
                  <a:ext uri="{0D108BD9-81ED-4DB2-BD59-A6C34878D82A}">
                    <a16:rowId xmlns:a16="http://schemas.microsoft.com/office/drawing/2014/main" xmlns="" val="2207312726"/>
                  </a:ext>
                </a:extLst>
              </a:tr>
              <a:tr h="370840">
                <a:tc>
                  <a:txBody>
                    <a:bodyPr/>
                    <a:lstStyle/>
                    <a:p>
                      <a:endParaRPr lang="en-US" dirty="0"/>
                    </a:p>
                  </a:txBody>
                  <a:tcPr/>
                </a:tc>
                <a:tc>
                  <a:txBody>
                    <a:bodyPr/>
                    <a:lstStyle/>
                    <a:p>
                      <a:r>
                        <a:rPr lang="en-US" dirty="0"/>
                        <a:t>Fannie May and Freddy Mac</a:t>
                      </a:r>
                    </a:p>
                  </a:txBody>
                  <a:tcPr/>
                </a:tc>
                <a:extLst>
                  <a:ext uri="{0D108BD9-81ED-4DB2-BD59-A6C34878D82A}">
                    <a16:rowId xmlns:a16="http://schemas.microsoft.com/office/drawing/2014/main" xmlns="" val="3755261753"/>
                  </a:ext>
                </a:extLst>
              </a:tr>
              <a:tr h="370840">
                <a:tc>
                  <a:txBody>
                    <a:bodyPr/>
                    <a:lstStyle/>
                    <a:p>
                      <a:endParaRPr lang="en-US" dirty="0"/>
                    </a:p>
                  </a:txBody>
                  <a:tcPr/>
                </a:tc>
                <a:tc>
                  <a:txBody>
                    <a:bodyPr/>
                    <a:lstStyle/>
                    <a:p>
                      <a:r>
                        <a:rPr lang="en-US" dirty="0"/>
                        <a:t>Giant, Whole Foods, Target, and Dollar General</a:t>
                      </a:r>
                    </a:p>
                  </a:txBody>
                  <a:tcPr/>
                </a:tc>
                <a:extLst>
                  <a:ext uri="{0D108BD9-81ED-4DB2-BD59-A6C34878D82A}">
                    <a16:rowId xmlns:a16="http://schemas.microsoft.com/office/drawing/2014/main" xmlns="" val="4166734711"/>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U-Haul</a:t>
                      </a:r>
                    </a:p>
                  </a:txBody>
                  <a:tcPr/>
                </a:tc>
                <a:extLst>
                  <a:ext uri="{0D108BD9-81ED-4DB2-BD59-A6C34878D82A}">
                    <a16:rowId xmlns:a16="http://schemas.microsoft.com/office/drawing/2014/main" xmlns="" val="41744282"/>
                  </a:ext>
                </a:extLst>
              </a:tr>
              <a:tr h="370840">
                <a:tc>
                  <a:txBody>
                    <a:bodyPr/>
                    <a:lstStyle/>
                    <a:p>
                      <a:r>
                        <a:rPr lang="en-US" dirty="0"/>
                        <a:t>Community Support</a:t>
                      </a:r>
                    </a:p>
                  </a:txBody>
                  <a:tcPr/>
                </a:tc>
                <a:tc>
                  <a:txBody>
                    <a:bodyPr/>
                    <a:lstStyle/>
                    <a:p>
                      <a:r>
                        <a:rPr lang="en-US" dirty="0"/>
                        <a:t>Airbnb, New Balance, and Zoom</a:t>
                      </a:r>
                    </a:p>
                  </a:txBody>
                  <a:tcPr/>
                </a:tc>
                <a:extLst>
                  <a:ext uri="{0D108BD9-81ED-4DB2-BD59-A6C34878D82A}">
                    <a16:rowId xmlns:a16="http://schemas.microsoft.com/office/drawing/2014/main" xmlns="" val="2659853534"/>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427542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(6 of 12)</a:t>
            </a:r>
          </a:p>
        </p:txBody>
      </p:sp>
      <p:sp>
        <p:nvSpPr>
          <p:cNvPr id="4" name="Content Placeholder 3"/>
          <p:cNvSpPr>
            <a:spLocks noGrp="1"/>
          </p:cNvSpPr>
          <p:nvPr>
            <p:ph idx="1"/>
          </p:nvPr>
        </p:nvSpPr>
        <p:spPr/>
        <p:txBody>
          <a:bodyPr>
            <a:normAutofit/>
          </a:bodyPr>
          <a:lstStyle/>
          <a:p>
            <a:pPr marL="0" indent="0">
              <a:buNone/>
            </a:pPr>
            <a:r>
              <a:rPr lang="en-US" dirty="0"/>
              <a:t>Measuring Ethical Leadership</a:t>
            </a:r>
          </a:p>
          <a:p>
            <a:r>
              <a:rPr lang="en-US" dirty="0"/>
              <a:t>Surveys.</a:t>
            </a:r>
          </a:p>
          <a:p>
            <a:r>
              <a:rPr lang="en-US" dirty="0"/>
              <a:t>Behaviors that correlate with ethical leadership. </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93173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(7 of 12)</a:t>
            </a:r>
          </a:p>
        </p:txBody>
      </p:sp>
      <p:sp>
        <p:nvSpPr>
          <p:cNvPr id="4" name="Content Placeholder 3"/>
          <p:cNvSpPr>
            <a:spLocks noGrp="1"/>
          </p:cNvSpPr>
          <p:nvPr>
            <p:ph idx="1"/>
          </p:nvPr>
        </p:nvSpPr>
        <p:spPr/>
        <p:txBody>
          <a:bodyPr>
            <a:normAutofit/>
          </a:bodyPr>
          <a:lstStyle/>
          <a:p>
            <a:pPr marL="0" indent="0">
              <a:buNone/>
            </a:pPr>
            <a:r>
              <a:rPr lang="en-US" dirty="0"/>
              <a:t>Ethical Applications: Common Decencies at Work</a:t>
            </a:r>
          </a:p>
          <a:p>
            <a:r>
              <a:rPr lang="en-US" dirty="0"/>
              <a:t>Call employees by name.</a:t>
            </a:r>
          </a:p>
          <a:p>
            <a:r>
              <a:rPr lang="en-US" dirty="0"/>
              <a:t>Refer to employees as “associates.”</a:t>
            </a:r>
          </a:p>
          <a:p>
            <a:r>
              <a:rPr lang="en-US" dirty="0"/>
              <a:t>Respect confidences.</a:t>
            </a:r>
          </a:p>
          <a:p>
            <a:r>
              <a:rPr lang="en-US" dirty="0"/>
              <a:t>Send handwritten thank-you notes.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75967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(8 of 12)</a:t>
            </a:r>
          </a:p>
        </p:txBody>
      </p:sp>
      <p:sp>
        <p:nvSpPr>
          <p:cNvPr id="4" name="Content Placeholder 3"/>
          <p:cNvSpPr>
            <a:spLocks noGrp="1"/>
          </p:cNvSpPr>
          <p:nvPr>
            <p:ph idx="1"/>
          </p:nvPr>
        </p:nvSpPr>
        <p:spPr/>
        <p:txBody>
          <a:bodyPr>
            <a:normAutofit/>
          </a:bodyPr>
          <a:lstStyle/>
          <a:p>
            <a:pPr marL="0" indent="0">
              <a:buNone/>
            </a:pPr>
            <a:r>
              <a:rPr lang="en-US" dirty="0"/>
              <a:t>Ethical Applications: Common Decencies at Work</a:t>
            </a:r>
          </a:p>
          <a:p>
            <a:r>
              <a:rPr lang="en-US" dirty="0"/>
              <a:t>Don’t ask when you have the answer.</a:t>
            </a:r>
          </a:p>
          <a:p>
            <a:r>
              <a:rPr lang="en-US" dirty="0"/>
              <a:t>Be the first to arrive and last to leave.</a:t>
            </a:r>
          </a:p>
          <a:p>
            <a:r>
              <a:rPr lang="en-US" dirty="0"/>
              <a:t>Convey bad news in person.</a:t>
            </a:r>
          </a:p>
          <a:p>
            <a:r>
              <a:rPr lang="en-US" dirty="0"/>
              <a:t>Give recognition when things go well.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77243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(9 of 12)</a:t>
            </a:r>
          </a:p>
        </p:txBody>
      </p:sp>
      <p:sp>
        <p:nvSpPr>
          <p:cNvPr id="4" name="Content Placeholder 3"/>
          <p:cNvSpPr>
            <a:spLocks noGrp="1"/>
          </p:cNvSpPr>
          <p:nvPr>
            <p:ph idx="1"/>
          </p:nvPr>
        </p:nvSpPr>
        <p:spPr/>
        <p:txBody>
          <a:bodyPr>
            <a:normAutofit/>
          </a:bodyPr>
          <a:lstStyle/>
          <a:p>
            <a:pPr marL="0" indent="0">
              <a:buNone/>
            </a:pPr>
            <a:r>
              <a:rPr lang="en-US" dirty="0"/>
              <a:t>Developing Ethical Leadership Skills</a:t>
            </a:r>
          </a:p>
          <a:p>
            <a:r>
              <a:rPr lang="en-US" dirty="0"/>
              <a:t>Develop self-awareness.</a:t>
            </a:r>
          </a:p>
          <a:p>
            <a:r>
              <a:rPr lang="en-US" dirty="0"/>
              <a:t>Review case studies.</a:t>
            </a:r>
          </a:p>
          <a:p>
            <a:r>
              <a:rPr lang="en-US" dirty="0"/>
              <a:t>Shadow ethical role models.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51389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(10 of 12)</a:t>
            </a:r>
          </a:p>
        </p:txBody>
      </p:sp>
      <p:sp>
        <p:nvSpPr>
          <p:cNvPr id="4" name="Content Placeholder 3"/>
          <p:cNvSpPr>
            <a:spLocks noGrp="1"/>
          </p:cNvSpPr>
          <p:nvPr>
            <p:ph idx="1"/>
          </p:nvPr>
        </p:nvSpPr>
        <p:spPr/>
        <p:txBody>
          <a:bodyPr>
            <a:normAutofit/>
          </a:bodyPr>
          <a:lstStyle/>
          <a:p>
            <a:pPr marL="0" indent="0">
              <a:buNone/>
            </a:pPr>
            <a:r>
              <a:rPr lang="en-US" dirty="0"/>
              <a:t>Developing Ethical Leadership Skills</a:t>
            </a:r>
          </a:p>
          <a:p>
            <a:r>
              <a:rPr lang="en-US" dirty="0"/>
              <a:t>Develop workshop for applying ethical decision-making framework.</a:t>
            </a:r>
          </a:p>
          <a:p>
            <a:r>
              <a:rPr lang="en-US" dirty="0"/>
              <a:t>Remember developing virtue requires practice.</a:t>
            </a:r>
          </a:p>
          <a:p>
            <a:r>
              <a:rPr lang="en-US" dirty="0"/>
              <a:t>Create core values partners.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42294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(11 of 12)</a:t>
            </a:r>
          </a:p>
        </p:txBody>
      </p:sp>
      <p:sp>
        <p:nvSpPr>
          <p:cNvPr id="4" name="Content Placeholder 3"/>
          <p:cNvSpPr>
            <a:spLocks noGrp="1"/>
          </p:cNvSpPr>
          <p:nvPr>
            <p:ph idx="1"/>
          </p:nvPr>
        </p:nvSpPr>
        <p:spPr/>
        <p:txBody>
          <a:bodyPr>
            <a:normAutofit/>
          </a:bodyPr>
          <a:lstStyle/>
          <a:p>
            <a:pPr marL="0" indent="0">
              <a:buNone/>
            </a:pPr>
            <a:r>
              <a:rPr lang="en-US" dirty="0"/>
              <a:t>Servant Leadership</a:t>
            </a:r>
          </a:p>
          <a:p>
            <a:r>
              <a:rPr lang="en-US" dirty="0"/>
              <a:t>Primary characteristics.</a:t>
            </a:r>
          </a:p>
          <a:p>
            <a:r>
              <a:rPr lang="en-US" dirty="0"/>
              <a:t>Key competencies.</a:t>
            </a:r>
          </a:p>
          <a:p>
            <a:r>
              <a:rPr lang="en-US" dirty="0"/>
              <a:t>3 favorable outcomes.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477861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(12 of 12)</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graphicFrame>
        <p:nvGraphicFramePr>
          <p:cNvPr id="10" name="Table 10">
            <a:extLst>
              <a:ext uri="{FF2B5EF4-FFF2-40B4-BE49-F238E27FC236}">
                <a16:creationId xmlns:a16="http://schemas.microsoft.com/office/drawing/2014/main" xmlns="" id="{E1D325EC-ACB9-469C-9DE1-839B78F22F07}"/>
              </a:ext>
            </a:extLst>
          </p:cNvPr>
          <p:cNvGraphicFramePr>
            <a:graphicFrameLocks noGrp="1"/>
          </p:cNvGraphicFramePr>
          <p:nvPr>
            <p:ph idx="1"/>
            <p:extLst>
              <p:ext uri="{D42A27DB-BD31-4B8C-83A1-F6EECF244321}">
                <p14:modId xmlns:p14="http://schemas.microsoft.com/office/powerpoint/2010/main" val="2946736873"/>
              </p:ext>
            </p:extLst>
          </p:nvPr>
        </p:nvGraphicFramePr>
        <p:xfrm>
          <a:off x="457200" y="2133600"/>
          <a:ext cx="8229600" cy="221996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xmlns="" val="2604267401"/>
                    </a:ext>
                  </a:extLst>
                </a:gridCol>
              </a:tblGrid>
              <a:tr h="304800">
                <a:tc>
                  <a:txBody>
                    <a:bodyPr/>
                    <a:lstStyle/>
                    <a:p>
                      <a:r>
                        <a:rPr lang="en-US" b="0" dirty="0"/>
                        <a:t>Dimension</a:t>
                      </a:r>
                    </a:p>
                  </a:txBody>
                  <a:tcPr/>
                </a:tc>
                <a:extLst>
                  <a:ext uri="{0D108BD9-81ED-4DB2-BD59-A6C34878D82A}">
                    <a16:rowId xmlns:a16="http://schemas.microsoft.com/office/drawing/2014/main" xmlns="" val="1122888193"/>
                  </a:ext>
                </a:extLst>
              </a:tr>
              <a:tr h="370840">
                <a:tc>
                  <a:txBody>
                    <a:bodyPr/>
                    <a:lstStyle/>
                    <a:p>
                      <a:r>
                        <a:rPr lang="en-US" b="0" dirty="0"/>
                        <a:t>Credibility</a:t>
                      </a:r>
                    </a:p>
                  </a:txBody>
                  <a:tcPr/>
                </a:tc>
                <a:extLst>
                  <a:ext uri="{0D108BD9-81ED-4DB2-BD59-A6C34878D82A}">
                    <a16:rowId xmlns:a16="http://schemas.microsoft.com/office/drawing/2014/main" xmlns="" val="4124733513"/>
                  </a:ext>
                </a:extLst>
              </a:tr>
              <a:tr h="370840">
                <a:tc>
                  <a:txBody>
                    <a:bodyPr/>
                    <a:lstStyle/>
                    <a:p>
                      <a:r>
                        <a:rPr lang="en-US" dirty="0"/>
                        <a:t>Respect</a:t>
                      </a:r>
                    </a:p>
                  </a:txBody>
                  <a:tcPr/>
                </a:tc>
                <a:extLst>
                  <a:ext uri="{0D108BD9-81ED-4DB2-BD59-A6C34878D82A}">
                    <a16:rowId xmlns:a16="http://schemas.microsoft.com/office/drawing/2014/main" xmlns="" val="3297363805"/>
                  </a:ext>
                </a:extLst>
              </a:tr>
              <a:tr h="370840">
                <a:tc>
                  <a:txBody>
                    <a:bodyPr/>
                    <a:lstStyle/>
                    <a:p>
                      <a:r>
                        <a:rPr lang="en-US" dirty="0"/>
                        <a:t>Fairness</a:t>
                      </a:r>
                    </a:p>
                  </a:txBody>
                  <a:tcPr/>
                </a:tc>
                <a:extLst>
                  <a:ext uri="{0D108BD9-81ED-4DB2-BD59-A6C34878D82A}">
                    <a16:rowId xmlns:a16="http://schemas.microsoft.com/office/drawing/2014/main" xmlns="" val="1076441252"/>
                  </a:ext>
                </a:extLst>
              </a:tr>
              <a:tr h="370840">
                <a:tc>
                  <a:txBody>
                    <a:bodyPr/>
                    <a:lstStyle/>
                    <a:p>
                      <a:r>
                        <a:rPr lang="en-US" dirty="0"/>
                        <a:t>Pride</a:t>
                      </a:r>
                    </a:p>
                  </a:txBody>
                  <a:tcPr/>
                </a:tc>
                <a:extLst>
                  <a:ext uri="{0D108BD9-81ED-4DB2-BD59-A6C34878D82A}">
                    <a16:rowId xmlns:a16="http://schemas.microsoft.com/office/drawing/2014/main" xmlns="" val="807451369"/>
                  </a:ext>
                </a:extLst>
              </a:tr>
              <a:tr h="370840">
                <a:tc>
                  <a:txBody>
                    <a:bodyPr/>
                    <a:lstStyle/>
                    <a:p>
                      <a:r>
                        <a:rPr lang="en-US" dirty="0"/>
                        <a:t>Camaraderie</a:t>
                      </a:r>
                    </a:p>
                  </a:txBody>
                  <a:tcPr/>
                </a:tc>
                <a:extLst>
                  <a:ext uri="{0D108BD9-81ED-4DB2-BD59-A6C34878D82A}">
                    <a16:rowId xmlns:a16="http://schemas.microsoft.com/office/drawing/2014/main" xmlns="" val="1370113634"/>
                  </a:ext>
                </a:extLst>
              </a:tr>
            </a:tbl>
          </a:graphicData>
        </a:graphic>
      </p:graphicFrame>
    </p:spTree>
    <p:extLst>
      <p:ext uri="{BB962C8B-B14F-4D97-AF65-F5344CB8AC3E}">
        <p14:creationId xmlns:p14="http://schemas.microsoft.com/office/powerpoint/2010/main" val="201805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Goals Fostering Ethical Behaviors</a:t>
            </a:r>
            <a:br>
              <a:rPr lang="en-US" dirty="0"/>
            </a:br>
            <a:r>
              <a:rPr lang="en-US" sz="2200" dirty="0"/>
              <a:t>(1 of 5)</a:t>
            </a:r>
          </a:p>
        </p:txBody>
      </p:sp>
      <p:sp>
        <p:nvSpPr>
          <p:cNvPr id="4" name="Content Placeholder 3"/>
          <p:cNvSpPr>
            <a:spLocks noGrp="1"/>
          </p:cNvSpPr>
          <p:nvPr>
            <p:ph idx="1"/>
          </p:nvPr>
        </p:nvSpPr>
        <p:spPr/>
        <p:txBody>
          <a:bodyPr>
            <a:normAutofit/>
          </a:bodyPr>
          <a:lstStyle/>
          <a:p>
            <a:pPr marL="0" indent="0">
              <a:buNone/>
            </a:pPr>
            <a:r>
              <a:rPr lang="en-US" dirty="0"/>
              <a:t>Holistic Organizational Goals</a:t>
            </a:r>
          </a:p>
          <a:p>
            <a:r>
              <a:rPr lang="en-US" dirty="0"/>
              <a:t>Balanced scorecard: provides holistic goals and measurements.</a:t>
            </a:r>
          </a:p>
          <a:p>
            <a:r>
              <a:rPr lang="en-US" dirty="0"/>
              <a:t>Triple bottom line: goal approach that considers an organization’s performance.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15842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Goals Fostering Ethical Behaviors</a:t>
            </a:r>
            <a:br>
              <a:rPr lang="en-US" dirty="0"/>
            </a:br>
            <a:r>
              <a:rPr lang="en-US" sz="2200" dirty="0"/>
              <a:t>(2 of 5)</a:t>
            </a:r>
          </a:p>
        </p:txBody>
      </p:sp>
      <p:sp>
        <p:nvSpPr>
          <p:cNvPr id="4" name="Content Placeholder 3"/>
          <p:cNvSpPr>
            <a:spLocks noGrp="1"/>
          </p:cNvSpPr>
          <p:nvPr>
            <p:ph idx="1"/>
          </p:nvPr>
        </p:nvSpPr>
        <p:spPr/>
        <p:txBody>
          <a:bodyPr>
            <a:normAutofit/>
          </a:bodyPr>
          <a:lstStyle/>
          <a:p>
            <a:pPr marL="0" indent="0">
              <a:buNone/>
            </a:pPr>
            <a:r>
              <a:rPr lang="en-US" dirty="0"/>
              <a:t>Stretch Goals</a:t>
            </a:r>
          </a:p>
          <a:p>
            <a:r>
              <a:rPr lang="en-US" dirty="0"/>
              <a:t>May help overcome complacency.</a:t>
            </a:r>
          </a:p>
          <a:p>
            <a:r>
              <a:rPr lang="en-US" dirty="0"/>
              <a:t>Can tempt employees to stretch the truth.</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86340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Managerial Power</a:t>
            </a:r>
            <a:endParaRPr lang="en-US" sz="2000" dirty="0"/>
          </a:p>
        </p:txBody>
      </p:sp>
      <p:sp>
        <p:nvSpPr>
          <p:cNvPr id="4" name="Content Placeholder 3"/>
          <p:cNvSpPr>
            <a:spLocks noGrp="1"/>
          </p:cNvSpPr>
          <p:nvPr>
            <p:ph idx="1"/>
          </p:nvPr>
        </p:nvSpPr>
        <p:spPr/>
        <p:txBody>
          <a:bodyPr>
            <a:normAutofit/>
          </a:bodyPr>
          <a:lstStyle/>
          <a:p>
            <a:pPr marL="0" indent="0">
              <a:buNone/>
            </a:pPr>
            <a:r>
              <a:rPr lang="en-US" dirty="0"/>
              <a:t>Exercise of Power</a:t>
            </a:r>
          </a:p>
          <a:p>
            <a:r>
              <a:rPr lang="en-US" dirty="0"/>
              <a:t>5 types of power.</a:t>
            </a:r>
          </a:p>
          <a:p>
            <a:r>
              <a:rPr lang="en-US" dirty="0"/>
              <a:t>Importance of exercising power ethically.</a:t>
            </a:r>
          </a:p>
          <a:p>
            <a:r>
              <a:rPr lang="en-US" dirty="0"/>
              <a:t>Hierarchical power.</a:t>
            </a:r>
          </a:p>
          <a:p>
            <a:r>
              <a:rPr lang="en-US" dirty="0"/>
              <a:t>Behaving unethically: Roger Ailes.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Goals Fostering Ethical Behaviors</a:t>
            </a:r>
            <a:br>
              <a:rPr lang="en-US" dirty="0"/>
            </a:br>
            <a:r>
              <a:rPr lang="en-US" sz="2200" dirty="0"/>
              <a:t>(3 of 5)</a:t>
            </a:r>
          </a:p>
        </p:txBody>
      </p:sp>
      <p:sp>
        <p:nvSpPr>
          <p:cNvPr id="4" name="Content Placeholder 3"/>
          <p:cNvSpPr>
            <a:spLocks noGrp="1"/>
          </p:cNvSpPr>
          <p:nvPr>
            <p:ph idx="1"/>
          </p:nvPr>
        </p:nvSpPr>
        <p:spPr/>
        <p:txBody>
          <a:bodyPr>
            <a:normAutofit/>
          </a:bodyPr>
          <a:lstStyle/>
          <a:p>
            <a:pPr marL="0" indent="0">
              <a:buNone/>
            </a:pPr>
            <a:r>
              <a:rPr lang="en-US" dirty="0"/>
              <a:t>Goal Setting</a:t>
            </a:r>
          </a:p>
          <a:p>
            <a:r>
              <a:rPr lang="en-US" dirty="0"/>
              <a:t>SMART goals.</a:t>
            </a:r>
          </a:p>
          <a:p>
            <a:r>
              <a:rPr lang="en-US" dirty="0"/>
              <a:t>Management by objectives.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07589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Goals Fostering Ethical Behaviors</a:t>
            </a:r>
            <a:br>
              <a:rPr lang="en-US" dirty="0"/>
            </a:br>
            <a:r>
              <a:rPr lang="en-US" sz="2200" dirty="0"/>
              <a:t>(4 of 5)</a:t>
            </a:r>
          </a:p>
        </p:txBody>
      </p:sp>
      <p:sp>
        <p:nvSpPr>
          <p:cNvPr id="4" name="Content Placeholder 3"/>
          <p:cNvSpPr>
            <a:spLocks noGrp="1"/>
          </p:cNvSpPr>
          <p:nvPr>
            <p:ph idx="1"/>
          </p:nvPr>
        </p:nvSpPr>
        <p:spPr/>
        <p:txBody>
          <a:bodyPr>
            <a:normAutofit/>
          </a:bodyPr>
          <a:lstStyle/>
          <a:p>
            <a:pPr marL="0" indent="0">
              <a:buNone/>
            </a:pPr>
            <a:r>
              <a:rPr lang="en-US" dirty="0"/>
              <a:t>Clawback Disincentives</a:t>
            </a:r>
          </a:p>
          <a:p>
            <a:r>
              <a:rPr lang="en-US" dirty="0"/>
              <a:t>Refers to employee returning money already paid.</a:t>
            </a:r>
          </a:p>
          <a:p>
            <a:r>
              <a:rPr lang="en-US" dirty="0"/>
              <a:t>Grew with the Sarbanes-Oxley Act of 2002.</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837275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Goals Fostering Ethical Behaviors</a:t>
            </a:r>
            <a:br>
              <a:rPr lang="en-US" dirty="0"/>
            </a:br>
            <a:r>
              <a:rPr lang="en-US" sz="2200" dirty="0"/>
              <a:t>(5 of 5)</a:t>
            </a:r>
          </a:p>
        </p:txBody>
      </p:sp>
      <p:sp>
        <p:nvSpPr>
          <p:cNvPr id="4" name="Content Placeholder 3"/>
          <p:cNvSpPr>
            <a:spLocks noGrp="1"/>
          </p:cNvSpPr>
          <p:nvPr>
            <p:ph idx="1"/>
          </p:nvPr>
        </p:nvSpPr>
        <p:spPr/>
        <p:txBody>
          <a:bodyPr>
            <a:normAutofit/>
          </a:bodyPr>
          <a:lstStyle/>
          <a:p>
            <a:pPr marL="0" indent="0">
              <a:buNone/>
            </a:pPr>
            <a:r>
              <a:rPr lang="en-US" dirty="0"/>
              <a:t>Stress Management</a:t>
            </a:r>
          </a:p>
          <a:p>
            <a:r>
              <a:rPr lang="en-US" dirty="0"/>
              <a:t>Employee assistance programs (EAPs).</a:t>
            </a:r>
          </a:p>
          <a:p>
            <a:r>
              <a:rPr lang="en-US" dirty="0"/>
              <a:t>Meditation.</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428729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Appraising Employee and Organization Ethical Performance</a:t>
            </a:r>
            <a:br>
              <a:rPr lang="en-US" dirty="0"/>
            </a:br>
            <a:r>
              <a:rPr lang="en-US" sz="2200" dirty="0"/>
              <a:t>(1 of 8)</a:t>
            </a:r>
          </a:p>
        </p:txBody>
      </p:sp>
      <p:sp>
        <p:nvSpPr>
          <p:cNvPr id="4" name="Content Placeholder 3"/>
          <p:cNvSpPr>
            <a:spLocks noGrp="1"/>
          </p:cNvSpPr>
          <p:nvPr>
            <p:ph idx="1"/>
          </p:nvPr>
        </p:nvSpPr>
        <p:spPr/>
        <p:txBody>
          <a:bodyPr>
            <a:normAutofit/>
          </a:bodyPr>
          <a:lstStyle/>
          <a:p>
            <a:pPr marL="0" indent="0">
              <a:buNone/>
            </a:pPr>
            <a:r>
              <a:rPr lang="en-US" dirty="0"/>
              <a:t>Transparent Employee Feedback</a:t>
            </a:r>
          </a:p>
          <a:p>
            <a:r>
              <a:rPr lang="en-US" dirty="0"/>
              <a:t>Symbolized importance of ethics to the organization.</a:t>
            </a:r>
          </a:p>
          <a:p>
            <a:r>
              <a:rPr lang="en-US" dirty="0"/>
              <a:t>Can be simple process.</a:t>
            </a:r>
          </a:p>
          <a:p>
            <a:r>
              <a:rPr lang="en-US" dirty="0"/>
              <a:t>Share the results.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153585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Appraising Employee and Organization Ethical Performance</a:t>
            </a:r>
            <a:br>
              <a:rPr lang="en-US" dirty="0"/>
            </a:br>
            <a:r>
              <a:rPr lang="en-US" sz="2200" dirty="0"/>
              <a:t>(2 of 8)</a:t>
            </a:r>
          </a:p>
        </p:txBody>
      </p:sp>
      <p:sp>
        <p:nvSpPr>
          <p:cNvPr id="4" name="Content Placeholder 3"/>
          <p:cNvSpPr>
            <a:spLocks noGrp="1"/>
          </p:cNvSpPr>
          <p:nvPr>
            <p:ph idx="1"/>
          </p:nvPr>
        </p:nvSpPr>
        <p:spPr/>
        <p:txBody>
          <a:bodyPr>
            <a:normAutofit/>
          </a:bodyPr>
          <a:lstStyle/>
          <a:p>
            <a:pPr marL="0" indent="0">
              <a:buNone/>
            </a:pPr>
            <a:r>
              <a:rPr lang="en-US" dirty="0"/>
              <a:t>Performance Appraisals</a:t>
            </a:r>
          </a:p>
          <a:p>
            <a:r>
              <a:rPr lang="en-US" dirty="0"/>
              <a:t>Measures important aspects of employee’s job.</a:t>
            </a:r>
          </a:p>
          <a:p>
            <a:r>
              <a:rPr lang="en-US" dirty="0"/>
              <a:t>Includes an ethics component.</a:t>
            </a:r>
          </a:p>
          <a:p>
            <a:r>
              <a:rPr lang="en-US" dirty="0"/>
              <a:t>Gather data that addresses issues.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830679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Appraising Employee and Organization Ethical Performance</a:t>
            </a:r>
            <a:br>
              <a:rPr lang="en-US" dirty="0"/>
            </a:br>
            <a:r>
              <a:rPr lang="en-US" sz="2200" dirty="0"/>
              <a:t>(3 of 8)</a:t>
            </a:r>
          </a:p>
        </p:txBody>
      </p:sp>
      <p:sp>
        <p:nvSpPr>
          <p:cNvPr id="4" name="Content Placeholder 3"/>
          <p:cNvSpPr>
            <a:spLocks noGrp="1"/>
          </p:cNvSpPr>
          <p:nvPr>
            <p:ph idx="1"/>
          </p:nvPr>
        </p:nvSpPr>
        <p:spPr/>
        <p:txBody>
          <a:bodyPr>
            <a:normAutofit/>
          </a:bodyPr>
          <a:lstStyle/>
          <a:p>
            <a:pPr marL="0" indent="0">
              <a:buNone/>
            </a:pPr>
            <a:r>
              <a:rPr lang="en-US" dirty="0"/>
              <a:t>Unethical Behaviors</a:t>
            </a:r>
          </a:p>
          <a:p>
            <a:r>
              <a:rPr lang="en-US" dirty="0"/>
              <a:t>Conduct confidential self-assessment of struggles.</a:t>
            </a:r>
          </a:p>
          <a:p>
            <a:r>
              <a:rPr lang="en-US" dirty="0"/>
              <a:t>Frame wording “negatively” in the survey.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29987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Appraising Employee and Organization Ethical Performance</a:t>
            </a:r>
            <a:br>
              <a:rPr lang="en-US" dirty="0"/>
            </a:br>
            <a:r>
              <a:rPr lang="en-US" sz="2200" dirty="0"/>
              <a:t>(4 of 8)</a:t>
            </a:r>
          </a:p>
        </p:txBody>
      </p:sp>
      <p:sp>
        <p:nvSpPr>
          <p:cNvPr id="4" name="Content Placeholder 3"/>
          <p:cNvSpPr>
            <a:spLocks noGrp="1"/>
          </p:cNvSpPr>
          <p:nvPr>
            <p:ph idx="1"/>
          </p:nvPr>
        </p:nvSpPr>
        <p:spPr/>
        <p:txBody>
          <a:bodyPr>
            <a:normAutofit/>
          </a:bodyPr>
          <a:lstStyle/>
          <a:p>
            <a:pPr marL="0" indent="0">
              <a:buNone/>
            </a:pPr>
            <a:r>
              <a:rPr lang="en-US" dirty="0"/>
              <a:t>Living Up to the Code-of-Ethics Performance Appraisals</a:t>
            </a:r>
          </a:p>
          <a:p>
            <a:r>
              <a:rPr lang="en-US" dirty="0"/>
              <a:t>Appraise how well employees perform according to the code of ethics.</a:t>
            </a:r>
          </a:p>
          <a:p>
            <a:r>
              <a:rPr lang="en-US" dirty="0"/>
              <a:t>Review performance for ethics-based initiatives.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241020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Appraising Employee and Organization Ethical Performance</a:t>
            </a:r>
            <a:br>
              <a:rPr lang="en-US" dirty="0"/>
            </a:br>
            <a:r>
              <a:rPr lang="en-US" sz="2200" dirty="0"/>
              <a:t>(5 of 8)</a:t>
            </a:r>
          </a:p>
        </p:txBody>
      </p:sp>
      <p:sp>
        <p:nvSpPr>
          <p:cNvPr id="4" name="Content Placeholder 3"/>
          <p:cNvSpPr>
            <a:spLocks noGrp="1"/>
          </p:cNvSpPr>
          <p:nvPr>
            <p:ph idx="1"/>
          </p:nvPr>
        </p:nvSpPr>
        <p:spPr/>
        <p:txBody>
          <a:bodyPr>
            <a:normAutofit/>
          </a:bodyPr>
          <a:lstStyle/>
          <a:p>
            <a:pPr marL="0" indent="0">
              <a:buNone/>
            </a:pPr>
            <a:r>
              <a:rPr lang="en-US" dirty="0"/>
              <a:t>Ideal-Employee Performance Appraisal</a:t>
            </a:r>
          </a:p>
          <a:p>
            <a:r>
              <a:rPr lang="en-US" dirty="0"/>
              <a:t>Use employee performance to benchmark distance employees still need to travel.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774593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Appraising Employee and Organization Ethical Performance</a:t>
            </a:r>
            <a:br>
              <a:rPr lang="en-US" dirty="0"/>
            </a:br>
            <a:r>
              <a:rPr lang="en-US" sz="2200" dirty="0"/>
              <a:t>(6 of 8)</a:t>
            </a:r>
          </a:p>
        </p:txBody>
      </p:sp>
      <p:sp>
        <p:nvSpPr>
          <p:cNvPr id="4" name="Content Placeholder 3"/>
          <p:cNvSpPr>
            <a:spLocks noGrp="1"/>
          </p:cNvSpPr>
          <p:nvPr>
            <p:ph idx="1"/>
          </p:nvPr>
        </p:nvSpPr>
        <p:spPr/>
        <p:txBody>
          <a:bodyPr>
            <a:normAutofit/>
          </a:bodyPr>
          <a:lstStyle/>
          <a:p>
            <a:pPr marL="0" indent="0">
              <a:buNone/>
            </a:pPr>
            <a:r>
              <a:rPr lang="en-US" dirty="0"/>
              <a:t>Collection and Evaluation Issues</a:t>
            </a:r>
          </a:p>
          <a:p>
            <a:r>
              <a:rPr lang="en-US" dirty="0"/>
              <a:t>Frequent appraisals minimize damages.</a:t>
            </a:r>
          </a:p>
          <a:p>
            <a:r>
              <a:rPr lang="en-US" dirty="0"/>
              <a:t>Importance of employees view appraisals as fair.</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418289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Appraising Employee and Organization Ethical Performance</a:t>
            </a:r>
            <a:br>
              <a:rPr lang="en-US" dirty="0"/>
            </a:br>
            <a:r>
              <a:rPr lang="en-US" sz="2200" dirty="0"/>
              <a:t>(7 of 8)</a:t>
            </a:r>
          </a:p>
        </p:txBody>
      </p:sp>
      <p:sp>
        <p:nvSpPr>
          <p:cNvPr id="4" name="Content Placeholder 3"/>
          <p:cNvSpPr>
            <a:spLocks noGrp="1"/>
          </p:cNvSpPr>
          <p:nvPr>
            <p:ph idx="1"/>
          </p:nvPr>
        </p:nvSpPr>
        <p:spPr/>
        <p:txBody>
          <a:bodyPr>
            <a:normAutofit/>
          </a:bodyPr>
          <a:lstStyle/>
          <a:p>
            <a:pPr marL="0" indent="0">
              <a:buNone/>
            </a:pPr>
            <a:r>
              <a:rPr lang="en-US" dirty="0"/>
              <a:t>Collection and Evaluation Issues</a:t>
            </a:r>
          </a:p>
          <a:p>
            <a:r>
              <a:rPr lang="en-US" dirty="0"/>
              <a:t>360-degree performance evaluations.</a:t>
            </a:r>
          </a:p>
          <a:p>
            <a:r>
              <a:rPr lang="en-US" dirty="0"/>
              <a:t>Rating versus ranking system.</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314377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Traditional Leadership Styles</a:t>
            </a:r>
            <a:br>
              <a:rPr lang="en-US" dirty="0"/>
            </a:br>
            <a:r>
              <a:rPr lang="en-US" sz="2000" dirty="0"/>
              <a:t>(1 of 3)</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Authoritarian Leadership Style</a:t>
            </a:r>
          </a:p>
          <a:p>
            <a:r>
              <a:rPr lang="en-US" dirty="0"/>
              <a:t>Historically, the dominate view for management.</a:t>
            </a:r>
          </a:p>
          <a:p>
            <a:r>
              <a:rPr lang="en-US" dirty="0"/>
              <a:t>Ethical issues: control and abuse.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533390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Appraising Employee and Organization Ethical Performance</a:t>
            </a:r>
            <a:br>
              <a:rPr lang="en-US" dirty="0"/>
            </a:br>
            <a:r>
              <a:rPr lang="en-US" sz="2200" dirty="0"/>
              <a:t>(8 of 8)</a:t>
            </a:r>
          </a:p>
        </p:txBody>
      </p:sp>
      <p:sp>
        <p:nvSpPr>
          <p:cNvPr id="4" name="Content Placeholder 3"/>
          <p:cNvSpPr>
            <a:spLocks noGrp="1"/>
          </p:cNvSpPr>
          <p:nvPr>
            <p:ph idx="1"/>
          </p:nvPr>
        </p:nvSpPr>
        <p:spPr/>
        <p:txBody>
          <a:bodyPr>
            <a:normAutofit/>
          </a:bodyPr>
          <a:lstStyle/>
          <a:p>
            <a:pPr marL="0" indent="0">
              <a:buNone/>
            </a:pPr>
            <a:r>
              <a:rPr lang="en-US" dirty="0"/>
              <a:t>Performance Appraisal Feedback</a:t>
            </a:r>
          </a:p>
          <a:p>
            <a:r>
              <a:rPr lang="en-US" dirty="0"/>
              <a:t>Manage feedback so that it is specific.</a:t>
            </a:r>
          </a:p>
          <a:p>
            <a:r>
              <a:rPr lang="en-US" dirty="0"/>
              <a:t>Give informal feedback frequently.</a:t>
            </a:r>
          </a:p>
          <a:p>
            <a:r>
              <a:rPr lang="en-US" dirty="0"/>
              <a:t>Discuss progress since previous sessions.</a:t>
            </a:r>
          </a:p>
          <a:p>
            <a:r>
              <a:rPr lang="en-US" dirty="0"/>
              <a:t>Establish new goals.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4113903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Disciplining Ethical Violations</a:t>
            </a:r>
            <a:br>
              <a:rPr lang="en-US" dirty="0"/>
            </a:br>
            <a:r>
              <a:rPr lang="en-US" sz="2000" dirty="0"/>
              <a:t>(1 of 3)</a:t>
            </a:r>
          </a:p>
        </p:txBody>
      </p:sp>
      <p:sp>
        <p:nvSpPr>
          <p:cNvPr id="4" name="Content Placeholder 3"/>
          <p:cNvSpPr>
            <a:spLocks noGrp="1"/>
          </p:cNvSpPr>
          <p:nvPr>
            <p:ph idx="1"/>
          </p:nvPr>
        </p:nvSpPr>
        <p:spPr/>
        <p:txBody>
          <a:bodyPr>
            <a:normAutofit/>
          </a:bodyPr>
          <a:lstStyle/>
          <a:p>
            <a:pPr marL="0" indent="0">
              <a:buNone/>
            </a:pPr>
            <a:r>
              <a:rPr lang="en-US" dirty="0"/>
              <a:t>Major Infractions</a:t>
            </a:r>
          </a:p>
          <a:p>
            <a:r>
              <a:rPr lang="en-US" dirty="0"/>
              <a:t>Any behavior punished harshly.</a:t>
            </a:r>
          </a:p>
          <a:p>
            <a:r>
              <a:rPr lang="en-US" dirty="0"/>
              <a:t>Examples: employee theft, drug and alcohol rules.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4079906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Disciplining Ethical Violations</a:t>
            </a:r>
            <a:br>
              <a:rPr lang="en-US" dirty="0"/>
            </a:br>
            <a:r>
              <a:rPr lang="en-US" sz="2000" dirty="0"/>
              <a:t>(2 of 3)</a:t>
            </a:r>
          </a:p>
        </p:txBody>
      </p:sp>
      <p:sp>
        <p:nvSpPr>
          <p:cNvPr id="4" name="Content Placeholder 3"/>
          <p:cNvSpPr>
            <a:spLocks noGrp="1"/>
          </p:cNvSpPr>
          <p:nvPr>
            <p:ph idx="1"/>
          </p:nvPr>
        </p:nvSpPr>
        <p:spPr/>
        <p:txBody>
          <a:bodyPr>
            <a:normAutofit/>
          </a:bodyPr>
          <a:lstStyle/>
          <a:p>
            <a:pPr marL="0" indent="0">
              <a:buNone/>
            </a:pPr>
            <a:r>
              <a:rPr lang="en-US" dirty="0"/>
              <a:t>Minor Infractions</a:t>
            </a:r>
          </a:p>
          <a:p>
            <a:r>
              <a:rPr lang="en-US" dirty="0"/>
              <a:t>Importance of addressing minor infractions before they escalate.</a:t>
            </a:r>
          </a:p>
          <a:p>
            <a:r>
              <a:rPr lang="en-US" dirty="0"/>
              <a:t>Continuum of punishments.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6025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Disciplining Ethical Violations</a:t>
            </a:r>
            <a:br>
              <a:rPr lang="en-US" dirty="0"/>
            </a:br>
            <a:r>
              <a:rPr lang="en-US" sz="2000" dirty="0"/>
              <a:t>(3 of 3)</a:t>
            </a:r>
          </a:p>
        </p:txBody>
      </p:sp>
      <p:sp>
        <p:nvSpPr>
          <p:cNvPr id="4" name="Content Placeholder 3"/>
          <p:cNvSpPr>
            <a:spLocks noGrp="1"/>
          </p:cNvSpPr>
          <p:nvPr>
            <p:ph idx="1"/>
          </p:nvPr>
        </p:nvSpPr>
        <p:spPr/>
        <p:txBody>
          <a:bodyPr>
            <a:normAutofit/>
          </a:bodyPr>
          <a:lstStyle/>
          <a:p>
            <a:pPr marL="0" indent="0">
              <a:buNone/>
            </a:pPr>
            <a:r>
              <a:rPr lang="en-US" dirty="0"/>
              <a:t>Forgiving Unethical Employees</a:t>
            </a:r>
          </a:p>
          <a:p>
            <a:r>
              <a:rPr lang="en-US" dirty="0"/>
              <a:t>People will make mistakes.</a:t>
            </a:r>
          </a:p>
          <a:p>
            <a:r>
              <a:rPr lang="en-US" dirty="0"/>
              <a:t>Reconciliation: tripartite process.</a:t>
            </a:r>
          </a:p>
          <a:p>
            <a:r>
              <a:rPr lang="en-US" dirty="0"/>
              <a:t>Forgiveness process.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159604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Traditional Leadership Styles</a:t>
            </a:r>
            <a:br>
              <a:rPr lang="en-US" dirty="0"/>
            </a:br>
            <a:r>
              <a:rPr lang="en-US" sz="2000" dirty="0"/>
              <a:t>(2 of 3)</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Participatory Leadership Style</a:t>
            </a:r>
          </a:p>
          <a:p>
            <a:r>
              <a:rPr lang="en-US" dirty="0"/>
              <a:t>Theory X: assumes people lazy.</a:t>
            </a:r>
          </a:p>
          <a:p>
            <a:r>
              <a:rPr lang="en-US" dirty="0"/>
              <a:t>Theory Y: assumes people self-motivated.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351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Traditional Leadership Styles</a:t>
            </a:r>
            <a:br>
              <a:rPr lang="en-US" dirty="0"/>
            </a:br>
            <a:r>
              <a:rPr lang="en-US" sz="2000" dirty="0"/>
              <a:t>(3 of 3)</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Situational Leadership Style</a:t>
            </a:r>
          </a:p>
          <a:p>
            <a:r>
              <a:rPr lang="en-US" dirty="0"/>
              <a:t>Directing.</a:t>
            </a:r>
          </a:p>
          <a:p>
            <a:r>
              <a:rPr lang="en-US" dirty="0"/>
              <a:t>Coaching.</a:t>
            </a:r>
          </a:p>
          <a:p>
            <a:r>
              <a:rPr lang="en-US" dirty="0"/>
              <a:t>Supporting.</a:t>
            </a:r>
          </a:p>
          <a:p>
            <a:r>
              <a:rPr lang="en-US" dirty="0"/>
              <a:t>Delegating.</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833797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(1 of 12)</a:t>
            </a:r>
          </a:p>
        </p:txBody>
      </p:sp>
      <p:sp>
        <p:nvSpPr>
          <p:cNvPr id="4" name="Content Placeholder 3"/>
          <p:cNvSpPr>
            <a:spLocks noGrp="1"/>
          </p:cNvSpPr>
          <p:nvPr>
            <p:ph idx="1"/>
          </p:nvPr>
        </p:nvSpPr>
        <p:spPr/>
        <p:txBody>
          <a:bodyPr>
            <a:normAutofit/>
          </a:bodyPr>
          <a:lstStyle/>
          <a:p>
            <a:pPr marL="0" indent="0">
              <a:buNone/>
            </a:pPr>
            <a:r>
              <a:rPr lang="en-US" dirty="0"/>
              <a:t>Personal Integrity</a:t>
            </a:r>
          </a:p>
          <a:p>
            <a:r>
              <a:rPr lang="en-US" dirty="0"/>
              <a:t>Authenticity and moral credibility.</a:t>
            </a:r>
          </a:p>
          <a:p>
            <a:r>
              <a:rPr lang="en-US" dirty="0"/>
              <a:t>Example: Jon Huntsman.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51072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(2 of 12)</a:t>
            </a:r>
          </a:p>
        </p:txBody>
      </p:sp>
      <p:sp>
        <p:nvSpPr>
          <p:cNvPr id="4" name="Content Placeholder 3"/>
          <p:cNvSpPr>
            <a:spLocks noGrp="1"/>
          </p:cNvSpPr>
          <p:nvPr>
            <p:ph idx="1"/>
          </p:nvPr>
        </p:nvSpPr>
        <p:spPr/>
        <p:txBody>
          <a:bodyPr>
            <a:normAutofit/>
          </a:bodyPr>
          <a:lstStyle/>
          <a:p>
            <a:pPr marL="0" indent="0">
              <a:buNone/>
            </a:pPr>
            <a:r>
              <a:rPr lang="en-US" dirty="0"/>
              <a:t>What Is Ethical Leadership?</a:t>
            </a:r>
          </a:p>
          <a:p>
            <a:r>
              <a:rPr lang="en-US" dirty="0"/>
              <a:t>Moral employee encouraging others to be ethical.</a:t>
            </a:r>
          </a:p>
          <a:p>
            <a:r>
              <a:rPr lang="en-US" dirty="0"/>
              <a:t>Importance of being a moral person and moral manager.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25637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(3 of 12)</a:t>
            </a:r>
          </a:p>
        </p:txBody>
      </p:sp>
      <p:sp>
        <p:nvSpPr>
          <p:cNvPr id="4" name="Content Placeholder 3"/>
          <p:cNvSpPr>
            <a:spLocks noGrp="1"/>
          </p:cNvSpPr>
          <p:nvPr>
            <p:ph idx="1"/>
          </p:nvPr>
        </p:nvSpPr>
        <p:spPr/>
        <p:txBody>
          <a:bodyPr>
            <a:normAutofit/>
          </a:bodyPr>
          <a:lstStyle/>
          <a:p>
            <a:pPr marL="0" indent="0">
              <a:buNone/>
            </a:pPr>
            <a:r>
              <a:rPr lang="en-US" dirty="0"/>
              <a:t>What Is Ethical Leadership?</a:t>
            </a:r>
          </a:p>
          <a:p>
            <a:r>
              <a:rPr lang="en-US" dirty="0"/>
              <a:t>Unethical leadership: Elizabeth Holmes.</a:t>
            </a:r>
          </a:p>
          <a:p>
            <a:r>
              <a:rPr lang="en-US" dirty="0"/>
              <a:t>Issues caused by supervisors resisting ethical behaviors.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04395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Leadership </a:t>
            </a:r>
            <a:r>
              <a:rPr lang="en-US" sz="2000" dirty="0"/>
              <a:t>(4 of 12)</a:t>
            </a:r>
          </a:p>
        </p:txBody>
      </p:sp>
      <p:graphicFrame>
        <p:nvGraphicFramePr>
          <p:cNvPr id="6" name="Table 6">
            <a:extLst>
              <a:ext uri="{FF2B5EF4-FFF2-40B4-BE49-F238E27FC236}">
                <a16:creationId xmlns:a16="http://schemas.microsoft.com/office/drawing/2014/main" xmlns="" id="{0265EA29-3E37-4B78-83A0-FE85443FBCD7}"/>
              </a:ext>
            </a:extLst>
          </p:cNvPr>
          <p:cNvGraphicFramePr>
            <a:graphicFrameLocks noGrp="1"/>
          </p:cNvGraphicFramePr>
          <p:nvPr>
            <p:ph idx="1"/>
            <p:extLst>
              <p:ext uri="{D42A27DB-BD31-4B8C-83A1-F6EECF244321}">
                <p14:modId xmlns:p14="http://schemas.microsoft.com/office/powerpoint/2010/main" val="3139133750"/>
              </p:ext>
            </p:extLst>
          </p:nvPr>
        </p:nvGraphicFramePr>
        <p:xfrm>
          <a:off x="457200" y="2133600"/>
          <a:ext cx="8229600" cy="42164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xmlns="" val="1021097913"/>
                    </a:ext>
                  </a:extLst>
                </a:gridCol>
                <a:gridCol w="3581400">
                  <a:extLst>
                    <a:ext uri="{9D8B030D-6E8A-4147-A177-3AD203B41FA5}">
                      <a16:colId xmlns:a16="http://schemas.microsoft.com/office/drawing/2014/main" xmlns="" val="1913466396"/>
                    </a:ext>
                  </a:extLst>
                </a:gridCol>
                <a:gridCol w="3048000">
                  <a:extLst>
                    <a:ext uri="{9D8B030D-6E8A-4147-A177-3AD203B41FA5}">
                      <a16:colId xmlns:a16="http://schemas.microsoft.com/office/drawing/2014/main" xmlns="" val="2868267773"/>
                    </a:ext>
                  </a:extLst>
                </a:gridCol>
              </a:tblGrid>
              <a:tr h="370840">
                <a:tc>
                  <a:txBody>
                    <a:bodyPr/>
                    <a:lstStyle/>
                    <a:p>
                      <a:r>
                        <a:rPr lang="en-US" dirty="0"/>
                        <a:t>Phase</a:t>
                      </a:r>
                    </a:p>
                  </a:txBody>
                  <a:tcPr/>
                </a:tc>
                <a:tc>
                  <a:txBody>
                    <a:bodyPr/>
                    <a:lstStyle/>
                    <a:p>
                      <a:r>
                        <a:rPr lang="en-US" dirty="0"/>
                        <a:t>Actions Taken</a:t>
                      </a:r>
                    </a:p>
                  </a:txBody>
                  <a:tcPr/>
                </a:tc>
                <a:tc>
                  <a:txBody>
                    <a:bodyPr/>
                    <a:lstStyle/>
                    <a:p>
                      <a:r>
                        <a:rPr lang="en-US" dirty="0"/>
                        <a:t>Communications and Penance</a:t>
                      </a:r>
                    </a:p>
                  </a:txBody>
                  <a:tcPr/>
                </a:tc>
                <a:extLst>
                  <a:ext uri="{0D108BD9-81ED-4DB2-BD59-A6C34878D82A}">
                    <a16:rowId xmlns:a16="http://schemas.microsoft.com/office/drawing/2014/main" xmlns="" val="3801048346"/>
                  </a:ext>
                </a:extLst>
              </a:tr>
              <a:tr h="370840">
                <a:tc>
                  <a:txBody>
                    <a:bodyPr/>
                    <a:lstStyle/>
                    <a:p>
                      <a:r>
                        <a:rPr lang="en-US" dirty="0"/>
                        <a:t>Discovery</a:t>
                      </a:r>
                    </a:p>
                  </a:txBody>
                  <a:tcPr/>
                </a:tc>
                <a:tc>
                  <a:txBody>
                    <a:bodyPr/>
                    <a:lstStyle/>
                    <a:p>
                      <a:r>
                        <a:rPr lang="en-US" dirty="0"/>
                        <a:t>Fully cooperated with investigation</a:t>
                      </a:r>
                    </a:p>
                  </a:txBody>
                  <a:tcPr/>
                </a:tc>
                <a:tc>
                  <a:txBody>
                    <a:bodyPr/>
                    <a:lstStyle/>
                    <a:p>
                      <a:r>
                        <a:rPr lang="en-US" dirty="0"/>
                        <a:t>Accepted initial report and admitted guilt</a:t>
                      </a:r>
                    </a:p>
                  </a:txBody>
                  <a:tcPr/>
                </a:tc>
                <a:extLst>
                  <a:ext uri="{0D108BD9-81ED-4DB2-BD59-A6C34878D82A}">
                    <a16:rowId xmlns:a16="http://schemas.microsoft.com/office/drawing/2014/main" xmlns="" val="610984571"/>
                  </a:ext>
                </a:extLst>
              </a:tr>
              <a:tr h="370840">
                <a:tc>
                  <a:txBody>
                    <a:bodyPr/>
                    <a:lstStyle/>
                    <a:p>
                      <a:endParaRPr lang="en-US" dirty="0"/>
                    </a:p>
                  </a:txBody>
                  <a:tcPr/>
                </a:tc>
                <a:tc>
                  <a:txBody>
                    <a:bodyPr/>
                    <a:lstStyle/>
                    <a:p>
                      <a:r>
                        <a:rPr lang="en-US" dirty="0"/>
                        <a:t>Committed to full disclosure</a:t>
                      </a:r>
                    </a:p>
                  </a:txBody>
                  <a:tcPr/>
                </a:tc>
                <a:tc>
                  <a:txBody>
                    <a:bodyPr/>
                    <a:lstStyle/>
                    <a:p>
                      <a:r>
                        <a:rPr lang="en-US" dirty="0"/>
                        <a:t>Unconditionally apologized</a:t>
                      </a:r>
                    </a:p>
                  </a:txBody>
                  <a:tcPr/>
                </a:tc>
                <a:extLst>
                  <a:ext uri="{0D108BD9-81ED-4DB2-BD59-A6C34878D82A}">
                    <a16:rowId xmlns:a16="http://schemas.microsoft.com/office/drawing/2014/main" xmlns="" val="3776331364"/>
                  </a:ext>
                </a:extLst>
              </a:tr>
              <a:tr h="370840">
                <a:tc>
                  <a:txBody>
                    <a:bodyPr/>
                    <a:lstStyle/>
                    <a:p>
                      <a:r>
                        <a:rPr lang="en-US" dirty="0"/>
                        <a:t>Diagnosis</a:t>
                      </a:r>
                    </a:p>
                  </a:txBody>
                  <a:tcPr/>
                </a:tc>
                <a:tc>
                  <a:txBody>
                    <a:bodyPr/>
                    <a:lstStyle/>
                    <a:p>
                      <a:r>
                        <a:rPr lang="en-US" noProof="0" dirty="0"/>
                        <a:t>Chose credible person for internal investigation</a:t>
                      </a:r>
                    </a:p>
                  </a:txBody>
                  <a:tcPr/>
                </a:tc>
                <a:tc>
                  <a:txBody>
                    <a:bodyPr/>
                    <a:lstStyle/>
                    <a:p>
                      <a:r>
                        <a:rPr lang="en-US" dirty="0"/>
                        <a:t>Released full internal report noting all deficiencies</a:t>
                      </a:r>
                    </a:p>
                  </a:txBody>
                  <a:tcPr/>
                </a:tc>
                <a:extLst>
                  <a:ext uri="{0D108BD9-81ED-4DB2-BD59-A6C34878D82A}">
                    <a16:rowId xmlns:a16="http://schemas.microsoft.com/office/drawing/2014/main" xmlns="" val="766220355"/>
                  </a:ext>
                </a:extLst>
              </a:tr>
              <a:tr h="370840">
                <a:tc>
                  <a:txBody>
                    <a:bodyPr/>
                    <a:lstStyle/>
                    <a:p>
                      <a:endParaRPr lang="en-US" dirty="0"/>
                    </a:p>
                  </a:txBody>
                  <a:tcPr/>
                </a:tc>
                <a:tc>
                  <a:txBody>
                    <a:bodyPr/>
                    <a:lstStyle/>
                    <a:p>
                      <a:r>
                        <a:rPr lang="en-US" dirty="0"/>
                        <a:t>Immediately shared incriminating evidence with regulators</a:t>
                      </a:r>
                    </a:p>
                  </a:txBody>
                  <a:tcPr/>
                </a:tc>
                <a:tc>
                  <a:txBody>
                    <a:bodyPr/>
                    <a:lstStyle/>
                    <a:p>
                      <a:r>
                        <a:rPr lang="en-US" dirty="0"/>
                        <a:t>Released public statement admitting wrongdoing</a:t>
                      </a:r>
                    </a:p>
                  </a:txBody>
                  <a:tcPr/>
                </a:tc>
                <a:extLst>
                  <a:ext uri="{0D108BD9-81ED-4DB2-BD59-A6C34878D82A}">
                    <a16:rowId xmlns:a16="http://schemas.microsoft.com/office/drawing/2014/main" xmlns="" val="3834720747"/>
                  </a:ext>
                </a:extLst>
              </a:tr>
              <a:tr h="370840">
                <a:tc>
                  <a:txBody>
                    <a:bodyPr/>
                    <a:lstStyle/>
                    <a:p>
                      <a:r>
                        <a:rPr lang="en-US" dirty="0"/>
                        <a:t>Rehabilitation</a:t>
                      </a:r>
                    </a:p>
                  </a:txBody>
                  <a:tcPr/>
                </a:tc>
                <a:tc>
                  <a:txBody>
                    <a:bodyPr/>
                    <a:lstStyle/>
                    <a:p>
                      <a:r>
                        <a:rPr lang="en-US" dirty="0"/>
                        <a:t>Appointed new board</a:t>
                      </a:r>
                    </a:p>
                  </a:txBody>
                  <a:tcPr/>
                </a:tc>
                <a:tc>
                  <a:txBody>
                    <a:bodyPr/>
                    <a:lstStyle/>
                    <a:p>
                      <a:r>
                        <a:rPr lang="en-US" dirty="0"/>
                        <a:t>Apologized again</a:t>
                      </a:r>
                    </a:p>
                  </a:txBody>
                  <a:tcPr/>
                </a:tc>
                <a:extLst>
                  <a:ext uri="{0D108BD9-81ED-4DB2-BD59-A6C34878D82A}">
                    <a16:rowId xmlns:a16="http://schemas.microsoft.com/office/drawing/2014/main" xmlns="" val="3276637561"/>
                  </a:ext>
                </a:extLst>
              </a:tr>
              <a:tr h="370840">
                <a:tc>
                  <a:txBody>
                    <a:bodyPr/>
                    <a:lstStyle/>
                    <a:p>
                      <a:endParaRPr lang="en-US" dirty="0"/>
                    </a:p>
                  </a:txBody>
                  <a:tcPr/>
                </a:tc>
                <a:tc>
                  <a:txBody>
                    <a:bodyPr/>
                    <a:lstStyle/>
                    <a:p>
                      <a:r>
                        <a:rPr lang="en-US" dirty="0"/>
                        <a:t>Created clearer lines of responsibility and accountability</a:t>
                      </a:r>
                    </a:p>
                  </a:txBody>
                  <a:tcPr/>
                </a:tc>
                <a:tc>
                  <a:txBody>
                    <a:bodyPr/>
                    <a:lstStyle/>
                    <a:p>
                      <a:r>
                        <a:rPr lang="en-US" dirty="0"/>
                        <a:t>Acknowledged mistreatment of whistleblower</a:t>
                      </a:r>
                    </a:p>
                  </a:txBody>
                  <a:tcPr/>
                </a:tc>
                <a:extLst>
                  <a:ext uri="{0D108BD9-81ED-4DB2-BD59-A6C34878D82A}">
                    <a16:rowId xmlns:a16="http://schemas.microsoft.com/office/drawing/2014/main" xmlns="" val="1706818554"/>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93112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5070</Words>
  <Application>Microsoft Office PowerPoint</Application>
  <PresentationFormat>On-screen Show (4:3)</PresentationFormat>
  <Paragraphs>516</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Business Ethics, 3e Chapter 10: Managers as Ethical Leaders and Performance Assessments</vt:lpstr>
      <vt:lpstr>Managerial Power</vt:lpstr>
      <vt:lpstr>Traditional Leadership Styles (1 of 3)</vt:lpstr>
      <vt:lpstr>Traditional Leadership Styles (2 of 3)</vt:lpstr>
      <vt:lpstr>Traditional Leadership Styles (3 of 3)</vt:lpstr>
      <vt:lpstr>Ethical Leadership (1 of 12)</vt:lpstr>
      <vt:lpstr>Ethical Leadership (2 of 12)</vt:lpstr>
      <vt:lpstr>Ethical Leadership (3 of 12)</vt:lpstr>
      <vt:lpstr>Ethical Leadership (4 of 12)</vt:lpstr>
      <vt:lpstr>Ethical Leadership (5 of 12)</vt:lpstr>
      <vt:lpstr>Ethical Leadership (6 of 12)</vt:lpstr>
      <vt:lpstr>Ethical Leadership (7 of 12)</vt:lpstr>
      <vt:lpstr>Ethical Leadership (8 of 12)</vt:lpstr>
      <vt:lpstr>Ethical Leadership (9 of 12)</vt:lpstr>
      <vt:lpstr>Ethical Leadership (10 of 12)</vt:lpstr>
      <vt:lpstr>Ethical Leadership (11 of 12)</vt:lpstr>
      <vt:lpstr>Ethical Leadership (12 of 12)</vt:lpstr>
      <vt:lpstr>Goals Fostering Ethical Behaviors (1 of 5)</vt:lpstr>
      <vt:lpstr>Goals Fostering Ethical Behaviors (2 of 5)</vt:lpstr>
      <vt:lpstr>Goals Fostering Ethical Behaviors (3 of 5)</vt:lpstr>
      <vt:lpstr>Goals Fostering Ethical Behaviors (4 of 5)</vt:lpstr>
      <vt:lpstr>Goals Fostering Ethical Behaviors (5 of 5)</vt:lpstr>
      <vt:lpstr>Appraising Employee and Organization Ethical Performance (1 of 8)</vt:lpstr>
      <vt:lpstr>Appraising Employee and Organization Ethical Performance (2 of 8)</vt:lpstr>
      <vt:lpstr>Appraising Employee and Organization Ethical Performance (3 of 8)</vt:lpstr>
      <vt:lpstr>Appraising Employee and Organization Ethical Performance (4 of 8)</vt:lpstr>
      <vt:lpstr>Appraising Employee and Organization Ethical Performance (5 of 8)</vt:lpstr>
      <vt:lpstr>Appraising Employee and Organization Ethical Performance (6 of 8)</vt:lpstr>
      <vt:lpstr>Appraising Employee and Organization Ethical Performance (7 of 8)</vt:lpstr>
      <vt:lpstr>Appraising Employee and Organization Ethical Performance (8 of 8)</vt:lpstr>
      <vt:lpstr>Disciplining Ethical Violations (1 of 3)</vt:lpstr>
      <vt:lpstr>Disciplining Ethical Violations (2 of 3)</vt:lpstr>
      <vt:lpstr>Disciplining Ethical Violations (3 of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10 PowerPoints</dc:title>
  <dc:creator>Ancheta, Katie</dc:creator>
  <cp:lastModifiedBy>Editorial Integra</cp:lastModifiedBy>
  <cp:revision>47</cp:revision>
  <dcterms:created xsi:type="dcterms:W3CDTF">2006-08-16T00:00:00Z</dcterms:created>
  <dcterms:modified xsi:type="dcterms:W3CDTF">2021-06-01T10:22:47Z</dcterms:modified>
</cp:coreProperties>
</file>