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278" r:id="rId4"/>
    <p:sldId id="280" r:id="rId5"/>
    <p:sldId id="279" r:id="rId6"/>
    <p:sldId id="277" r:id="rId7"/>
    <p:sldId id="282" r:id="rId8"/>
    <p:sldId id="281" r:id="rId9"/>
    <p:sldId id="284" r:id="rId10"/>
    <p:sldId id="283" r:id="rId11"/>
    <p:sldId id="258" r:id="rId12"/>
    <p:sldId id="276" r:id="rId13"/>
    <p:sldId id="285" r:id="rId14"/>
    <p:sldId id="286" r:id="rId15"/>
    <p:sldId id="259" r:id="rId16"/>
    <p:sldId id="275" r:id="rId17"/>
    <p:sldId id="260" r:id="rId18"/>
    <p:sldId id="261" r:id="rId19"/>
    <p:sldId id="272" r:id="rId20"/>
    <p:sldId id="274" r:id="rId21"/>
    <p:sldId id="273" r:id="rId22"/>
    <p:sldId id="269" r:id="rId23"/>
    <p:sldId id="271" r:id="rId24"/>
    <p:sldId id="270" r:id="rId25"/>
    <p:sldId id="262" r:id="rId26"/>
    <p:sldId id="268" r:id="rId27"/>
    <p:sldId id="267" r:id="rId28"/>
    <p:sldId id="266" r:id="rId29"/>
    <p:sldId id="264"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 Mangoff" initials="JM" lastIdx="1" clrIdx="0">
    <p:extLst/>
  </p:cmAuthor>
  <p:cmAuthor id="2" name="Editorial Integra" initials="Q"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82" autoAdjust="0"/>
    <p:restoredTop sz="60213" autoAdjust="0"/>
  </p:normalViewPr>
  <p:slideViewPr>
    <p:cSldViewPr>
      <p:cViewPr varScale="1">
        <p:scale>
          <a:sx n="41" d="100"/>
          <a:sy n="41" d="100"/>
        </p:scale>
        <p:origin x="182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44F02B98-E1AF-4521-BBC1-1B50B636BFAD}"/>
    <pc:docChg chg="delSld modSld">
      <pc:chgData name="Darcy Scelsi" userId="ba66f8fb-5724-4b8e-937c-42871ed26bae" providerId="ADAL" clId="{44F02B98-E1AF-4521-BBC1-1B50B636BFAD}" dt="2021-04-09T12:38:18.759" v="3" actId="47"/>
      <pc:docMkLst>
        <pc:docMk/>
      </pc:docMkLst>
      <pc:sldChg chg="modSp mod">
        <pc:chgData name="Darcy Scelsi" userId="ba66f8fb-5724-4b8e-937c-42871ed26bae" providerId="ADAL" clId="{44F02B98-E1AF-4521-BBC1-1B50B636BFAD}" dt="2021-04-08T20:12:59.634" v="2" actId="20577"/>
        <pc:sldMkLst>
          <pc:docMk/>
          <pc:sldMk cId="496496956" sldId="259"/>
        </pc:sldMkLst>
        <pc:graphicFrameChg chg="modGraphic">
          <ac:chgData name="Darcy Scelsi" userId="ba66f8fb-5724-4b8e-937c-42871ed26bae" providerId="ADAL" clId="{44F02B98-E1AF-4521-BBC1-1B50B636BFAD}" dt="2021-04-08T20:12:59.634" v="2" actId="20577"/>
          <ac:graphicFrameMkLst>
            <pc:docMk/>
            <pc:sldMk cId="496496956" sldId="259"/>
            <ac:graphicFrameMk id="6" creationId="{735DEBF8-7C1A-495D-A336-BCCDD2A48645}"/>
          </ac:graphicFrameMkLst>
        </pc:graphicFrameChg>
      </pc:sldChg>
      <pc:sldChg chg="del">
        <pc:chgData name="Darcy Scelsi" userId="ba66f8fb-5724-4b8e-937c-42871ed26bae" providerId="ADAL" clId="{44F02B98-E1AF-4521-BBC1-1B50B636BFAD}" dt="2021-04-09T12:38:18.759" v="3" actId="47"/>
        <pc:sldMkLst>
          <pc:docMk/>
          <pc:sldMk cId="2894471690" sldId="26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1-04-22T12:26:13.628" idx="1">
    <p:pos x="3273" y="887"/>
    <p:text>AU: The long description text does not include elaboration of the first two bullets in the main slide (People provide...; Society for...study). Please check if this is okay.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5/22/2023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lnSpc>
                <a:spcPct val="200000"/>
              </a:lnSpc>
              <a:spcBef>
                <a:spcPts val="600"/>
              </a:spcBef>
              <a:spcAft>
                <a:spcPts val="1000"/>
              </a:spcAft>
            </a:pPr>
            <a:r>
              <a:rPr lang="en-US" sz="1800" dirty="0">
                <a:solidFill>
                  <a:srgbClr val="993300"/>
                </a:solidFill>
                <a:effectLst/>
                <a:latin typeface="Times New Roman" panose="02020603050405020304" pitchFamily="18" charset="0"/>
                <a:ea typeface="Times New Roman" panose="02020603050405020304" pitchFamily="18" charset="0"/>
              </a:rPr>
              <a:t>1.1 Identify common types of unethical behaviors in the workplace.</a:t>
            </a:r>
          </a:p>
          <a:p>
            <a:pPr marL="0" marR="0" indent="0" algn="l">
              <a:lnSpc>
                <a:spcPct val="200000"/>
              </a:lnSpc>
              <a:spcBef>
                <a:spcPts val="600"/>
              </a:spcBef>
              <a:spcAft>
                <a:spcPts val="1000"/>
              </a:spcAft>
            </a:pPr>
            <a:endParaRPr lang="en-US" sz="1800" dirty="0">
              <a:solidFill>
                <a:srgbClr val="993300"/>
              </a:solidFill>
              <a:effectLst/>
              <a:latin typeface="Times New Roman" panose="02020603050405020304" pitchFamily="18" charset="0"/>
              <a:ea typeface="Times New Roman" panose="02020603050405020304" pitchFamily="18" charset="0"/>
            </a:endParaRPr>
          </a:p>
          <a:p>
            <a:pPr marL="285750" marR="0" indent="-285750" algn="l">
              <a:lnSpc>
                <a:spcPct val="200000"/>
              </a:lnSpc>
              <a:spcBef>
                <a:spcPts val="600"/>
              </a:spcBef>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a:t>
            </a:r>
            <a:r>
              <a:rPr lang="en-US" sz="1800" b="1" dirty="0">
                <a:effectLst/>
                <a:latin typeface="Times New Roman" panose="02020603050405020304" pitchFamily="18" charset="0"/>
                <a:ea typeface="Times New Roman" panose="02020603050405020304" pitchFamily="18" charset="0"/>
              </a:rPr>
              <a:t>well-managed organization</a:t>
            </a:r>
            <a:r>
              <a:rPr lang="en-US" sz="1800" dirty="0">
                <a:effectLst/>
                <a:latin typeface="Times New Roman" panose="02020603050405020304" pitchFamily="18" charset="0"/>
                <a:ea typeface="Times New Roman" panose="02020603050405020304" pitchFamily="18" charset="0"/>
              </a:rPr>
              <a:t> is a </a:t>
            </a:r>
            <a:r>
              <a:rPr lang="en-US" sz="1800" i="1" dirty="0">
                <a:effectLst/>
                <a:latin typeface="Times New Roman" panose="02020603050405020304" pitchFamily="18" charset="0"/>
                <a:ea typeface="Times New Roman" panose="02020603050405020304" pitchFamily="18" charset="0"/>
              </a:rPr>
              <a:t>community of people</a:t>
            </a:r>
            <a:r>
              <a:rPr lang="en-US" sz="1800" dirty="0">
                <a:effectLst/>
                <a:latin typeface="Times New Roman" panose="02020603050405020304" pitchFamily="18" charset="0"/>
                <a:ea typeface="Times New Roman" panose="02020603050405020304" pitchFamily="18" charset="0"/>
              </a:rPr>
              <a:t> on a </a:t>
            </a:r>
            <a:r>
              <a:rPr lang="en-US" sz="1800" i="1" dirty="0">
                <a:effectLst/>
                <a:latin typeface="Times New Roman" panose="02020603050405020304" pitchFamily="18" charset="0"/>
                <a:ea typeface="Times New Roman" panose="02020603050405020304" pitchFamily="18" charset="0"/>
              </a:rPr>
              <a:t>common mission</a:t>
            </a:r>
            <a:r>
              <a:rPr lang="en-US" sz="1800" dirty="0">
                <a:effectLst/>
                <a:latin typeface="Times New Roman" panose="02020603050405020304" pitchFamily="18" charset="0"/>
                <a:ea typeface="Times New Roman" panose="02020603050405020304" pitchFamily="18" charset="0"/>
              </a:rPr>
              <a:t> to be </a:t>
            </a:r>
            <a:r>
              <a:rPr lang="en-US" sz="1800" i="1" dirty="0">
                <a:effectLst/>
                <a:latin typeface="Times New Roman" panose="02020603050405020304" pitchFamily="18" charset="0"/>
                <a:ea typeface="Times New Roman" panose="02020603050405020304" pitchFamily="18" charset="0"/>
              </a:rPr>
              <a:t>effective, efficient, and ethical</a:t>
            </a:r>
            <a:r>
              <a:rPr lang="en-US" sz="1800" dirty="0">
                <a:effectLst/>
                <a:latin typeface="Times New Roman" panose="02020603050405020304" pitchFamily="18" charset="0"/>
                <a:ea typeface="Times New Roman" panose="02020603050405020304" pitchFamily="18" charset="0"/>
              </a:rPr>
              <a:t>. </a:t>
            </a:r>
          </a:p>
          <a:p>
            <a:pPr marL="285750" marR="0" lvl="0" indent="-285750" algn="l">
              <a:lnSpc>
                <a:spcPct val="200000"/>
              </a:lnSpc>
              <a:spcBef>
                <a:spcPts val="600"/>
              </a:spcBef>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a:t>
            </a:r>
            <a:r>
              <a:rPr lang="en-US" sz="1800" b="1" dirty="0">
                <a:effectLst/>
                <a:latin typeface="Times New Roman" panose="02020603050405020304" pitchFamily="18" charset="0"/>
                <a:ea typeface="Times New Roman" panose="02020603050405020304" pitchFamily="18" charset="0"/>
              </a:rPr>
              <a:t>stakeholder</a:t>
            </a:r>
            <a:r>
              <a:rPr lang="en-US" sz="1800" dirty="0">
                <a:effectLst/>
                <a:latin typeface="Times New Roman" panose="02020603050405020304" pitchFamily="18" charset="0"/>
                <a:ea typeface="Times New Roman" panose="02020603050405020304" pitchFamily="18" charset="0"/>
              </a:rPr>
              <a:t> is any person or organization that is affected by, or could affect, an organization’s goal accomplishment.</a:t>
            </a:r>
          </a:p>
          <a:p>
            <a:pPr marL="285750" marR="0" lvl="0" indent="-285750" algn="l">
              <a:lnSpc>
                <a:spcPct val="200000"/>
              </a:lnSpc>
              <a:spcBef>
                <a:spcPts val="600"/>
              </a:spcBef>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Ethical behavior at work is a personal choice influenced by an individual’s past behaviors and current workplace environment. </a:t>
            </a:r>
            <a:endParaRPr lang="en-US" sz="18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92176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1.2 Describe how unethical behaviors can be very costly to organizations.</a:t>
            </a:r>
          </a:p>
          <a:p>
            <a:endParaRPr lang="en-US" dirty="0"/>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Lawsuits are one of the most easily quantifiable costs associated with unethical behavior. </a:t>
            </a:r>
          </a:p>
          <a:p>
            <a:pPr marL="171450" indent="-171450">
              <a:buFont typeface="Arial" panose="020B0604020202020204" pitchFamily="34" charset="0"/>
              <a:buChar char="•"/>
            </a:pPr>
            <a:r>
              <a:rPr lang="en-US" dirty="0"/>
              <a:t>Employee Theft Costs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Employees can steal money, products, or time. </a:t>
            </a:r>
          </a:p>
          <a:p>
            <a:pPr marL="171450" indent="-171450">
              <a:buFont typeface="Arial" panose="020B0604020202020204" pitchFamily="34" charset="0"/>
              <a:buChar char="•"/>
            </a:pPr>
            <a:r>
              <a:rPr lang="en-US" dirty="0"/>
              <a:t>Monitoring Costs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Organizations incur monitoring costs when they employ, or do business with, unethical individuals.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JPMorgan Chase spent more than $730 million over 3 years to hire 2,500 compliance employees and install other compliance features.</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the construction industry, despite increased electronic surveillance, theft accounts for $1 billion in annual losses.</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3585711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1.2 Describe how unethical behaviors can be very costly to organizations.</a:t>
            </a:r>
          </a:p>
          <a:p>
            <a:endParaRPr lang="en-US" dirty="0"/>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Employees, customers, and investors consider organizational reputation when making employment and purchasing decisions.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Organizations behaving unethically tend to underestimate the likelihood of being caught and the additional costs incurred.</a:t>
            </a:r>
            <a:endParaRPr lang="en-US" sz="1800" dirty="0">
              <a:effectLst/>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130071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1.2 Describe how unethical behaviors can be very costly to organizations.</a:t>
            </a:r>
          </a:p>
          <a:p>
            <a:endParaRPr lang="en-US" dirty="0"/>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Abusive supervision affects approximately 13% of U.S. workers.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the mid-2000s, Orange, a French telecommunications company, wanted to lay off 22,000 of its 120,000 workers due to a $50 billion debt but couldn’t because of civil servant job protections.</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Upper-level managers decided to make the work environment miserable so workers would voluntarily leave.</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Unexpectedly, 35 overstressed workers committed suicide by hanging; jumping out of windows, off bridges, and in front of trains; and setting themselves on fire.</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company’s CEO, its second in command, and its human resources director were found guilty of institutional moral harassment, fined $16,000, and sentenced to 4 months in jail. The company was also fined the maximum allowed under current law, $83,000.</a:t>
            </a:r>
            <a:endParaRPr lang="en-US" dirty="0"/>
          </a:p>
        </p:txBody>
      </p:sp>
      <p:sp>
        <p:nvSpPr>
          <p:cNvPr id="4" name="Slide Number Placeholder 3"/>
          <p:cNvSpPr>
            <a:spLocks noGrp="1"/>
          </p:cNvSpPr>
          <p:nvPr>
            <p:ph type="sldNum" sz="quarter" idx="10"/>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1202826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1.2 Describe how unethical behaviors can be very costly to organizations.</a:t>
            </a:r>
          </a:p>
          <a:p>
            <a:pPr marL="0" indent="0">
              <a:buFont typeface="Arial" panose="020B0604020202020204" pitchFamily="34" charset="0"/>
              <a:buNone/>
            </a:pPr>
            <a:endParaRPr lang="en-US" dirty="0"/>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Unethical organizations incur greater costs recruiting employees, customers, suppliers, and investors, and must provide some premium to stakeholders to offset their ethical deficiencies. </a:t>
            </a:r>
          </a:p>
          <a:p>
            <a:pPr marL="628650" lvl="1" indent="-171450">
              <a:buFont typeface="Arial" panose="020B0604020202020204" pitchFamily="34" charset="0"/>
              <a:buChar char="•"/>
            </a:pPr>
            <a:r>
              <a:rPr lang="en-US" dirty="0"/>
              <a:t>Employee Benefits News reports that costs associated with turnover are equivalent to 33% of an employee’s annual salary.</a:t>
            </a:r>
          </a:p>
        </p:txBody>
      </p:sp>
      <p:sp>
        <p:nvSpPr>
          <p:cNvPr id="4" name="Slide Number Placeholder 3"/>
          <p:cNvSpPr>
            <a:spLocks noGrp="1"/>
          </p:cNvSpPr>
          <p:nvPr>
            <p:ph type="sldNum" sz="quarter" idx="10"/>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2511543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1.3 Explain the competitive advantages of creating and maintaining an ethical organization.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Whereas unethical behavior has a negative impact on organizational operations, ethical and socially responsible behavior can have positive impacts on an organization’s bottom line.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linkage between social performance and financial performance is multifaceted, as outlined in Table 1.2.</a:t>
            </a:r>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428891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1.3 Explain the competitive advantages of creating and maintaining an ethical organization.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Whereas unethical behavior has a negative impact on organizational operations, ethical and socially responsible behavior can have positive impacts on an organization’s bottom line.</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Being ethical is the right thing to do, but telling that to someone who is not concerned about ethics, or is considering an unethical act, will likely fall on deaf ears. Instead, build a business case linking ethical behavior to profitability or other performance measures.</a:t>
            </a: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2837950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1.4 Describe different theories of human nature as related to ethics at an individual’s time of birth.</a:t>
            </a:r>
          </a:p>
          <a:p>
            <a:endParaRPr lang="en-US" dirty="0"/>
          </a:p>
          <a:p>
            <a:pPr marL="628650" lvl="1" indent="-1714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Human nature</a:t>
            </a:r>
            <a:r>
              <a:rPr lang="en-US" sz="1800" dirty="0">
                <a:effectLst/>
                <a:latin typeface="Times New Roman" panose="02020603050405020304" pitchFamily="18" charset="0"/>
                <a:ea typeface="Times New Roman" panose="02020603050405020304" pitchFamily="18" charset="0"/>
              </a:rPr>
              <a:t> refers to the moral, psychological, and social characteristics of human beings.</a:t>
            </a:r>
          </a:p>
          <a:p>
            <a:pPr marL="628650" lvl="1" indent="-171450">
              <a:buFont typeface="Arial" panose="020B0604020202020204" pitchFamily="34" charset="0"/>
              <a:buChar char="•"/>
            </a:pPr>
            <a:r>
              <a:rPr lang="en-US" dirty="0"/>
              <a:t>Born Good or With a Moral Sense</a:t>
            </a:r>
          </a:p>
          <a:p>
            <a:pPr marL="1085850" lvl="2" indent="-1714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Conscience</a:t>
            </a:r>
            <a:r>
              <a:rPr lang="en-US" sz="1800" dirty="0">
                <a:effectLst/>
                <a:latin typeface="Times New Roman" panose="02020603050405020304" pitchFamily="18" charset="0"/>
                <a:ea typeface="Times New Roman" panose="02020603050405020304" pitchFamily="18" charset="0"/>
              </a:rPr>
              <a:t>, in this context, is the voice of pure goodness within us. </a:t>
            </a:r>
          </a:p>
          <a:p>
            <a:pPr marL="628650" lvl="1" indent="-171450">
              <a:buFont typeface="Arial" panose="020B0604020202020204" pitchFamily="34" charset="0"/>
              <a:buChar char="•"/>
            </a:pPr>
            <a:r>
              <a:rPr lang="en-US" dirty="0"/>
              <a:t>Born With Inherited Sin</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Because of </a:t>
            </a:r>
            <a:r>
              <a:rPr lang="en-US" sz="1800" b="1" dirty="0">
                <a:effectLst/>
                <a:latin typeface="Times New Roman" panose="02020603050405020304" pitchFamily="18" charset="0"/>
                <a:ea typeface="Times New Roman" panose="02020603050405020304" pitchFamily="18" charset="0"/>
              </a:rPr>
              <a:t>inherited sin</a:t>
            </a:r>
            <a:r>
              <a:rPr lang="en-US" sz="1800" dirty="0">
                <a:effectLst/>
                <a:latin typeface="Times New Roman" panose="02020603050405020304" pitchFamily="18" charset="0"/>
                <a:ea typeface="Times New Roman" panose="02020603050405020304" pitchFamily="18" charset="0"/>
              </a:rPr>
              <a:t>, a morally damaged soul joins the body at birth and needs to be healed.</a:t>
            </a:r>
          </a:p>
          <a:p>
            <a:pPr marL="628650" lvl="1" indent="-171450">
              <a:buFont typeface="Arial" panose="020B0604020202020204" pitchFamily="34" charset="0"/>
              <a:buChar char="•"/>
            </a:pPr>
            <a:r>
              <a:rPr lang="en-US" dirty="0"/>
              <a:t>Born Morally Neutral</a:t>
            </a:r>
          </a:p>
          <a:p>
            <a:pPr marL="1085850" lvl="2" indent="-171450">
              <a:buFont typeface="Arial" panose="020B0604020202020204" pitchFamily="34" charset="0"/>
              <a:buChar char="•"/>
            </a:pPr>
            <a:r>
              <a:rPr lang="en-US" dirty="0"/>
              <a:t>Aristotle disagreed with his teacher Plato’s view that infants possessed preexisting ideas and argued that at birth the mind is an “unscribed tablet.”</a:t>
            </a:r>
          </a:p>
          <a:p>
            <a:pPr marL="1085850" lvl="2" indent="-171450">
              <a:buFont typeface="Arial" panose="020B0604020202020204" pitchFamily="34" charset="0"/>
              <a:buChar char="•"/>
            </a:pPr>
            <a:r>
              <a:rPr lang="en-US" dirty="0"/>
              <a:t>Many centuries later, John Locke referred to this as a “tabula rasa,” or blank slate, on which people store moral rules and knowledge based on life experiences.</a:t>
            </a:r>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3682996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1.5 Explain the stages of moral development.</a:t>
            </a:r>
          </a:p>
          <a:p>
            <a:endParaRPr lang="en-US" dirty="0"/>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Jean Piaget (1896–1980) was among the first psychologists to outline stages of cognitive development based on patterns he observed in children, including his own.</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As the child’s conscience forms, the child becomes more capable of self-regulating emotions and behaviors.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364823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1.5 Explain the stages of moral development.</a:t>
            </a:r>
          </a:p>
          <a:p>
            <a:endParaRPr lang="en-US" dirty="0"/>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Harvard psychologist </a:t>
            </a:r>
            <a:r>
              <a:rPr lang="en-US" sz="1800" b="1" dirty="0">
                <a:effectLst/>
                <a:latin typeface="Times New Roman" panose="02020603050405020304" pitchFamily="18" charset="0"/>
                <a:ea typeface="Times New Roman" panose="02020603050405020304" pitchFamily="18" charset="0"/>
              </a:rPr>
              <a:t>Lawrence Kohlberg</a:t>
            </a:r>
            <a:r>
              <a:rPr lang="en-US" sz="1800" dirty="0">
                <a:effectLst/>
                <a:latin typeface="Times New Roman" panose="02020603050405020304" pitchFamily="18" charset="0"/>
                <a:ea typeface="Times New Roman" panose="02020603050405020304" pitchFamily="18" charset="0"/>
              </a:rPr>
              <a:t> (1927–1987), influenced by the writings of Piaget, sought to answer this question by analyzing how children and adults from different cultures formed moral judgments in response to a series of ethical dilemmas.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most famous is the following hypothetical situation involving Heinz stealing product from a business to save his dying wife.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Stages of moral development</a:t>
            </a:r>
            <a:r>
              <a:rPr lang="en-US" sz="1800" dirty="0">
                <a:solidFill>
                  <a:srgbClr val="000000"/>
                </a:solidFill>
                <a:effectLst/>
                <a:latin typeface="Times New Roman" panose="02020603050405020304" pitchFamily="18" charset="0"/>
                <a:ea typeface="Times New Roman" panose="02020603050405020304" pitchFamily="18" charset="0"/>
              </a:rPr>
              <a:t> refers to an evolutionary process that describes how individuals morally reason about the rightness or wrongness of events occurring in their lives.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As shown in Table 1.3, the six stages are subdivided into three levels: preconventional, conventional, and postconventional.</a:t>
            </a:r>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155751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1.5 Explain the stages of moral development.</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155926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lnSpc>
                <a:spcPct val="200000"/>
              </a:lnSpc>
              <a:spcBef>
                <a:spcPts val="600"/>
              </a:spcBef>
              <a:spcAft>
                <a:spcPts val="1000"/>
              </a:spcAft>
            </a:pPr>
            <a:r>
              <a:rPr lang="en-US" sz="1800" dirty="0">
                <a:solidFill>
                  <a:srgbClr val="993300"/>
                </a:solidFill>
                <a:effectLst/>
                <a:latin typeface="Times New Roman" panose="02020603050405020304" pitchFamily="18" charset="0"/>
                <a:ea typeface="Times New Roman" panose="02020603050405020304" pitchFamily="18" charset="0"/>
              </a:rPr>
              <a:t>1.1 Identify common types of unethical behaviors in the workplace.</a:t>
            </a:r>
          </a:p>
          <a:p>
            <a:pPr marL="0" marR="0" indent="0" algn="l">
              <a:lnSpc>
                <a:spcPct val="200000"/>
              </a:lnSpc>
              <a:spcBef>
                <a:spcPts val="600"/>
              </a:spcBef>
              <a:spcAft>
                <a:spcPts val="1000"/>
              </a:spcAft>
            </a:pPr>
            <a:endParaRPr lang="en-US" sz="1800" dirty="0">
              <a:solidFill>
                <a:srgbClr val="993300"/>
              </a:solidFill>
              <a:effectLst/>
              <a:latin typeface="Times New Roman" panose="02020603050405020304" pitchFamily="18" charset="0"/>
              <a:ea typeface="Times New Roman" panose="02020603050405020304" pitchFamily="18" charset="0"/>
            </a:endParaRPr>
          </a:p>
          <a:p>
            <a:pPr marL="1200150" marR="0" lvl="2" indent="-285750" algn="l">
              <a:lnSpc>
                <a:spcPct val="200000"/>
              </a:lnSpc>
              <a:spcBef>
                <a:spcPts val="600"/>
              </a:spcBef>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rPr>
              <a:t>separation thesis</a:t>
            </a:r>
            <a:r>
              <a:rPr lang="en-US" sz="1800" dirty="0">
                <a:effectLst/>
                <a:latin typeface="Times New Roman" panose="02020603050405020304" pitchFamily="18" charset="0"/>
                <a:ea typeface="Times New Roman" panose="02020603050405020304" pitchFamily="18" charset="0"/>
              </a:rPr>
              <a:t>, held by some business leaders, maintains that business issues can be separated from moral issues. </a:t>
            </a:r>
          </a:p>
          <a:p>
            <a:pPr marL="1200150" marR="0" lvl="2" indent="-285750" algn="l">
              <a:lnSpc>
                <a:spcPct val="200000"/>
              </a:lnSpc>
              <a:spcBef>
                <a:spcPts val="600"/>
              </a:spcBef>
              <a:spcAft>
                <a:spcPts val="10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Ethics</a:t>
            </a:r>
            <a:r>
              <a:rPr lang="en-US" sz="1800" dirty="0">
                <a:effectLst/>
                <a:latin typeface="Times New Roman" panose="02020603050405020304" pitchFamily="18" charset="0"/>
                <a:ea typeface="Times New Roman" panose="02020603050405020304" pitchFamily="18" charset="0"/>
              </a:rPr>
              <a:t> are the principles a person uses to determine whether an action is good or bad.</a:t>
            </a:r>
          </a:p>
          <a:p>
            <a:pPr marL="742950" marR="0" lvl="1" indent="-285750" algn="l">
              <a:lnSpc>
                <a:spcPct val="200000"/>
              </a:lnSpc>
              <a:spcBef>
                <a:spcPts val="600"/>
              </a:spcBef>
              <a:spcAft>
                <a:spcPts val="10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Ethical dilemmas</a:t>
            </a:r>
            <a:r>
              <a:rPr lang="en-US" sz="1800" dirty="0">
                <a:effectLst/>
                <a:latin typeface="Times New Roman" panose="02020603050405020304" pitchFamily="18" charset="0"/>
                <a:ea typeface="Times New Roman" panose="02020603050405020304" pitchFamily="18" charset="0"/>
              </a:rPr>
              <a:t> are of two types, either conscious or unconscious. </a:t>
            </a:r>
          </a:p>
          <a:p>
            <a:pPr marL="1200150" marR="0" lvl="2" indent="-285750" algn="l">
              <a:lnSpc>
                <a:spcPct val="200000"/>
              </a:lnSpc>
              <a:spcBef>
                <a:spcPts val="600"/>
              </a:spcBef>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a:t>
            </a:r>
            <a:r>
              <a:rPr lang="en-US" sz="1800" i="1" dirty="0">
                <a:effectLst/>
                <a:latin typeface="Times New Roman" panose="02020603050405020304" pitchFamily="18" charset="0"/>
                <a:ea typeface="Times New Roman" panose="02020603050405020304" pitchFamily="18" charset="0"/>
              </a:rPr>
              <a:t>conscious </a:t>
            </a:r>
            <a:r>
              <a:rPr lang="en-US" sz="1800" dirty="0">
                <a:effectLst/>
                <a:latin typeface="Times New Roman" panose="02020603050405020304" pitchFamily="18" charset="0"/>
                <a:ea typeface="Times New Roman" panose="02020603050405020304" pitchFamily="18" charset="0"/>
              </a:rPr>
              <a:t>ethical dilemma occurs when you know an action is right or good, but you are tempted to do what is wrong or bad.</a:t>
            </a:r>
          </a:p>
          <a:p>
            <a:pPr marL="1200150" marR="0" lvl="2" indent="-285750" algn="l">
              <a:lnSpc>
                <a:spcPct val="200000"/>
              </a:lnSpc>
              <a:spcBef>
                <a:spcPts val="600"/>
              </a:spcBef>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a:t>
            </a:r>
            <a:r>
              <a:rPr lang="en-US" sz="1800" i="1" dirty="0">
                <a:effectLst/>
                <a:latin typeface="Times New Roman" panose="02020603050405020304" pitchFamily="18" charset="0"/>
                <a:ea typeface="Times New Roman" panose="02020603050405020304" pitchFamily="18" charset="0"/>
              </a:rPr>
              <a:t>unconscious </a:t>
            </a:r>
            <a:r>
              <a:rPr lang="en-US" sz="1800" dirty="0">
                <a:effectLst/>
                <a:latin typeface="Times New Roman" panose="02020603050405020304" pitchFamily="18" charset="0"/>
                <a:ea typeface="Times New Roman" panose="02020603050405020304" pitchFamily="18" charset="0"/>
              </a:rPr>
              <a:t>ethical dilemma happens when you are not aware something is a moral issue, yet others might.</a:t>
            </a:r>
          </a:p>
        </p:txBody>
      </p:sp>
      <p:sp>
        <p:nvSpPr>
          <p:cNvPr id="4" name="Slide Number Placeholder 3"/>
          <p:cNvSpPr>
            <a:spLocks noGrp="1"/>
          </p:cNvSpPr>
          <p:nvPr>
            <p:ph type="sldNum" sz="quarter" idx="10"/>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1665781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1.5 Explain the stages of moral development.</a:t>
            </a:r>
          </a:p>
          <a:p>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An individual’s level of moral reasoning is generally based on the person’s age, respect for people at the next higher stage, and moral discomfort.</a:t>
            </a:r>
            <a:endParaRPr lang="en-US" sz="1800" dirty="0">
              <a:effectLst/>
              <a:latin typeface="Times New Roman" panose="02020603050405020304" pitchFamily="18" charset="0"/>
              <a:ea typeface="Times New Roman" panose="02020603050405020304" pitchFamily="18" charset="0"/>
            </a:endParaRPr>
          </a:p>
          <a:p>
            <a:pPr marL="628650" lvl="1" indent="-1714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Cognitive dissonance</a:t>
            </a:r>
            <a:r>
              <a:rPr lang="en-US" sz="1800" dirty="0">
                <a:effectLst/>
                <a:latin typeface="Times New Roman" panose="02020603050405020304" pitchFamily="18" charset="0"/>
                <a:ea typeface="Times New Roman" panose="02020603050405020304" pitchFamily="18" charset="0"/>
              </a:rPr>
              <a:t> occurs when an individual holds inconsistent or contradictory attitudes and beliefs, which creates an unpleasant state of mind.</a:t>
            </a:r>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3843505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1.5 Explain the stages of moral development.</a:t>
            </a:r>
          </a:p>
          <a:p>
            <a:endParaRPr lang="en-US" dirty="0"/>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Children lie and deceive others as soon as they can formulate and articulate alternative strategies, which is soon after they can speak.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a classic study, Bella DePaulo and her colleagues found that adults lied on average once a day and told one lie for every five social interactions longer than 10 minutes.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rPr>
              <a:t>See Table 1.4.</a:t>
            </a:r>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726457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1.5 Explain the stages of moral development.</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1744124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1.5 Explain the stages of moral development.</a:t>
            </a:r>
          </a:p>
          <a:p>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If adults lie once or twice a day, then they are honest and truthful hundreds or thousands of times every day.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By 18 months of age, toddlers exhibit </a:t>
            </a:r>
            <a:r>
              <a:rPr lang="en-US" sz="1800" b="1" dirty="0">
                <a:effectLst/>
                <a:latin typeface="Times New Roman" panose="02020603050405020304" pitchFamily="18" charset="0"/>
                <a:ea typeface="Times New Roman" panose="02020603050405020304" pitchFamily="18" charset="0"/>
              </a:rPr>
              <a:t>altruistic behaviors</a:t>
            </a:r>
            <a:r>
              <a:rPr lang="en-US" sz="1800" dirty="0">
                <a:effectLst/>
                <a:latin typeface="Times New Roman" panose="02020603050405020304" pitchFamily="18" charset="0"/>
                <a:ea typeface="Times New Roman" panose="02020603050405020304" pitchFamily="18" charset="0"/>
              </a:rPr>
              <a:t>, the deliberate pursuit of actions intended to benefit the interests or welfare of others.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1988508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1.6 Discuss why good people occasionally behave unethically and why morality should be practiced.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1047036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1.6 Discuss why good people occasionally behave unethically and why morality should be practiced.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effectLst/>
                <a:latin typeface="Times New Roman" panose="02020603050405020304" pitchFamily="18" charset="0"/>
                <a:ea typeface="Times New Roman" panose="02020603050405020304" pitchFamily="18" charset="0"/>
              </a:rPr>
              <a:t>Truth versus loyalty</a:t>
            </a:r>
            <a:r>
              <a:rPr lang="en-US" sz="1800" dirty="0">
                <a:effectLst/>
                <a:latin typeface="Times New Roman" panose="02020603050405020304" pitchFamily="18" charset="0"/>
                <a:ea typeface="Times New Roman" panose="02020603050405020304" pitchFamily="18" charset="0"/>
              </a:rPr>
              <a:t>. A manager may possess confidential information negatively impacting another employee. The soon-to-be affected employee asks the manager about the confidential information.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effectLst/>
                <a:latin typeface="Times New Roman" panose="02020603050405020304" pitchFamily="18" charset="0"/>
                <a:ea typeface="Times New Roman" panose="02020603050405020304" pitchFamily="18" charset="0"/>
              </a:rPr>
              <a:t>Individual versus community</a:t>
            </a:r>
            <a:r>
              <a:rPr lang="en-US" sz="1800" dirty="0">
                <a:effectLst/>
                <a:latin typeface="Times New Roman" panose="02020603050405020304" pitchFamily="18" charset="0"/>
                <a:ea typeface="Times New Roman" panose="02020603050405020304" pitchFamily="18" charset="0"/>
              </a:rPr>
              <a:t>. A company may have a scarce resource, such as a printer.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effectLst/>
                <a:latin typeface="Times New Roman" panose="02020603050405020304" pitchFamily="18" charset="0"/>
                <a:ea typeface="Times New Roman" panose="02020603050405020304" pitchFamily="18" charset="0"/>
              </a:rPr>
              <a:t>Short term versus long term</a:t>
            </a:r>
            <a:r>
              <a:rPr lang="en-US" sz="1800" dirty="0">
                <a:effectLst/>
                <a:latin typeface="Times New Roman" panose="02020603050405020304" pitchFamily="18" charset="0"/>
                <a:ea typeface="Times New Roman" panose="02020603050405020304" pitchFamily="18" charset="0"/>
              </a:rPr>
              <a:t>. An employee’s future progress in an organization may depend on earning an MBA degree. The employee also has two young children who want parental attention.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effectLst/>
                <a:latin typeface="Times New Roman" panose="02020603050405020304" pitchFamily="18" charset="0"/>
                <a:ea typeface="Times New Roman" panose="02020603050405020304" pitchFamily="18" charset="0"/>
              </a:rPr>
              <a:t>Justice versus mercy</a:t>
            </a:r>
            <a:r>
              <a:rPr lang="en-US" sz="1800" dirty="0">
                <a:effectLst/>
                <a:latin typeface="Times New Roman" panose="02020603050405020304" pitchFamily="18" charset="0"/>
                <a:ea typeface="Times New Roman" panose="02020603050405020304" pitchFamily="18" charset="0"/>
              </a:rPr>
              <a:t>. An accomplished and well-respected employee violated company policy. The company’s policy violation standards state that any employee violating the policy must be terminated.</a:t>
            </a:r>
            <a:endParaRPr lang="en-US" sz="18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864978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1.6 Discuss why good people occasionally behave unethically and why morality should be practiced.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Stanley Milgram, a professor of social psychology, conducted a series of troubling social experiments demonstrating how good people are capable of physically harming others if directed to do so by someone in authority willing to take responsibility for the act.</a:t>
            </a:r>
            <a:endParaRPr lang="en-US" sz="1800" dirty="0">
              <a:solidFill>
                <a:srgbClr val="993300"/>
              </a:solidFill>
              <a:effectLst/>
              <a:latin typeface="Times New Roman" panose="02020603050405020304" pitchFamily="18" charset="0"/>
              <a:ea typeface="Times New Roman" panose="02020603050405020304" pitchFamily="18" charset="0"/>
            </a:endParaRP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Residents of New Haven, Connecticut, were recruited as participants for a learning experiment designed by the Yale University Psychology Department.</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They were instructed by a researcher wearing a scientific laboratory coat to administer a shock to a learner strapped in an electric chair by pressing a switch on a shock generator machine every time the learner gave an incorrect answer.</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Unknown to the participants, the learner faked being hurt by the shocks. The learner began complaining about pain from the shocks at 120 volts, demanded the experiment end after 150 volts, and let out agonizing screams at 270 volts.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If a participant hesitated to administer the next level of shock following a wrong answer, the researcher directed the participant to continue. </a:t>
            </a:r>
            <a:endParaRPr lang="en-US" sz="1800" dirty="0">
              <a:solidFill>
                <a:srgbClr val="993300"/>
              </a:solidFill>
              <a:effectLst/>
              <a:latin typeface="Times New Roman" panose="02020603050405020304" pitchFamily="18" charset="0"/>
              <a:ea typeface="Times New Roman" panose="02020603050405020304" pitchFamily="18" charset="0"/>
            </a:endParaRP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results: 65% of the 40 participants proceeded, at 15-volt increments of increasing severity, to the maximum 450 volts of punishment despite the learner’s agonizing pleas to stop. </a:t>
            </a:r>
            <a:endParaRPr lang="en-US" sz="18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1770468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1.6 Discuss why good people occasionally behave unethically and why morality should be practiced.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993300"/>
                </a:solidFill>
                <a:effectLst/>
                <a:latin typeface="Times New Roman" panose="02020603050405020304" pitchFamily="18" charset="0"/>
                <a:ea typeface="Times New Roman" panose="02020603050405020304" pitchFamily="18" charset="0"/>
              </a:rPr>
              <a:t>The top reasons for not informing a manager about unethical behaviors were the following: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993300"/>
                </a:solidFill>
                <a:effectLst/>
                <a:latin typeface="Times New Roman" panose="02020603050405020304" pitchFamily="18" charset="0"/>
                <a:ea typeface="Times New Roman" panose="02020603050405020304" pitchFamily="18" charset="0"/>
              </a:rPr>
              <a:t>Fear of being labeled or viewed negatively by others, such as being considered a troublemaker, tattletale, or complainer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993300"/>
                </a:solidFill>
                <a:effectLst/>
                <a:latin typeface="Times New Roman" panose="02020603050405020304" pitchFamily="18" charset="0"/>
                <a:ea typeface="Times New Roman" panose="02020603050405020304" pitchFamily="18" charset="0"/>
              </a:rPr>
              <a:t>Fear of damaging relationships with the person committing the unethical act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993300"/>
                </a:solidFill>
                <a:effectLst/>
                <a:latin typeface="Times New Roman" panose="02020603050405020304" pitchFamily="18" charset="0"/>
                <a:ea typeface="Times New Roman" panose="02020603050405020304" pitchFamily="18" charset="0"/>
              </a:rPr>
              <a:t>Fear of retaliation or punishment from the person committing the unethical act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993300"/>
                </a:solidFill>
                <a:effectLst/>
                <a:latin typeface="Times New Roman" panose="02020603050405020304" pitchFamily="18" charset="0"/>
                <a:ea typeface="Times New Roman" panose="02020603050405020304" pitchFamily="18" charset="0"/>
              </a:rPr>
              <a:t>Fear of negatively affecting the life of the person committing the unethical act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993300"/>
                </a:solidFill>
                <a:effectLst/>
                <a:latin typeface="Times New Roman" panose="02020603050405020304" pitchFamily="18" charset="0"/>
                <a:ea typeface="Times New Roman" panose="02020603050405020304" pitchFamily="18" charset="0"/>
              </a:rPr>
              <a:t>Fear of being blamed for the problem</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993300"/>
                </a:solidFill>
                <a:effectLst/>
                <a:latin typeface="Times New Roman" panose="02020603050405020304" pitchFamily="18" charset="0"/>
                <a:ea typeface="Times New Roman" panose="02020603050405020304" pitchFamily="18" charset="0"/>
              </a:rPr>
              <a:t>Belief that management would not act on the issue if informed</a:t>
            </a:r>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761848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1.6 Discuss why good people occasionally behave unethically and why morality should be practiced.</a:t>
            </a:r>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2781518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1.6 Discuss why good people occasionally behave unethically and why morality should be practiced.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2037011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lnSpc>
                <a:spcPct val="200000"/>
              </a:lnSpc>
              <a:spcBef>
                <a:spcPts val="600"/>
              </a:spcBef>
              <a:spcAft>
                <a:spcPts val="1000"/>
              </a:spcAft>
            </a:pPr>
            <a:r>
              <a:rPr lang="en-US" sz="1800" dirty="0">
                <a:solidFill>
                  <a:srgbClr val="993300"/>
                </a:solidFill>
                <a:effectLst/>
                <a:latin typeface="Times New Roman" panose="02020603050405020304" pitchFamily="18" charset="0"/>
                <a:ea typeface="Times New Roman" panose="02020603050405020304" pitchFamily="18" charset="0"/>
              </a:rPr>
              <a:t>1.1 Identify common types of unethical behaviors in the workplace.</a:t>
            </a:r>
          </a:p>
          <a:p>
            <a:pPr marL="0" marR="0" indent="0" algn="l">
              <a:lnSpc>
                <a:spcPct val="200000"/>
              </a:lnSpc>
              <a:spcBef>
                <a:spcPts val="600"/>
              </a:spcBef>
              <a:spcAft>
                <a:spcPts val="1000"/>
              </a:spcAft>
            </a:pP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l">
              <a:lnSpc>
                <a:spcPct val="200000"/>
              </a:lnSpc>
              <a:spcBef>
                <a:spcPts val="600"/>
              </a:spcBef>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a:t>
            </a:r>
            <a:r>
              <a:rPr lang="en-US" sz="1800" b="1" dirty="0">
                <a:effectLst/>
                <a:latin typeface="Times New Roman" panose="02020603050405020304" pitchFamily="18" charset="0"/>
                <a:ea typeface="Times New Roman" panose="02020603050405020304" pitchFamily="18" charset="0"/>
              </a:rPr>
              <a:t>action sequence</a:t>
            </a:r>
            <a:r>
              <a:rPr lang="en-US" sz="1800" dirty="0">
                <a:effectLst/>
                <a:latin typeface="Times New Roman" panose="02020603050405020304" pitchFamily="18" charset="0"/>
                <a:ea typeface="Times New Roman" panose="02020603050405020304" pitchFamily="18" charset="0"/>
              </a:rPr>
              <a:t> consists of the motivation behind the act, the act itself, and the consequences of the act. </a:t>
            </a:r>
          </a:p>
          <a:p>
            <a:pPr marL="1200150" marR="0" lvl="2" indent="-285750" algn="l">
              <a:lnSpc>
                <a:spcPct val="200000"/>
              </a:lnSpc>
              <a:spcBef>
                <a:spcPts val="600"/>
              </a:spcBef>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Sometimes, good motives can generate bad consequences. </a:t>
            </a:r>
          </a:p>
          <a:p>
            <a:pPr marL="1657350" marR="0" lvl="3" indent="-285750" algn="l" defTabSz="914400" rtl="0" eaLnBrk="1" fontAlgn="auto" latinLnBrk="0" hangingPunct="1">
              <a:lnSpc>
                <a:spcPct val="200000"/>
              </a:lnSpc>
              <a:spcBef>
                <a:spcPts val="600"/>
              </a:spcBef>
              <a:spcAft>
                <a:spcPts val="100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When evaluating these less-than-ethically-ideal situations, some people place greater ethical weight on having proper motives, such as </a:t>
            </a:r>
            <a:r>
              <a:rPr lang="en-US" sz="1800" b="1" dirty="0">
                <a:solidFill>
                  <a:srgbClr val="000000"/>
                </a:solidFill>
                <a:effectLst/>
                <a:latin typeface="Times New Roman" panose="02020603050405020304" pitchFamily="18" charset="0"/>
                <a:ea typeface="Times New Roman" panose="02020603050405020304" pitchFamily="18" charset="0"/>
              </a:rPr>
              <a:t>idealists</a:t>
            </a:r>
            <a:r>
              <a:rPr lang="en-US" sz="1800" dirty="0">
                <a:solidFill>
                  <a:srgbClr val="000000"/>
                </a:solidFill>
                <a:effectLst/>
                <a:latin typeface="Times New Roman" panose="02020603050405020304" pitchFamily="18" charset="0"/>
                <a:ea typeface="Times New Roman" panose="02020603050405020304" pitchFamily="18" charset="0"/>
              </a:rPr>
              <a:t>, whereas others place greater weight on achieving favorable outcomes, such as </a:t>
            </a:r>
            <a:r>
              <a:rPr lang="en-US" sz="1800" b="1" dirty="0">
                <a:solidFill>
                  <a:srgbClr val="000000"/>
                </a:solidFill>
                <a:effectLst/>
                <a:latin typeface="Times New Roman" panose="02020603050405020304" pitchFamily="18" charset="0"/>
                <a:ea typeface="Times New Roman" panose="02020603050405020304" pitchFamily="18" charset="0"/>
              </a:rPr>
              <a:t>consequentialists</a:t>
            </a:r>
            <a:r>
              <a:rPr lang="en-US" sz="1800" dirty="0">
                <a:solidFill>
                  <a:srgbClr val="000000"/>
                </a:solidFill>
                <a:effectLst/>
                <a:latin typeface="Times New Roman" panose="02020603050405020304" pitchFamily="18" charset="0"/>
                <a:ea typeface="Times New Roman" panose="02020603050405020304" pitchFamily="18" charset="0"/>
              </a:rPr>
              <a:t> or </a:t>
            </a:r>
            <a:r>
              <a:rPr lang="en-US" sz="1800" b="1" dirty="0">
                <a:solidFill>
                  <a:srgbClr val="000000"/>
                </a:solidFill>
                <a:effectLst/>
                <a:latin typeface="Times New Roman" panose="02020603050405020304" pitchFamily="18" charset="0"/>
                <a:ea typeface="Times New Roman" panose="02020603050405020304" pitchFamily="18" charset="0"/>
              </a:rPr>
              <a:t>pragmatists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262233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lnSpc>
                <a:spcPct val="200000"/>
              </a:lnSpc>
              <a:spcBef>
                <a:spcPts val="600"/>
              </a:spcBef>
              <a:spcAft>
                <a:spcPts val="1000"/>
              </a:spcAft>
            </a:pPr>
            <a:r>
              <a:rPr lang="en-US" sz="1800" dirty="0">
                <a:solidFill>
                  <a:srgbClr val="993300"/>
                </a:solidFill>
                <a:effectLst/>
                <a:latin typeface="Times New Roman" panose="02020603050405020304" pitchFamily="18" charset="0"/>
                <a:ea typeface="Times New Roman" panose="02020603050405020304" pitchFamily="18" charset="0"/>
              </a:rPr>
              <a:t>1.1 Identify common types of unethical behaviors in the workplace.</a:t>
            </a:r>
          </a:p>
          <a:p>
            <a:pPr marL="914400" marR="0" lvl="2" indent="0" algn="l">
              <a:lnSpc>
                <a:spcPct val="200000"/>
              </a:lnSpc>
              <a:spcBef>
                <a:spcPts val="600"/>
              </a:spcBef>
              <a:spcAft>
                <a:spcPts val="1000"/>
              </a:spcAft>
              <a:buFont typeface="Arial" panose="020B0604020202020204" pitchFamily="34" charset="0"/>
              <a:buNone/>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54292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lnSpc>
                <a:spcPct val="200000"/>
              </a:lnSpc>
              <a:spcBef>
                <a:spcPts val="600"/>
              </a:spcBef>
              <a:spcAft>
                <a:spcPts val="1000"/>
              </a:spcAft>
            </a:pPr>
            <a:r>
              <a:rPr lang="en-US" sz="1800" dirty="0">
                <a:solidFill>
                  <a:srgbClr val="993300"/>
                </a:solidFill>
                <a:effectLst/>
                <a:latin typeface="Times New Roman" panose="02020603050405020304" pitchFamily="18" charset="0"/>
                <a:ea typeface="Times New Roman" panose="02020603050405020304" pitchFamily="18" charset="0"/>
              </a:rPr>
              <a:t>1.1 Identify common types of unethical behaviors in the workplace.</a:t>
            </a:r>
          </a:p>
          <a:p>
            <a:pPr marL="0" marR="0" indent="0" algn="l">
              <a:lnSpc>
                <a:spcPct val="200000"/>
              </a:lnSpc>
              <a:spcBef>
                <a:spcPts val="600"/>
              </a:spcBef>
              <a:spcAft>
                <a:spcPts val="1000"/>
              </a:spcAft>
            </a:pPr>
            <a:endParaRPr lang="en-US" sz="18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2329499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lnSpc>
                <a:spcPct val="200000"/>
              </a:lnSpc>
              <a:spcBef>
                <a:spcPts val="600"/>
              </a:spcBef>
              <a:spcAft>
                <a:spcPts val="1000"/>
              </a:spcAft>
            </a:pPr>
            <a:r>
              <a:rPr lang="en-US" sz="1800" dirty="0">
                <a:solidFill>
                  <a:srgbClr val="993300"/>
                </a:solidFill>
                <a:effectLst/>
                <a:latin typeface="Times New Roman" panose="02020603050405020304" pitchFamily="18" charset="0"/>
                <a:ea typeface="Times New Roman" panose="02020603050405020304" pitchFamily="18" charset="0"/>
              </a:rPr>
              <a:t>1.1 Identify common types of unethical behaviors in the workplace.</a:t>
            </a:r>
          </a:p>
          <a:p>
            <a:pPr marL="914400" marR="0" lvl="2" indent="0" algn="l">
              <a:lnSpc>
                <a:spcPct val="200000"/>
              </a:lnSpc>
              <a:spcBef>
                <a:spcPts val="600"/>
              </a:spcBef>
              <a:spcAft>
                <a:spcPts val="1000"/>
              </a:spcAft>
              <a:buFont typeface="Arial" panose="020B0604020202020204" pitchFamily="34" charset="0"/>
              <a:buNone/>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208864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lnSpc>
                <a:spcPct val="200000"/>
              </a:lnSpc>
              <a:spcBef>
                <a:spcPts val="600"/>
              </a:spcBef>
              <a:spcAft>
                <a:spcPts val="1000"/>
              </a:spcAft>
            </a:pPr>
            <a:r>
              <a:rPr lang="en-US" sz="1800" dirty="0">
                <a:solidFill>
                  <a:srgbClr val="993300"/>
                </a:solidFill>
                <a:effectLst/>
                <a:latin typeface="Times New Roman" panose="02020603050405020304" pitchFamily="18" charset="0"/>
                <a:ea typeface="Times New Roman" panose="02020603050405020304" pitchFamily="18" charset="0"/>
              </a:rPr>
              <a:t>1.1 Identify common types of unethical behaviors in the workplace.</a:t>
            </a:r>
          </a:p>
          <a:p>
            <a:pPr marL="0" marR="0" indent="0" algn="l">
              <a:lnSpc>
                <a:spcPct val="200000"/>
              </a:lnSpc>
              <a:spcBef>
                <a:spcPts val="600"/>
              </a:spcBef>
              <a:spcAft>
                <a:spcPts val="1000"/>
              </a:spcAft>
              <a:buFont typeface="Arial" panose="020B0604020202020204" pitchFamily="34" charset="0"/>
              <a:buNone/>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314313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lnSpc>
                <a:spcPct val="200000"/>
              </a:lnSpc>
              <a:spcBef>
                <a:spcPts val="600"/>
              </a:spcBef>
              <a:spcAft>
                <a:spcPts val="1000"/>
              </a:spcAft>
            </a:pPr>
            <a:r>
              <a:rPr lang="en-US" sz="1800" dirty="0">
                <a:solidFill>
                  <a:srgbClr val="993300"/>
                </a:solidFill>
                <a:effectLst/>
                <a:latin typeface="Times New Roman" panose="02020603050405020304" pitchFamily="18" charset="0"/>
                <a:ea typeface="Times New Roman" panose="02020603050405020304" pitchFamily="18" charset="0"/>
              </a:rPr>
              <a:t>1.1 Identify common types of unethical behaviors in the workplace.</a:t>
            </a:r>
          </a:p>
        </p:txBody>
      </p:sp>
      <p:sp>
        <p:nvSpPr>
          <p:cNvPr id="4" name="Slide Number Placeholder 3"/>
          <p:cNvSpPr>
            <a:spLocks noGrp="1"/>
          </p:cNvSpPr>
          <p:nvPr>
            <p:ph type="sldNum" sz="quarter" idx="10"/>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2598760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lnSpc>
                <a:spcPct val="200000"/>
              </a:lnSpc>
              <a:spcBef>
                <a:spcPts val="600"/>
              </a:spcBef>
              <a:spcAft>
                <a:spcPts val="1000"/>
              </a:spcAft>
            </a:pPr>
            <a:r>
              <a:rPr lang="en-US" sz="1800" dirty="0">
                <a:solidFill>
                  <a:srgbClr val="993300"/>
                </a:solidFill>
                <a:effectLst/>
                <a:latin typeface="Times New Roman" panose="02020603050405020304" pitchFamily="18" charset="0"/>
                <a:ea typeface="Times New Roman" panose="02020603050405020304" pitchFamily="18" charset="0"/>
              </a:rPr>
              <a:t>1.1 Identify common types of unethical behaviors in the workplace.</a:t>
            </a:r>
          </a:p>
          <a:p>
            <a:pPr marL="0" marR="0" indent="0" algn="l">
              <a:lnSpc>
                <a:spcPct val="200000"/>
              </a:lnSpc>
              <a:spcBef>
                <a:spcPts val="600"/>
              </a:spcBef>
              <a:spcAft>
                <a:spcPts val="1000"/>
              </a:spcAft>
              <a:buFont typeface="Arial" panose="020B0604020202020204" pitchFamily="34" charset="0"/>
              <a:buNone/>
            </a:pPr>
            <a:endParaRPr lang="en-US" sz="18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265272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SAGE Publications, 2018.</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SAGE Publications, 2018.</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SAGE Publications, 2018.</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SAGE Publications, 2018.</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0"/>
            <a:ext cx="8229600" cy="1143000"/>
          </a:xfrm>
        </p:spPr>
        <p:txBody>
          <a:bodyPr>
            <a:normAutofit fontScale="90000"/>
          </a:bodyPr>
          <a:lstStyle/>
          <a:p>
            <a:r>
              <a:rPr lang="en-US" sz="4000" dirty="0">
                <a:solidFill>
                  <a:schemeClr val="tx1"/>
                </a:solidFill>
              </a:rPr>
              <a:t>Chapter 1: Unethical Behaviors in Organizations and Human Nature</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Ethical Issues at Work </a:t>
            </a:r>
            <a:r>
              <a:rPr lang="en-US" sz="2000" dirty="0"/>
              <a:t>(9 of 9)</a:t>
            </a:r>
          </a:p>
        </p:txBody>
      </p:sp>
      <p:sp>
        <p:nvSpPr>
          <p:cNvPr id="9" name="Content Placeholder 8"/>
          <p:cNvSpPr>
            <a:spLocks noGrp="1"/>
          </p:cNvSpPr>
          <p:nvPr>
            <p:ph idx="1"/>
          </p:nvPr>
        </p:nvSpPr>
        <p:spPr/>
        <p:txBody>
          <a:bodyPr>
            <a:normAutofit/>
          </a:bodyPr>
          <a:lstStyle/>
          <a:p>
            <a:pPr marL="0" indent="0">
              <a:buNone/>
            </a:pPr>
            <a:r>
              <a:rPr lang="en-US" dirty="0"/>
              <a:t>Operation Areas</a:t>
            </a:r>
          </a:p>
          <a:p>
            <a:r>
              <a:rPr lang="en-US" dirty="0"/>
              <a:t>Middle-level managers. </a:t>
            </a:r>
          </a:p>
          <a:p>
            <a:r>
              <a:rPr lang="en-US" dirty="0"/>
              <a:t>Low-wage workers.</a:t>
            </a:r>
          </a:p>
          <a:p>
            <a:r>
              <a:rPr lang="en-US" dirty="0"/>
              <a:t>Starbucks: leader among ethical organizations.</a:t>
            </a:r>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23090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Costs Associated With Unethical Behaviors </a:t>
            </a:r>
            <a:r>
              <a:rPr lang="en-US" sz="2200" dirty="0"/>
              <a:t>(1 of 4)</a:t>
            </a:r>
          </a:p>
        </p:txBody>
      </p:sp>
      <p:sp>
        <p:nvSpPr>
          <p:cNvPr id="4" name="Content Placeholder 3"/>
          <p:cNvSpPr>
            <a:spLocks noGrp="1"/>
          </p:cNvSpPr>
          <p:nvPr>
            <p:ph idx="1"/>
          </p:nvPr>
        </p:nvSpPr>
        <p:spPr/>
        <p:txBody>
          <a:bodyPr/>
          <a:lstStyle/>
          <a:p>
            <a:r>
              <a:rPr lang="en-US" dirty="0"/>
              <a:t>Legal costs</a:t>
            </a:r>
          </a:p>
          <a:p>
            <a:r>
              <a:rPr lang="en-US" dirty="0"/>
              <a:t>Employee theft costs</a:t>
            </a:r>
          </a:p>
          <a:p>
            <a:r>
              <a:rPr lang="en-US" dirty="0"/>
              <a:t>Monitoring costs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42949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Costs Associated With Unethical Behaviors </a:t>
            </a:r>
            <a:r>
              <a:rPr lang="en-US" sz="2200" dirty="0"/>
              <a:t>(2 of 4)</a:t>
            </a:r>
          </a:p>
        </p:txBody>
      </p:sp>
      <p:sp>
        <p:nvSpPr>
          <p:cNvPr id="4" name="Content Placeholder 3"/>
          <p:cNvSpPr>
            <a:spLocks noGrp="1"/>
          </p:cNvSpPr>
          <p:nvPr>
            <p:ph idx="1"/>
          </p:nvPr>
        </p:nvSpPr>
        <p:spPr/>
        <p:txBody>
          <a:bodyPr>
            <a:normAutofit/>
          </a:bodyPr>
          <a:lstStyle/>
          <a:p>
            <a:pPr marL="0" indent="0">
              <a:buNone/>
            </a:pPr>
            <a:r>
              <a:rPr lang="en-US" dirty="0"/>
              <a:t>Reputation Costs</a:t>
            </a:r>
          </a:p>
          <a:p>
            <a:r>
              <a:rPr lang="en-US" dirty="0"/>
              <a:t>Many consider organizational reputation.</a:t>
            </a:r>
          </a:p>
          <a:p>
            <a:r>
              <a:rPr lang="en-US" dirty="0"/>
              <a:t>Unethical organizations tend to underestimate being caught.</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15306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Costs Associated With Unethical Behaviors </a:t>
            </a:r>
            <a:r>
              <a:rPr lang="en-US" sz="2200" dirty="0"/>
              <a:t>(3 of 4)</a:t>
            </a:r>
          </a:p>
        </p:txBody>
      </p:sp>
      <p:sp>
        <p:nvSpPr>
          <p:cNvPr id="4" name="Content Placeholder 3"/>
          <p:cNvSpPr>
            <a:spLocks noGrp="1"/>
          </p:cNvSpPr>
          <p:nvPr>
            <p:ph idx="1"/>
          </p:nvPr>
        </p:nvSpPr>
        <p:spPr/>
        <p:txBody>
          <a:bodyPr>
            <a:normAutofit/>
          </a:bodyPr>
          <a:lstStyle/>
          <a:p>
            <a:pPr marL="0" indent="0">
              <a:buNone/>
            </a:pPr>
            <a:r>
              <a:rPr lang="en-US" dirty="0"/>
              <a:t>Abusive Treatment Costs</a:t>
            </a:r>
          </a:p>
          <a:p>
            <a:r>
              <a:rPr lang="en-US" dirty="0"/>
              <a:t>Abusive supervision.</a:t>
            </a:r>
          </a:p>
          <a:p>
            <a:r>
              <a:rPr lang="en-US" dirty="0"/>
              <a:t>Example: Orange.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82090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Costs Associated With Unethical Behaviors </a:t>
            </a:r>
            <a:r>
              <a:rPr lang="en-US" sz="2200" dirty="0"/>
              <a:t>(4 of 4)</a:t>
            </a:r>
          </a:p>
        </p:txBody>
      </p:sp>
      <p:sp>
        <p:nvSpPr>
          <p:cNvPr id="4" name="Content Placeholder 3"/>
          <p:cNvSpPr>
            <a:spLocks noGrp="1"/>
          </p:cNvSpPr>
          <p:nvPr>
            <p:ph idx="1"/>
          </p:nvPr>
        </p:nvSpPr>
        <p:spPr/>
        <p:txBody>
          <a:bodyPr>
            <a:normAutofit/>
          </a:bodyPr>
          <a:lstStyle/>
          <a:p>
            <a:pPr marL="0" indent="0">
              <a:buNone/>
            </a:pPr>
            <a:r>
              <a:rPr lang="en-US" dirty="0"/>
              <a:t>Recruitment and Turnover Costs</a:t>
            </a:r>
          </a:p>
          <a:p>
            <a:r>
              <a:rPr lang="en-US" dirty="0"/>
              <a:t>Unethical organizations incur greater costs. </a:t>
            </a:r>
          </a:p>
          <a:p>
            <a:r>
              <a:rPr lang="en-US" dirty="0"/>
              <a:t>Employee Benefits News findings.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18649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Competitive Advantages of Ethical Organizations </a:t>
            </a:r>
            <a:r>
              <a:rPr lang="en-US" sz="2200" dirty="0"/>
              <a:t>(1 of 2)</a:t>
            </a:r>
          </a:p>
        </p:txBody>
      </p:sp>
      <p:graphicFrame>
        <p:nvGraphicFramePr>
          <p:cNvPr id="6" name="Table 6">
            <a:extLst>
              <a:ext uri="{FF2B5EF4-FFF2-40B4-BE49-F238E27FC236}">
                <a16:creationId xmlns:a16="http://schemas.microsoft.com/office/drawing/2014/main" id="{735DEBF8-7C1A-495D-A336-BCCDD2A48645}"/>
              </a:ext>
            </a:extLst>
          </p:cNvPr>
          <p:cNvGraphicFramePr>
            <a:graphicFrameLocks noGrp="1"/>
          </p:cNvGraphicFramePr>
          <p:nvPr>
            <p:ph idx="1"/>
            <p:extLst>
              <p:ext uri="{D42A27DB-BD31-4B8C-83A1-F6EECF244321}">
                <p14:modId xmlns:p14="http://schemas.microsoft.com/office/powerpoint/2010/main" val="1167697760"/>
              </p:ext>
            </p:extLst>
          </p:nvPr>
        </p:nvGraphicFramePr>
        <p:xfrm>
          <a:off x="457200" y="2133600"/>
          <a:ext cx="8229600" cy="36068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893980613"/>
                    </a:ext>
                  </a:extLst>
                </a:gridCol>
              </a:tblGrid>
              <a:tr h="370840">
                <a:tc>
                  <a:txBody>
                    <a:bodyPr/>
                    <a:lstStyle/>
                    <a:p>
                      <a:r>
                        <a:rPr lang="en-US" dirty="0"/>
                        <a:t>Table 1.2 Competitive Advantages of Being Ethical and Trustworthy</a:t>
                      </a:r>
                    </a:p>
                  </a:txBody>
                  <a:tcPr/>
                </a:tc>
                <a:extLst>
                  <a:ext uri="{0D108BD9-81ED-4DB2-BD59-A6C34878D82A}">
                    <a16:rowId xmlns:a16="http://schemas.microsoft.com/office/drawing/2014/main" val="578475362"/>
                  </a:ext>
                </a:extLst>
              </a:tr>
              <a:tr h="370840">
                <a:tc>
                  <a:txBody>
                    <a:bodyPr/>
                    <a:lstStyle/>
                    <a:p>
                      <a:r>
                        <a:rPr lang="en-US" dirty="0"/>
                        <a:t>Ethical organizations are more likely to</a:t>
                      </a:r>
                    </a:p>
                  </a:txBody>
                  <a:tcPr/>
                </a:tc>
                <a:extLst>
                  <a:ext uri="{0D108BD9-81ED-4DB2-BD59-A6C34878D82A}">
                    <a16:rowId xmlns:a16="http://schemas.microsoft.com/office/drawing/2014/main" val="14414800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1. Attract and retain high-quality employees, customers, suppliers, and investors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287625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2. Earn goodwill with community members and government officials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92901657"/>
                  </a:ext>
                </a:extLst>
              </a:tr>
              <a:tr h="370840">
                <a:tc>
                  <a:txBody>
                    <a:bodyPr/>
                    <a:lstStyle/>
                    <a:p>
                      <a:pPr hangingPunct="0"/>
                      <a:r>
                        <a:rPr lang="en-GB" sz="1800" kern="1200" dirty="0">
                          <a:solidFill>
                            <a:schemeClr val="dk1"/>
                          </a:solidFill>
                          <a:effectLst/>
                          <a:latin typeface="+mn-lt"/>
                          <a:ea typeface="+mn-ea"/>
                          <a:cs typeface="+mn-cs"/>
                        </a:rPr>
                        <a:t>They are more likely to have</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182941331"/>
                  </a:ext>
                </a:extLst>
              </a:tr>
              <a:tr h="370840">
                <a:tc>
                  <a:txBody>
                    <a:bodyPr/>
                    <a:lstStyle/>
                    <a:p>
                      <a:pPr hangingPunct="0"/>
                      <a:r>
                        <a:rPr lang="en-GB" sz="1800" kern="1200" dirty="0">
                          <a:solidFill>
                            <a:schemeClr val="dk1"/>
                          </a:solidFill>
                          <a:effectLst/>
                          <a:latin typeface="+mn-lt"/>
                          <a:ea typeface="+mn-ea"/>
                          <a:cs typeface="+mn-cs"/>
                        </a:rPr>
                        <a:t>3. Greater trustworthy information for decision-making</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221772400"/>
                  </a:ext>
                </a:extLst>
              </a:tr>
              <a:tr h="370840">
                <a:tc>
                  <a:txBody>
                    <a:bodyPr/>
                    <a:lstStyle/>
                    <a:p>
                      <a:pPr hangingPunct="0"/>
                      <a:r>
                        <a:rPr lang="en-GB" sz="1800" kern="1200" dirty="0">
                          <a:solidFill>
                            <a:schemeClr val="dk1"/>
                          </a:solidFill>
                          <a:effectLst/>
                          <a:latin typeface="+mn-lt"/>
                          <a:ea typeface="+mn-ea"/>
                          <a:cs typeface="+mn-cs"/>
                        </a:rPr>
                        <a:t>4. Higher product and service quality as well as employee productivity</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580755322"/>
                  </a:ext>
                </a:extLst>
              </a:tr>
              <a:tr h="370840">
                <a:tc>
                  <a:txBody>
                    <a:bodyPr/>
                    <a:lstStyle/>
                    <a:p>
                      <a:pPr hangingPunct="0"/>
                      <a:r>
                        <a:rPr lang="en-GB" sz="1800" kern="1200" dirty="0">
                          <a:solidFill>
                            <a:schemeClr val="dk1"/>
                          </a:solidFill>
                          <a:effectLst/>
                          <a:latin typeface="+mn-lt"/>
                          <a:ea typeface="+mn-ea"/>
                          <a:cs typeface="+mn-cs"/>
                        </a:rPr>
                        <a:t>5. Less employee theft and less need for employee supervision</a:t>
                      </a:r>
                      <a:endParaRPr lang="en-US" dirty="0"/>
                    </a:p>
                  </a:txBody>
                  <a:tcPr/>
                </a:tc>
                <a:extLst>
                  <a:ext uri="{0D108BD9-81ED-4DB2-BD59-A6C34878D82A}">
                    <a16:rowId xmlns:a16="http://schemas.microsoft.com/office/drawing/2014/main" val="2478617472"/>
                  </a:ext>
                </a:extLst>
              </a:tr>
              <a:tr h="370840">
                <a:tc>
                  <a:txBody>
                    <a:bodyPr/>
                    <a:lstStyle/>
                    <a:p>
                      <a:r>
                        <a:rPr lang="en-US" sz="1800" kern="1200" dirty="0">
                          <a:solidFill>
                            <a:schemeClr val="dk1"/>
                          </a:solidFill>
                          <a:effectLst/>
                          <a:latin typeface="+mn-lt"/>
                          <a:ea typeface="+mn-ea"/>
                          <a:cs typeface="+mn-cs"/>
                        </a:rPr>
                        <a:t>6. Increased flexibility from stakeholders in times of emergency</a:t>
                      </a:r>
                    </a:p>
                  </a:txBody>
                  <a:tcPr/>
                </a:tc>
                <a:extLst>
                  <a:ext uri="{0D108BD9-81ED-4DB2-BD59-A6C34878D82A}">
                    <a16:rowId xmlns:a16="http://schemas.microsoft.com/office/drawing/2014/main" val="1321976355"/>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496496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Competitive Advantages of Ethical Organizations </a:t>
            </a:r>
            <a:r>
              <a:rPr lang="en-US" sz="2200" dirty="0"/>
              <a:t>(2 of 2)</a:t>
            </a:r>
          </a:p>
        </p:txBody>
      </p:sp>
      <p:sp>
        <p:nvSpPr>
          <p:cNvPr id="4" name="Content Placeholder 3"/>
          <p:cNvSpPr>
            <a:spLocks noGrp="1"/>
          </p:cNvSpPr>
          <p:nvPr>
            <p:ph idx="1"/>
          </p:nvPr>
        </p:nvSpPr>
        <p:spPr/>
        <p:txBody>
          <a:bodyPr/>
          <a:lstStyle/>
          <a:p>
            <a:r>
              <a:rPr lang="en-US" dirty="0"/>
              <a:t>Positive impacts of ethical behavior.</a:t>
            </a:r>
          </a:p>
          <a:p>
            <a:r>
              <a:rPr lang="en-US" dirty="0"/>
              <a:t>Ethical applications: persuading employees of the importance of being ethical.</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381338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Human Nature</a:t>
            </a:r>
            <a:endParaRPr lang="en-US" sz="2000" dirty="0"/>
          </a:p>
        </p:txBody>
      </p:sp>
      <p:sp>
        <p:nvSpPr>
          <p:cNvPr id="4" name="Content Placeholder 3"/>
          <p:cNvSpPr>
            <a:spLocks noGrp="1"/>
          </p:cNvSpPr>
          <p:nvPr>
            <p:ph idx="1"/>
          </p:nvPr>
        </p:nvSpPr>
        <p:spPr/>
        <p:txBody>
          <a:bodyPr/>
          <a:lstStyle/>
          <a:p>
            <a:r>
              <a:rPr lang="en-US" dirty="0"/>
              <a:t>Born with prior knowledge of right and wrong.</a:t>
            </a:r>
          </a:p>
          <a:p>
            <a:r>
              <a:rPr lang="en-US" dirty="0"/>
              <a:t>Born good or with a moral sense.</a:t>
            </a:r>
          </a:p>
          <a:p>
            <a:r>
              <a:rPr lang="en-US" dirty="0"/>
              <a:t>Born with Inherited sin.</a:t>
            </a:r>
          </a:p>
          <a:p>
            <a:r>
              <a:rPr lang="en-US" dirty="0"/>
              <a:t>Born morally neutral.</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2252759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Moral Development</a:t>
            </a:r>
            <a:r>
              <a:rPr lang="en-US" sz="4400" dirty="0"/>
              <a:t> </a:t>
            </a:r>
            <a:r>
              <a:rPr lang="en-US" sz="2000" dirty="0"/>
              <a:t>(1 of 7)</a:t>
            </a:r>
          </a:p>
        </p:txBody>
      </p:sp>
      <p:sp>
        <p:nvSpPr>
          <p:cNvPr id="4" name="Content Placeholder 3"/>
          <p:cNvSpPr>
            <a:spLocks noGrp="1"/>
          </p:cNvSpPr>
          <p:nvPr>
            <p:ph idx="1"/>
          </p:nvPr>
        </p:nvSpPr>
        <p:spPr/>
        <p:txBody>
          <a:bodyPr/>
          <a:lstStyle/>
          <a:p>
            <a:pPr marL="0" indent="0">
              <a:buNone/>
            </a:pPr>
            <a:r>
              <a:rPr lang="en-US" dirty="0"/>
              <a:t>Cognitive Development</a:t>
            </a:r>
          </a:p>
          <a:p>
            <a:r>
              <a:rPr lang="en-US" dirty="0"/>
              <a:t>Parents are most direct role models.</a:t>
            </a:r>
          </a:p>
          <a:p>
            <a:r>
              <a:rPr lang="en-US" dirty="0"/>
              <a:t>Jean Piaget outlined cognitive development.</a:t>
            </a:r>
          </a:p>
          <a:p>
            <a:r>
              <a:rPr lang="en-US" dirty="0"/>
              <a:t>Children become more capable of regulating emotions and behaviors.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925257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Moral Development</a:t>
            </a:r>
            <a:r>
              <a:rPr lang="en-US" sz="4400" dirty="0"/>
              <a:t> </a:t>
            </a:r>
            <a:r>
              <a:rPr lang="en-US" sz="2000" dirty="0"/>
              <a:t>(2 of 7)</a:t>
            </a:r>
          </a:p>
        </p:txBody>
      </p:sp>
      <p:sp>
        <p:nvSpPr>
          <p:cNvPr id="4" name="Content Placeholder 3"/>
          <p:cNvSpPr>
            <a:spLocks noGrp="1"/>
          </p:cNvSpPr>
          <p:nvPr>
            <p:ph idx="1"/>
          </p:nvPr>
        </p:nvSpPr>
        <p:spPr/>
        <p:txBody>
          <a:bodyPr>
            <a:normAutofit/>
          </a:bodyPr>
          <a:lstStyle/>
          <a:p>
            <a:pPr marL="0" indent="0">
              <a:buNone/>
            </a:pPr>
            <a:r>
              <a:rPr lang="en-US" dirty="0"/>
              <a:t>Stages of Moral Development</a:t>
            </a:r>
          </a:p>
          <a:p>
            <a:r>
              <a:rPr lang="en-US" dirty="0"/>
              <a:t>Lawrence Kohlberg and how individuals form moral judgments. </a:t>
            </a:r>
          </a:p>
          <a:p>
            <a:r>
              <a:rPr lang="en-US" dirty="0"/>
              <a:t>Stages of moral development describe how individuals morally reason.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339769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Ethical Issues at Work </a:t>
            </a:r>
            <a:r>
              <a:rPr lang="en-US" sz="2000" dirty="0"/>
              <a:t>(1 of 9)</a:t>
            </a:r>
          </a:p>
        </p:txBody>
      </p:sp>
      <p:sp>
        <p:nvSpPr>
          <p:cNvPr id="9" name="Content Placeholder 8"/>
          <p:cNvSpPr>
            <a:spLocks noGrp="1"/>
          </p:cNvSpPr>
          <p:nvPr>
            <p:ph idx="1"/>
          </p:nvPr>
        </p:nvSpPr>
        <p:spPr/>
        <p:txBody>
          <a:bodyPr/>
          <a:lstStyle/>
          <a:p>
            <a:r>
              <a:rPr lang="en-US" dirty="0"/>
              <a:t>A well-managed organization is a community on a common mission. </a:t>
            </a:r>
          </a:p>
          <a:p>
            <a:r>
              <a:rPr lang="en-US" dirty="0"/>
              <a:t>Ethical behavior is a personal choice.</a:t>
            </a:r>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187023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Moral Development</a:t>
            </a:r>
            <a:r>
              <a:rPr lang="en-US" sz="4400" dirty="0"/>
              <a:t> </a:t>
            </a:r>
            <a:r>
              <a:rPr lang="en-US" sz="2000" dirty="0"/>
              <a:t>(3 of 7)</a:t>
            </a:r>
          </a:p>
        </p:txBody>
      </p:sp>
      <p:graphicFrame>
        <p:nvGraphicFramePr>
          <p:cNvPr id="7" name="Table 7">
            <a:extLst>
              <a:ext uri="{FF2B5EF4-FFF2-40B4-BE49-F238E27FC236}">
                <a16:creationId xmlns:a16="http://schemas.microsoft.com/office/drawing/2014/main" id="{4179B00A-8634-47B5-A200-A712D0B38097}"/>
              </a:ext>
            </a:extLst>
          </p:cNvPr>
          <p:cNvGraphicFramePr>
            <a:graphicFrameLocks noGrp="1"/>
          </p:cNvGraphicFramePr>
          <p:nvPr>
            <p:ph idx="1"/>
            <p:extLst>
              <p:ext uri="{D42A27DB-BD31-4B8C-83A1-F6EECF244321}">
                <p14:modId xmlns:p14="http://schemas.microsoft.com/office/powerpoint/2010/main" val="995473178"/>
              </p:ext>
            </p:extLst>
          </p:nvPr>
        </p:nvGraphicFramePr>
        <p:xfrm>
          <a:off x="457200" y="2133600"/>
          <a:ext cx="8229600" cy="40792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164938909"/>
                    </a:ext>
                  </a:extLst>
                </a:gridCol>
              </a:tblGrid>
              <a:tr h="370840">
                <a:tc>
                  <a:txBody>
                    <a:bodyPr/>
                    <a:lstStyle/>
                    <a:p>
                      <a:r>
                        <a:rPr lang="en-US" dirty="0"/>
                        <a:t>Table 1.3 Stages of Moral Development for Heinz Dilemma</a:t>
                      </a:r>
                    </a:p>
                  </a:txBody>
                  <a:tcPr/>
                </a:tc>
                <a:extLst>
                  <a:ext uri="{0D108BD9-81ED-4DB2-BD59-A6C34878D82A}">
                    <a16:rowId xmlns:a16="http://schemas.microsoft.com/office/drawing/2014/main" val="3794197538"/>
                  </a:ext>
                </a:extLst>
              </a:tr>
              <a:tr h="370840">
                <a:tc>
                  <a:txBody>
                    <a:bodyPr/>
                    <a:lstStyle/>
                    <a:p>
                      <a:r>
                        <a:rPr lang="en-US" dirty="0" err="1"/>
                        <a:t>Preconventional</a:t>
                      </a:r>
                      <a:r>
                        <a:rPr lang="en-US" dirty="0"/>
                        <a:t> level</a:t>
                      </a:r>
                    </a:p>
                  </a:txBody>
                  <a:tcPr/>
                </a:tc>
                <a:extLst>
                  <a:ext uri="{0D108BD9-81ED-4DB2-BD59-A6C34878D82A}">
                    <a16:rowId xmlns:a16="http://schemas.microsoft.com/office/drawing/2014/main" val="3375656178"/>
                  </a:ext>
                </a:extLst>
              </a:tr>
              <a:tr h="370840">
                <a:tc>
                  <a:txBody>
                    <a:bodyPr/>
                    <a:lstStyle/>
                    <a:p>
                      <a:r>
                        <a:rPr lang="en-US" dirty="0"/>
                        <a:t>Stage 1: Obedience and punishment orientation.</a:t>
                      </a:r>
                    </a:p>
                  </a:txBody>
                  <a:tcPr/>
                </a:tc>
                <a:extLst>
                  <a:ext uri="{0D108BD9-81ED-4DB2-BD59-A6C34878D82A}">
                    <a16:rowId xmlns:a16="http://schemas.microsoft.com/office/drawing/2014/main" val="3067338702"/>
                  </a:ext>
                </a:extLst>
              </a:tr>
              <a:tr h="370840">
                <a:tc>
                  <a:txBody>
                    <a:bodyPr/>
                    <a:lstStyle/>
                    <a:p>
                      <a:r>
                        <a:rPr lang="en-US" dirty="0"/>
                        <a:t>Stage 2: Instrumental orientation. </a:t>
                      </a:r>
                    </a:p>
                  </a:txBody>
                  <a:tcPr/>
                </a:tc>
                <a:extLst>
                  <a:ext uri="{0D108BD9-81ED-4DB2-BD59-A6C34878D82A}">
                    <a16:rowId xmlns:a16="http://schemas.microsoft.com/office/drawing/2014/main" val="2044943481"/>
                  </a:ext>
                </a:extLst>
              </a:tr>
              <a:tr h="370840">
                <a:tc>
                  <a:txBody>
                    <a:bodyPr/>
                    <a:lstStyle/>
                    <a:p>
                      <a:r>
                        <a:rPr lang="en-US" dirty="0"/>
                        <a:t>Conventional level </a:t>
                      </a:r>
                    </a:p>
                  </a:txBody>
                  <a:tcPr/>
                </a:tc>
                <a:extLst>
                  <a:ext uri="{0D108BD9-81ED-4DB2-BD59-A6C34878D82A}">
                    <a16:rowId xmlns:a16="http://schemas.microsoft.com/office/drawing/2014/main" val="1188833287"/>
                  </a:ext>
                </a:extLst>
              </a:tr>
              <a:tr h="370840">
                <a:tc>
                  <a:txBody>
                    <a:bodyPr/>
                    <a:lstStyle/>
                    <a:p>
                      <a:r>
                        <a:rPr lang="en-US" dirty="0"/>
                        <a:t>Stage 3: “Good boy–nice girl” orientation. </a:t>
                      </a:r>
                    </a:p>
                  </a:txBody>
                  <a:tcPr/>
                </a:tc>
                <a:extLst>
                  <a:ext uri="{0D108BD9-81ED-4DB2-BD59-A6C34878D82A}">
                    <a16:rowId xmlns:a16="http://schemas.microsoft.com/office/drawing/2014/main" val="650311215"/>
                  </a:ext>
                </a:extLst>
              </a:tr>
              <a:tr h="370840">
                <a:tc>
                  <a:txBody>
                    <a:bodyPr/>
                    <a:lstStyle/>
                    <a:p>
                      <a:r>
                        <a:rPr lang="en-US" dirty="0"/>
                        <a:t>Stage 4: “Law-and-order” orientation. </a:t>
                      </a:r>
                    </a:p>
                  </a:txBody>
                  <a:tcPr/>
                </a:tc>
                <a:extLst>
                  <a:ext uri="{0D108BD9-81ED-4DB2-BD59-A6C34878D82A}">
                    <a16:rowId xmlns:a16="http://schemas.microsoft.com/office/drawing/2014/main" val="3248616457"/>
                  </a:ext>
                </a:extLst>
              </a:tr>
              <a:tr h="370840">
                <a:tc>
                  <a:txBody>
                    <a:bodyPr/>
                    <a:lstStyle/>
                    <a:p>
                      <a:r>
                        <a:rPr lang="en-US" dirty="0" err="1"/>
                        <a:t>Postconventional</a:t>
                      </a:r>
                      <a:r>
                        <a:rPr lang="en-US" dirty="0"/>
                        <a:t> level</a:t>
                      </a:r>
                    </a:p>
                  </a:txBody>
                  <a:tcPr/>
                </a:tc>
                <a:extLst>
                  <a:ext uri="{0D108BD9-81ED-4DB2-BD59-A6C34878D82A}">
                    <a16:rowId xmlns:a16="http://schemas.microsoft.com/office/drawing/2014/main" val="1054167590"/>
                  </a:ext>
                </a:extLst>
              </a:tr>
              <a:tr h="370840">
                <a:tc>
                  <a:txBody>
                    <a:bodyPr/>
                    <a:lstStyle/>
                    <a:p>
                      <a:r>
                        <a:rPr lang="en-US" dirty="0"/>
                        <a:t>Stage 5: Social contract orientation. </a:t>
                      </a:r>
                    </a:p>
                  </a:txBody>
                  <a:tcPr/>
                </a:tc>
                <a:extLst>
                  <a:ext uri="{0D108BD9-81ED-4DB2-BD59-A6C34878D82A}">
                    <a16:rowId xmlns:a16="http://schemas.microsoft.com/office/drawing/2014/main" val="2252189696"/>
                  </a:ext>
                </a:extLst>
              </a:tr>
              <a:tr h="370840">
                <a:tc>
                  <a:txBody>
                    <a:bodyPr/>
                    <a:lstStyle/>
                    <a:p>
                      <a:r>
                        <a:rPr lang="en-US" dirty="0"/>
                        <a:t>Stage 6: Universal ethical principles orientation. </a:t>
                      </a:r>
                    </a:p>
                  </a:txBody>
                  <a:tcPr/>
                </a:tc>
                <a:extLst>
                  <a:ext uri="{0D108BD9-81ED-4DB2-BD59-A6C34878D82A}">
                    <a16:rowId xmlns:a16="http://schemas.microsoft.com/office/drawing/2014/main" val="422065320"/>
                  </a:ext>
                </a:extLst>
              </a:tr>
              <a:tr h="370840">
                <a:tc>
                  <a:txBody>
                    <a:bodyPr/>
                    <a:lstStyle/>
                    <a:p>
                      <a:endParaRPr lang="en-US" dirty="0"/>
                    </a:p>
                  </a:txBody>
                  <a:tcPr/>
                </a:tc>
                <a:extLst>
                  <a:ext uri="{0D108BD9-81ED-4DB2-BD59-A6C34878D82A}">
                    <a16:rowId xmlns:a16="http://schemas.microsoft.com/office/drawing/2014/main" val="2120045947"/>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595542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Moral Development</a:t>
            </a:r>
            <a:r>
              <a:rPr lang="en-US" sz="4400" dirty="0"/>
              <a:t> </a:t>
            </a:r>
            <a:r>
              <a:rPr lang="en-US" sz="2000" dirty="0"/>
              <a:t>(4 of 7)</a:t>
            </a:r>
          </a:p>
        </p:txBody>
      </p:sp>
      <p:sp>
        <p:nvSpPr>
          <p:cNvPr id="4" name="Content Placeholder 3"/>
          <p:cNvSpPr>
            <a:spLocks noGrp="1"/>
          </p:cNvSpPr>
          <p:nvPr>
            <p:ph idx="1"/>
          </p:nvPr>
        </p:nvSpPr>
        <p:spPr/>
        <p:txBody>
          <a:bodyPr>
            <a:normAutofit/>
          </a:bodyPr>
          <a:lstStyle/>
          <a:p>
            <a:pPr marL="0" indent="0">
              <a:buNone/>
            </a:pPr>
            <a:r>
              <a:rPr lang="en-US" dirty="0"/>
              <a:t>Stages of Moral Development</a:t>
            </a:r>
          </a:p>
          <a:p>
            <a:r>
              <a:rPr lang="en-US" dirty="0"/>
              <a:t>Individual level of moral reasoning is generally based on several factors.</a:t>
            </a:r>
          </a:p>
          <a:p>
            <a:r>
              <a:rPr lang="en-US" dirty="0"/>
              <a:t>Cognitive dissonance occurs when an individual holds contradictory attitudes.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906905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Moral Development</a:t>
            </a:r>
            <a:r>
              <a:rPr lang="en-US" sz="4400" dirty="0"/>
              <a:t> </a:t>
            </a:r>
            <a:r>
              <a:rPr lang="en-US" sz="2000" dirty="0"/>
              <a:t>(5 of 7)</a:t>
            </a:r>
          </a:p>
        </p:txBody>
      </p:sp>
      <p:sp>
        <p:nvSpPr>
          <p:cNvPr id="4" name="Content Placeholder 3"/>
          <p:cNvSpPr>
            <a:spLocks noGrp="1"/>
          </p:cNvSpPr>
          <p:nvPr>
            <p:ph idx="1"/>
          </p:nvPr>
        </p:nvSpPr>
        <p:spPr/>
        <p:txBody>
          <a:bodyPr>
            <a:normAutofit/>
          </a:bodyPr>
          <a:lstStyle/>
          <a:p>
            <a:pPr marL="0" indent="0">
              <a:buNone/>
            </a:pPr>
            <a:r>
              <a:rPr lang="en-US" dirty="0"/>
              <a:t>Lies and Cheating</a:t>
            </a:r>
          </a:p>
          <a:p>
            <a:r>
              <a:rPr lang="en-US" dirty="0"/>
              <a:t>Children lie and deceive others.</a:t>
            </a:r>
          </a:p>
          <a:p>
            <a:r>
              <a:rPr lang="en-US" dirty="0"/>
              <a:t>Cheating occurs in high school and college. </a:t>
            </a:r>
          </a:p>
          <a:p>
            <a:r>
              <a:rPr lang="en-US" dirty="0"/>
              <a:t>Bella DePaulo et al. found adults lie once a day.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190462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Moral Development</a:t>
            </a:r>
            <a:r>
              <a:rPr lang="en-US" sz="4400" dirty="0"/>
              <a:t> </a:t>
            </a:r>
            <a:r>
              <a:rPr lang="en-US" sz="2000" dirty="0"/>
              <a:t>(6 of 7)</a:t>
            </a:r>
          </a:p>
        </p:txBody>
      </p:sp>
      <p:graphicFrame>
        <p:nvGraphicFramePr>
          <p:cNvPr id="7" name="Table 7">
            <a:extLst>
              <a:ext uri="{FF2B5EF4-FFF2-40B4-BE49-F238E27FC236}">
                <a16:creationId xmlns:a16="http://schemas.microsoft.com/office/drawing/2014/main" id="{FBD9C395-C81F-46E2-9559-7469F146C94E}"/>
              </a:ext>
            </a:extLst>
          </p:cNvPr>
          <p:cNvGraphicFramePr>
            <a:graphicFrameLocks noGrp="1"/>
          </p:cNvGraphicFramePr>
          <p:nvPr>
            <p:ph idx="1"/>
            <p:extLst>
              <p:ext uri="{D42A27DB-BD31-4B8C-83A1-F6EECF244321}">
                <p14:modId xmlns:p14="http://schemas.microsoft.com/office/powerpoint/2010/main" val="2199304275"/>
              </p:ext>
            </p:extLst>
          </p:nvPr>
        </p:nvGraphicFramePr>
        <p:xfrm>
          <a:off x="457200" y="2133600"/>
          <a:ext cx="8229600" cy="39776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677417757"/>
                    </a:ext>
                  </a:extLst>
                </a:gridCol>
              </a:tblGrid>
              <a:tr h="370840">
                <a:tc>
                  <a:txBody>
                    <a:bodyPr/>
                    <a:lstStyle/>
                    <a:p>
                      <a:r>
                        <a:rPr lang="en-US" sz="1800" b="1" kern="1200" dirty="0">
                          <a:solidFill>
                            <a:schemeClr val="lt1"/>
                          </a:solidFill>
                          <a:effectLst/>
                          <a:latin typeface="+mn-lt"/>
                          <a:ea typeface="+mn-ea"/>
                          <a:cs typeface="+mn-cs"/>
                        </a:rPr>
                        <a:t>The Day Americans Told the Truth: Adult Moral Challenges</a:t>
                      </a:r>
                      <a:endParaRPr lang="en-US" dirty="0"/>
                    </a:p>
                  </a:txBody>
                  <a:tcPr/>
                </a:tc>
                <a:extLst>
                  <a:ext uri="{0D108BD9-81ED-4DB2-BD59-A6C34878D82A}">
                    <a16:rowId xmlns:a16="http://schemas.microsoft.com/office/drawing/2014/main" val="3793077412"/>
                  </a:ext>
                </a:extLst>
              </a:tr>
              <a:tr h="370840">
                <a:tc>
                  <a:txBody>
                    <a:bodyPr/>
                    <a:lstStyle/>
                    <a:p>
                      <a:pPr hangingPunct="0"/>
                      <a:r>
                        <a:rPr lang="en-GB" sz="1800" kern="1200" dirty="0">
                          <a:solidFill>
                            <a:schemeClr val="dk1"/>
                          </a:solidFill>
                          <a:effectLst/>
                          <a:latin typeface="+mn-lt"/>
                          <a:ea typeface="+mn-ea"/>
                          <a:cs typeface="+mn-cs"/>
                        </a:rPr>
                        <a:t>91% lied regularly</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903944044"/>
                  </a:ext>
                </a:extLst>
              </a:tr>
              <a:tr h="370840">
                <a:tc>
                  <a:txBody>
                    <a:bodyPr/>
                    <a:lstStyle/>
                    <a:p>
                      <a:pPr hangingPunct="0"/>
                      <a:r>
                        <a:rPr lang="en-GB" sz="1800" kern="1200" dirty="0">
                          <a:solidFill>
                            <a:schemeClr val="dk1"/>
                          </a:solidFill>
                          <a:effectLst/>
                          <a:latin typeface="+mn-lt"/>
                          <a:ea typeface="+mn-ea"/>
                          <a:cs typeface="+mn-cs"/>
                        </a:rPr>
                        <a:t>35% stole office supplies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739274630"/>
                  </a:ext>
                </a:extLst>
              </a:tr>
              <a:tr h="370840">
                <a:tc>
                  <a:txBody>
                    <a:bodyPr/>
                    <a:lstStyle/>
                    <a:p>
                      <a:pPr hangingPunct="0"/>
                      <a:r>
                        <a:rPr lang="en-GB" sz="1800" kern="1200" dirty="0">
                          <a:solidFill>
                            <a:schemeClr val="dk1"/>
                          </a:solidFill>
                          <a:effectLst/>
                          <a:latin typeface="+mn-lt"/>
                          <a:ea typeface="+mn-ea"/>
                          <a:cs typeface="+mn-cs"/>
                        </a:rPr>
                        <a:t>33% lied on a job application</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7235369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31% cheated on his or her spouse</a:t>
                      </a:r>
                      <a:endParaRPr lang="en-US" dirty="0"/>
                    </a:p>
                  </a:txBody>
                  <a:tcPr/>
                </a:tc>
                <a:extLst>
                  <a:ext uri="{0D108BD9-81ED-4DB2-BD59-A6C34878D82A}">
                    <a16:rowId xmlns:a16="http://schemas.microsoft.com/office/drawing/2014/main" val="3375871466"/>
                  </a:ext>
                </a:extLst>
              </a:tr>
              <a:tr h="370840">
                <a:tc>
                  <a:txBody>
                    <a:bodyPr/>
                    <a:lstStyle/>
                    <a:p>
                      <a:pPr hangingPunct="0"/>
                      <a:r>
                        <a:rPr lang="en-GB" sz="1800" kern="1200" dirty="0">
                          <a:solidFill>
                            <a:schemeClr val="dk1"/>
                          </a:solidFill>
                          <a:effectLst/>
                          <a:latin typeface="+mn-lt"/>
                          <a:ea typeface="+mn-ea"/>
                          <a:cs typeface="+mn-cs"/>
                        </a:rPr>
                        <a:t>25% cheated on income taxes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035437754"/>
                  </a:ext>
                </a:extLst>
              </a:tr>
              <a:tr h="370840">
                <a:tc>
                  <a:txBody>
                    <a:bodyPr/>
                    <a:lstStyle/>
                    <a:p>
                      <a:pPr hangingPunct="0"/>
                      <a:r>
                        <a:rPr lang="en-GB" sz="1800" kern="1200" dirty="0">
                          <a:solidFill>
                            <a:schemeClr val="dk1"/>
                          </a:solidFill>
                          <a:effectLst/>
                          <a:latin typeface="+mn-lt"/>
                          <a:ea typeface="+mn-ea"/>
                          <a:cs typeface="+mn-cs"/>
                        </a:rPr>
                        <a:t>22% lied to the boss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548103002"/>
                  </a:ext>
                </a:extLst>
              </a:tr>
              <a:tr h="370840">
                <a:tc>
                  <a:txBody>
                    <a:bodyPr/>
                    <a:lstStyle/>
                    <a:p>
                      <a:pPr hangingPunct="0"/>
                      <a:r>
                        <a:rPr lang="en-GB" sz="1800" kern="1200" dirty="0">
                          <a:solidFill>
                            <a:schemeClr val="dk1"/>
                          </a:solidFill>
                          <a:effectLst/>
                          <a:latin typeface="+mn-lt"/>
                          <a:ea typeface="+mn-ea"/>
                          <a:cs typeface="+mn-cs"/>
                        </a:rPr>
                        <a:t>22% stole from a store</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735013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20% exaggerated an insurance claim</a:t>
                      </a:r>
                      <a:endParaRPr lang="en-US" dirty="0"/>
                    </a:p>
                  </a:txBody>
                  <a:tcPr/>
                </a:tc>
                <a:extLst>
                  <a:ext uri="{0D108BD9-81ED-4DB2-BD59-A6C34878D82A}">
                    <a16:rowId xmlns:a16="http://schemas.microsoft.com/office/drawing/2014/main" val="2226832587"/>
                  </a:ext>
                </a:extLst>
              </a:tr>
              <a:tr h="370840">
                <a:tc>
                  <a:txBody>
                    <a:bodyPr/>
                    <a:lstStyle/>
                    <a:p>
                      <a:r>
                        <a:rPr lang="en-US" sz="1800" i="1" kern="1200" dirty="0">
                          <a:solidFill>
                            <a:schemeClr val="dk1"/>
                          </a:solidFill>
                          <a:effectLst/>
                          <a:latin typeface="+mn-lt"/>
                          <a:ea typeface="+mn-ea"/>
                          <a:cs typeface="+mn-cs"/>
                        </a:rPr>
                        <a:t>Source</a:t>
                      </a:r>
                      <a:r>
                        <a:rPr lang="en-US" sz="1800" kern="1200" dirty="0">
                          <a:solidFill>
                            <a:schemeClr val="dk1"/>
                          </a:solidFill>
                          <a:effectLst/>
                          <a:latin typeface="+mn-lt"/>
                          <a:ea typeface="+mn-ea"/>
                          <a:cs typeface="+mn-cs"/>
                        </a:rPr>
                        <a:t>: James Patterson and Peter Kim, </a:t>
                      </a:r>
                      <a:r>
                        <a:rPr lang="en-US" sz="1800" i="1" kern="1200" dirty="0">
                          <a:solidFill>
                            <a:schemeClr val="dk1"/>
                          </a:solidFill>
                          <a:effectLst/>
                          <a:latin typeface="+mn-lt"/>
                          <a:ea typeface="+mn-ea"/>
                          <a:cs typeface="+mn-cs"/>
                        </a:rPr>
                        <a:t>The Day America Told the Truth</a:t>
                      </a:r>
                      <a:r>
                        <a:rPr lang="en-US" sz="1800" kern="1200" dirty="0">
                          <a:solidFill>
                            <a:schemeClr val="dk1"/>
                          </a:solidFill>
                          <a:effectLst/>
                          <a:latin typeface="+mn-lt"/>
                          <a:ea typeface="+mn-ea"/>
                          <a:cs typeface="+mn-cs"/>
                        </a:rPr>
                        <a:t> (New York: Prentice Hall, 1991).</a:t>
                      </a:r>
                    </a:p>
                  </a:txBody>
                  <a:tcPr/>
                </a:tc>
                <a:extLst>
                  <a:ext uri="{0D108BD9-81ED-4DB2-BD59-A6C34878D82A}">
                    <a16:rowId xmlns:a16="http://schemas.microsoft.com/office/drawing/2014/main" val="864721261"/>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3126946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Moral Development</a:t>
            </a:r>
            <a:r>
              <a:rPr lang="en-US" sz="4400" dirty="0"/>
              <a:t> </a:t>
            </a:r>
            <a:r>
              <a:rPr lang="en-US" sz="2000" dirty="0"/>
              <a:t>(7 of 7)</a:t>
            </a:r>
          </a:p>
        </p:txBody>
      </p:sp>
      <p:sp>
        <p:nvSpPr>
          <p:cNvPr id="4" name="Content Placeholder 3"/>
          <p:cNvSpPr>
            <a:spLocks noGrp="1"/>
          </p:cNvSpPr>
          <p:nvPr>
            <p:ph idx="1"/>
          </p:nvPr>
        </p:nvSpPr>
        <p:spPr/>
        <p:txBody>
          <a:bodyPr>
            <a:normAutofit/>
          </a:bodyPr>
          <a:lstStyle/>
          <a:p>
            <a:pPr marL="0" indent="0">
              <a:buNone/>
            </a:pPr>
            <a:r>
              <a:rPr lang="en-US" dirty="0"/>
              <a:t>Lies and Cheating</a:t>
            </a:r>
          </a:p>
          <a:p>
            <a:r>
              <a:rPr lang="en-US" dirty="0"/>
              <a:t>People lie to obtain outcomes or to avoid a harmful truth.</a:t>
            </a:r>
          </a:p>
          <a:p>
            <a:r>
              <a:rPr lang="en-US" dirty="0"/>
              <a:t>Moral imperfection is a small aspect.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444141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Why Do Good People Behave Unethically? </a:t>
            </a:r>
            <a:r>
              <a:rPr lang="en-US" sz="2200" dirty="0"/>
              <a:t>(1 of 6)</a:t>
            </a:r>
          </a:p>
        </p:txBody>
      </p:sp>
      <p:sp>
        <p:nvSpPr>
          <p:cNvPr id="4" name="Content Placeholder 3"/>
          <p:cNvSpPr>
            <a:spLocks noGrp="1"/>
          </p:cNvSpPr>
          <p:nvPr>
            <p:ph idx="1"/>
          </p:nvPr>
        </p:nvSpPr>
        <p:spPr/>
        <p:txBody>
          <a:bodyPr>
            <a:normAutofit/>
          </a:bodyPr>
          <a:lstStyle/>
          <a:p>
            <a:pPr marL="0" indent="0">
              <a:buNone/>
            </a:pPr>
            <a:r>
              <a:rPr lang="en-US" dirty="0"/>
              <a:t>Unintended Unethical Behaviors</a:t>
            </a:r>
          </a:p>
          <a:p>
            <a:r>
              <a:rPr lang="en-US" dirty="0"/>
              <a:t>Person may have insufficient knowledge.</a:t>
            </a:r>
          </a:p>
          <a:p>
            <a:r>
              <a:rPr lang="en-US" dirty="0"/>
              <a:t>Sometimes ethics are ambiguous.</a:t>
            </a:r>
          </a:p>
          <a:p>
            <a:r>
              <a:rPr lang="en-US" dirty="0"/>
              <a:t>Outcomes could result from misaligned management.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977402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Why Do Good People Behave Unethically? </a:t>
            </a:r>
            <a:r>
              <a:rPr lang="en-US" sz="2200" dirty="0"/>
              <a:t>(2 of 6)</a:t>
            </a:r>
          </a:p>
        </p:txBody>
      </p:sp>
      <p:sp>
        <p:nvSpPr>
          <p:cNvPr id="4" name="Content Placeholder 3"/>
          <p:cNvSpPr>
            <a:spLocks noGrp="1"/>
          </p:cNvSpPr>
          <p:nvPr>
            <p:ph idx="1"/>
          </p:nvPr>
        </p:nvSpPr>
        <p:spPr/>
        <p:txBody>
          <a:bodyPr>
            <a:normAutofit/>
          </a:bodyPr>
          <a:lstStyle/>
          <a:p>
            <a:pPr marL="0" indent="0">
              <a:buNone/>
            </a:pPr>
            <a:r>
              <a:rPr lang="en-US" dirty="0"/>
              <a:t>Choosing Between Competing Values</a:t>
            </a:r>
          </a:p>
          <a:p>
            <a:r>
              <a:rPr lang="en-US" dirty="0"/>
              <a:t>Truth versus loyalty.</a:t>
            </a:r>
          </a:p>
          <a:p>
            <a:r>
              <a:rPr lang="en-US" dirty="0"/>
              <a:t>Individual versus community.</a:t>
            </a:r>
          </a:p>
          <a:p>
            <a:r>
              <a:rPr lang="en-US" dirty="0"/>
              <a:t>Short term versus long term.</a:t>
            </a:r>
          </a:p>
          <a:p>
            <a:r>
              <a:rPr lang="en-US" dirty="0"/>
              <a:t>Justice versus mercy.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2209822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Why Do Good People Behave Unethically? </a:t>
            </a:r>
            <a:r>
              <a:rPr lang="en-US" sz="2200" dirty="0"/>
              <a:t>(3 of 6)</a:t>
            </a:r>
          </a:p>
        </p:txBody>
      </p:sp>
      <p:sp>
        <p:nvSpPr>
          <p:cNvPr id="4" name="Content Placeholder 3"/>
          <p:cNvSpPr>
            <a:spLocks noGrp="1"/>
          </p:cNvSpPr>
          <p:nvPr>
            <p:ph idx="1"/>
          </p:nvPr>
        </p:nvSpPr>
        <p:spPr/>
        <p:txBody>
          <a:bodyPr>
            <a:normAutofit/>
          </a:bodyPr>
          <a:lstStyle/>
          <a:p>
            <a:pPr marL="0" indent="0">
              <a:buNone/>
            </a:pPr>
            <a:r>
              <a:rPr lang="en-US" dirty="0"/>
              <a:t>Intentional Unethical Behaviors</a:t>
            </a:r>
          </a:p>
          <a:p>
            <a:r>
              <a:rPr lang="en-US" dirty="0"/>
              <a:t>People provide justifications for behaving unethically.</a:t>
            </a:r>
          </a:p>
          <a:p>
            <a:r>
              <a:rPr lang="en-US" dirty="0"/>
              <a:t>Society for Human Resource Management and the Ethics Resource Center study.</a:t>
            </a:r>
          </a:p>
          <a:p>
            <a:r>
              <a:rPr lang="en-US" dirty="0"/>
              <a:t>Stanley Milgram’s shock experiment.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11618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Why Do Good People Behave Unethically? </a:t>
            </a:r>
            <a:r>
              <a:rPr lang="en-US" sz="2200" dirty="0"/>
              <a:t>(4 of 6)</a:t>
            </a:r>
          </a:p>
        </p:txBody>
      </p:sp>
      <p:sp>
        <p:nvSpPr>
          <p:cNvPr id="4" name="Content Placeholder 3"/>
          <p:cNvSpPr>
            <a:spLocks noGrp="1"/>
          </p:cNvSpPr>
          <p:nvPr>
            <p:ph idx="1"/>
          </p:nvPr>
        </p:nvSpPr>
        <p:spPr/>
        <p:txBody>
          <a:bodyPr/>
          <a:lstStyle/>
          <a:p>
            <a:pPr marL="0" indent="0">
              <a:buNone/>
            </a:pPr>
            <a:r>
              <a:rPr lang="en-US" dirty="0"/>
              <a:t>Failure to Report Unethical Behaviors</a:t>
            </a:r>
          </a:p>
          <a:p>
            <a:r>
              <a:rPr lang="en-US" dirty="0"/>
              <a:t>6 reasons for not reporting unethical behaviors.</a:t>
            </a:r>
          </a:p>
          <a:p>
            <a:r>
              <a:rPr lang="en-US" dirty="0"/>
              <a:t>Failure to report can cost lives and money.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299559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Why Do Good People Behave Unethically? </a:t>
            </a:r>
            <a:r>
              <a:rPr lang="en-US" sz="2200" dirty="0"/>
              <a:t>(5 of 6)</a:t>
            </a:r>
          </a:p>
        </p:txBody>
      </p:sp>
      <p:sp>
        <p:nvSpPr>
          <p:cNvPr id="4" name="Content Placeholder 3"/>
          <p:cNvSpPr>
            <a:spLocks noGrp="1"/>
          </p:cNvSpPr>
          <p:nvPr>
            <p:ph idx="1"/>
          </p:nvPr>
        </p:nvSpPr>
        <p:spPr/>
        <p:txBody>
          <a:bodyPr>
            <a:normAutofit/>
          </a:bodyPr>
          <a:lstStyle/>
          <a:p>
            <a:pPr marL="0" indent="0">
              <a:buNone/>
            </a:pPr>
            <a:r>
              <a:rPr lang="en-US" dirty="0"/>
              <a:t>So, Why Be Moral?</a:t>
            </a:r>
          </a:p>
          <a:p>
            <a:r>
              <a:rPr lang="en-US" dirty="0"/>
              <a:t>Some seek to make as much money as they can.</a:t>
            </a:r>
          </a:p>
          <a:p>
            <a:r>
              <a:rPr lang="en-US" dirty="0"/>
              <a:t>Ethical companies outperform unethical ones.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13090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Ethical Issues at Work </a:t>
            </a:r>
            <a:r>
              <a:rPr lang="en-US" sz="2000" dirty="0"/>
              <a:t>(2 of 9)</a:t>
            </a:r>
          </a:p>
        </p:txBody>
      </p:sp>
      <p:sp>
        <p:nvSpPr>
          <p:cNvPr id="9" name="Content Placeholder 8"/>
          <p:cNvSpPr>
            <a:spLocks noGrp="1"/>
          </p:cNvSpPr>
          <p:nvPr>
            <p:ph idx="1"/>
          </p:nvPr>
        </p:nvSpPr>
        <p:spPr/>
        <p:txBody>
          <a:bodyPr>
            <a:normAutofit/>
          </a:bodyPr>
          <a:lstStyle/>
          <a:p>
            <a:pPr marL="0" indent="0">
              <a:buNone/>
            </a:pPr>
            <a:r>
              <a:rPr lang="en-US" dirty="0"/>
              <a:t>Daily Occurrence of Ethical Issues</a:t>
            </a:r>
          </a:p>
          <a:p>
            <a:r>
              <a:rPr lang="en-US" dirty="0"/>
              <a:t>Every decision can be analyzed through ethics.</a:t>
            </a:r>
          </a:p>
          <a:p>
            <a:r>
              <a:rPr lang="en-US" dirty="0"/>
              <a:t>All decisions initiated by motives. </a:t>
            </a:r>
          </a:p>
          <a:p>
            <a:r>
              <a:rPr lang="en-US" dirty="0"/>
              <a:t>Ethical dilemmas: conscious or unconscious.</a:t>
            </a:r>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974917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Why Do Good People Behave Unethically? </a:t>
            </a:r>
            <a:r>
              <a:rPr lang="en-US" sz="2200" dirty="0"/>
              <a:t>(6 of 6)</a:t>
            </a:r>
          </a:p>
        </p:txBody>
      </p:sp>
      <p:sp>
        <p:nvSpPr>
          <p:cNvPr id="4" name="Content Placeholder 3"/>
          <p:cNvSpPr>
            <a:spLocks noGrp="1"/>
          </p:cNvSpPr>
          <p:nvPr>
            <p:ph idx="1"/>
          </p:nvPr>
        </p:nvSpPr>
        <p:spPr/>
        <p:txBody>
          <a:bodyPr>
            <a:normAutofit/>
          </a:bodyPr>
          <a:lstStyle/>
          <a:p>
            <a:pPr marL="0" indent="0">
              <a:buNone/>
            </a:pPr>
            <a:r>
              <a:rPr lang="en-US" dirty="0"/>
              <a:t>So, Why Be Moral?</a:t>
            </a:r>
          </a:p>
          <a:p>
            <a:r>
              <a:rPr lang="en-US" dirty="0"/>
              <a:t>Personal benefits of being moral.</a:t>
            </a:r>
          </a:p>
          <a:p>
            <a:r>
              <a:rPr lang="en-US" dirty="0"/>
              <a:t>There will be bumps.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160151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Ethical Issues at Work </a:t>
            </a:r>
            <a:r>
              <a:rPr lang="en-US" sz="2000" dirty="0"/>
              <a:t>(3 of 9)</a:t>
            </a:r>
          </a:p>
        </p:txBody>
      </p:sp>
      <p:sp>
        <p:nvSpPr>
          <p:cNvPr id="9" name="Content Placeholder 8"/>
          <p:cNvSpPr>
            <a:spLocks noGrp="1"/>
          </p:cNvSpPr>
          <p:nvPr>
            <p:ph idx="1"/>
          </p:nvPr>
        </p:nvSpPr>
        <p:spPr/>
        <p:txBody>
          <a:bodyPr>
            <a:normAutofit/>
          </a:bodyPr>
          <a:lstStyle/>
          <a:p>
            <a:pPr marL="0" indent="0">
              <a:buNone/>
            </a:pPr>
            <a:r>
              <a:rPr lang="en-US" dirty="0"/>
              <a:t>Daily Occurrence of Ethical Issues</a:t>
            </a:r>
          </a:p>
          <a:p>
            <a:r>
              <a:rPr lang="en-US" dirty="0"/>
              <a:t>Ethical analysis considers an action sequence.</a:t>
            </a:r>
          </a:p>
          <a:p>
            <a:r>
              <a:rPr lang="en-US" dirty="0"/>
              <a:t>Ideal ethical situations have good motives and result in good consequences.</a:t>
            </a:r>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25527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Ethical Issues at Work </a:t>
            </a:r>
            <a:r>
              <a:rPr lang="en-US" sz="2000" dirty="0"/>
              <a:t>(4 of 9)</a:t>
            </a:r>
          </a:p>
        </p:txBody>
      </p:sp>
      <p:sp>
        <p:nvSpPr>
          <p:cNvPr id="9" name="Content Placeholder 8"/>
          <p:cNvSpPr>
            <a:spLocks noGrp="1"/>
          </p:cNvSpPr>
          <p:nvPr>
            <p:ph idx="1"/>
          </p:nvPr>
        </p:nvSpPr>
        <p:spPr/>
        <p:txBody>
          <a:bodyPr>
            <a:normAutofit/>
          </a:bodyPr>
          <a:lstStyle/>
          <a:p>
            <a:pPr marL="0" indent="0">
              <a:buNone/>
            </a:pPr>
            <a:r>
              <a:rPr lang="en-US" dirty="0"/>
              <a:t>Extent of Unethical Behaviors</a:t>
            </a:r>
          </a:p>
          <a:p>
            <a:r>
              <a:rPr lang="en-US" dirty="0"/>
              <a:t>45% of global respondents observed 1+ of 6 types of ethical misconduct. </a:t>
            </a:r>
          </a:p>
          <a:p>
            <a:r>
              <a:rPr lang="en-US" dirty="0"/>
              <a:t>Findings among United States employees.</a:t>
            </a:r>
          </a:p>
          <a:p>
            <a:endParaRPr lang="en-US" dirty="0"/>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9849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Ethical Issues at Work </a:t>
            </a:r>
            <a:r>
              <a:rPr lang="en-US" sz="2000" dirty="0"/>
              <a:t>(5 of 9)</a:t>
            </a:r>
          </a:p>
        </p:txBody>
      </p:sp>
      <p:graphicFrame>
        <p:nvGraphicFramePr>
          <p:cNvPr id="2" name="Table 2">
            <a:extLst>
              <a:ext uri="{FF2B5EF4-FFF2-40B4-BE49-F238E27FC236}">
                <a16:creationId xmlns:a16="http://schemas.microsoft.com/office/drawing/2014/main" id="{3DBCE1E6-CED5-4F9A-A007-16214EBF74C5}"/>
              </a:ext>
            </a:extLst>
          </p:cNvPr>
          <p:cNvGraphicFramePr>
            <a:graphicFrameLocks noGrp="1"/>
          </p:cNvGraphicFramePr>
          <p:nvPr>
            <p:ph idx="1"/>
            <p:extLst>
              <p:ext uri="{D42A27DB-BD31-4B8C-83A1-F6EECF244321}">
                <p14:modId xmlns:p14="http://schemas.microsoft.com/office/powerpoint/2010/main" val="3952437968"/>
              </p:ext>
            </p:extLst>
          </p:nvPr>
        </p:nvGraphicFramePr>
        <p:xfrm>
          <a:off x="457200" y="2133600"/>
          <a:ext cx="8229600" cy="22250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76812160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Table 1.1 Five Common Unethical Behaviors</a:t>
                      </a:r>
                    </a:p>
                  </a:txBody>
                  <a:tcPr/>
                </a:tc>
                <a:extLst>
                  <a:ext uri="{0D108BD9-81ED-4DB2-BD59-A6C34878D82A}">
                    <a16:rowId xmlns:a16="http://schemas.microsoft.com/office/drawing/2014/main" val="2184950072"/>
                  </a:ext>
                </a:extLst>
              </a:tr>
              <a:tr h="370840">
                <a:tc>
                  <a:txBody>
                    <a:bodyPr/>
                    <a:lstStyle/>
                    <a:p>
                      <a:r>
                        <a:rPr lang="en-US" sz="1800" kern="1200" dirty="0">
                          <a:solidFill>
                            <a:schemeClr val="dk1"/>
                          </a:solidFill>
                          <a:effectLst/>
                          <a:latin typeface="+mn-lt"/>
                          <a:ea typeface="+mn-ea"/>
                          <a:cs typeface="+mn-cs"/>
                        </a:rPr>
                        <a:t>1. </a:t>
                      </a:r>
                      <a:r>
                        <a:rPr lang="en-US" sz="1800" i="1" kern="1200" dirty="0">
                          <a:solidFill>
                            <a:schemeClr val="dk1"/>
                          </a:solidFill>
                          <a:effectLst/>
                          <a:latin typeface="+mn-lt"/>
                          <a:ea typeface="+mn-ea"/>
                          <a:cs typeface="+mn-cs"/>
                        </a:rPr>
                        <a:t>Misuse of company time.</a:t>
                      </a:r>
                      <a:endParaRPr lang="en-US" dirty="0"/>
                    </a:p>
                  </a:txBody>
                  <a:tcPr/>
                </a:tc>
                <a:extLst>
                  <a:ext uri="{0D108BD9-81ED-4DB2-BD59-A6C34878D82A}">
                    <a16:rowId xmlns:a16="http://schemas.microsoft.com/office/drawing/2014/main" val="1539350880"/>
                  </a:ext>
                </a:extLst>
              </a:tr>
              <a:tr h="370840">
                <a:tc>
                  <a:txBody>
                    <a:bodyPr/>
                    <a:lstStyle/>
                    <a:p>
                      <a:r>
                        <a:rPr lang="en-US" sz="1800" kern="1200" dirty="0">
                          <a:solidFill>
                            <a:schemeClr val="dk1"/>
                          </a:solidFill>
                          <a:effectLst/>
                          <a:latin typeface="+mn-lt"/>
                          <a:ea typeface="+mn-ea"/>
                          <a:cs typeface="+mn-cs"/>
                        </a:rPr>
                        <a:t>2. </a:t>
                      </a:r>
                      <a:r>
                        <a:rPr lang="en-US" sz="1800" i="1" kern="1200" dirty="0">
                          <a:solidFill>
                            <a:schemeClr val="dk1"/>
                          </a:solidFill>
                          <a:effectLst/>
                          <a:latin typeface="+mn-lt"/>
                          <a:ea typeface="+mn-ea"/>
                          <a:cs typeface="+mn-cs"/>
                        </a:rPr>
                        <a:t>Abusive behavior. </a:t>
                      </a:r>
                      <a:endParaRPr lang="en-US" dirty="0"/>
                    </a:p>
                  </a:txBody>
                  <a:tcPr/>
                </a:tc>
                <a:extLst>
                  <a:ext uri="{0D108BD9-81ED-4DB2-BD59-A6C34878D82A}">
                    <a16:rowId xmlns:a16="http://schemas.microsoft.com/office/drawing/2014/main" val="110554189"/>
                  </a:ext>
                </a:extLst>
              </a:tr>
              <a:tr h="370840">
                <a:tc>
                  <a:txBody>
                    <a:bodyPr/>
                    <a:lstStyle/>
                    <a:p>
                      <a:r>
                        <a:rPr lang="en-US" sz="1800" kern="1200" dirty="0">
                          <a:solidFill>
                            <a:schemeClr val="dk1"/>
                          </a:solidFill>
                          <a:effectLst/>
                          <a:latin typeface="+mn-lt"/>
                          <a:ea typeface="+mn-ea"/>
                          <a:cs typeface="+mn-cs"/>
                        </a:rPr>
                        <a:t>3. </a:t>
                      </a:r>
                      <a:r>
                        <a:rPr lang="en-US" sz="1800" i="1" kern="1200" dirty="0">
                          <a:solidFill>
                            <a:schemeClr val="dk1"/>
                          </a:solidFill>
                          <a:effectLst/>
                          <a:latin typeface="+mn-lt"/>
                          <a:ea typeface="+mn-ea"/>
                          <a:cs typeface="+mn-cs"/>
                        </a:rPr>
                        <a:t>Employee theft.</a:t>
                      </a:r>
                      <a:endParaRPr lang="en-US" dirty="0"/>
                    </a:p>
                  </a:txBody>
                  <a:tcPr/>
                </a:tc>
                <a:extLst>
                  <a:ext uri="{0D108BD9-81ED-4DB2-BD59-A6C34878D82A}">
                    <a16:rowId xmlns:a16="http://schemas.microsoft.com/office/drawing/2014/main" val="1410690684"/>
                  </a:ext>
                </a:extLst>
              </a:tr>
              <a:tr h="370840">
                <a:tc>
                  <a:txBody>
                    <a:bodyPr/>
                    <a:lstStyle/>
                    <a:p>
                      <a:r>
                        <a:rPr lang="en-US" sz="1800" kern="1200" dirty="0">
                          <a:solidFill>
                            <a:schemeClr val="dk1"/>
                          </a:solidFill>
                          <a:effectLst/>
                          <a:latin typeface="+mn-lt"/>
                          <a:ea typeface="+mn-ea"/>
                          <a:cs typeface="+mn-cs"/>
                        </a:rPr>
                        <a:t>4. </a:t>
                      </a:r>
                      <a:r>
                        <a:rPr lang="en-US" sz="1800" i="1" kern="1200" dirty="0">
                          <a:solidFill>
                            <a:schemeClr val="dk1"/>
                          </a:solidFill>
                          <a:effectLst/>
                          <a:latin typeface="+mn-lt"/>
                          <a:ea typeface="+mn-ea"/>
                          <a:cs typeface="+mn-cs"/>
                        </a:rPr>
                        <a:t>Lying to employees.</a:t>
                      </a:r>
                      <a:endParaRPr lang="en-US" dirty="0"/>
                    </a:p>
                  </a:txBody>
                  <a:tcPr/>
                </a:tc>
                <a:extLst>
                  <a:ext uri="{0D108BD9-81ED-4DB2-BD59-A6C34878D82A}">
                    <a16:rowId xmlns:a16="http://schemas.microsoft.com/office/drawing/2014/main" val="246701536"/>
                  </a:ext>
                </a:extLst>
              </a:tr>
              <a:tr h="370840">
                <a:tc>
                  <a:txBody>
                    <a:bodyPr/>
                    <a:lstStyle/>
                    <a:p>
                      <a:r>
                        <a:rPr lang="en-US" sz="1800" kern="1200" dirty="0">
                          <a:solidFill>
                            <a:schemeClr val="dk1"/>
                          </a:solidFill>
                          <a:effectLst/>
                          <a:latin typeface="+mn-lt"/>
                          <a:ea typeface="+mn-ea"/>
                          <a:cs typeface="+mn-cs"/>
                        </a:rPr>
                        <a:t>5. </a:t>
                      </a:r>
                      <a:r>
                        <a:rPr lang="en-US" sz="1800" i="1" kern="1200" dirty="0">
                          <a:solidFill>
                            <a:schemeClr val="dk1"/>
                          </a:solidFill>
                          <a:effectLst/>
                          <a:latin typeface="+mn-lt"/>
                          <a:ea typeface="+mn-ea"/>
                          <a:cs typeface="+mn-cs"/>
                        </a:rPr>
                        <a:t>Violating  company Internet policies.</a:t>
                      </a:r>
                      <a:endParaRPr lang="en-US" dirty="0"/>
                    </a:p>
                  </a:txBody>
                  <a:tcPr/>
                </a:tc>
                <a:extLst>
                  <a:ext uri="{0D108BD9-81ED-4DB2-BD59-A6C34878D82A}">
                    <a16:rowId xmlns:a16="http://schemas.microsoft.com/office/drawing/2014/main" val="2891461347"/>
                  </a:ext>
                </a:extLst>
              </a:tr>
            </a:tbl>
          </a:graphicData>
        </a:graphic>
      </p:graphicFrame>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76311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Ethical Issues at Work </a:t>
            </a:r>
            <a:r>
              <a:rPr lang="en-US" sz="2000" dirty="0"/>
              <a:t>(6 of 9)</a:t>
            </a:r>
          </a:p>
        </p:txBody>
      </p:sp>
      <p:sp>
        <p:nvSpPr>
          <p:cNvPr id="9" name="Content Placeholder 8"/>
          <p:cNvSpPr>
            <a:spLocks noGrp="1"/>
          </p:cNvSpPr>
          <p:nvPr>
            <p:ph idx="1"/>
          </p:nvPr>
        </p:nvSpPr>
        <p:spPr/>
        <p:txBody>
          <a:bodyPr>
            <a:normAutofit/>
          </a:bodyPr>
          <a:lstStyle/>
          <a:p>
            <a:pPr marL="0" indent="0">
              <a:buNone/>
            </a:pPr>
            <a:r>
              <a:rPr lang="en-US" dirty="0"/>
              <a:t>Extent of Unethical Behaviors</a:t>
            </a:r>
          </a:p>
          <a:p>
            <a:r>
              <a:rPr lang="en-US" dirty="0"/>
              <a:t>The Institute of Leadership &amp; Management results.</a:t>
            </a:r>
          </a:p>
          <a:p>
            <a:r>
              <a:rPr lang="en-US" dirty="0"/>
              <a:t>Gallup poll global respondents on corruption and business.</a:t>
            </a:r>
          </a:p>
          <a:p>
            <a:endParaRPr lang="en-US" dirty="0"/>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6296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Ethical Issues at Work </a:t>
            </a:r>
            <a:r>
              <a:rPr lang="en-US" sz="2000" dirty="0"/>
              <a:t>(7 of 9)</a:t>
            </a:r>
          </a:p>
        </p:txBody>
      </p:sp>
      <p:sp>
        <p:nvSpPr>
          <p:cNvPr id="9" name="Content Placeholder 8"/>
          <p:cNvSpPr>
            <a:spLocks noGrp="1"/>
          </p:cNvSpPr>
          <p:nvPr>
            <p:ph idx="1"/>
          </p:nvPr>
        </p:nvSpPr>
        <p:spPr/>
        <p:txBody>
          <a:bodyPr>
            <a:normAutofit/>
          </a:bodyPr>
          <a:lstStyle/>
          <a:p>
            <a:pPr marL="0" indent="0">
              <a:buNone/>
            </a:pPr>
            <a:r>
              <a:rPr lang="en-US" dirty="0"/>
              <a:t>Profession and Industry Issues</a:t>
            </a:r>
          </a:p>
          <a:p>
            <a:r>
              <a:rPr lang="en-US" dirty="0"/>
              <a:t>Claiming unearned billable hours.</a:t>
            </a:r>
          </a:p>
          <a:p>
            <a:r>
              <a:rPr lang="en-US" dirty="0"/>
              <a:t>Pressure to fudge the truth. </a:t>
            </a:r>
          </a:p>
          <a:p>
            <a:r>
              <a:rPr lang="en-US" dirty="0"/>
              <a:t>Paying and bribing. </a:t>
            </a:r>
          </a:p>
          <a:p>
            <a:pPr marL="0" indent="0">
              <a:buNone/>
            </a:pPr>
            <a:endParaRPr lang="en-US" dirty="0"/>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02059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Ethical Issues at Work </a:t>
            </a:r>
            <a:r>
              <a:rPr lang="en-US" sz="2000" dirty="0"/>
              <a:t>(8 of 9)</a:t>
            </a:r>
          </a:p>
        </p:txBody>
      </p:sp>
      <p:sp>
        <p:nvSpPr>
          <p:cNvPr id="9" name="Content Placeholder 8"/>
          <p:cNvSpPr>
            <a:spLocks noGrp="1"/>
          </p:cNvSpPr>
          <p:nvPr>
            <p:ph idx="1"/>
          </p:nvPr>
        </p:nvSpPr>
        <p:spPr/>
        <p:txBody>
          <a:bodyPr>
            <a:normAutofit/>
          </a:bodyPr>
          <a:lstStyle/>
          <a:p>
            <a:pPr marL="0" indent="0">
              <a:buNone/>
            </a:pPr>
            <a:r>
              <a:rPr lang="en-US" dirty="0"/>
              <a:t>Profession and Industry Issues</a:t>
            </a:r>
          </a:p>
          <a:p>
            <a:r>
              <a:rPr lang="en-US" dirty="0"/>
              <a:t>Cheating on monthly proficiency exams.</a:t>
            </a:r>
          </a:p>
          <a:p>
            <a:r>
              <a:rPr lang="en-US" dirty="0"/>
              <a:t>Sexual harassment. </a:t>
            </a:r>
          </a:p>
          <a:p>
            <a:pPr marL="0" indent="0">
              <a:buNone/>
            </a:pPr>
            <a:endParaRPr lang="en-US" dirty="0"/>
          </a:p>
        </p:txBody>
      </p:sp>
      <p:sp>
        <p:nvSpPr>
          <p:cNvPr id="6" name="Footer Placeholder 5"/>
          <p:cNvSpPr>
            <a:spLocks noGrp="1"/>
          </p:cNvSpPr>
          <p:nvPr>
            <p:ph type="ftr" sz="quarter" idx="11"/>
          </p:nvPr>
        </p:nvSpPr>
        <p:spPr/>
        <p:txBody>
          <a:bodyPr/>
          <a:lstStyle/>
          <a:p>
            <a:r>
              <a:rPr lang="en-US" dirty="0"/>
              <a:t>Collins, Business Ethics, 3e. © SAGE Publications, 2021.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48936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3318</Words>
  <Application>Microsoft Office PowerPoint</Application>
  <PresentationFormat>On-screen Show (4:3)</PresentationFormat>
  <Paragraphs>351</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Chapter 1: Unethical Behaviors in Organizations and Human Nature</vt:lpstr>
      <vt:lpstr>Ethical Issues at Work (1 of 9)</vt:lpstr>
      <vt:lpstr>Ethical Issues at Work (2 of 9)</vt:lpstr>
      <vt:lpstr>Ethical Issues at Work (3 of 9)</vt:lpstr>
      <vt:lpstr>Ethical Issues at Work (4 of 9)</vt:lpstr>
      <vt:lpstr>Ethical Issues at Work (5 of 9)</vt:lpstr>
      <vt:lpstr>Ethical Issues at Work (6 of 9)</vt:lpstr>
      <vt:lpstr>Ethical Issues at Work (7 of 9)</vt:lpstr>
      <vt:lpstr>Ethical Issues at Work (8 of 9)</vt:lpstr>
      <vt:lpstr>Ethical Issues at Work (9 of 9)</vt:lpstr>
      <vt:lpstr>Costs Associated With Unethical Behaviors (1 of 4)</vt:lpstr>
      <vt:lpstr>Costs Associated With Unethical Behaviors (2 of 4)</vt:lpstr>
      <vt:lpstr>Costs Associated With Unethical Behaviors (3 of 4)</vt:lpstr>
      <vt:lpstr>Costs Associated With Unethical Behaviors (4 of 4)</vt:lpstr>
      <vt:lpstr>Competitive Advantages of Ethical Organizations (1 of 2)</vt:lpstr>
      <vt:lpstr>Competitive Advantages of Ethical Organizations (2 of 2)</vt:lpstr>
      <vt:lpstr>Human Nature</vt:lpstr>
      <vt:lpstr>Moral Development (1 of 7)</vt:lpstr>
      <vt:lpstr>Moral Development (2 of 7)</vt:lpstr>
      <vt:lpstr>Moral Development (3 of 7)</vt:lpstr>
      <vt:lpstr>Moral Development (4 of 7)</vt:lpstr>
      <vt:lpstr>Moral Development (5 of 7)</vt:lpstr>
      <vt:lpstr>Moral Development (6 of 7)</vt:lpstr>
      <vt:lpstr>Moral Development (7 of 7)</vt:lpstr>
      <vt:lpstr>Why Do Good People Behave Unethically? (1 of 6)</vt:lpstr>
      <vt:lpstr>Why Do Good People Behave Unethically? (2 of 6)</vt:lpstr>
      <vt:lpstr>Why Do Good People Behave Unethically? (3 of 6)</vt:lpstr>
      <vt:lpstr>Why Do Good People Behave Unethically? (4 of 6)</vt:lpstr>
      <vt:lpstr>Why Do Good People Behave Unethically? (5 of 6)</vt:lpstr>
      <vt:lpstr>Why Do Good People Behave Unethically? (6 of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Ancheta, Katie</dc:creator>
  <cp:lastModifiedBy>Fuller, Ryan P</cp:lastModifiedBy>
  <cp:revision>48</cp:revision>
  <dcterms:created xsi:type="dcterms:W3CDTF">2006-08-16T00:00:00Z</dcterms:created>
  <dcterms:modified xsi:type="dcterms:W3CDTF">2023-05-22T23:55:14Z</dcterms:modified>
</cp:coreProperties>
</file>