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1"/>
  </p:notesMasterIdLst>
  <p:sldIdLst>
    <p:sldId id="256" r:id="rId2"/>
    <p:sldId id="277" r:id="rId3"/>
    <p:sldId id="281" r:id="rId4"/>
    <p:sldId id="282" r:id="rId5"/>
    <p:sldId id="278" r:id="rId6"/>
    <p:sldId id="283" r:id="rId7"/>
    <p:sldId id="285" r:id="rId8"/>
    <p:sldId id="284" r:id="rId9"/>
    <p:sldId id="286" r:id="rId10"/>
    <p:sldId id="279" r:id="rId11"/>
    <p:sldId id="287" r:id="rId12"/>
    <p:sldId id="289" r:id="rId13"/>
    <p:sldId id="290" r:id="rId14"/>
    <p:sldId id="288" r:id="rId15"/>
    <p:sldId id="292" r:id="rId16"/>
    <p:sldId id="291" r:id="rId17"/>
    <p:sldId id="293" r:id="rId18"/>
    <p:sldId id="280" r:id="rId19"/>
    <p:sldId id="276" r:id="rId20"/>
    <p:sldId id="294" r:id="rId21"/>
    <p:sldId id="295" r:id="rId22"/>
    <p:sldId id="296" r:id="rId23"/>
    <p:sldId id="301" r:id="rId24"/>
    <p:sldId id="300" r:id="rId25"/>
    <p:sldId id="297" r:id="rId26"/>
    <p:sldId id="298" r:id="rId27"/>
    <p:sldId id="299" r:id="rId28"/>
    <p:sldId id="303" r:id="rId29"/>
    <p:sldId id="302"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2F6"/>
    <a:srgbClr val="F0F8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09" autoAdjust="0"/>
    <p:restoredTop sz="60069" autoAdjust="0"/>
  </p:normalViewPr>
  <p:slideViewPr>
    <p:cSldViewPr>
      <p:cViewPr varScale="1">
        <p:scale>
          <a:sx n="65" d="100"/>
          <a:sy n="65" d="100"/>
        </p:scale>
        <p:origin x="1320"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rcy Scelsi" userId="ba66f8fb-5724-4b8e-937c-42871ed26bae" providerId="ADAL" clId="{CAC3B2B8-6B67-4BFB-A5DC-5690FDDFAAD8}"/>
    <pc:docChg chg="custSel addSld delSld modSld">
      <pc:chgData name="Darcy Scelsi" userId="ba66f8fb-5724-4b8e-937c-42871ed26bae" providerId="ADAL" clId="{CAC3B2B8-6B67-4BFB-A5DC-5690FDDFAAD8}" dt="2021-04-09T12:37:56.340" v="127" actId="47"/>
      <pc:docMkLst>
        <pc:docMk/>
      </pc:docMkLst>
      <pc:sldChg chg="modSp new del mod">
        <pc:chgData name="Darcy Scelsi" userId="ba66f8fb-5724-4b8e-937c-42871ed26bae" providerId="ADAL" clId="{CAC3B2B8-6B67-4BFB-A5DC-5690FDDFAAD8}" dt="2021-04-09T12:37:56.340" v="127" actId="47"/>
        <pc:sldMkLst>
          <pc:docMk/>
          <pc:sldMk cId="1715495484" sldId="304"/>
        </pc:sldMkLst>
        <pc:spChg chg="mod">
          <ac:chgData name="Darcy Scelsi" userId="ba66f8fb-5724-4b8e-937c-42871ed26bae" providerId="ADAL" clId="{CAC3B2B8-6B67-4BFB-A5DC-5690FDDFAAD8}" dt="2021-04-09T12:25:26.483" v="7" actId="20577"/>
          <ac:spMkLst>
            <pc:docMk/>
            <pc:sldMk cId="1715495484" sldId="304"/>
            <ac:spMk id="3" creationId="{BCE47AF4-93D4-43F2-A8DC-2BF9B0062120}"/>
          </ac:spMkLst>
        </pc:spChg>
        <pc:spChg chg="mod">
          <ac:chgData name="Darcy Scelsi" userId="ba66f8fb-5724-4b8e-937c-42871ed26bae" providerId="ADAL" clId="{CAC3B2B8-6B67-4BFB-A5DC-5690FDDFAAD8}" dt="2021-04-09T12:26:33.814" v="126" actId="20577"/>
          <ac:spMkLst>
            <pc:docMk/>
            <pc:sldMk cId="1715495484" sldId="304"/>
            <ac:spMk id="4" creationId="{CD51CCFE-47D5-498C-B141-F7C5AF6B48B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422B10-FE80-4935-B9C9-55F2DE02CE53}" type="datetimeFigureOut">
              <a:rPr lang="en-US" smtClean="0"/>
              <a:t>4/23/2021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974C31-EB4A-4B21-8134-CB5741A1DC5F}" type="slidenum">
              <a:rPr lang="en-US" smtClean="0"/>
              <a:t>‹#›</a:t>
            </a:fld>
            <a:endParaRPr lang="en-US" dirty="0"/>
          </a:p>
        </p:txBody>
      </p:sp>
    </p:spTree>
    <p:extLst>
      <p:ext uri="{BB962C8B-B14F-4D97-AF65-F5344CB8AC3E}">
        <p14:creationId xmlns:p14="http://schemas.microsoft.com/office/powerpoint/2010/main" val="2113143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3.1 Describe the role of ethical values for the six traditional shareholder-oriented governance systems.</a:t>
            </a:r>
          </a:p>
          <a:p>
            <a:endParaRPr lang="en-US"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Shareholder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An owner of company stock.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Corporate governance</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 system used to hold accountable businesses through monitoring the objectives and performance along with stakeholder and shareholder relationships.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Calibri" panose="020F0502020204030204" pitchFamily="34" charset="0"/>
              </a:rPr>
              <a:t>International Organization for Standardization (ISO</a:t>
            </a:r>
            <a:r>
              <a:rPr lang="en-US" sz="1800" dirty="0" smtClean="0">
                <a:effectLst/>
                <a:latin typeface="Times New Roman" panose="02020603050405020304" pitchFamily="18" charset="0"/>
                <a:ea typeface="Calibri" panose="020F0502020204030204" pitchFamily="34" charset="0"/>
              </a:rPr>
              <a:t>).</a:t>
            </a:r>
            <a:endPar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Calibri" panose="020F0502020204030204" pitchFamily="34" charset="0"/>
              </a:rPr>
              <a:t>Organization for Economic Co-operation and Development (OECD</a:t>
            </a:r>
            <a:r>
              <a:rPr lang="en-US" sz="1800" dirty="0" smtClean="0">
                <a:effectLst/>
                <a:latin typeface="Times New Roman" panose="02020603050405020304" pitchFamily="18" charset="0"/>
                <a:ea typeface="Calibri" panose="020F0502020204030204" pitchFamily="34" charset="0"/>
              </a:rPr>
              <a:t>). </a:t>
            </a:r>
            <a:endPar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Fiduciary duty</a:t>
            </a:r>
            <a:r>
              <a:rPr lang="en-US" sz="18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 legal obligation to act honestly and in the company’s best interest.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9974C31-EB4A-4B21-8134-CB5741A1DC5F}" type="slidenum">
              <a:rPr lang="en-US" smtClean="0"/>
              <a:t>2</a:t>
            </a:fld>
            <a:endParaRPr lang="en-US" dirty="0"/>
          </a:p>
        </p:txBody>
      </p:sp>
    </p:spTree>
    <p:extLst>
      <p:ext uri="{BB962C8B-B14F-4D97-AF65-F5344CB8AC3E}">
        <p14:creationId xmlns:p14="http://schemas.microsoft.com/office/powerpoint/2010/main" val="38234567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3.3 Explain three innovative stakeholder-oriented governance systems.</a:t>
            </a:r>
          </a:p>
          <a:p>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solidFill>
                  <a:srgbClr val="000000"/>
                </a:solidFill>
                <a:effectLst/>
                <a:latin typeface="Times New Roman" panose="02020603050405020304" pitchFamily="18" charset="0"/>
                <a:ea typeface="Times New Roman" panose="02020603050405020304" pitchFamily="18" charset="0"/>
              </a:rPr>
              <a:t>Benefit corporation</a:t>
            </a:r>
            <a:r>
              <a:rPr lang="en-US" sz="1800" dirty="0">
                <a:solidFill>
                  <a:srgbClr val="000000"/>
                </a:solidFill>
                <a:effectLst/>
                <a:latin typeface="Times New Roman" panose="02020603050405020304" pitchFamily="18" charset="0"/>
                <a:ea typeface="Times New Roman" panose="02020603050405020304" pitchFamily="18" charset="0"/>
              </a:rPr>
              <a:t> A for-profit company whose governing documents state it operates for a public benefit.</a:t>
            </a:r>
            <a:r>
              <a:rPr lang="en-US" sz="1800" b="1" dirty="0">
                <a:solidFill>
                  <a:srgbClr val="FF0000"/>
                </a:solidFill>
                <a:effectLst/>
                <a:latin typeface="Times New Roman" panose="02020603050405020304" pitchFamily="18" charset="0"/>
                <a:ea typeface="Times New Roman" panose="02020603050405020304" pitchFamily="18" charset="0"/>
              </a:rPr>
              <a:t> </a:t>
            </a:r>
            <a:endParaRPr lang="en-US" sz="1800" dirty="0">
              <a:solidFill>
                <a:srgbClr val="000000"/>
              </a:solidFill>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9974C31-EB4A-4B21-8134-CB5741A1DC5F}" type="slidenum">
              <a:rPr lang="en-US" smtClean="0"/>
              <a:t>11</a:t>
            </a:fld>
            <a:endParaRPr lang="en-US" dirty="0"/>
          </a:p>
        </p:txBody>
      </p:sp>
    </p:spTree>
    <p:extLst>
      <p:ext uri="{BB962C8B-B14F-4D97-AF65-F5344CB8AC3E}">
        <p14:creationId xmlns:p14="http://schemas.microsoft.com/office/powerpoint/2010/main" val="25029272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3.3 Explain three innovative stakeholder-oriented governance systems.</a:t>
            </a:r>
          </a:p>
          <a:p>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solidFill>
                  <a:srgbClr val="000000"/>
                </a:solidFill>
                <a:effectLst/>
                <a:latin typeface="Times New Roman" panose="02020603050405020304" pitchFamily="18" charset="0"/>
                <a:ea typeface="Times New Roman" panose="02020603050405020304" pitchFamily="18" charset="0"/>
              </a:rPr>
              <a:t>Certified B Corp</a:t>
            </a:r>
            <a:r>
              <a:rPr lang="en-US" sz="1800" dirty="0">
                <a:solidFill>
                  <a:srgbClr val="000000"/>
                </a:solidFill>
                <a:effectLst/>
                <a:latin typeface="Times New Roman" panose="02020603050405020304" pitchFamily="18" charset="0"/>
                <a:ea typeface="Times New Roman" panose="02020603050405020304" pitchFamily="18" charset="0"/>
              </a:rPr>
              <a:t> Designation providing additional value by informing the public that the company has obtained high standards for social and environmental performance established by B Lab.</a:t>
            </a:r>
            <a:r>
              <a:rPr lang="en-US" sz="1800" b="1" dirty="0">
                <a:solidFill>
                  <a:srgbClr val="FF0000"/>
                </a:solidFill>
                <a:effectLst/>
                <a:latin typeface="Times New Roman" panose="02020603050405020304" pitchFamily="18" charset="0"/>
                <a:ea typeface="Times New Roman" panose="02020603050405020304" pitchFamily="18" charset="0"/>
              </a:rPr>
              <a:t> </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12</a:t>
            </a:fld>
            <a:endParaRPr lang="en-US" dirty="0"/>
          </a:p>
        </p:txBody>
      </p:sp>
    </p:spTree>
    <p:extLst>
      <p:ext uri="{BB962C8B-B14F-4D97-AF65-F5344CB8AC3E}">
        <p14:creationId xmlns:p14="http://schemas.microsoft.com/office/powerpoint/2010/main" val="25458818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3.3 Explain three innovative stakeholder-oriented governance systems.</a:t>
            </a:r>
          </a:p>
          <a:p>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major weakness of benefit corporations is the uncertainty associated with the lack of legal precedents on balancing stakeholder interests. For certified B Corps, there are not yet any tax benefits, and there are additional costs and transparencies associated with reporting requirements, third-party auditors, documentation, and fees.</a:t>
            </a: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13</a:t>
            </a:fld>
            <a:endParaRPr lang="en-US" dirty="0"/>
          </a:p>
        </p:txBody>
      </p:sp>
    </p:spTree>
    <p:extLst>
      <p:ext uri="{BB962C8B-B14F-4D97-AF65-F5344CB8AC3E}">
        <p14:creationId xmlns:p14="http://schemas.microsoft.com/office/powerpoint/2010/main" val="11259910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3.3 Explain three innovative stakeholder-oriented governance systems.</a:t>
            </a:r>
          </a:p>
          <a:p>
            <a:endParaRPr lang="en-US"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solidFill>
                  <a:srgbClr val="000000"/>
                </a:solidFill>
                <a:effectLst/>
                <a:latin typeface="Times New Roman" panose="02020603050405020304" pitchFamily="18" charset="0"/>
                <a:ea typeface="Times New Roman" panose="02020603050405020304" pitchFamily="18" charset="0"/>
              </a:rPr>
              <a:t>Employee stock ownership plan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b="1" dirty="0">
                <a:solidFill>
                  <a:srgbClr val="000000"/>
                </a:solidFill>
                <a:effectLst/>
                <a:latin typeface="Times New Roman" panose="02020603050405020304" pitchFamily="18" charset="0"/>
                <a:ea typeface="Times New Roman" panose="02020603050405020304" pitchFamily="18" charset="0"/>
              </a:rPr>
              <a:t>(ESOP)</a:t>
            </a:r>
            <a:r>
              <a:rPr lang="en-US" sz="1800" dirty="0">
                <a:solidFill>
                  <a:srgbClr val="000000"/>
                </a:solidFill>
                <a:effectLst/>
                <a:latin typeface="Times New Roman" panose="02020603050405020304" pitchFamily="18" charset="0"/>
                <a:ea typeface="Times New Roman" panose="02020603050405020304" pitchFamily="18" charset="0"/>
              </a:rPr>
              <a:t> A benefit option in which all full-time employees over the age of 21 have an equity stake in the company.</a:t>
            </a:r>
            <a:r>
              <a:rPr lang="en-US" sz="1800" b="1" dirty="0">
                <a:solidFill>
                  <a:srgbClr val="FF0000"/>
                </a:solidFill>
                <a:effectLst/>
                <a:latin typeface="Times New Roman" panose="02020603050405020304" pitchFamily="18" charset="0"/>
                <a:ea typeface="Times New Roman" panose="02020603050405020304" pitchFamily="18" charset="0"/>
              </a:rPr>
              <a:t>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800" dirty="0">
              <a:solidFill>
                <a:srgbClr val="000000"/>
              </a:solidFill>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9974C31-EB4A-4B21-8134-CB5741A1DC5F}" type="slidenum">
              <a:rPr lang="en-US" smtClean="0"/>
              <a:t>14</a:t>
            </a:fld>
            <a:endParaRPr lang="en-US" dirty="0"/>
          </a:p>
        </p:txBody>
      </p:sp>
    </p:spTree>
    <p:extLst>
      <p:ext uri="{BB962C8B-B14F-4D97-AF65-F5344CB8AC3E}">
        <p14:creationId xmlns:p14="http://schemas.microsoft.com/office/powerpoint/2010/main" val="23826591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3.3 Explain three innovative stakeholder-oriented governance systems.</a:t>
            </a:r>
          </a:p>
          <a:p>
            <a:endParaRPr lang="en-US"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solidFill>
                  <a:srgbClr val="000000"/>
                </a:solidFill>
                <a:effectLst/>
                <a:latin typeface="Times New Roman" panose="02020603050405020304" pitchFamily="18" charset="0"/>
                <a:ea typeface="Times New Roman" panose="02020603050405020304" pitchFamily="18" charset="0"/>
              </a:rPr>
              <a:t>Employee stock ownership plan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b="1" dirty="0">
                <a:solidFill>
                  <a:srgbClr val="000000"/>
                </a:solidFill>
                <a:effectLst/>
                <a:latin typeface="Times New Roman" panose="02020603050405020304" pitchFamily="18" charset="0"/>
                <a:ea typeface="Times New Roman" panose="02020603050405020304" pitchFamily="18" charset="0"/>
              </a:rPr>
              <a:t>(ESOP)</a:t>
            </a:r>
            <a:r>
              <a:rPr lang="en-US" sz="1800" dirty="0">
                <a:solidFill>
                  <a:srgbClr val="000000"/>
                </a:solidFill>
                <a:effectLst/>
                <a:latin typeface="Times New Roman" panose="02020603050405020304" pitchFamily="18" charset="0"/>
                <a:ea typeface="Times New Roman" panose="02020603050405020304" pitchFamily="18" charset="0"/>
              </a:rPr>
              <a:t> A benefit option in which all full-time employees over the age of 21 have an equity stake in the company.</a:t>
            </a:r>
            <a:r>
              <a:rPr lang="en-US" sz="1800" b="1" dirty="0">
                <a:solidFill>
                  <a:srgbClr val="FF0000"/>
                </a:solidFill>
                <a:effectLst/>
                <a:latin typeface="Times New Roman" panose="02020603050405020304" pitchFamily="18" charset="0"/>
                <a:ea typeface="Times New Roman" panose="02020603050405020304" pitchFamily="18" charset="0"/>
              </a:rPr>
              <a:t>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800" dirty="0">
              <a:solidFill>
                <a:srgbClr val="000000"/>
              </a:solidFill>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9974C31-EB4A-4B21-8134-CB5741A1DC5F}" type="slidenum">
              <a:rPr lang="en-US" smtClean="0"/>
              <a:t>15</a:t>
            </a:fld>
            <a:endParaRPr lang="en-US" dirty="0"/>
          </a:p>
        </p:txBody>
      </p:sp>
    </p:spTree>
    <p:extLst>
      <p:ext uri="{BB962C8B-B14F-4D97-AF65-F5344CB8AC3E}">
        <p14:creationId xmlns:p14="http://schemas.microsoft.com/office/powerpoint/2010/main" val="38387983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3.3 Explain three innovative stakeholder-oriented governance systems.</a:t>
            </a:r>
          </a:p>
          <a:p>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solidFill>
                  <a:srgbClr val="000000"/>
                </a:solidFill>
                <a:effectLst/>
                <a:latin typeface="Times New Roman" panose="02020603050405020304" pitchFamily="18" charset="0"/>
                <a:ea typeface="Times New Roman" panose="02020603050405020304" pitchFamily="18" charset="0"/>
              </a:rPr>
              <a:t>Cooperative</a:t>
            </a:r>
            <a:r>
              <a:rPr lang="en-US" sz="1800" dirty="0">
                <a:solidFill>
                  <a:srgbClr val="000000"/>
                </a:solidFill>
                <a:effectLst/>
                <a:latin typeface="Times New Roman" panose="02020603050405020304" pitchFamily="18" charset="0"/>
                <a:ea typeface="Times New Roman" panose="02020603050405020304" pitchFamily="18" charset="0"/>
              </a:rPr>
              <a:t> A voluntary association of people that meets their common economic, social, or cultural needs or aspirations through a jointly owned and democratically controlled business.</a:t>
            </a:r>
            <a:r>
              <a:rPr lang="en-US" sz="1800" b="1" dirty="0">
                <a:solidFill>
                  <a:srgbClr val="FF0000"/>
                </a:solidFill>
                <a:effectLst/>
                <a:latin typeface="Times New Roman" panose="02020603050405020304" pitchFamily="18" charset="0"/>
                <a:ea typeface="Times New Roman" panose="02020603050405020304" pitchFamily="18" charset="0"/>
              </a:rPr>
              <a:t>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A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producer cooperative</a:t>
            </a:r>
            <a:r>
              <a:rPr lang="en-US" sz="1800" dirty="0">
                <a:effectLst/>
                <a:latin typeface="Calibri" panose="020F0502020204030204" pitchFamily="34" charset="0"/>
                <a:ea typeface="Calibri" panose="020F0502020204030204" pitchFamily="34" charset="0"/>
                <a:cs typeface="Times New Roman" panose="02020603050405020304" pitchFamily="18" charset="0"/>
              </a:rPr>
              <a:t>, such as an agricultural cooperative, is owned by producers of commodities or crafts who pool their capital and resources for their mutual benefit, such as joint buying or marketing. </a:t>
            </a:r>
            <a:endParaRPr lang="en-US" sz="18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A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consumer cooperative</a:t>
            </a:r>
            <a:r>
              <a:rPr lang="en-US" sz="1800" dirty="0">
                <a:effectLst/>
                <a:latin typeface="Calibri" panose="020F0502020204030204" pitchFamily="34" charset="0"/>
                <a:ea typeface="Calibri" panose="020F0502020204030204" pitchFamily="34" charset="0"/>
                <a:cs typeface="Times New Roman" panose="02020603050405020304" pitchFamily="18" charset="0"/>
              </a:rPr>
              <a:t>, such as a credit union or health care cooperative, is owned by customers for their mutual benefit.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A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purchasing cooperative</a:t>
            </a:r>
            <a:r>
              <a:rPr lang="en-US" sz="1800" dirty="0">
                <a:effectLst/>
                <a:latin typeface="Calibri" panose="020F0502020204030204" pitchFamily="34" charset="0"/>
                <a:ea typeface="Calibri" panose="020F0502020204030204" pitchFamily="34" charset="0"/>
                <a:cs typeface="Times New Roman" panose="02020603050405020304" pitchFamily="18" charset="0"/>
              </a:rPr>
              <a:t> is owned by independent businesses or municipalities to improve their purchasing power.</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A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worker cooperative</a:t>
            </a:r>
            <a:r>
              <a:rPr lang="en-US" sz="1800" dirty="0">
                <a:effectLst/>
                <a:latin typeface="Calibri" panose="020F0502020204030204" pitchFamily="34" charset="0"/>
                <a:ea typeface="Calibri" panose="020F0502020204030204" pitchFamily="34" charset="0"/>
                <a:cs typeface="Times New Roman" panose="02020603050405020304" pitchFamily="18" charset="0"/>
              </a:rPr>
              <a:t> is an organization owned by its employees and democratically governed—one vote per worker-owner. Thus, all owners are workers, and all workers are owners. Worker cooperatives can be found in a wide range of industries, including banking, food, coffee, health care, technology, and poultry.</a:t>
            </a:r>
            <a:endParaRPr lang="en-US" sz="1800" dirty="0">
              <a:solidFill>
                <a:srgbClr val="000000"/>
              </a:solidFill>
              <a:effectLst/>
              <a:latin typeface="Times New Roman" panose="02020603050405020304" pitchFamily="18" charset="0"/>
              <a:ea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Equal Exchange, founded in 1986 and headquartered in Massachusetts, is a worker-owned cooperative that sells fair-trade coffee, food, and other organic products produced by 40 farmer cooperatives in Latin America, Africa, Asia, and the United States.</a:t>
            </a:r>
            <a:endParaRPr lang="en-US" sz="1800" dirty="0">
              <a:solidFill>
                <a:srgbClr val="000000"/>
              </a:solidFill>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9974C31-EB4A-4B21-8134-CB5741A1DC5F}" type="slidenum">
              <a:rPr lang="en-US" smtClean="0"/>
              <a:t>16</a:t>
            </a:fld>
            <a:endParaRPr lang="en-US" dirty="0"/>
          </a:p>
        </p:txBody>
      </p:sp>
    </p:spTree>
    <p:extLst>
      <p:ext uri="{BB962C8B-B14F-4D97-AF65-F5344CB8AC3E}">
        <p14:creationId xmlns:p14="http://schemas.microsoft.com/office/powerpoint/2010/main" val="14313766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3.3 Explain three innovative stakeholder-oriented governance systems.</a:t>
            </a:r>
          </a:p>
          <a:p>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rgbClr val="000000"/>
                </a:solidFill>
                <a:effectLst/>
                <a:latin typeface="Times New Roman" panose="02020603050405020304" pitchFamily="18" charset="0"/>
                <a:ea typeface="Times New Roman" panose="02020603050405020304" pitchFamily="18" charset="0"/>
              </a:rPr>
              <a:t>Table 3.4 International Co-operative Alliance Core Principles</a:t>
            </a:r>
            <a:endParaRPr lang="en-US" dirty="0"/>
          </a:p>
          <a:p>
            <a:pPr marL="800100" marR="0" lvl="1" indent="-342900" algn="just">
              <a:lnSpc>
                <a:spcPct val="200000"/>
              </a:lnSpc>
              <a:spcBef>
                <a:spcPts val="0"/>
              </a:spcBef>
              <a:spcAft>
                <a:spcPts val="0"/>
              </a:spcAft>
              <a:buFont typeface="Arial" panose="020B0604020202020204" pitchFamily="34" charset="0"/>
              <a:buChar char="•"/>
            </a:pPr>
            <a:r>
              <a:rPr lang="en-US" sz="1800" i="1" dirty="0">
                <a:solidFill>
                  <a:srgbClr val="000000"/>
                </a:solidFill>
                <a:effectLst/>
                <a:latin typeface="Times New Roman" panose="02020603050405020304" pitchFamily="18" charset="0"/>
                <a:ea typeface="Times New Roman" panose="02020603050405020304" pitchFamily="18" charset="0"/>
              </a:rPr>
              <a:t>Voluntary and open member</a:t>
            </a:r>
            <a:r>
              <a:rPr lang="en-US" sz="1800" dirty="0">
                <a:solidFill>
                  <a:srgbClr val="000000"/>
                </a:solidFill>
                <a:effectLst/>
                <a:latin typeface="Times New Roman" panose="02020603050405020304" pitchFamily="18" charset="0"/>
                <a:ea typeface="Times New Roman" panose="02020603050405020304" pitchFamily="18" charset="0"/>
              </a:rPr>
              <a:t>. No discrimination, whatsoever.</a:t>
            </a:r>
          </a:p>
          <a:p>
            <a:pPr marL="800100" marR="0" lvl="1" indent="-342900" algn="just">
              <a:lnSpc>
                <a:spcPct val="200000"/>
              </a:lnSpc>
              <a:spcBef>
                <a:spcPts val="0"/>
              </a:spcBef>
              <a:spcAft>
                <a:spcPts val="0"/>
              </a:spcAft>
              <a:buFont typeface="Arial" panose="020B0604020202020204" pitchFamily="34" charset="0"/>
              <a:buChar char="•"/>
            </a:pPr>
            <a:r>
              <a:rPr lang="en-US" sz="1800" i="1" dirty="0">
                <a:solidFill>
                  <a:srgbClr val="000000"/>
                </a:solidFill>
                <a:effectLst/>
                <a:latin typeface="Times New Roman" panose="02020603050405020304" pitchFamily="18" charset="0"/>
                <a:ea typeface="Times New Roman" panose="02020603050405020304" pitchFamily="18" charset="0"/>
              </a:rPr>
              <a:t>Democratic member control</a:t>
            </a:r>
            <a:r>
              <a:rPr lang="en-US" sz="1800" dirty="0">
                <a:solidFill>
                  <a:srgbClr val="000000"/>
                </a:solidFill>
                <a:effectLst/>
                <a:latin typeface="Times New Roman" panose="02020603050405020304" pitchFamily="18" charset="0"/>
                <a:ea typeface="Times New Roman" panose="02020603050405020304" pitchFamily="18" charset="0"/>
              </a:rPr>
              <a:t>. Members control how to run their own business.</a:t>
            </a:r>
          </a:p>
          <a:p>
            <a:pPr marL="800100" marR="0" lvl="1" indent="-342900" algn="just">
              <a:lnSpc>
                <a:spcPct val="200000"/>
              </a:lnSpc>
              <a:spcBef>
                <a:spcPts val="0"/>
              </a:spcBef>
              <a:spcAft>
                <a:spcPts val="0"/>
              </a:spcAft>
              <a:buFont typeface="Arial" panose="020B0604020202020204" pitchFamily="34" charset="0"/>
              <a:buChar char="•"/>
            </a:pPr>
            <a:r>
              <a:rPr lang="en-US" sz="1800" i="1" dirty="0">
                <a:solidFill>
                  <a:srgbClr val="000000"/>
                </a:solidFill>
                <a:effectLst/>
                <a:latin typeface="Times New Roman" panose="02020603050405020304" pitchFamily="18" charset="0"/>
                <a:ea typeface="Times New Roman" panose="02020603050405020304" pitchFamily="18" charset="0"/>
              </a:rPr>
              <a:t>Member’s economic participation</a:t>
            </a:r>
            <a:r>
              <a:rPr lang="en-US" sz="1800" dirty="0">
                <a:solidFill>
                  <a:srgbClr val="000000"/>
                </a:solidFill>
                <a:effectLst/>
                <a:latin typeface="Times New Roman" panose="02020603050405020304" pitchFamily="18" charset="0"/>
                <a:ea typeface="Times New Roman" panose="02020603050405020304" pitchFamily="18" charset="0"/>
              </a:rPr>
              <a:t>. All members invest in their co-op.</a:t>
            </a:r>
          </a:p>
          <a:p>
            <a:pPr marL="800100" marR="0" lvl="1" indent="-342900" algn="just">
              <a:lnSpc>
                <a:spcPct val="200000"/>
              </a:lnSpc>
              <a:spcBef>
                <a:spcPts val="0"/>
              </a:spcBef>
              <a:spcAft>
                <a:spcPts val="0"/>
              </a:spcAft>
              <a:buFont typeface="Arial" panose="020B0604020202020204" pitchFamily="34" charset="0"/>
              <a:buChar char="•"/>
            </a:pPr>
            <a:r>
              <a:rPr lang="en-US" sz="1800" i="1" dirty="0">
                <a:solidFill>
                  <a:srgbClr val="000000"/>
                </a:solidFill>
                <a:effectLst/>
                <a:latin typeface="Times New Roman" panose="02020603050405020304" pitchFamily="18" charset="0"/>
                <a:ea typeface="Times New Roman" panose="02020603050405020304" pitchFamily="18" charset="0"/>
              </a:rPr>
              <a:t>Autonomy and independence</a:t>
            </a:r>
            <a:r>
              <a:rPr lang="en-US" sz="1800" dirty="0">
                <a:solidFill>
                  <a:srgbClr val="000000"/>
                </a:solidFill>
                <a:effectLst/>
                <a:latin typeface="Times New Roman" panose="02020603050405020304" pitchFamily="18" charset="0"/>
                <a:ea typeface="Times New Roman" panose="02020603050405020304" pitchFamily="18" charset="0"/>
              </a:rPr>
              <a:t>. Members don’t compromise their own autonomy and democratic control when making business deals.</a:t>
            </a:r>
          </a:p>
          <a:p>
            <a:pPr marL="800100" marR="0" lvl="1" indent="-342900" algn="just">
              <a:lnSpc>
                <a:spcPct val="200000"/>
              </a:lnSpc>
              <a:spcBef>
                <a:spcPts val="0"/>
              </a:spcBef>
              <a:spcAft>
                <a:spcPts val="0"/>
              </a:spcAft>
              <a:buFont typeface="Arial" panose="020B0604020202020204" pitchFamily="34" charset="0"/>
              <a:buChar char="•"/>
            </a:pPr>
            <a:r>
              <a:rPr lang="en-US" sz="1800" i="1" dirty="0">
                <a:solidFill>
                  <a:srgbClr val="000000"/>
                </a:solidFill>
                <a:effectLst/>
                <a:latin typeface="Times New Roman" panose="02020603050405020304" pitchFamily="18" charset="0"/>
                <a:ea typeface="Times New Roman" panose="02020603050405020304" pitchFamily="18" charset="0"/>
              </a:rPr>
              <a:t>Education, training, and information</a:t>
            </a:r>
            <a:r>
              <a:rPr lang="en-US" sz="1800" dirty="0">
                <a:solidFill>
                  <a:srgbClr val="000000"/>
                </a:solidFill>
                <a:effectLst/>
                <a:latin typeface="Times New Roman" panose="02020603050405020304" pitchFamily="18" charset="0"/>
                <a:ea typeface="Times New Roman" panose="02020603050405020304" pitchFamily="18" charset="0"/>
              </a:rPr>
              <a:t>. Co-ops provide members with education, training, and information.</a:t>
            </a:r>
          </a:p>
          <a:p>
            <a:pPr marL="800100" marR="0" lvl="1" indent="-342900" algn="just">
              <a:lnSpc>
                <a:spcPct val="200000"/>
              </a:lnSpc>
              <a:spcBef>
                <a:spcPts val="0"/>
              </a:spcBef>
              <a:spcAft>
                <a:spcPts val="0"/>
              </a:spcAft>
              <a:buFont typeface="Arial" panose="020B0604020202020204" pitchFamily="34" charset="0"/>
              <a:buChar char="•"/>
            </a:pPr>
            <a:r>
              <a:rPr lang="en-US" sz="1800" i="1" dirty="0">
                <a:solidFill>
                  <a:srgbClr val="000000"/>
                </a:solidFill>
                <a:effectLst/>
                <a:latin typeface="Times New Roman" panose="02020603050405020304" pitchFamily="18" charset="0"/>
                <a:ea typeface="Times New Roman" panose="02020603050405020304" pitchFamily="18" charset="0"/>
              </a:rPr>
              <a:t>Cooperation among cooperatives</a:t>
            </a:r>
            <a:r>
              <a:rPr lang="en-US" sz="1800" dirty="0">
                <a:solidFill>
                  <a:srgbClr val="000000"/>
                </a:solidFill>
                <a:effectLst/>
                <a:latin typeface="Times New Roman" panose="02020603050405020304" pitchFamily="18" charset="0"/>
                <a:ea typeface="Times New Roman" panose="02020603050405020304" pitchFamily="18" charset="0"/>
              </a:rPr>
              <a:t>. Co-ops build strength by working with each other.</a:t>
            </a:r>
          </a:p>
          <a:p>
            <a:pPr marL="800100" marR="0" lvl="1" indent="-342900" algn="just">
              <a:lnSpc>
                <a:spcPct val="200000"/>
              </a:lnSpc>
              <a:spcBef>
                <a:spcPts val="0"/>
              </a:spcBef>
              <a:spcAft>
                <a:spcPts val="0"/>
              </a:spcAft>
              <a:buFont typeface="Arial" panose="020B0604020202020204" pitchFamily="34" charset="0"/>
              <a:buChar char="•"/>
            </a:pPr>
            <a:r>
              <a:rPr lang="en-US" sz="1800" i="1" dirty="0">
                <a:solidFill>
                  <a:srgbClr val="000000"/>
                </a:solidFill>
                <a:effectLst/>
                <a:latin typeface="Times New Roman" panose="02020603050405020304" pitchFamily="18" charset="0"/>
                <a:ea typeface="Times New Roman" panose="02020603050405020304" pitchFamily="18" charset="0"/>
              </a:rPr>
              <a:t>Concern for community</a:t>
            </a:r>
            <a:r>
              <a:rPr lang="en-US" sz="1800" dirty="0">
                <a:solidFill>
                  <a:srgbClr val="000000"/>
                </a:solidFill>
                <a:effectLst/>
                <a:latin typeface="Times New Roman" panose="02020603050405020304" pitchFamily="18" charset="0"/>
                <a:ea typeface="Times New Roman" panose="02020603050405020304" pitchFamily="18" charset="0"/>
              </a:rPr>
              <a:t>. Co-ops source and invest locally.</a:t>
            </a:r>
          </a:p>
          <a:p>
            <a:pPr marL="457200" marR="0" lvl="1" indent="0" algn="just">
              <a:lnSpc>
                <a:spcPct val="200000"/>
              </a:lnSpc>
              <a:spcBef>
                <a:spcPts val="0"/>
              </a:spcBef>
              <a:spcAft>
                <a:spcPts val="0"/>
              </a:spcAft>
              <a:buFont typeface="Arial" panose="020B0604020202020204" pitchFamily="34" charset="0"/>
              <a:buNone/>
            </a:pPr>
            <a:r>
              <a:rPr lang="en-US" sz="1800" i="1" dirty="0">
                <a:effectLst/>
                <a:latin typeface="Calibri" panose="020F0502020204030204" pitchFamily="34" charset="0"/>
                <a:ea typeface="Calibri" panose="020F0502020204030204" pitchFamily="34" charset="0"/>
                <a:cs typeface="Times New Roman" panose="02020603050405020304" pitchFamily="18" charset="0"/>
              </a:rPr>
              <a:t>Source</a:t>
            </a:r>
            <a:r>
              <a:rPr lang="en-US" sz="1800" dirty="0">
                <a:effectLst/>
                <a:latin typeface="Calibri" panose="020F0502020204030204" pitchFamily="34" charset="0"/>
                <a:ea typeface="Calibri" panose="020F0502020204030204" pitchFamily="34" charset="0"/>
                <a:cs typeface="Times New Roman" panose="02020603050405020304" pitchFamily="18" charset="0"/>
              </a:rPr>
              <a:t>: To review the principles in their entirety visit the International Cooperative Alliance website at https://www.ica.coop/en/cooperatives/cooperative-identity#voluntary-and-open-membership.</a:t>
            </a:r>
            <a:endParaRPr lang="en-US" dirty="0"/>
          </a:p>
          <a:p>
            <a:endParaRPr lang="en-US"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800" dirty="0">
              <a:solidFill>
                <a:srgbClr val="000000"/>
              </a:solidFill>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9974C31-EB4A-4B21-8134-CB5741A1DC5F}" type="slidenum">
              <a:rPr lang="en-US" smtClean="0"/>
              <a:t>17</a:t>
            </a:fld>
            <a:endParaRPr lang="en-US" dirty="0"/>
          </a:p>
        </p:txBody>
      </p:sp>
    </p:spTree>
    <p:extLst>
      <p:ext uri="{BB962C8B-B14F-4D97-AF65-F5344CB8AC3E}">
        <p14:creationId xmlns:p14="http://schemas.microsoft.com/office/powerpoint/2010/main" val="26491385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3.4 Propose best practices for corporate governance.</a:t>
            </a:r>
          </a:p>
          <a:p>
            <a:endParaRPr lang="en-US"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dirty="0">
                <a:solidFill>
                  <a:srgbClr val="000000"/>
                </a:solidFill>
                <a:effectLst/>
                <a:latin typeface="Times New Roman" panose="02020603050405020304" pitchFamily="18" charset="0"/>
                <a:ea typeface="Times New Roman" panose="02020603050405020304" pitchFamily="18" charset="0"/>
              </a:rPr>
              <a:t>The complete “Code of Corporate Governance” </a:t>
            </a:r>
            <a:r>
              <a:rPr lang="en-US" sz="1800" dirty="0">
                <a:effectLst/>
                <a:latin typeface="Calibri" panose="020F0502020204030204" pitchFamily="34" charset="0"/>
                <a:ea typeface="Calibri" panose="020F0502020204030204" pitchFamily="34" charset="0"/>
                <a:cs typeface="Times New Roman" panose="02020603050405020304" pitchFamily="18" charset="0"/>
              </a:rPr>
              <a:t>can be found on the website for the European Corporate Governance Research Foundation, ecgi.global. </a:t>
            </a:r>
          </a:p>
          <a:p>
            <a:pPr marL="800100" marR="0" lvl="1" indent="-342900">
              <a:lnSpc>
                <a:spcPct val="200000"/>
              </a:lnSpc>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A board should be put in place to work cooperatively with management for the long-term success of the business. </a:t>
            </a:r>
            <a:endParaRPr lang="en-US" sz="1800" dirty="0">
              <a:effectLst/>
              <a:latin typeface="Times New Roman" panose="02020603050405020304" pitchFamily="18" charset="0"/>
              <a:ea typeface="Times New Roman" panose="02020603050405020304" pitchFamily="18" charset="0"/>
            </a:endParaRPr>
          </a:p>
          <a:p>
            <a:pPr marL="800100" marR="0" lvl="1" indent="-342900">
              <a:lnSpc>
                <a:spcPct val="200000"/>
              </a:lnSpc>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The board should be composed of members who are diverse in representation, both in thought and background. </a:t>
            </a:r>
            <a:endParaRPr lang="en-US" sz="1800" dirty="0">
              <a:effectLst/>
              <a:latin typeface="Times New Roman" panose="02020603050405020304" pitchFamily="18" charset="0"/>
              <a:ea typeface="Times New Roman" panose="02020603050405020304" pitchFamily="18" charset="0"/>
            </a:endParaRPr>
          </a:p>
          <a:p>
            <a:pPr marL="800100" marR="0" lvl="1" indent="-342900">
              <a:lnSpc>
                <a:spcPct val="200000"/>
              </a:lnSpc>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The role of the board and management is separate and clearly defined with respect to responsibilities and decision-making power. </a:t>
            </a:r>
            <a:endParaRPr lang="en-US" sz="1800" dirty="0">
              <a:effectLst/>
              <a:latin typeface="Times New Roman" panose="02020603050405020304" pitchFamily="18" charset="0"/>
              <a:ea typeface="Times New Roman" panose="02020603050405020304" pitchFamily="18" charset="0"/>
            </a:endParaRPr>
          </a:p>
          <a:p>
            <a:pPr marL="800100" marR="0" lvl="1" indent="-342900">
              <a:lnSpc>
                <a:spcPct val="200000"/>
              </a:lnSpc>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The process of electing members to the board is formally defined, transparent, and addresses the need for new appointments to maintain fresh perspectives and approaches.  </a:t>
            </a:r>
            <a:endParaRPr lang="en-US" sz="1800" dirty="0">
              <a:effectLst/>
              <a:latin typeface="Times New Roman" panose="02020603050405020304" pitchFamily="18" charset="0"/>
              <a:ea typeface="Times New Roman" panose="02020603050405020304" pitchFamily="18" charset="0"/>
            </a:endParaRPr>
          </a:p>
          <a:p>
            <a:pPr marL="800100" marR="0" lvl="1" indent="-342900">
              <a:lnSpc>
                <a:spcPct val="200000"/>
              </a:lnSpc>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The board will undergo an annual review of its performance, as well as the performance of its members. </a:t>
            </a:r>
            <a:endParaRPr lang="en-US" sz="1800" dirty="0">
              <a:effectLst/>
              <a:latin typeface="Times New Roman" panose="02020603050405020304" pitchFamily="18" charset="0"/>
              <a:ea typeface="Times New Roman" panose="02020603050405020304" pitchFamily="18" charset="0"/>
            </a:endParaRPr>
          </a:p>
          <a:p>
            <a:pPr marL="800100" marR="0" lvl="1" indent="-342900">
              <a:lnSpc>
                <a:spcPct val="200000"/>
              </a:lnSpc>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There is a clear and transparent procedure for determining remuneration of board directors and executives. No sitting executive/director has involvement in their own remuneration. </a:t>
            </a:r>
            <a:endParaRPr lang="en-US" sz="1800" dirty="0">
              <a:effectLst/>
              <a:latin typeface="Times New Roman" panose="02020603050405020304" pitchFamily="18" charset="0"/>
              <a:ea typeface="Times New Roman" panose="02020603050405020304" pitchFamily="18" charset="0"/>
            </a:endParaRPr>
          </a:p>
          <a:p>
            <a:pPr marL="800100" marR="0" lvl="1" indent="-342900">
              <a:lnSpc>
                <a:spcPct val="200000"/>
              </a:lnSpc>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Levels and structures of remuneration should be in alignment with performance, value creation, and strategic objectives of the business. </a:t>
            </a:r>
            <a:endParaRPr lang="en-US" sz="1800" dirty="0">
              <a:effectLst/>
              <a:latin typeface="Times New Roman" panose="02020603050405020304" pitchFamily="18" charset="0"/>
              <a:ea typeface="Times New Roman" panose="02020603050405020304" pitchFamily="18" charset="0"/>
            </a:endParaRPr>
          </a:p>
          <a:p>
            <a:pPr marL="800100" marR="0" lvl="1" indent="-342900">
              <a:lnSpc>
                <a:spcPct val="200000"/>
              </a:lnSpc>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The policies and procedures, as well as levels of remuneration, are communicated with transparency. </a:t>
            </a:r>
            <a:endParaRPr lang="en-US" sz="1800" dirty="0">
              <a:effectLst/>
              <a:latin typeface="Times New Roman" panose="02020603050405020304" pitchFamily="18" charset="0"/>
              <a:ea typeface="Times New Roman" panose="02020603050405020304" pitchFamily="18" charset="0"/>
            </a:endParaRPr>
          </a:p>
          <a:p>
            <a:pPr marL="800100" marR="0" lvl="1" indent="-342900">
              <a:lnSpc>
                <a:spcPct val="200000"/>
              </a:lnSpc>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The board oversees the risk management plans and internal controls of the business as maintained by management. </a:t>
            </a:r>
            <a:endParaRPr lang="en-US" sz="1800" dirty="0">
              <a:effectLst/>
              <a:latin typeface="Times New Roman" panose="02020603050405020304" pitchFamily="18" charset="0"/>
              <a:ea typeface="Times New Roman" panose="02020603050405020304" pitchFamily="18" charset="0"/>
            </a:endParaRPr>
          </a:p>
          <a:p>
            <a:pPr marL="800100" marR="0" lvl="1" indent="-342900">
              <a:lnSpc>
                <a:spcPct val="200000"/>
              </a:lnSpc>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An Audit Committee of the board is in place. </a:t>
            </a:r>
            <a:endParaRPr lang="en-US" sz="1800" dirty="0">
              <a:effectLst/>
              <a:latin typeface="Times New Roman" panose="02020603050405020304" pitchFamily="18" charset="0"/>
              <a:ea typeface="Times New Roman" panose="02020603050405020304" pitchFamily="18" charset="0"/>
            </a:endParaRPr>
          </a:p>
          <a:p>
            <a:pPr marL="800100" marR="0" lvl="1" indent="-342900">
              <a:lnSpc>
                <a:spcPct val="200000"/>
              </a:lnSpc>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The business communicates performance with its shareholders and allows shareholders to exercise their rights and communicate their views. </a:t>
            </a:r>
            <a:endParaRPr lang="en-US" sz="1800" dirty="0">
              <a:effectLst/>
              <a:latin typeface="Times New Roman" panose="02020603050405020304" pitchFamily="18" charset="0"/>
              <a:ea typeface="Times New Roman" panose="02020603050405020304" pitchFamily="18" charset="0"/>
            </a:endParaRPr>
          </a:p>
          <a:p>
            <a:pPr marL="800100" marR="0" lvl="1" indent="-342900">
              <a:lnSpc>
                <a:spcPct val="200000"/>
              </a:lnSpc>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The business participates in regular, open communication with shareholders.</a:t>
            </a:r>
            <a:endParaRPr lang="en-US" sz="1800" dirty="0">
              <a:solidFill>
                <a:srgbClr val="000000"/>
              </a:solidFill>
              <a:effectLst/>
              <a:latin typeface="Times New Roman" panose="02020603050405020304" pitchFamily="18" charset="0"/>
              <a:ea typeface="Times New Roman" panose="02020603050405020304" pitchFamily="18" charset="0"/>
              <a:cs typeface="+mn-cs"/>
            </a:endParaRPr>
          </a:p>
          <a:p>
            <a:pPr marL="800100" marR="0" lvl="1" indent="-342900">
              <a:lnSpc>
                <a:spcPct val="200000"/>
              </a:lnSpc>
              <a:spcBef>
                <a:spcPts val="0"/>
              </a:spcBef>
              <a:spcAft>
                <a:spcPts val="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board assesses and addresses the needs of various stakeholders in the business and communicates through various channels (annual reports, corporate website) on company performance.</a:t>
            </a:r>
            <a:endParaRPr lang="en-US" sz="1800" b="0" dirty="0">
              <a:solidFill>
                <a:srgbClr val="000000"/>
              </a:solidFill>
              <a:effectLst/>
              <a:latin typeface="Times New Roman" panose="02020603050405020304" pitchFamily="18" charset="0"/>
              <a:ea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solidFill>
                  <a:srgbClr val="000000"/>
                </a:solidFill>
                <a:effectLst/>
                <a:latin typeface="Times New Roman" panose="02020603050405020304" pitchFamily="18" charset="0"/>
                <a:ea typeface="Times New Roman" panose="02020603050405020304" pitchFamily="18" charset="0"/>
              </a:rPr>
              <a:t>Sarbanes-Oxley Act of 2002</a:t>
            </a:r>
            <a:r>
              <a:rPr lang="en-US" sz="1800" dirty="0">
                <a:solidFill>
                  <a:srgbClr val="000000"/>
                </a:solidFill>
                <a:effectLst/>
                <a:latin typeface="Times New Roman" panose="02020603050405020304" pitchFamily="18" charset="0"/>
                <a:ea typeface="Times New Roman" panose="02020603050405020304" pitchFamily="18" charset="0"/>
              </a:rPr>
              <a:t> Legislation that requires CEOs and CFOs to sign off on financial statements, more independent board audit committees, restrictions of audit firm consulting practices, and the creation of the Public Company Accounting Oversight Board to regulate the previously self-regulated auditing profession.</a:t>
            </a:r>
            <a:r>
              <a:rPr lang="en-US" sz="1800" b="1" dirty="0">
                <a:solidFill>
                  <a:srgbClr val="FF0000"/>
                </a:solidFill>
                <a:effectLst/>
                <a:latin typeface="Times New Roman" panose="02020603050405020304" pitchFamily="18" charset="0"/>
                <a:ea typeface="Times New Roman" panose="02020603050405020304" pitchFamily="18" charset="0"/>
              </a:rPr>
              <a:t>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800"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9974C31-EB4A-4B21-8134-CB5741A1DC5F}" type="slidenum">
              <a:rPr lang="en-US" smtClean="0"/>
              <a:t>18</a:t>
            </a:fld>
            <a:endParaRPr lang="en-US" dirty="0"/>
          </a:p>
        </p:txBody>
      </p:sp>
    </p:spTree>
    <p:extLst>
      <p:ext uri="{BB962C8B-B14F-4D97-AF65-F5344CB8AC3E}">
        <p14:creationId xmlns:p14="http://schemas.microsoft.com/office/powerpoint/2010/main" val="16449913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993300"/>
                </a:solidFill>
                <a:effectLst/>
                <a:latin typeface="Times New Roman" panose="02020603050405020304" pitchFamily="18" charset="0"/>
                <a:ea typeface="Times New Roman" panose="02020603050405020304" pitchFamily="18" charset="0"/>
              </a:rPr>
              <a:t>3.5 Identify common governance problems and issues.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993300"/>
              </a:solidFill>
              <a:effectLst/>
              <a:latin typeface="Times New Roman" panose="02020603050405020304" pitchFamily="18" charset="0"/>
              <a:ea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Calibri" panose="020F0502020204030204" pitchFamily="34" charset="0"/>
              </a:rPr>
              <a:t>Due to these multiple demands, board members may not have the time and resources needed to adequately study corporate problems and know what is in the best interest of the company. These board members are not unethical or ill-intentioned, just overwhelmed.</a:t>
            </a:r>
            <a:endParaRPr lang="en-US" sz="1200" dirty="0">
              <a:solidFill>
                <a:srgbClr val="993300"/>
              </a:solidFill>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9974C31-EB4A-4B21-8134-CB5741A1DC5F}" type="slidenum">
              <a:rPr lang="en-US" smtClean="0"/>
              <a:t>19</a:t>
            </a:fld>
            <a:endParaRPr lang="en-US" dirty="0"/>
          </a:p>
        </p:txBody>
      </p:sp>
    </p:spTree>
    <p:extLst>
      <p:ext uri="{BB962C8B-B14F-4D97-AF65-F5344CB8AC3E}">
        <p14:creationId xmlns:p14="http://schemas.microsoft.com/office/powerpoint/2010/main" val="30339629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993300"/>
                </a:solidFill>
                <a:effectLst/>
                <a:latin typeface="Times New Roman" panose="02020603050405020304" pitchFamily="18" charset="0"/>
                <a:ea typeface="Times New Roman" panose="02020603050405020304" pitchFamily="18" charset="0"/>
              </a:rPr>
              <a:t>3.5 Identify common governance problems and issues.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993300"/>
              </a:solidFill>
              <a:effectLst/>
              <a:latin typeface="Times New Roman" panose="02020603050405020304" pitchFamily="18" charset="0"/>
              <a:ea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Calibri" panose="020F0502020204030204" pitchFamily="34" charset="0"/>
              </a:rPr>
              <a:t>In forming an initial board of directors, the CEO has a strong incentive to choose board members who are friends, people they trust and respect, rather than strangers. These prior relationships can lead to board bias and not holding the CEO and other managers accountable for their behaviors.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Calibri" panose="020F0502020204030204" pitchFamily="34" charset="0"/>
              </a:rPr>
              <a:t>When making decisions, board members depend on honest information from the CEO and executive team.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rgbClr val="993300"/>
                </a:solidFill>
                <a:effectLst/>
                <a:latin typeface="Times New Roman" panose="02020603050405020304" pitchFamily="18" charset="0"/>
                <a:ea typeface="Times New Roman" panose="02020603050405020304" pitchFamily="18" charset="0"/>
              </a:rPr>
              <a:t>Uber board failure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Calibri" panose="020F0502020204030204" pitchFamily="34" charset="0"/>
              </a:rPr>
              <a:t>Travis Kalanick, Uber’s cofounder and CEO from 2010 to 2017, had a near monopoly on power. Many board members were friends who trusted him with great leeway. Kalanick withheld information from investors and government officials.</a:t>
            </a:r>
            <a:endParaRPr lang="en-US" sz="1200" dirty="0">
              <a:solidFill>
                <a:srgbClr val="993300"/>
              </a:solidFill>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9974C31-EB4A-4B21-8134-CB5741A1DC5F}" type="slidenum">
              <a:rPr lang="en-US" smtClean="0"/>
              <a:t>20</a:t>
            </a:fld>
            <a:endParaRPr lang="en-US" dirty="0"/>
          </a:p>
        </p:txBody>
      </p:sp>
    </p:spTree>
    <p:extLst>
      <p:ext uri="{BB962C8B-B14F-4D97-AF65-F5344CB8AC3E}">
        <p14:creationId xmlns:p14="http://schemas.microsoft.com/office/powerpoint/2010/main" val="41035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3.1 Describe the role of ethical values for the six traditional shareholder-oriented governance systems.</a:t>
            </a:r>
          </a:p>
          <a:p>
            <a:endParaRPr lang="en-US"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dirty="0">
                <a:effectLst/>
                <a:latin typeface="Times New Roman" panose="02020603050405020304" pitchFamily="18" charset="0"/>
                <a:ea typeface="Calibri" panose="020F0502020204030204" pitchFamily="34" charset="0"/>
                <a:cs typeface="Times New Roman" panose="02020603050405020304" pitchFamily="18" charset="0"/>
              </a:rPr>
              <a:t>Table 3.1 Traditional Shareholder-Oriented Governance Forms</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20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Sole proprietorship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One owner; all income earned is reported on the owner’s individual federal income tax form.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20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Partnership: At least two owners share in the company’s assets and liabilities, profits and losses; all income earned is reported on the partners’ individual federal income tax form.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20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Limited liability company (LLC): Business liabilities and debts are the responsibility of the company, not the individual owners; all income earned is reported on the owner’s individual federal income tax form.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20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S-Corporation: 100 or fewer shareholders who elect a board of directors; business profits are distributed to shareholders and taxed on the shareholder’s individual federal income tax form.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20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C-Corporation: Unlimited shareholders who elect a board of directors; business income is taxed at the corporate level and shareholders only pay personal income tax on dividend distributions.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20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Public corporation: Unlimited shareholders who elect a board of directors; corporate stocks are sold on public exchanges or over-the-counter markets; business income is taxed at the corporate level and shareholders only pay personal income tax on dividend distributions.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9974C31-EB4A-4B21-8134-CB5741A1DC5F}" type="slidenum">
              <a:rPr lang="en-US" smtClean="0"/>
              <a:t>3</a:t>
            </a:fld>
            <a:endParaRPr lang="en-US" dirty="0"/>
          </a:p>
        </p:txBody>
      </p:sp>
    </p:spTree>
    <p:extLst>
      <p:ext uri="{BB962C8B-B14F-4D97-AF65-F5344CB8AC3E}">
        <p14:creationId xmlns:p14="http://schemas.microsoft.com/office/powerpoint/2010/main" val="15939466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993300"/>
                </a:solidFill>
                <a:effectLst/>
                <a:latin typeface="Times New Roman" panose="02020603050405020304" pitchFamily="18" charset="0"/>
                <a:ea typeface="Times New Roman" panose="02020603050405020304" pitchFamily="18" charset="0"/>
              </a:rPr>
              <a:t>3.5 Identify common governance problems and issues.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993300"/>
              </a:solidFill>
              <a:effectLst/>
              <a:latin typeface="Times New Roman" panose="02020603050405020304" pitchFamily="18" charset="0"/>
              <a:ea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Calibri" panose="020F0502020204030204" pitchFamily="34" charset="0"/>
              </a:rPr>
              <a:t>Some board members are chosen because they have a business relationship with the company, such as the CEO of a key supplier or customer. Conflicts of interest arise when an issue before the board may impact the board member’s company.</a:t>
            </a: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Insider trading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buying or selling of a publicly </a:t>
            </a:r>
            <a:r>
              <a:rPr lang="en-US"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traded</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company’s stock by someone who has nonpublic, material information about that stock.</a:t>
            </a:r>
            <a:r>
              <a:rPr lang="en-US" sz="18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Example: </a:t>
            </a:r>
            <a:r>
              <a:rPr lang="en-US" sz="1800" dirty="0">
                <a:solidFill>
                  <a:srgbClr val="000000"/>
                </a:solidFill>
                <a:effectLst/>
                <a:latin typeface="Times New Roman" panose="02020603050405020304" pitchFamily="18" charset="0"/>
                <a:ea typeface="Calibri" panose="020F0502020204030204" pitchFamily="34" charset="0"/>
              </a:rPr>
              <a:t>One notable case is Rajat Gupta, a former McKinsey Consulting director previously known for his integrity. He used his board position to provide insider tips to Raj Rajaratnam, his friend and business partner, which resulted in $17 million in profits.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solidFill>
                <a:srgbClr val="993300"/>
              </a:solidFill>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9974C31-EB4A-4B21-8134-CB5741A1DC5F}" type="slidenum">
              <a:rPr lang="en-US" smtClean="0"/>
              <a:t>21</a:t>
            </a:fld>
            <a:endParaRPr lang="en-US" dirty="0"/>
          </a:p>
        </p:txBody>
      </p:sp>
    </p:spTree>
    <p:extLst>
      <p:ext uri="{BB962C8B-B14F-4D97-AF65-F5344CB8AC3E}">
        <p14:creationId xmlns:p14="http://schemas.microsoft.com/office/powerpoint/2010/main" val="8604855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993300"/>
                </a:solidFill>
                <a:effectLst/>
                <a:latin typeface="Times New Roman" panose="02020603050405020304" pitchFamily="18" charset="0"/>
                <a:ea typeface="Times New Roman" panose="02020603050405020304" pitchFamily="18" charset="0"/>
              </a:rPr>
              <a:t>3.5 Identify common governance problems and issues.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993300"/>
              </a:solidFill>
              <a:effectLst/>
              <a:latin typeface="Times New Roman" panose="02020603050405020304" pitchFamily="18" charset="0"/>
              <a:ea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Calibri" panose="020F0502020204030204" pitchFamily="34" charset="0"/>
              </a:rPr>
              <a:t>In 2018, California became the first state to mandate that at least one woman be on the board of directors for all public corporations headquartered in the state, and two or more women for boards with more than five directors. Illinois went one step further and requires all public corporations headquartered in the state to have at least one woman and one African American on its board of directors.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Calibri" panose="020F0502020204030204" pitchFamily="34" charset="0"/>
              </a:rPr>
              <a:t>Diversity in Corporate Leadership Act of 2019</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Calibri" panose="020F0502020204030204" pitchFamily="34" charset="0"/>
              </a:rPr>
              <a:t>The act only requires that companies annually report the gender, racial, and ethnic composition of its board of directors and board nominees.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Calibri" panose="020F0502020204030204" pitchFamily="34" charset="0"/>
              </a:rPr>
              <a:t>This disclosure policy pales in comparison to Norway, Spain, France, and Iceland where laws mandate that public company boards have at least 40% women.</a:t>
            </a:r>
            <a:endParaRPr lang="en-US" sz="1200" dirty="0">
              <a:solidFill>
                <a:srgbClr val="993300"/>
              </a:solidFill>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9974C31-EB4A-4B21-8134-CB5741A1DC5F}" type="slidenum">
              <a:rPr lang="en-US" smtClean="0"/>
              <a:t>22</a:t>
            </a:fld>
            <a:endParaRPr lang="en-US" dirty="0"/>
          </a:p>
        </p:txBody>
      </p:sp>
    </p:spTree>
    <p:extLst>
      <p:ext uri="{BB962C8B-B14F-4D97-AF65-F5344CB8AC3E}">
        <p14:creationId xmlns:p14="http://schemas.microsoft.com/office/powerpoint/2010/main" val="1334734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993300"/>
                </a:solidFill>
                <a:effectLst/>
                <a:latin typeface="Times New Roman" panose="02020603050405020304" pitchFamily="18" charset="0"/>
                <a:ea typeface="Times New Roman" panose="02020603050405020304" pitchFamily="18" charset="0"/>
              </a:rPr>
              <a:t>3.5 Identify common governance problems and issues.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993300"/>
              </a:solidFill>
              <a:effectLst/>
              <a:latin typeface="Times New Roman" panose="02020603050405020304" pitchFamily="18" charset="0"/>
              <a:ea typeface="Times New Roman" panose="02020603050405020304" pitchFamily="18" charset="0"/>
            </a:endParaRPr>
          </a:p>
          <a:p>
            <a:pPr marL="285750" marR="0" indent="-285750">
              <a:lnSpc>
                <a:spcPct val="20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Why is board diversity important?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20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Women represent almost 60% of the U.S. workforce, and g</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ender and racial discrimination violates equal treatment under the law.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200000"/>
              </a:lnSpc>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Diversity provides a fuller array of knowledge for innovative and thorough decision-making that considers different risks and action implications.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200000"/>
              </a:lnSpc>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Diversity reduces groupthink and premature consensus tendencies.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200000"/>
              </a:lnSpc>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Boards benefit from being sensitive to customer preferences; women make 85% of all consumer purchases, and the “female economy” is valued at $18 trillion.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200000"/>
              </a:lnSpc>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Diversity enhances the firm’s credibility and connections with consumers, employees, and shareholders.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993300"/>
                </a:solidFill>
                <a:effectLst/>
                <a:latin typeface="Times New Roman" panose="02020603050405020304" pitchFamily="18" charset="0"/>
                <a:ea typeface="Times New Roman" panose="02020603050405020304" pitchFamily="18" charset="0"/>
              </a:rPr>
              <a:t>Why does the gender gap exist?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993300"/>
                </a:solidFill>
                <a:effectLst/>
                <a:latin typeface="Times New Roman" panose="02020603050405020304" pitchFamily="18" charset="0"/>
                <a:ea typeface="Times New Roman" panose="02020603050405020304" pitchFamily="18" charset="0"/>
              </a:rPr>
              <a:t>First, board members tend to be highly accomplished business executives who are late in their career.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993300"/>
                </a:solidFill>
                <a:effectLst/>
                <a:latin typeface="Times New Roman" panose="02020603050405020304" pitchFamily="18" charset="0"/>
                <a:ea typeface="Times New Roman" panose="02020603050405020304" pitchFamily="18" charset="0"/>
              </a:rPr>
              <a:t>Second, networking discrimination. Many board members are chosen based on recommendations from current board members.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993300"/>
                </a:solidFill>
                <a:effectLst/>
                <a:latin typeface="Times New Roman" panose="02020603050405020304" pitchFamily="18" charset="0"/>
                <a:ea typeface="Times New Roman" panose="02020603050405020304" pitchFamily="18" charset="0"/>
              </a:rPr>
              <a:t>Third, gender discrimination. Some of the older Caucasian male directors maintain outdated stereotypes about women.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solidFill>
                <a:srgbClr val="993300"/>
              </a:solidFill>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9974C31-EB4A-4B21-8134-CB5741A1DC5F}" type="slidenum">
              <a:rPr lang="en-US" smtClean="0"/>
              <a:t>23</a:t>
            </a:fld>
            <a:endParaRPr lang="en-US" dirty="0"/>
          </a:p>
        </p:txBody>
      </p:sp>
    </p:spTree>
    <p:extLst>
      <p:ext uri="{BB962C8B-B14F-4D97-AF65-F5344CB8AC3E}">
        <p14:creationId xmlns:p14="http://schemas.microsoft.com/office/powerpoint/2010/main" val="31922991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993300"/>
                </a:solidFill>
                <a:effectLst/>
                <a:latin typeface="Times New Roman" panose="02020603050405020304" pitchFamily="18" charset="0"/>
                <a:ea typeface="Times New Roman" panose="02020603050405020304" pitchFamily="18" charset="0"/>
              </a:rPr>
              <a:t>3.5 Identify common governance problems and issues.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993300"/>
              </a:solidFill>
              <a:effectLst/>
              <a:latin typeface="Times New Roman" panose="02020603050405020304" pitchFamily="18" charset="0"/>
              <a:ea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Table 3.6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Fortune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100 Board Members, Race and Gender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solidFill>
                <a:srgbClr val="993300"/>
              </a:solidFill>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9974C31-EB4A-4B21-8134-CB5741A1DC5F}" type="slidenum">
              <a:rPr lang="en-US" smtClean="0"/>
              <a:t>24</a:t>
            </a:fld>
            <a:endParaRPr lang="en-US" dirty="0"/>
          </a:p>
        </p:txBody>
      </p:sp>
    </p:spTree>
    <p:extLst>
      <p:ext uri="{BB962C8B-B14F-4D97-AF65-F5344CB8AC3E}">
        <p14:creationId xmlns:p14="http://schemas.microsoft.com/office/powerpoint/2010/main" val="14538556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993300"/>
                </a:solidFill>
                <a:effectLst/>
                <a:latin typeface="Times New Roman" panose="02020603050405020304" pitchFamily="18" charset="0"/>
                <a:ea typeface="Times New Roman" panose="02020603050405020304" pitchFamily="18" charset="0"/>
              </a:rPr>
              <a:t>3.5 Identify common governance problems and issues.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993300"/>
              </a:solidFill>
              <a:effectLst/>
              <a:latin typeface="Times New Roman" panose="02020603050405020304" pitchFamily="18" charset="0"/>
              <a:ea typeface="Times New Roman" panose="02020603050405020304" pitchFamily="18" charset="0"/>
            </a:endParaRPr>
          </a:p>
          <a:p>
            <a:pPr marL="342900" marR="0" lvl="0" indent="-342900">
              <a:lnSpc>
                <a:spcPct val="20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#MeToo</a:t>
            </a:r>
          </a:p>
          <a:p>
            <a:pPr marL="800100" marR="0" lvl="1" indent="-342900">
              <a:lnSpc>
                <a:spcPct val="20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rPr>
              <a:t>By October 2018, 201 men were removed from power across many industries, and 43% of them were replaced by women.</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Working with Human Resources and Legal to hire a chief diversity and inclusion officer to oversee and coordinate implementation of goals toward diversity and inclusion within the company.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Ensuring the composition of the board includes diversity in its membership. Create committees to oversee issues of ethics and cultural diversity and inclusion within the business.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Arial" panose="020B0604020202020204" pitchFamily="34" charset="0"/>
              <a:buChar char="•"/>
            </a:pP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Policies and procedures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Reports of sexual harassment against senior officials and employees must be brought to the board’s attention, investigated thoroughly, violations punished, and payouts reviewed.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Arial" panose="020B0604020202020204" pitchFamily="34" charset="0"/>
              <a:buChar char="•"/>
            </a:pP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Training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Mandate interactive training tailored to responsibilities for all employees, especially middle managers who are often the first to hear sexual harassment claims.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Arial" panose="020B0604020202020204" pitchFamily="34" charset="0"/>
              <a:buChar char="•"/>
            </a:pP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Diversity and inclusion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Cultivate female and minority talent, oversee adoption of hiring practices that promote diversity, invest in mentorships and training, set diversity initiative goals, and assess outcomes.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9974C31-EB4A-4B21-8134-CB5741A1DC5F}" type="slidenum">
              <a:rPr lang="en-US" smtClean="0"/>
              <a:t>25</a:t>
            </a:fld>
            <a:endParaRPr lang="en-US" dirty="0"/>
          </a:p>
        </p:txBody>
      </p:sp>
    </p:spTree>
    <p:extLst>
      <p:ext uri="{BB962C8B-B14F-4D97-AF65-F5344CB8AC3E}">
        <p14:creationId xmlns:p14="http://schemas.microsoft.com/office/powerpoint/2010/main" val="22263721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993300"/>
                </a:solidFill>
                <a:effectLst/>
                <a:latin typeface="Times New Roman" panose="02020603050405020304" pitchFamily="18" charset="0"/>
                <a:ea typeface="Times New Roman" panose="02020603050405020304" pitchFamily="18" charset="0"/>
              </a:rPr>
              <a:t>3.5 Identify common governance problems and issues.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993300"/>
              </a:solidFill>
              <a:effectLst/>
              <a:latin typeface="Times New Roman" panose="02020603050405020304" pitchFamily="18" charset="0"/>
              <a:ea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Shareholder activist</a:t>
            </a:r>
            <a:r>
              <a:rPr lang="en-US" sz="1800" dirty="0">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 A person who attempts to use his or her rights as a </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shareholder</a:t>
            </a:r>
            <a:r>
              <a:rPr lang="en-US" sz="1800" dirty="0">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 of a publicly traded corporation to bring about change within or for the corporation.</a:t>
            </a:r>
            <a:r>
              <a:rPr lang="en-US" sz="18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rgbClr val="111111"/>
                </a:solidFill>
                <a:effectLst/>
                <a:latin typeface="Times New Roman" panose="02020603050405020304" pitchFamily="18" charset="0"/>
                <a:ea typeface="Calibri" panose="020F0502020204030204" pitchFamily="34" charset="0"/>
              </a:rPr>
              <a:t>Two types of shareholder activists who pressure board of directors are (1) a large shareholder who believes management is performing poorly and wants to change corporate direction and board membership, and (2) shareholders who want the company to improve its environmental, social, and governance standards (ESG), such as disclosing pollution and human rights performance.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rgbClr val="111111"/>
                </a:solidFill>
                <a:effectLst/>
                <a:latin typeface="Times New Roman" panose="02020603050405020304" pitchFamily="18" charset="0"/>
                <a:ea typeface="Calibri" panose="020F0502020204030204" pitchFamily="34" charset="0"/>
              </a:rPr>
              <a:t>ICCR uses its equity stakes in </a:t>
            </a:r>
            <a:r>
              <a:rPr lang="en-US" sz="1800" i="1" dirty="0">
                <a:solidFill>
                  <a:srgbClr val="111111"/>
                </a:solidFill>
                <a:effectLst/>
                <a:latin typeface="Times New Roman" panose="02020603050405020304" pitchFamily="18" charset="0"/>
                <a:ea typeface="Calibri" panose="020F0502020204030204" pitchFamily="34" charset="0"/>
              </a:rPr>
              <a:t>Fortune</a:t>
            </a:r>
            <a:r>
              <a:rPr lang="en-US" sz="1800" dirty="0">
                <a:solidFill>
                  <a:srgbClr val="111111"/>
                </a:solidFill>
                <a:effectLst/>
                <a:latin typeface="Times New Roman" panose="02020603050405020304" pitchFamily="18" charset="0"/>
                <a:ea typeface="Calibri" panose="020F0502020204030204" pitchFamily="34" charset="0"/>
              </a:rPr>
              <a:t> 500 companies to hold corporations accountable to positive changes in environmental, social, and governance (ESG) performance.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Juul report on company policies aimed at discouraging the use of its nicotine delivery products to young people.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Disney report on company lobbying activities.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Starbucks report on company efforts to step up the scale and pace of sustainable packaging initiatives.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Tyson report on company human rights processes and impacts.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Smith &amp; Wesson report on company efforts to reduce gun violence.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Amgen report on the relationship between the company’s high drug prices and senior executive compensation arrangements.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800" b="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solidFill>
                <a:srgbClr val="993300"/>
              </a:solidFill>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9974C31-EB4A-4B21-8134-CB5741A1DC5F}" type="slidenum">
              <a:rPr lang="en-US" smtClean="0"/>
              <a:t>26</a:t>
            </a:fld>
            <a:endParaRPr lang="en-US" dirty="0"/>
          </a:p>
        </p:txBody>
      </p:sp>
    </p:spTree>
    <p:extLst>
      <p:ext uri="{BB962C8B-B14F-4D97-AF65-F5344CB8AC3E}">
        <p14:creationId xmlns:p14="http://schemas.microsoft.com/office/powerpoint/2010/main" val="26127619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993300"/>
                </a:solidFill>
                <a:effectLst/>
                <a:latin typeface="Times New Roman" panose="02020603050405020304" pitchFamily="18" charset="0"/>
                <a:ea typeface="Times New Roman" panose="02020603050405020304" pitchFamily="18" charset="0"/>
              </a:rPr>
              <a:t>3.5 Identify common governance problems and issues.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993300"/>
              </a:solidFill>
              <a:effectLst/>
              <a:latin typeface="Times New Roman" panose="02020603050405020304" pitchFamily="18" charset="0"/>
              <a:ea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Calibri" panose="020F0502020204030204" pitchFamily="34" charset="0"/>
              </a:rPr>
              <a:t>CEOs work long hours, sacrifice family life, experience tremendous amounts of stress, and make decisions that impact the livelihoods of their employees.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Calibri" panose="020F0502020204030204" pitchFamily="34" charset="0"/>
              </a:rPr>
              <a:t>Since 1978, CEO compensation grew by 1,008% compared to 12% for the average worker.</a:t>
            </a:r>
          </a:p>
        </p:txBody>
      </p:sp>
      <p:sp>
        <p:nvSpPr>
          <p:cNvPr id="4" name="Slide Number Placeholder 3"/>
          <p:cNvSpPr>
            <a:spLocks noGrp="1"/>
          </p:cNvSpPr>
          <p:nvPr>
            <p:ph type="sldNum" sz="quarter" idx="5"/>
          </p:nvPr>
        </p:nvSpPr>
        <p:spPr/>
        <p:txBody>
          <a:bodyPr/>
          <a:lstStyle/>
          <a:p>
            <a:fld id="{39974C31-EB4A-4B21-8134-CB5741A1DC5F}" type="slidenum">
              <a:rPr lang="en-US" smtClean="0"/>
              <a:t>27</a:t>
            </a:fld>
            <a:endParaRPr lang="en-US" dirty="0"/>
          </a:p>
        </p:txBody>
      </p:sp>
    </p:spTree>
    <p:extLst>
      <p:ext uri="{BB962C8B-B14F-4D97-AF65-F5344CB8AC3E}">
        <p14:creationId xmlns:p14="http://schemas.microsoft.com/office/powerpoint/2010/main" val="27615607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993300"/>
                </a:solidFill>
                <a:effectLst/>
                <a:latin typeface="Times New Roman" panose="02020603050405020304" pitchFamily="18" charset="0"/>
                <a:ea typeface="Times New Roman" panose="02020603050405020304" pitchFamily="18" charset="0"/>
              </a:rPr>
              <a:t>3.5 Identify common governance problems and issues.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993300"/>
              </a:solidFill>
              <a:effectLst/>
              <a:latin typeface="Times New Roman" panose="02020603050405020304" pitchFamily="18" charset="0"/>
              <a:ea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Table 3.7 Highest-Paid CEOs, 2018</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solidFill>
                <a:srgbClr val="993300"/>
              </a:solidFill>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9974C31-EB4A-4B21-8134-CB5741A1DC5F}" type="slidenum">
              <a:rPr lang="en-US" smtClean="0"/>
              <a:t>28</a:t>
            </a:fld>
            <a:endParaRPr lang="en-US" dirty="0"/>
          </a:p>
        </p:txBody>
      </p:sp>
    </p:spTree>
    <p:extLst>
      <p:ext uri="{BB962C8B-B14F-4D97-AF65-F5344CB8AC3E}">
        <p14:creationId xmlns:p14="http://schemas.microsoft.com/office/powerpoint/2010/main" val="6456722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993300"/>
                </a:solidFill>
                <a:effectLst/>
                <a:latin typeface="Times New Roman" panose="02020603050405020304" pitchFamily="18" charset="0"/>
                <a:ea typeface="Times New Roman" panose="02020603050405020304" pitchFamily="18" charset="0"/>
              </a:rPr>
              <a:t>3.5 Identify common governance problems and issues.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993300"/>
              </a:solidFill>
              <a:effectLst/>
              <a:latin typeface="Times New Roman" panose="02020603050405020304" pitchFamily="18" charset="0"/>
              <a:ea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effectLst/>
                <a:latin typeface="Times New Roman" panose="02020603050405020304" pitchFamily="18" charset="0"/>
                <a:ea typeface="Calibri" panose="020F0502020204030204" pitchFamily="34" charset="0"/>
              </a:rPr>
              <a:t>Golden parachutes</a:t>
            </a:r>
            <a:r>
              <a:rPr lang="en-US" sz="1800" dirty="0">
                <a:effectLst/>
                <a:latin typeface="Times New Roman" panose="02020603050405020304" pitchFamily="18" charset="0"/>
                <a:ea typeface="Calibri" panose="020F0502020204030204" pitchFamily="34" charset="0"/>
              </a:rPr>
              <a:t> Excessive severance packages for top executives.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Calibri" panose="020F0502020204030204" pitchFamily="34" charset="0"/>
              </a:rPr>
              <a:t>For instance, Michael Ovitz was fired after less than one year as Walt Disney’s executive president. Ovitz received $140 million from Disney because the termination triggered a severance agreement he had when his previous company was acquired by Disney.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Calibri" panose="020F0502020204030204" pitchFamily="34" charset="0"/>
              </a:rPr>
              <a:t>While terminated CEOs are financially rewarded for their poor performance, the same is not the case for many other terminated employees.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Calibri" panose="020F0502020204030204" pitchFamily="34" charset="0"/>
              </a:rPr>
              <a:t>Typically, a compensation consultant presents the company’s board of directors with compensation and benefits packages of other CEOs in the same industry.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Calibri" panose="020F0502020204030204" pitchFamily="34" charset="0"/>
              </a:rPr>
              <a:t>Board members choose a compensation package toward the high end of the scale so as not to lose the CEO and other executives to a competitor. As a result, high-end pay packages quickly ratchet upward based on peer comparisons.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Calibri" panose="020F0502020204030204" pitchFamily="34" charset="0"/>
              </a:rPr>
              <a:t>Gravity Payments’ CEO Dan Price took a different approach to closing the income inequality gap. In 2015, Price announced phasing in an annual $70,000 minimum wage over 3 years and reduced his $1 million salary to the same amount.</a:t>
            </a:r>
            <a:endParaRPr lang="en-US" sz="1200" dirty="0">
              <a:solidFill>
                <a:srgbClr val="993300"/>
              </a:solidFill>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9974C31-EB4A-4B21-8134-CB5741A1DC5F}" type="slidenum">
              <a:rPr lang="en-US" smtClean="0"/>
              <a:t>29</a:t>
            </a:fld>
            <a:endParaRPr lang="en-US" dirty="0"/>
          </a:p>
        </p:txBody>
      </p:sp>
    </p:spTree>
    <p:extLst>
      <p:ext uri="{BB962C8B-B14F-4D97-AF65-F5344CB8AC3E}">
        <p14:creationId xmlns:p14="http://schemas.microsoft.com/office/powerpoint/2010/main" val="2626379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3.1 Describe the role of ethical values for the six traditional shareholder-oriented governance systems.</a:t>
            </a:r>
          </a:p>
          <a:p>
            <a:endParaRPr lang="en-US"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Limited liability company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(LLC)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 governance structure where only the LLC entity is legally responsible for business liabilities or debts, not the individual owners.</a:t>
            </a:r>
            <a:r>
              <a:rPr lang="en-US" sz="18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Public corporation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 for-profit corporation whose shares of stock are sold on public exchanges or over-the-counter markets.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OECD Principles of Corporate Governance lists multiple ethical responsibilities for board members. Board members should consider the following principles: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20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Act </a:t>
            </a:r>
            <a:r>
              <a:rPr lang="en-US" sz="1800" dirty="0" smtClean="0">
                <a:effectLst/>
                <a:latin typeface="Times New Roman" panose="02020603050405020304" pitchFamily="18" charset="0"/>
                <a:ea typeface="Calibri" panose="020F0502020204030204" pitchFamily="34" charset="0"/>
                <a:cs typeface="Times New Roman" panose="02020603050405020304" pitchFamily="18" charset="0"/>
              </a:rPr>
              <a:t>on a fully informed basis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 good faith, with due diligence and care, and in the best interest of the company and the shareholders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20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Apply high ethical standards . . . [that] take into account the interests of stakeholders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20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Align key executive and board remuneration with the longer-term interests of the company and its shareholders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20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Monitor and manage potential conflicts of interest of management, board members, and shareholders, including misuse of corporate assets and abuse in related party transactions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20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Ensure the integrity of the corporation’s accounting and financial reporting systems and compliance with the law and relevant standards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20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Oversee the process of disclosure and communications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20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Have access to accurate, relevant, and timely information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9974C31-EB4A-4B21-8134-CB5741A1DC5F}" type="slidenum">
              <a:rPr lang="en-US" smtClean="0"/>
              <a:t>4</a:t>
            </a:fld>
            <a:endParaRPr lang="en-US" dirty="0"/>
          </a:p>
        </p:txBody>
      </p:sp>
    </p:spTree>
    <p:extLst>
      <p:ext uri="{BB962C8B-B14F-4D97-AF65-F5344CB8AC3E}">
        <p14:creationId xmlns:p14="http://schemas.microsoft.com/office/powerpoint/2010/main" val="2403008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3.2 Identify two primary ways boards of directors determine what is in the best interest of the company.</a:t>
            </a:r>
          </a:p>
          <a:p>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Shareholder primacy</a:t>
            </a:r>
            <a:r>
              <a:rPr lang="en-US" sz="18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belief that a corporation’s sole purpose is to provide profit for stockholders.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5</a:t>
            </a:fld>
            <a:endParaRPr lang="en-US" dirty="0"/>
          </a:p>
        </p:txBody>
      </p:sp>
    </p:spTree>
    <p:extLst>
      <p:ext uri="{BB962C8B-B14F-4D97-AF65-F5344CB8AC3E}">
        <p14:creationId xmlns:p14="http://schemas.microsoft.com/office/powerpoint/2010/main" val="27475873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3.2 Identify two primary ways boards of directors determine what is in the best interest of the company.</a:t>
            </a:r>
          </a:p>
          <a:p>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Counterexamples to Friedman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Calibri" panose="020F0502020204030204" pitchFamily="34" charset="0"/>
              </a:rPr>
              <a:t>First, pollution raises issues regarding moral duties to employees and communities.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Calibri" panose="020F0502020204030204" pitchFamily="34" charset="0"/>
              </a:rPr>
              <a:t>Second, corporate tax avoidance raises civic duties issues.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i="1" dirty="0">
                <a:effectLst/>
                <a:latin typeface="Times New Roman" panose="02020603050405020304" pitchFamily="18" charset="0"/>
                <a:ea typeface="Calibri" panose="020F0502020204030204" pitchFamily="34" charset="0"/>
              </a:rPr>
              <a:t>Tax evasion</a:t>
            </a:r>
            <a:r>
              <a:rPr lang="en-US" sz="1800" dirty="0">
                <a:effectLst/>
                <a:latin typeface="Times New Roman" panose="02020603050405020304" pitchFamily="18" charset="0"/>
                <a:ea typeface="Calibri" panose="020F0502020204030204" pitchFamily="34" charset="0"/>
              </a:rPr>
              <a:t> refers to illegally not paying taxes, whereas </a:t>
            </a:r>
            <a:r>
              <a:rPr lang="en-US" sz="1800" i="1" dirty="0">
                <a:effectLst/>
                <a:latin typeface="Times New Roman" panose="02020603050405020304" pitchFamily="18" charset="0"/>
                <a:ea typeface="Calibri" panose="020F0502020204030204" pitchFamily="34" charset="0"/>
              </a:rPr>
              <a:t>tax avoidance</a:t>
            </a:r>
            <a:r>
              <a:rPr lang="en-US" sz="1800" dirty="0">
                <a:effectLst/>
                <a:latin typeface="Times New Roman" panose="02020603050405020304" pitchFamily="18" charset="0"/>
                <a:ea typeface="Calibri" panose="020F0502020204030204" pitchFamily="34" charset="0"/>
              </a:rPr>
              <a:t> refers to legally not paying taxes.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Calibri" panose="020F0502020204030204" pitchFamily="34" charset="0"/>
              </a:rPr>
              <a:t>Third, a “maximizing profits” work culture can blind managers to unanticipated long-term costs because moral concerns were not considered.</a:t>
            </a:r>
            <a:endParaRPr lang="en-US" sz="1800" b="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Calibri" panose="020F0502020204030204" pitchFamily="34" charset="0"/>
              </a:rPr>
              <a:t>Professor Archie Carroll differentiates four components of social responsibility: economic, legal, ethical, and philanthropic.</a:t>
            </a:r>
            <a:endParaRPr lang="en-US" sz="1800" b="1"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endParaRP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6</a:t>
            </a:fld>
            <a:endParaRPr lang="en-US" dirty="0"/>
          </a:p>
        </p:txBody>
      </p:sp>
    </p:spTree>
    <p:extLst>
      <p:ext uri="{BB962C8B-B14F-4D97-AF65-F5344CB8AC3E}">
        <p14:creationId xmlns:p14="http://schemas.microsoft.com/office/powerpoint/2010/main" val="31042260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3.2 Identify two primary ways boards of directors determine what is in the best interest of the company.</a:t>
            </a:r>
          </a:p>
          <a:p>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Business Roundtable</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An exclusive organization of CEOs of major U.S. companies that promotes public policy favorable to business interests.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7</a:t>
            </a:fld>
            <a:endParaRPr lang="en-US" dirty="0"/>
          </a:p>
        </p:txBody>
      </p:sp>
    </p:spTree>
    <p:extLst>
      <p:ext uri="{BB962C8B-B14F-4D97-AF65-F5344CB8AC3E}">
        <p14:creationId xmlns:p14="http://schemas.microsoft.com/office/powerpoint/2010/main" val="33249165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3.2 Identify two primary ways boards of directors determine what is in the best interest of the company.</a:t>
            </a:r>
          </a:p>
          <a:p>
            <a:endParaRPr lang="en-US" sz="1800" spc="10" dirty="0">
              <a:solidFill>
                <a:srgbClr val="4A4A4A"/>
              </a:solidFill>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US" sz="1800" spc="10" dirty="0">
                <a:solidFill>
                  <a:srgbClr val="4A4A4A"/>
                </a:solidFill>
                <a:effectLst/>
                <a:latin typeface="Times New Roman" panose="02020603050405020304" pitchFamily="18" charset="0"/>
                <a:ea typeface="Times New Roman" panose="02020603050405020304" pitchFamily="18" charset="0"/>
              </a:rPr>
              <a:t>To this end businesses should commit to the following standards:</a:t>
            </a:r>
            <a:endParaRPr lang="en-US" sz="1800" dirty="0">
              <a:effectLst/>
              <a:latin typeface="Times New Roman" panose="02020603050405020304" pitchFamily="18" charset="0"/>
              <a:ea typeface="Times New Roman" panose="02020603050405020304" pitchFamily="18" charset="0"/>
            </a:endParaRPr>
          </a:p>
          <a:p>
            <a:pPr marL="742950" marR="0" lvl="1" indent="-285750">
              <a:lnSpc>
                <a:spcPct val="200000"/>
              </a:lnSpc>
              <a:spcBef>
                <a:spcPts val="0"/>
              </a:spcBef>
              <a:spcAft>
                <a:spcPts val="0"/>
              </a:spcAft>
              <a:buFont typeface="Arial" panose="020B0604020202020204" pitchFamily="34" charset="0"/>
              <a:buChar char="•"/>
            </a:pPr>
            <a:r>
              <a:rPr lang="en-US" sz="1800" spc="10" dirty="0">
                <a:solidFill>
                  <a:srgbClr val="4A4A4A"/>
                </a:solidFill>
                <a:effectLst/>
                <a:latin typeface="Times New Roman" panose="02020603050405020304" pitchFamily="18" charset="0"/>
                <a:ea typeface="Times New Roman" panose="02020603050405020304" pitchFamily="18" charset="0"/>
              </a:rPr>
              <a:t>Creating value for customers</a:t>
            </a:r>
            <a:endParaRPr lang="en-US" sz="1800" dirty="0">
              <a:effectLst/>
              <a:latin typeface="Times New Roman" panose="02020603050405020304" pitchFamily="18" charset="0"/>
              <a:ea typeface="Times New Roman" panose="02020603050405020304" pitchFamily="18" charset="0"/>
            </a:endParaRPr>
          </a:p>
          <a:p>
            <a:pPr marL="742950" marR="0" lvl="1" indent="-285750">
              <a:lnSpc>
                <a:spcPct val="200000"/>
              </a:lnSpc>
              <a:spcBef>
                <a:spcPts val="0"/>
              </a:spcBef>
              <a:spcAft>
                <a:spcPts val="0"/>
              </a:spcAft>
              <a:buFont typeface="Arial" panose="020B0604020202020204" pitchFamily="34" charset="0"/>
              <a:buChar char="•"/>
            </a:pPr>
            <a:r>
              <a:rPr lang="en-US" sz="1800" spc="10" dirty="0">
                <a:solidFill>
                  <a:srgbClr val="4A4A4A"/>
                </a:solidFill>
                <a:effectLst/>
                <a:latin typeface="Times New Roman" panose="02020603050405020304" pitchFamily="18" charset="0"/>
                <a:ea typeface="Times New Roman" panose="02020603050405020304" pitchFamily="18" charset="0"/>
              </a:rPr>
              <a:t>Investing in employees</a:t>
            </a:r>
            <a:endParaRPr lang="en-US" sz="1800" dirty="0">
              <a:effectLst/>
              <a:latin typeface="Times New Roman" panose="02020603050405020304" pitchFamily="18" charset="0"/>
              <a:ea typeface="Times New Roman" panose="02020603050405020304" pitchFamily="18" charset="0"/>
            </a:endParaRPr>
          </a:p>
          <a:p>
            <a:pPr marL="742950" marR="0" lvl="1" indent="-285750">
              <a:lnSpc>
                <a:spcPct val="200000"/>
              </a:lnSpc>
              <a:spcBef>
                <a:spcPts val="0"/>
              </a:spcBef>
              <a:spcAft>
                <a:spcPts val="0"/>
              </a:spcAft>
              <a:buFont typeface="Arial" panose="020B0604020202020204" pitchFamily="34" charset="0"/>
              <a:buChar char="•"/>
            </a:pPr>
            <a:r>
              <a:rPr lang="en-US" sz="1800" spc="10" dirty="0">
                <a:solidFill>
                  <a:srgbClr val="4A4A4A"/>
                </a:solidFill>
                <a:effectLst/>
                <a:latin typeface="Times New Roman" panose="02020603050405020304" pitchFamily="18" charset="0"/>
                <a:ea typeface="Times New Roman" panose="02020603050405020304" pitchFamily="18" charset="0"/>
              </a:rPr>
              <a:t>Fostering strong relationships with suppliers</a:t>
            </a:r>
            <a:endParaRPr lang="en-US" sz="1800"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9974C31-EB4A-4B21-8134-CB5741A1DC5F}" type="slidenum">
              <a:rPr lang="en-US" smtClean="0"/>
              <a:t>8</a:t>
            </a:fld>
            <a:endParaRPr lang="en-US" dirty="0"/>
          </a:p>
        </p:txBody>
      </p:sp>
    </p:spTree>
    <p:extLst>
      <p:ext uri="{BB962C8B-B14F-4D97-AF65-F5344CB8AC3E}">
        <p14:creationId xmlns:p14="http://schemas.microsoft.com/office/powerpoint/2010/main" val="30975669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3.2 Identify two primary ways boards of directors determine what is in the best interest of the company.</a:t>
            </a:r>
          </a:p>
          <a:p>
            <a:endParaRPr lang="en-US" dirty="0"/>
          </a:p>
          <a:p>
            <a:pPr marL="285750" indent="-285750">
              <a:buFont typeface="Arial" panose="020B0604020202020204" pitchFamily="34" charset="0"/>
              <a:buChar char="•"/>
            </a:pPr>
            <a:r>
              <a:rPr lang="en-US" sz="1800" spc="10" dirty="0">
                <a:solidFill>
                  <a:srgbClr val="4A4A4A"/>
                </a:solidFill>
                <a:effectLst/>
                <a:latin typeface="Times New Roman" panose="02020603050405020304" pitchFamily="18" charset="0"/>
                <a:ea typeface="Times New Roman" panose="02020603050405020304" pitchFamily="18" charset="0"/>
              </a:rPr>
              <a:t>To this end businesses should commit to the following standards:</a:t>
            </a:r>
            <a:endParaRPr lang="en-US" sz="1800" dirty="0">
              <a:effectLst/>
              <a:latin typeface="Times New Roman" panose="02020603050405020304" pitchFamily="18" charset="0"/>
              <a:ea typeface="Times New Roman" panose="02020603050405020304" pitchFamily="18" charset="0"/>
            </a:endParaRPr>
          </a:p>
          <a:p>
            <a:pPr marL="742950" marR="0" lvl="1" indent="-285750">
              <a:lnSpc>
                <a:spcPct val="200000"/>
              </a:lnSpc>
              <a:spcBef>
                <a:spcPts val="0"/>
              </a:spcBef>
              <a:spcAft>
                <a:spcPts val="0"/>
              </a:spcAft>
              <a:buFont typeface="Arial" panose="020B0604020202020204" pitchFamily="34" charset="0"/>
              <a:buChar char="•"/>
            </a:pPr>
            <a:r>
              <a:rPr lang="en-US" sz="1800" spc="10" dirty="0">
                <a:solidFill>
                  <a:srgbClr val="4A4A4A"/>
                </a:solidFill>
                <a:effectLst/>
                <a:latin typeface="Times New Roman" panose="02020603050405020304" pitchFamily="18" charset="0"/>
                <a:ea typeface="Times New Roman" panose="02020603050405020304" pitchFamily="18" charset="0"/>
              </a:rPr>
              <a:t>Embracing sustainable practices within the communities they work in</a:t>
            </a:r>
            <a:endParaRPr lang="en-US" sz="1800" dirty="0">
              <a:effectLst/>
              <a:latin typeface="Times New Roman" panose="02020603050405020304" pitchFamily="18" charset="0"/>
              <a:ea typeface="Times New Roman" panose="02020603050405020304" pitchFamily="18" charset="0"/>
            </a:endParaRPr>
          </a:p>
          <a:p>
            <a:pPr marL="742950" marR="0" lvl="1" indent="-285750">
              <a:lnSpc>
                <a:spcPct val="200000"/>
              </a:lnSpc>
              <a:spcBef>
                <a:spcPts val="0"/>
              </a:spcBef>
              <a:spcAft>
                <a:spcPts val="0"/>
              </a:spcAft>
              <a:buFont typeface="Arial" panose="020B0604020202020204" pitchFamily="34" charset="0"/>
              <a:buChar char="•"/>
            </a:pPr>
            <a:r>
              <a:rPr lang="en-US" sz="1800" spc="10" dirty="0">
                <a:solidFill>
                  <a:srgbClr val="4A4A4A"/>
                </a:solidFill>
                <a:effectLst/>
                <a:latin typeface="Times New Roman" panose="02020603050405020304" pitchFamily="18" charset="0"/>
                <a:ea typeface="Times New Roman" panose="02020603050405020304" pitchFamily="18" charset="0"/>
              </a:rPr>
              <a:t>Long-term value generation and transparency for shareholders</a:t>
            </a:r>
            <a:endParaRPr lang="en-US" sz="1800"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9974C31-EB4A-4B21-8134-CB5741A1DC5F}" type="slidenum">
              <a:rPr lang="en-US" smtClean="0"/>
              <a:t>9</a:t>
            </a:fld>
            <a:endParaRPr lang="en-US" dirty="0"/>
          </a:p>
        </p:txBody>
      </p:sp>
    </p:spTree>
    <p:extLst>
      <p:ext uri="{BB962C8B-B14F-4D97-AF65-F5344CB8AC3E}">
        <p14:creationId xmlns:p14="http://schemas.microsoft.com/office/powerpoint/2010/main" val="2800447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3.3 Explain three innovative stakeholder-oriented governance systems.</a:t>
            </a:r>
          </a:p>
          <a:p>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Table 3.2 Innovative Stakeholder-Oriented Governance Forms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20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Benefit corporation: Any for-profit company whose governing documents state that it operates for a public benefit; the board of directors has legal protection to extend the “best interest” of the company to include the interests of employees, the community, the environment, suppliers, and customers, as well as shareholders, when making decisions.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20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Employee stock ownership plan (ESOP):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All full-time employees over the age of 21 have an equity stake in the company; shares must be sold back to the company within 1 year after departure.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20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Cooperative: A voluntary association of people that meets their common economic, social, or cultural needs or aspirations through a jointly owned and democratically controlled business.</a:t>
            </a:r>
          </a:p>
        </p:txBody>
      </p:sp>
      <p:sp>
        <p:nvSpPr>
          <p:cNvPr id="4" name="Slide Number Placeholder 3"/>
          <p:cNvSpPr>
            <a:spLocks noGrp="1"/>
          </p:cNvSpPr>
          <p:nvPr>
            <p:ph type="sldNum" sz="quarter" idx="5"/>
          </p:nvPr>
        </p:nvSpPr>
        <p:spPr/>
        <p:txBody>
          <a:bodyPr/>
          <a:lstStyle/>
          <a:p>
            <a:fld id="{39974C31-EB4A-4B21-8134-CB5741A1DC5F}" type="slidenum">
              <a:rPr lang="en-US" smtClean="0"/>
              <a:t>10</a:t>
            </a:fld>
            <a:endParaRPr lang="en-US" dirty="0"/>
          </a:p>
        </p:txBody>
      </p:sp>
    </p:spTree>
    <p:extLst>
      <p:ext uri="{BB962C8B-B14F-4D97-AF65-F5344CB8AC3E}">
        <p14:creationId xmlns:p14="http://schemas.microsoft.com/office/powerpoint/2010/main" val="2979176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E2F2F6"/>
        </a:solid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a:t>Author, Title and Edition. © 20XX SAGE Publishing.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7" name="Title 6"/>
          <p:cNvSpPr>
            <a:spLocks noGrp="1"/>
          </p:cNvSpPr>
          <p:nvPr>
            <p:ph type="title"/>
          </p:nvPr>
        </p:nvSpPr>
        <p:spPr>
          <a:xfrm>
            <a:off x="1371600" y="3733800"/>
            <a:ext cx="6400800" cy="1752600"/>
          </a:xfrm>
        </p:spPr>
        <p:txBody>
          <a:bodyPr>
            <a:normAutofit/>
          </a:bodyPr>
          <a:lstStyle>
            <a:lvl1pPr>
              <a:defRPr sz="3200">
                <a:solidFill>
                  <a:schemeClr val="tx1"/>
                </a:solidFill>
                <a:latin typeface="+mn-lt"/>
              </a:defRPr>
            </a:lvl1pPr>
          </a:lstStyle>
          <a:p>
            <a:r>
              <a:rPr lang="en-US" dirty="0"/>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3008313" cy="728310"/>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838200"/>
            <a:ext cx="5111750" cy="5287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76400"/>
            <a:ext cx="3008313" cy="44497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6" name="Footer Placeholder 5"/>
          <p:cNvSpPr>
            <a:spLocks noGrp="1"/>
          </p:cNvSpPr>
          <p:nvPr>
            <p:ph type="ftr" sz="quarter" idx="11"/>
          </p:nvPr>
        </p:nvSpPr>
        <p:spPr/>
        <p:txBody>
          <a:bodyPr/>
          <a:lstStyle/>
          <a:p>
            <a:r>
              <a:rPr lang="en-US" dirty="0"/>
              <a:t>Author, Title and Edition. © 20XX SAGE Publishing.</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Author, Title and Edition. © 20XX SAGE Publishing.</a:t>
            </a:r>
          </a:p>
        </p:txBody>
      </p:sp>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761999"/>
            <a:ext cx="5486400" cy="39655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a:t>Author, Title and Edition. © 20XX SAGE Publishing.</a:t>
            </a:r>
          </a:p>
        </p:txBody>
      </p:sp>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304800"/>
            <a:ext cx="7696200" cy="1143000"/>
          </a:xfrm>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990600" y="1676400"/>
            <a:ext cx="7696200" cy="4449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990600" y="6356350"/>
            <a:ext cx="7010400" cy="365125"/>
          </a:xfrm>
        </p:spPr>
        <p:txBody>
          <a:bodyPr/>
          <a:lstStyle/>
          <a:p>
            <a:r>
              <a:rPr lang="en-US" dirty="0"/>
              <a:t>Author, Title and Edition. © 20XX SAGE Publishing.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7" name="Rectangle 6"/>
          <p:cNvSpPr/>
          <p:nvPr userDrawn="1"/>
        </p:nvSpPr>
        <p:spPr>
          <a:xfrm>
            <a:off x="0" y="0"/>
            <a:ext cx="609600" cy="6858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40290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a:t>Author, Title and Edition. © 20XX SAGE Publishing.</a:t>
            </a:r>
          </a:p>
        </p:txBody>
      </p:sp>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Author, Title and Edition. © 20XX SAGE Publishing.</a:t>
            </a:r>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2133600"/>
            <a:ext cx="4038600"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2133600"/>
            <a:ext cx="4038600"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8" name="Footer Placeholder 7"/>
          <p:cNvSpPr>
            <a:spLocks noGrp="1"/>
          </p:cNvSpPr>
          <p:nvPr>
            <p:ph type="ftr" sz="quarter" idx="11"/>
          </p:nvPr>
        </p:nvSpPr>
        <p:spPr/>
        <p:txBody>
          <a:bodyPr/>
          <a:lstStyle/>
          <a:p>
            <a:r>
              <a:rPr lang="en-US" dirty="0"/>
              <a:t>Author, Title and Edition. © 20XX SAGE Publishing.</a:t>
            </a:r>
          </a:p>
        </p:txBody>
      </p:sp>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2027238"/>
            <a:ext cx="4040188" cy="5635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90799"/>
            <a:ext cx="4040188" cy="35353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2027238"/>
            <a:ext cx="4041775" cy="5635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590799"/>
            <a:ext cx="4041775" cy="35353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Author, Title and Edition. © 20XX SAGE Publishing.</a:t>
            </a:r>
          </a:p>
        </p:txBody>
      </p:sp>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Author, Title and Edition. © 20XX SAGE Publishing.</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536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838200"/>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2133600"/>
            <a:ext cx="8229600" cy="39925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57200" y="6356350"/>
            <a:ext cx="7543800" cy="365125"/>
          </a:xfrm>
          <a:prstGeom prst="rect">
            <a:avLst/>
          </a:prstGeom>
        </p:spPr>
        <p:txBody>
          <a:bodyPr vert="horz" lIns="91440" tIns="45720" rIns="91440" bIns="45720" rtlCol="0" anchor="ctr"/>
          <a:lstStyle>
            <a:lvl1pPr algn="l">
              <a:defRPr sz="1050">
                <a:solidFill>
                  <a:schemeClr val="tx1">
                    <a:tint val="75000"/>
                  </a:schemeClr>
                </a:solidFill>
                <a:latin typeface="Arial" panose="020B0604020202020204" pitchFamily="34" charset="0"/>
                <a:cs typeface="Arial" panose="020B0604020202020204" pitchFamily="34" charset="0"/>
              </a:defRPr>
            </a:lvl1pPr>
          </a:lstStyle>
          <a:p>
            <a:r>
              <a:rPr lang="en-US" dirty="0"/>
              <a:t>Author, Title and Edition. © 20XX SAGE Publishing.</a:t>
            </a:r>
          </a:p>
        </p:txBody>
      </p:sp>
      <p:sp>
        <p:nvSpPr>
          <p:cNvPr id="6" name="Slide Number Placeholder 5"/>
          <p:cNvSpPr>
            <a:spLocks noGrp="1"/>
          </p:cNvSpPr>
          <p:nvPr>
            <p:ph type="sldNum" sz="quarter" idx="4"/>
          </p:nvPr>
        </p:nvSpPr>
        <p:spPr>
          <a:xfrm>
            <a:off x="8229600" y="6356350"/>
            <a:ext cx="457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
        <p:nvSpPr>
          <p:cNvPr id="7" name="Rectangle 6"/>
          <p:cNvSpPr/>
          <p:nvPr userDrawn="1"/>
        </p:nvSpPr>
        <p:spPr>
          <a:xfrm>
            <a:off x="0" y="0"/>
            <a:ext cx="9144000" cy="6096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61" r:id="rId9"/>
    <p:sldLayoutId id="2147483656" r:id="rId10"/>
    <p:sldLayoutId id="2147483657"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a:t>Business Ethics, 3e</a:t>
            </a:r>
            <a:br>
              <a:rPr lang="en-US" dirty="0"/>
            </a:br>
            <a:r>
              <a:rPr lang="en-US" dirty="0"/>
              <a:t>Chapter 3: Corporate Governance and Stakeholder Relationships</a:t>
            </a:r>
          </a:p>
        </p:txBody>
      </p:sp>
    </p:spTree>
    <p:extLst>
      <p:ext uri="{BB962C8B-B14F-4D97-AF65-F5344CB8AC3E}">
        <p14:creationId xmlns:p14="http://schemas.microsoft.com/office/powerpoint/2010/main" val="2565008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Innovative Stakeholder-Oriented Governance Systems </a:t>
            </a:r>
            <a:r>
              <a:rPr lang="en-US" sz="2200" dirty="0"/>
              <a:t>(1 of 8)</a:t>
            </a:r>
          </a:p>
        </p:txBody>
      </p:sp>
      <p:graphicFrame>
        <p:nvGraphicFramePr>
          <p:cNvPr id="6" name="Table 6">
            <a:extLst>
              <a:ext uri="{FF2B5EF4-FFF2-40B4-BE49-F238E27FC236}">
                <a16:creationId xmlns:a16="http://schemas.microsoft.com/office/drawing/2014/main" id="{AC870639-0196-4B5D-A284-84E3E89C6C12}"/>
              </a:ext>
            </a:extLst>
          </p:cNvPr>
          <p:cNvGraphicFramePr>
            <a:graphicFrameLocks noGrp="1"/>
          </p:cNvGraphicFramePr>
          <p:nvPr>
            <p:ph idx="1"/>
            <p:extLst>
              <p:ext uri="{D42A27DB-BD31-4B8C-83A1-F6EECF244321}">
                <p14:modId xmlns:p14="http://schemas.microsoft.com/office/powerpoint/2010/main" val="405004482"/>
              </p:ext>
            </p:extLst>
          </p:nvPr>
        </p:nvGraphicFramePr>
        <p:xfrm>
          <a:off x="457200" y="2133600"/>
          <a:ext cx="8229600" cy="1854200"/>
        </p:xfrm>
        <a:graphic>
          <a:graphicData uri="http://schemas.openxmlformats.org/drawingml/2006/table">
            <a:tbl>
              <a:tblPr firstRow="1" bandRow="1">
                <a:tableStyleId>{5C22544A-7EE6-4342-B048-85BDC9FD1C3A}</a:tableStyleId>
              </a:tblPr>
              <a:tblGrid>
                <a:gridCol w="8229600">
                  <a:extLst>
                    <a:ext uri="{9D8B030D-6E8A-4147-A177-3AD203B41FA5}">
                      <a16:colId xmlns:a16="http://schemas.microsoft.com/office/drawing/2014/main" val="2229903406"/>
                    </a:ext>
                  </a:extLst>
                </a:gridCol>
              </a:tblGrid>
              <a:tr h="370840">
                <a:tc>
                  <a:txBody>
                    <a:bodyPr/>
                    <a:lstStyle/>
                    <a:p>
                      <a:r>
                        <a:rPr lang="en-US" dirty="0"/>
                        <a:t>Table 3.2 Innovative Stakeholder-Oriented Governance Forms</a:t>
                      </a:r>
                    </a:p>
                  </a:txBody>
                  <a:tcPr/>
                </a:tc>
                <a:extLst>
                  <a:ext uri="{0D108BD9-81ED-4DB2-BD59-A6C34878D82A}">
                    <a16:rowId xmlns:a16="http://schemas.microsoft.com/office/drawing/2014/main" val="1748906033"/>
                  </a:ext>
                </a:extLst>
              </a:tr>
              <a:tr h="370840">
                <a:tc>
                  <a:txBody>
                    <a:bodyPr/>
                    <a:lstStyle/>
                    <a:p>
                      <a:r>
                        <a:rPr lang="en-US" dirty="0"/>
                        <a:t>Type</a:t>
                      </a:r>
                    </a:p>
                  </a:txBody>
                  <a:tcPr/>
                </a:tc>
                <a:extLst>
                  <a:ext uri="{0D108BD9-81ED-4DB2-BD59-A6C34878D82A}">
                    <a16:rowId xmlns:a16="http://schemas.microsoft.com/office/drawing/2014/main" val="597529394"/>
                  </a:ext>
                </a:extLst>
              </a:tr>
              <a:tr h="370840">
                <a:tc>
                  <a:txBody>
                    <a:bodyPr/>
                    <a:lstStyle/>
                    <a:p>
                      <a:r>
                        <a:rPr lang="en-US" dirty="0"/>
                        <a:t>Benefit corporation</a:t>
                      </a:r>
                    </a:p>
                  </a:txBody>
                  <a:tcPr/>
                </a:tc>
                <a:extLst>
                  <a:ext uri="{0D108BD9-81ED-4DB2-BD59-A6C34878D82A}">
                    <a16:rowId xmlns:a16="http://schemas.microsoft.com/office/drawing/2014/main" val="4261740389"/>
                  </a:ext>
                </a:extLst>
              </a:tr>
              <a:tr h="370840">
                <a:tc>
                  <a:txBody>
                    <a:bodyPr/>
                    <a:lstStyle/>
                    <a:p>
                      <a:r>
                        <a:rPr lang="en-US" dirty="0"/>
                        <a:t>Employee stock ownership plan (ESOP)</a:t>
                      </a:r>
                    </a:p>
                  </a:txBody>
                  <a:tcPr/>
                </a:tc>
                <a:extLst>
                  <a:ext uri="{0D108BD9-81ED-4DB2-BD59-A6C34878D82A}">
                    <a16:rowId xmlns:a16="http://schemas.microsoft.com/office/drawing/2014/main" val="4170945373"/>
                  </a:ext>
                </a:extLst>
              </a:tr>
              <a:tr h="370840">
                <a:tc>
                  <a:txBody>
                    <a:bodyPr/>
                    <a:lstStyle/>
                    <a:p>
                      <a:r>
                        <a:rPr lang="en-US" dirty="0"/>
                        <a:t>Cooperative</a:t>
                      </a:r>
                    </a:p>
                  </a:txBody>
                  <a:tcPr/>
                </a:tc>
                <a:extLst>
                  <a:ext uri="{0D108BD9-81ED-4DB2-BD59-A6C34878D82A}">
                    <a16:rowId xmlns:a16="http://schemas.microsoft.com/office/drawing/2014/main" val="2847955071"/>
                  </a:ext>
                </a:extLst>
              </a:tr>
            </a:tbl>
          </a:graphicData>
        </a:graphic>
      </p:graphicFrame>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dirty="0"/>
          </a:p>
        </p:txBody>
      </p:sp>
    </p:spTree>
    <p:extLst>
      <p:ext uri="{BB962C8B-B14F-4D97-AF65-F5344CB8AC3E}">
        <p14:creationId xmlns:p14="http://schemas.microsoft.com/office/powerpoint/2010/main" val="3067961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Innovative Stakeholder-Oriented Governance Systems </a:t>
            </a:r>
            <a:r>
              <a:rPr lang="en-US" sz="2200" dirty="0"/>
              <a:t>(2 of 8)</a:t>
            </a:r>
          </a:p>
        </p:txBody>
      </p:sp>
      <p:sp>
        <p:nvSpPr>
          <p:cNvPr id="4" name="Content Placeholder 3"/>
          <p:cNvSpPr>
            <a:spLocks noGrp="1"/>
          </p:cNvSpPr>
          <p:nvPr>
            <p:ph idx="1"/>
          </p:nvPr>
        </p:nvSpPr>
        <p:spPr/>
        <p:txBody>
          <a:bodyPr>
            <a:normAutofit/>
          </a:bodyPr>
          <a:lstStyle/>
          <a:p>
            <a:pPr marL="0" indent="0">
              <a:buNone/>
            </a:pPr>
            <a:r>
              <a:rPr lang="en-US" dirty="0"/>
              <a:t>Benefit Corporation and Certified B Corps: Benefit Corporations</a:t>
            </a:r>
          </a:p>
          <a:p>
            <a:r>
              <a:rPr lang="en-US" dirty="0"/>
              <a:t>Board of directors has legal protections.</a:t>
            </a:r>
          </a:p>
          <a:p>
            <a:r>
              <a:rPr lang="en-US" dirty="0"/>
              <a:t>Legislation passed by 36+ states.</a:t>
            </a:r>
          </a:p>
          <a:p>
            <a:r>
              <a:rPr lang="en-US" dirty="0"/>
              <a:t>Certification is recommended.</a:t>
            </a:r>
          </a:p>
          <a:p>
            <a:pPr marL="0" indent="0">
              <a:buNone/>
            </a:pPr>
            <a:endParaRPr lang="en-US" dirty="0"/>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dirty="0"/>
          </a:p>
        </p:txBody>
      </p:sp>
    </p:spTree>
    <p:extLst>
      <p:ext uri="{BB962C8B-B14F-4D97-AF65-F5344CB8AC3E}">
        <p14:creationId xmlns:p14="http://schemas.microsoft.com/office/powerpoint/2010/main" val="3700907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Innovative Stakeholder-Oriented Governance Systems </a:t>
            </a:r>
            <a:r>
              <a:rPr lang="en-US" sz="2200" dirty="0"/>
              <a:t>(3 of 8)</a:t>
            </a:r>
          </a:p>
        </p:txBody>
      </p:sp>
      <p:sp>
        <p:nvSpPr>
          <p:cNvPr id="4" name="Content Placeholder 3"/>
          <p:cNvSpPr>
            <a:spLocks noGrp="1"/>
          </p:cNvSpPr>
          <p:nvPr>
            <p:ph idx="1"/>
          </p:nvPr>
        </p:nvSpPr>
        <p:spPr/>
        <p:txBody>
          <a:bodyPr>
            <a:normAutofit/>
          </a:bodyPr>
          <a:lstStyle/>
          <a:p>
            <a:pPr marL="0" indent="0">
              <a:buNone/>
            </a:pPr>
            <a:r>
              <a:rPr lang="en-US" dirty="0"/>
              <a:t>Benefit Corporation and Certified B Corps: Certified B Corp</a:t>
            </a:r>
          </a:p>
          <a:p>
            <a:r>
              <a:rPr lang="en-US" dirty="0"/>
              <a:t>Type of benefit corporation.</a:t>
            </a:r>
          </a:p>
          <a:p>
            <a:r>
              <a:rPr lang="en-US" dirty="0"/>
              <a:t>Mostly small and medium-sized businesses.</a:t>
            </a:r>
          </a:p>
          <a:p>
            <a:r>
              <a:rPr lang="en-US" dirty="0"/>
              <a:t>B Impact Rating System.</a:t>
            </a:r>
          </a:p>
          <a:p>
            <a:pPr marL="0" indent="0">
              <a:buNone/>
            </a:pPr>
            <a:endParaRPr lang="en-US" dirty="0"/>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dirty="0"/>
          </a:p>
        </p:txBody>
      </p:sp>
    </p:spTree>
    <p:extLst>
      <p:ext uri="{BB962C8B-B14F-4D97-AF65-F5344CB8AC3E}">
        <p14:creationId xmlns:p14="http://schemas.microsoft.com/office/powerpoint/2010/main" val="3164486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Innovative Stakeholder-Oriented Governance Systems </a:t>
            </a:r>
            <a:r>
              <a:rPr lang="en-US" sz="2200" dirty="0"/>
              <a:t>(4 of 8)</a:t>
            </a:r>
          </a:p>
        </p:txBody>
      </p:sp>
      <p:sp>
        <p:nvSpPr>
          <p:cNvPr id="4" name="Content Placeholder 3"/>
          <p:cNvSpPr>
            <a:spLocks noGrp="1"/>
          </p:cNvSpPr>
          <p:nvPr>
            <p:ph idx="1"/>
          </p:nvPr>
        </p:nvSpPr>
        <p:spPr/>
        <p:txBody>
          <a:bodyPr>
            <a:normAutofit/>
          </a:bodyPr>
          <a:lstStyle/>
          <a:p>
            <a:pPr marL="0" indent="0">
              <a:buNone/>
            </a:pPr>
            <a:r>
              <a:rPr lang="en-US" dirty="0"/>
              <a:t>Benefit Corporation and Certified B Corps</a:t>
            </a:r>
          </a:p>
          <a:p>
            <a:r>
              <a:rPr lang="en-US" dirty="0"/>
              <a:t>Few weaknesses reported in literature.</a:t>
            </a:r>
          </a:p>
          <a:p>
            <a:r>
              <a:rPr lang="en-US" dirty="0"/>
              <a:t>Certified B Corps growing.</a:t>
            </a:r>
          </a:p>
          <a:p>
            <a:endParaRPr lang="en-US" dirty="0"/>
          </a:p>
          <a:p>
            <a:pPr marL="0" indent="0">
              <a:buNone/>
            </a:pPr>
            <a:endParaRPr lang="en-US" dirty="0"/>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dirty="0"/>
          </a:p>
        </p:txBody>
      </p:sp>
    </p:spTree>
    <p:extLst>
      <p:ext uri="{BB962C8B-B14F-4D97-AF65-F5344CB8AC3E}">
        <p14:creationId xmlns:p14="http://schemas.microsoft.com/office/powerpoint/2010/main" val="2531227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Innovative Stakeholder-Oriented Governance Systems </a:t>
            </a:r>
            <a:r>
              <a:rPr lang="en-US" sz="2200" dirty="0"/>
              <a:t>(5 of 8)</a:t>
            </a:r>
          </a:p>
        </p:txBody>
      </p:sp>
      <p:sp>
        <p:nvSpPr>
          <p:cNvPr id="4" name="Content Placeholder 3"/>
          <p:cNvSpPr>
            <a:spLocks noGrp="1"/>
          </p:cNvSpPr>
          <p:nvPr>
            <p:ph idx="1"/>
          </p:nvPr>
        </p:nvSpPr>
        <p:spPr/>
        <p:txBody>
          <a:bodyPr>
            <a:normAutofit/>
          </a:bodyPr>
          <a:lstStyle/>
          <a:p>
            <a:pPr marL="0" indent="0">
              <a:buNone/>
            </a:pPr>
            <a:r>
              <a:rPr lang="en-US" dirty="0"/>
              <a:t>Employee Stock Ownership Plans (ESOPs)</a:t>
            </a:r>
          </a:p>
          <a:p>
            <a:r>
              <a:rPr lang="en-US" dirty="0"/>
              <a:t>Governed by board of directors.</a:t>
            </a:r>
          </a:p>
          <a:p>
            <a:r>
              <a:rPr lang="en-US" dirty="0"/>
              <a:t>Employees can vote on major issues.</a:t>
            </a:r>
          </a:p>
          <a:p>
            <a:r>
              <a:rPr lang="en-US" dirty="0"/>
              <a:t>Popular for socially responsible owner exit strategy.</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dirty="0"/>
          </a:p>
        </p:txBody>
      </p:sp>
    </p:spTree>
    <p:extLst>
      <p:ext uri="{BB962C8B-B14F-4D97-AF65-F5344CB8AC3E}">
        <p14:creationId xmlns:p14="http://schemas.microsoft.com/office/powerpoint/2010/main" val="20174422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Innovative Stakeholder-Oriented Governance Systems </a:t>
            </a:r>
            <a:r>
              <a:rPr lang="en-US" sz="2200" dirty="0"/>
              <a:t>(6 of 8)</a:t>
            </a:r>
          </a:p>
        </p:txBody>
      </p:sp>
      <p:sp>
        <p:nvSpPr>
          <p:cNvPr id="4" name="Content Placeholder 3"/>
          <p:cNvSpPr>
            <a:spLocks noGrp="1"/>
          </p:cNvSpPr>
          <p:nvPr>
            <p:ph idx="1"/>
          </p:nvPr>
        </p:nvSpPr>
        <p:spPr/>
        <p:txBody>
          <a:bodyPr>
            <a:normAutofit/>
          </a:bodyPr>
          <a:lstStyle/>
          <a:p>
            <a:pPr marL="0" indent="0">
              <a:buNone/>
            </a:pPr>
            <a:r>
              <a:rPr lang="en-US" dirty="0"/>
              <a:t>Employee Stock Ownership Plans (ESOPs)</a:t>
            </a:r>
          </a:p>
          <a:p>
            <a:r>
              <a:rPr lang="en-US" dirty="0"/>
              <a:t>Higher representation in “100 Best Companies to Work For.”</a:t>
            </a:r>
          </a:p>
          <a:p>
            <a:r>
              <a:rPr lang="en-US" dirty="0"/>
              <a:t>Combination with certified B Corp: positive outcomes.</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dirty="0"/>
          </a:p>
        </p:txBody>
      </p:sp>
    </p:spTree>
    <p:extLst>
      <p:ext uri="{BB962C8B-B14F-4D97-AF65-F5344CB8AC3E}">
        <p14:creationId xmlns:p14="http://schemas.microsoft.com/office/powerpoint/2010/main" val="23808162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Innovative Stakeholder-Oriented Governance Systems </a:t>
            </a:r>
            <a:r>
              <a:rPr lang="en-US" sz="2200" dirty="0"/>
              <a:t>(7 of 8)</a:t>
            </a:r>
          </a:p>
        </p:txBody>
      </p:sp>
      <p:sp>
        <p:nvSpPr>
          <p:cNvPr id="4" name="Content Placeholder 3"/>
          <p:cNvSpPr>
            <a:spLocks noGrp="1"/>
          </p:cNvSpPr>
          <p:nvPr>
            <p:ph idx="1"/>
          </p:nvPr>
        </p:nvSpPr>
        <p:spPr/>
        <p:txBody>
          <a:bodyPr>
            <a:normAutofit/>
          </a:bodyPr>
          <a:lstStyle/>
          <a:p>
            <a:pPr marL="0" indent="0">
              <a:buNone/>
            </a:pPr>
            <a:r>
              <a:rPr lang="en-US" dirty="0"/>
              <a:t>Cooperatives</a:t>
            </a:r>
          </a:p>
          <a:p>
            <a:r>
              <a:rPr lang="en-US" dirty="0" smtClean="0"/>
              <a:t>Three </a:t>
            </a:r>
            <a:r>
              <a:rPr lang="en-US" dirty="0"/>
              <a:t>main types: producer, consumer, and worker.</a:t>
            </a:r>
          </a:p>
          <a:p>
            <a:r>
              <a:rPr lang="en-US" dirty="0"/>
              <a:t>Example: Equal Exchange.</a:t>
            </a:r>
          </a:p>
          <a:p>
            <a:endParaRPr lang="en-US" dirty="0"/>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dirty="0"/>
          </a:p>
        </p:txBody>
      </p:sp>
    </p:spTree>
    <p:extLst>
      <p:ext uri="{BB962C8B-B14F-4D97-AF65-F5344CB8AC3E}">
        <p14:creationId xmlns:p14="http://schemas.microsoft.com/office/powerpoint/2010/main" val="28659451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Innovative Stakeholder-Oriented Governance Systems </a:t>
            </a:r>
            <a:r>
              <a:rPr lang="en-US" sz="2200" dirty="0"/>
              <a:t>(8 of 8)</a:t>
            </a:r>
          </a:p>
        </p:txBody>
      </p:sp>
      <p:graphicFrame>
        <p:nvGraphicFramePr>
          <p:cNvPr id="6" name="Table 6">
            <a:extLst>
              <a:ext uri="{FF2B5EF4-FFF2-40B4-BE49-F238E27FC236}">
                <a16:creationId xmlns:a16="http://schemas.microsoft.com/office/drawing/2014/main" id="{6740CCBD-9B6B-4E89-9E38-8EB685E830EE}"/>
              </a:ext>
            </a:extLst>
          </p:cNvPr>
          <p:cNvGraphicFramePr>
            <a:graphicFrameLocks noGrp="1"/>
          </p:cNvGraphicFramePr>
          <p:nvPr>
            <p:ph idx="1"/>
            <p:extLst>
              <p:ext uri="{D42A27DB-BD31-4B8C-83A1-F6EECF244321}">
                <p14:modId xmlns:p14="http://schemas.microsoft.com/office/powerpoint/2010/main" val="1239193764"/>
              </p:ext>
            </p:extLst>
          </p:nvPr>
        </p:nvGraphicFramePr>
        <p:xfrm>
          <a:off x="457200" y="2133600"/>
          <a:ext cx="8229600" cy="2966720"/>
        </p:xfrm>
        <a:graphic>
          <a:graphicData uri="http://schemas.openxmlformats.org/drawingml/2006/table">
            <a:tbl>
              <a:tblPr firstRow="1" bandRow="1">
                <a:tableStyleId>{5C22544A-7EE6-4342-B048-85BDC9FD1C3A}</a:tableStyleId>
              </a:tblPr>
              <a:tblGrid>
                <a:gridCol w="8229600">
                  <a:extLst>
                    <a:ext uri="{9D8B030D-6E8A-4147-A177-3AD203B41FA5}">
                      <a16:colId xmlns:a16="http://schemas.microsoft.com/office/drawing/2014/main" val="1116587503"/>
                    </a:ext>
                  </a:extLst>
                </a:gridCol>
              </a:tblGrid>
              <a:tr h="370840">
                <a:tc>
                  <a:txBody>
                    <a:bodyPr/>
                    <a:lstStyle/>
                    <a:p>
                      <a:r>
                        <a:rPr lang="en-US" dirty="0"/>
                        <a:t>International Co-operative Alliance Core Principles</a:t>
                      </a:r>
                    </a:p>
                  </a:txBody>
                  <a:tcPr/>
                </a:tc>
                <a:extLst>
                  <a:ext uri="{0D108BD9-81ED-4DB2-BD59-A6C34878D82A}">
                    <a16:rowId xmlns:a16="http://schemas.microsoft.com/office/drawing/2014/main" val="89533980"/>
                  </a:ext>
                </a:extLst>
              </a:tr>
              <a:tr h="370840">
                <a:tc>
                  <a:txBody>
                    <a:bodyPr/>
                    <a:lstStyle/>
                    <a:p>
                      <a:r>
                        <a:rPr lang="en-US" dirty="0"/>
                        <a:t>Voluntary and open member</a:t>
                      </a:r>
                    </a:p>
                  </a:txBody>
                  <a:tcPr/>
                </a:tc>
                <a:extLst>
                  <a:ext uri="{0D108BD9-81ED-4DB2-BD59-A6C34878D82A}">
                    <a16:rowId xmlns:a16="http://schemas.microsoft.com/office/drawing/2014/main" val="392349901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Democratic member control</a:t>
                      </a:r>
                    </a:p>
                  </a:txBody>
                  <a:tcPr/>
                </a:tc>
                <a:extLst>
                  <a:ext uri="{0D108BD9-81ED-4DB2-BD59-A6C34878D82A}">
                    <a16:rowId xmlns:a16="http://schemas.microsoft.com/office/drawing/2014/main" val="1391568024"/>
                  </a:ext>
                </a:extLst>
              </a:tr>
              <a:tr h="370840">
                <a:tc>
                  <a:txBody>
                    <a:bodyPr/>
                    <a:lstStyle/>
                    <a:p>
                      <a:r>
                        <a:rPr lang="en-US" dirty="0"/>
                        <a:t>Member’s economic participation</a:t>
                      </a:r>
                    </a:p>
                  </a:txBody>
                  <a:tcPr/>
                </a:tc>
                <a:extLst>
                  <a:ext uri="{0D108BD9-81ED-4DB2-BD59-A6C34878D82A}">
                    <a16:rowId xmlns:a16="http://schemas.microsoft.com/office/drawing/2014/main" val="2002457684"/>
                  </a:ext>
                </a:extLst>
              </a:tr>
              <a:tr h="370840">
                <a:tc>
                  <a:txBody>
                    <a:bodyPr/>
                    <a:lstStyle/>
                    <a:p>
                      <a:r>
                        <a:rPr lang="en-US" dirty="0"/>
                        <a:t>Autonomy and independence</a:t>
                      </a:r>
                    </a:p>
                  </a:txBody>
                  <a:tcPr/>
                </a:tc>
                <a:extLst>
                  <a:ext uri="{0D108BD9-81ED-4DB2-BD59-A6C34878D82A}">
                    <a16:rowId xmlns:a16="http://schemas.microsoft.com/office/drawing/2014/main" val="1985364281"/>
                  </a:ext>
                </a:extLst>
              </a:tr>
              <a:tr h="370840">
                <a:tc>
                  <a:txBody>
                    <a:bodyPr/>
                    <a:lstStyle/>
                    <a:p>
                      <a:r>
                        <a:rPr lang="en-US" dirty="0"/>
                        <a:t>Education, training, and information</a:t>
                      </a:r>
                    </a:p>
                  </a:txBody>
                  <a:tcPr/>
                </a:tc>
                <a:extLst>
                  <a:ext uri="{0D108BD9-81ED-4DB2-BD59-A6C34878D82A}">
                    <a16:rowId xmlns:a16="http://schemas.microsoft.com/office/drawing/2014/main" val="2784288633"/>
                  </a:ext>
                </a:extLst>
              </a:tr>
              <a:tr h="370840">
                <a:tc>
                  <a:txBody>
                    <a:bodyPr/>
                    <a:lstStyle/>
                    <a:p>
                      <a:r>
                        <a:rPr lang="en-US" dirty="0"/>
                        <a:t>Cooperation among cooperatives</a:t>
                      </a:r>
                    </a:p>
                  </a:txBody>
                  <a:tcPr/>
                </a:tc>
                <a:extLst>
                  <a:ext uri="{0D108BD9-81ED-4DB2-BD59-A6C34878D82A}">
                    <a16:rowId xmlns:a16="http://schemas.microsoft.com/office/drawing/2014/main" val="155332070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Concern for community</a:t>
                      </a:r>
                    </a:p>
                  </a:txBody>
                  <a:tcPr/>
                </a:tc>
                <a:extLst>
                  <a:ext uri="{0D108BD9-81ED-4DB2-BD59-A6C34878D82A}">
                    <a16:rowId xmlns:a16="http://schemas.microsoft.com/office/drawing/2014/main" val="940068828"/>
                  </a:ext>
                </a:extLst>
              </a:tr>
            </a:tbl>
          </a:graphicData>
        </a:graphic>
      </p:graphicFrame>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dirty="0"/>
          </a:p>
        </p:txBody>
      </p:sp>
    </p:spTree>
    <p:extLst>
      <p:ext uri="{BB962C8B-B14F-4D97-AF65-F5344CB8AC3E}">
        <p14:creationId xmlns:p14="http://schemas.microsoft.com/office/powerpoint/2010/main" val="9742634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Corporate Governance Best Practices</a:t>
            </a:r>
            <a:endParaRPr lang="en-US" sz="2200" dirty="0"/>
          </a:p>
        </p:txBody>
      </p:sp>
      <p:sp>
        <p:nvSpPr>
          <p:cNvPr id="4" name="Content Placeholder 3"/>
          <p:cNvSpPr>
            <a:spLocks noGrp="1"/>
          </p:cNvSpPr>
          <p:nvPr>
            <p:ph idx="1"/>
          </p:nvPr>
        </p:nvSpPr>
        <p:spPr/>
        <p:txBody>
          <a:bodyPr>
            <a:normAutofit/>
          </a:bodyPr>
          <a:lstStyle/>
          <a:p>
            <a:r>
              <a:rPr lang="en-US" dirty="0"/>
              <a:t>Singapore’s “Code of Corporate Governance.”</a:t>
            </a:r>
          </a:p>
          <a:p>
            <a:r>
              <a:rPr lang="en-US" dirty="0"/>
              <a:t>Government regulation.</a:t>
            </a:r>
          </a:p>
          <a:p>
            <a:r>
              <a:rPr lang="en-US" dirty="0"/>
              <a:t>Sarbanes-Oxley Act of 2002.</a:t>
            </a:r>
          </a:p>
          <a:p>
            <a:endParaRPr lang="en-US" dirty="0"/>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dirty="0"/>
          </a:p>
        </p:txBody>
      </p:sp>
    </p:spTree>
    <p:extLst>
      <p:ext uri="{BB962C8B-B14F-4D97-AF65-F5344CB8AC3E}">
        <p14:creationId xmlns:p14="http://schemas.microsoft.com/office/powerpoint/2010/main" val="8612515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Governance Problems and Issues</a:t>
            </a:r>
            <a:br>
              <a:rPr lang="en-US" dirty="0"/>
            </a:br>
            <a:r>
              <a:rPr lang="en-US" sz="2200" dirty="0"/>
              <a:t>(1 of 11)</a:t>
            </a:r>
          </a:p>
        </p:txBody>
      </p:sp>
      <p:sp>
        <p:nvSpPr>
          <p:cNvPr id="4" name="Content Placeholder 3"/>
          <p:cNvSpPr>
            <a:spLocks noGrp="1"/>
          </p:cNvSpPr>
          <p:nvPr>
            <p:ph idx="1"/>
          </p:nvPr>
        </p:nvSpPr>
        <p:spPr/>
        <p:txBody>
          <a:bodyPr>
            <a:normAutofit/>
          </a:bodyPr>
          <a:lstStyle/>
          <a:p>
            <a:pPr marL="0" indent="0">
              <a:buNone/>
            </a:pPr>
            <a:r>
              <a:rPr lang="en-US" dirty="0"/>
              <a:t>Negligence</a:t>
            </a:r>
          </a:p>
          <a:p>
            <a:r>
              <a:rPr lang="en-US" dirty="0"/>
              <a:t>45% of S&amp;P 500 CEOs sit on one or more outside boards.</a:t>
            </a:r>
          </a:p>
          <a:p>
            <a:r>
              <a:rPr lang="en-US" dirty="0"/>
              <a:t>Board members may not have time to adequately study problems.</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dirty="0"/>
          </a:p>
        </p:txBody>
      </p:sp>
    </p:spTree>
    <p:extLst>
      <p:ext uri="{BB962C8B-B14F-4D97-AF65-F5344CB8AC3E}">
        <p14:creationId xmlns:p14="http://schemas.microsoft.com/office/powerpoint/2010/main" val="2771238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Traditional Shareholder-Oriented Governance Systems </a:t>
            </a:r>
            <a:r>
              <a:rPr lang="en-US" sz="2200" dirty="0"/>
              <a:t>(1 of 3)</a:t>
            </a:r>
          </a:p>
        </p:txBody>
      </p:sp>
      <p:sp>
        <p:nvSpPr>
          <p:cNvPr id="4" name="Content Placeholder 3"/>
          <p:cNvSpPr>
            <a:spLocks noGrp="1"/>
          </p:cNvSpPr>
          <p:nvPr>
            <p:ph idx="1"/>
          </p:nvPr>
        </p:nvSpPr>
        <p:spPr/>
        <p:txBody>
          <a:bodyPr>
            <a:normAutofit/>
          </a:bodyPr>
          <a:lstStyle/>
          <a:p>
            <a:r>
              <a:rPr lang="en-US" dirty="0"/>
              <a:t>Corporate governance: ISO and OECD.</a:t>
            </a:r>
          </a:p>
          <a:p>
            <a:r>
              <a:rPr lang="en-US" dirty="0"/>
              <a:t>Fiduciary duty: CEO and board of directors.</a:t>
            </a:r>
          </a:p>
          <a:p>
            <a:r>
              <a:rPr lang="en-US" dirty="0"/>
              <a:t>Six traditional shareholder-oriented governance systems.</a:t>
            </a:r>
          </a:p>
          <a:p>
            <a:endParaRPr lang="en-US" dirty="0"/>
          </a:p>
          <a:p>
            <a:endParaRPr lang="en-US" dirty="0"/>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dirty="0"/>
          </a:p>
        </p:txBody>
      </p:sp>
    </p:spTree>
    <p:extLst>
      <p:ext uri="{BB962C8B-B14F-4D97-AF65-F5344CB8AC3E}">
        <p14:creationId xmlns:p14="http://schemas.microsoft.com/office/powerpoint/2010/main" val="21224995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Governance Problems and Issues</a:t>
            </a:r>
            <a:br>
              <a:rPr lang="en-US" dirty="0"/>
            </a:br>
            <a:r>
              <a:rPr lang="en-US" sz="2200" dirty="0"/>
              <a:t>(2 of 11)</a:t>
            </a:r>
          </a:p>
        </p:txBody>
      </p:sp>
      <p:sp>
        <p:nvSpPr>
          <p:cNvPr id="4" name="Content Placeholder 3"/>
          <p:cNvSpPr>
            <a:spLocks noGrp="1"/>
          </p:cNvSpPr>
          <p:nvPr>
            <p:ph idx="1"/>
          </p:nvPr>
        </p:nvSpPr>
        <p:spPr/>
        <p:txBody>
          <a:bodyPr>
            <a:normAutofit/>
          </a:bodyPr>
          <a:lstStyle/>
          <a:p>
            <a:pPr marL="0" indent="0">
              <a:buNone/>
            </a:pPr>
            <a:r>
              <a:rPr lang="en-US" dirty="0"/>
              <a:t>Undue Influence by CEO and Other Managers</a:t>
            </a:r>
          </a:p>
          <a:p>
            <a:r>
              <a:rPr lang="en-US" dirty="0"/>
              <a:t>Board bias.</a:t>
            </a:r>
          </a:p>
          <a:p>
            <a:r>
              <a:rPr lang="en-US" dirty="0"/>
              <a:t>Importance of honest information.</a:t>
            </a:r>
          </a:p>
          <a:p>
            <a:r>
              <a:rPr lang="en-US" dirty="0"/>
              <a:t>Example: Uber.</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dirty="0"/>
          </a:p>
        </p:txBody>
      </p:sp>
    </p:spTree>
    <p:extLst>
      <p:ext uri="{BB962C8B-B14F-4D97-AF65-F5344CB8AC3E}">
        <p14:creationId xmlns:p14="http://schemas.microsoft.com/office/powerpoint/2010/main" val="2406078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Governance Problems and Issues</a:t>
            </a:r>
            <a:br>
              <a:rPr lang="en-US" dirty="0"/>
            </a:br>
            <a:r>
              <a:rPr lang="en-US" sz="2200" dirty="0"/>
              <a:t>(3 of 11)</a:t>
            </a:r>
          </a:p>
        </p:txBody>
      </p:sp>
      <p:sp>
        <p:nvSpPr>
          <p:cNvPr id="4" name="Content Placeholder 3"/>
          <p:cNvSpPr>
            <a:spLocks noGrp="1"/>
          </p:cNvSpPr>
          <p:nvPr>
            <p:ph idx="1"/>
          </p:nvPr>
        </p:nvSpPr>
        <p:spPr/>
        <p:txBody>
          <a:bodyPr>
            <a:normAutofit/>
          </a:bodyPr>
          <a:lstStyle/>
          <a:p>
            <a:pPr marL="0" indent="0">
              <a:buNone/>
            </a:pPr>
            <a:r>
              <a:rPr lang="en-US" dirty="0"/>
              <a:t>Board Member Interests and Insider Trading</a:t>
            </a:r>
          </a:p>
          <a:p>
            <a:r>
              <a:rPr lang="en-US" dirty="0"/>
              <a:t>Conflicts of interest.</a:t>
            </a:r>
          </a:p>
          <a:p>
            <a:r>
              <a:rPr lang="en-US" dirty="0"/>
              <a:t>Insider trading.</a:t>
            </a:r>
          </a:p>
          <a:p>
            <a:r>
              <a:rPr lang="en-US" dirty="0"/>
              <a:t>Example: Rajat Gupta.</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dirty="0"/>
          </a:p>
        </p:txBody>
      </p:sp>
    </p:spTree>
    <p:extLst>
      <p:ext uri="{BB962C8B-B14F-4D97-AF65-F5344CB8AC3E}">
        <p14:creationId xmlns:p14="http://schemas.microsoft.com/office/powerpoint/2010/main" val="16798739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Governance Problems and Issues</a:t>
            </a:r>
            <a:br>
              <a:rPr lang="en-US" dirty="0"/>
            </a:br>
            <a:r>
              <a:rPr lang="en-US" sz="2200" dirty="0"/>
              <a:t>(4 of 11)</a:t>
            </a:r>
          </a:p>
        </p:txBody>
      </p:sp>
      <p:sp>
        <p:nvSpPr>
          <p:cNvPr id="4" name="Content Placeholder 3"/>
          <p:cNvSpPr>
            <a:spLocks noGrp="1"/>
          </p:cNvSpPr>
          <p:nvPr>
            <p:ph idx="1"/>
          </p:nvPr>
        </p:nvSpPr>
        <p:spPr/>
        <p:txBody>
          <a:bodyPr>
            <a:normAutofit/>
          </a:bodyPr>
          <a:lstStyle/>
          <a:p>
            <a:pPr marL="0" indent="0">
              <a:buNone/>
            </a:pPr>
            <a:r>
              <a:rPr lang="en-US" dirty="0"/>
              <a:t>Board Diversity</a:t>
            </a:r>
          </a:p>
          <a:p>
            <a:r>
              <a:rPr lang="en-US" dirty="0"/>
              <a:t>California and Illinois requirements.</a:t>
            </a:r>
          </a:p>
          <a:p>
            <a:r>
              <a:rPr lang="en-US" dirty="0"/>
              <a:t>Diversity in Corporate Leadership Act of 2019.</a:t>
            </a:r>
          </a:p>
          <a:p>
            <a:r>
              <a:rPr lang="en-US" dirty="0"/>
              <a:t>European requirements.</a:t>
            </a:r>
          </a:p>
          <a:p>
            <a:endParaRPr lang="en-US" dirty="0"/>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dirty="0"/>
          </a:p>
        </p:txBody>
      </p:sp>
    </p:spTree>
    <p:extLst>
      <p:ext uri="{BB962C8B-B14F-4D97-AF65-F5344CB8AC3E}">
        <p14:creationId xmlns:p14="http://schemas.microsoft.com/office/powerpoint/2010/main" val="10875132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Governance Problems and Issues</a:t>
            </a:r>
            <a:br>
              <a:rPr lang="en-US" dirty="0"/>
            </a:br>
            <a:r>
              <a:rPr lang="en-US" sz="2200" dirty="0"/>
              <a:t>(5 of 11)</a:t>
            </a:r>
          </a:p>
        </p:txBody>
      </p:sp>
      <p:sp>
        <p:nvSpPr>
          <p:cNvPr id="4" name="Content Placeholder 3"/>
          <p:cNvSpPr>
            <a:spLocks noGrp="1"/>
          </p:cNvSpPr>
          <p:nvPr>
            <p:ph idx="1"/>
          </p:nvPr>
        </p:nvSpPr>
        <p:spPr/>
        <p:txBody>
          <a:bodyPr>
            <a:normAutofit/>
          </a:bodyPr>
          <a:lstStyle/>
          <a:p>
            <a:pPr marL="0" indent="0">
              <a:buNone/>
            </a:pPr>
            <a:r>
              <a:rPr lang="en-US" dirty="0"/>
              <a:t>Board Diversity</a:t>
            </a:r>
          </a:p>
          <a:p>
            <a:r>
              <a:rPr lang="en-US" dirty="0"/>
              <a:t>Importance of board diversity.</a:t>
            </a:r>
          </a:p>
          <a:p>
            <a:r>
              <a:rPr lang="en-US" dirty="0"/>
              <a:t>Research contradictory.</a:t>
            </a:r>
          </a:p>
          <a:p>
            <a:r>
              <a:rPr lang="en-US" dirty="0"/>
              <a:t>Gender gap: qualifications, networking, discrimination.</a:t>
            </a:r>
          </a:p>
          <a:p>
            <a:endParaRPr lang="en-US" dirty="0"/>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dirty="0"/>
          </a:p>
        </p:txBody>
      </p:sp>
    </p:spTree>
    <p:extLst>
      <p:ext uri="{BB962C8B-B14F-4D97-AF65-F5344CB8AC3E}">
        <p14:creationId xmlns:p14="http://schemas.microsoft.com/office/powerpoint/2010/main" val="15830871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Governance Problems and Issues</a:t>
            </a:r>
            <a:br>
              <a:rPr lang="en-US" dirty="0"/>
            </a:br>
            <a:r>
              <a:rPr lang="en-US" sz="2200" dirty="0"/>
              <a:t>(6 of 11)</a:t>
            </a:r>
          </a:p>
        </p:txBody>
      </p:sp>
      <p:graphicFrame>
        <p:nvGraphicFramePr>
          <p:cNvPr id="6" name="Table 6">
            <a:extLst>
              <a:ext uri="{FF2B5EF4-FFF2-40B4-BE49-F238E27FC236}">
                <a16:creationId xmlns:a16="http://schemas.microsoft.com/office/drawing/2014/main" id="{E1BCFA80-693E-4016-BF51-B5DEB5F9D2FF}"/>
              </a:ext>
            </a:extLst>
          </p:cNvPr>
          <p:cNvGraphicFramePr>
            <a:graphicFrameLocks noGrp="1"/>
          </p:cNvGraphicFramePr>
          <p:nvPr>
            <p:ph idx="1"/>
            <p:extLst>
              <p:ext uri="{D42A27DB-BD31-4B8C-83A1-F6EECF244321}">
                <p14:modId xmlns:p14="http://schemas.microsoft.com/office/powerpoint/2010/main" val="2373359436"/>
              </p:ext>
            </p:extLst>
          </p:nvPr>
        </p:nvGraphicFramePr>
        <p:xfrm>
          <a:off x="457200" y="2133600"/>
          <a:ext cx="8229600" cy="2946400"/>
        </p:xfrm>
        <a:graphic>
          <a:graphicData uri="http://schemas.openxmlformats.org/drawingml/2006/table">
            <a:tbl>
              <a:tblPr firstRow="1" bandRow="1">
                <a:tableStyleId>{5C22544A-7EE6-4342-B048-85BDC9FD1C3A}</a:tableStyleId>
              </a:tblPr>
              <a:tblGrid>
                <a:gridCol w="1905000">
                  <a:extLst>
                    <a:ext uri="{9D8B030D-6E8A-4147-A177-3AD203B41FA5}">
                      <a16:colId xmlns:a16="http://schemas.microsoft.com/office/drawing/2014/main" val="231339716"/>
                    </a:ext>
                  </a:extLst>
                </a:gridCol>
                <a:gridCol w="1600200">
                  <a:extLst>
                    <a:ext uri="{9D8B030D-6E8A-4147-A177-3AD203B41FA5}">
                      <a16:colId xmlns:a16="http://schemas.microsoft.com/office/drawing/2014/main" val="2154250704"/>
                    </a:ext>
                  </a:extLst>
                </a:gridCol>
                <a:gridCol w="2133600">
                  <a:extLst>
                    <a:ext uri="{9D8B030D-6E8A-4147-A177-3AD203B41FA5}">
                      <a16:colId xmlns:a16="http://schemas.microsoft.com/office/drawing/2014/main" val="3051089636"/>
                    </a:ext>
                  </a:extLst>
                </a:gridCol>
                <a:gridCol w="2590800">
                  <a:extLst>
                    <a:ext uri="{9D8B030D-6E8A-4147-A177-3AD203B41FA5}">
                      <a16:colId xmlns:a16="http://schemas.microsoft.com/office/drawing/2014/main" val="3890133115"/>
                    </a:ext>
                  </a:extLst>
                </a:gridCol>
              </a:tblGrid>
              <a:tr h="370840">
                <a:tc>
                  <a:txBody>
                    <a:bodyPr/>
                    <a:lstStyle/>
                    <a:p>
                      <a:r>
                        <a:rPr lang="en-US" sz="1800" b="1" kern="1200" dirty="0">
                          <a:solidFill>
                            <a:schemeClr val="lt1"/>
                          </a:solidFill>
                          <a:effectLst/>
                          <a:latin typeface="+mn-lt"/>
                          <a:ea typeface="+mn-ea"/>
                          <a:cs typeface="+mn-cs"/>
                        </a:rPr>
                        <a:t>Category</a:t>
                      </a:r>
                      <a:endParaRPr lang="en-US" dirty="0"/>
                    </a:p>
                  </a:txBody>
                  <a:tcPr/>
                </a:tc>
                <a:tc>
                  <a:txBody>
                    <a:bodyPr/>
                    <a:lstStyle/>
                    <a:p>
                      <a:r>
                        <a:rPr lang="en-US" sz="1800" b="1" i="1" kern="1200" dirty="0">
                          <a:solidFill>
                            <a:schemeClr val="lt1"/>
                          </a:solidFill>
                          <a:effectLst/>
                          <a:latin typeface="+mn-lt"/>
                          <a:ea typeface="+mn-ea"/>
                          <a:cs typeface="+mn-cs"/>
                        </a:rPr>
                        <a:t>Fortune</a:t>
                      </a:r>
                      <a:r>
                        <a:rPr lang="en-US" sz="1800" b="1" kern="1200" dirty="0">
                          <a:solidFill>
                            <a:schemeClr val="lt1"/>
                          </a:solidFill>
                          <a:effectLst/>
                          <a:latin typeface="+mn-lt"/>
                          <a:ea typeface="+mn-ea"/>
                          <a:cs typeface="+mn-cs"/>
                        </a:rPr>
                        <a:t> 100</a:t>
                      </a:r>
                      <a:endParaRPr lang="en-US" dirty="0"/>
                    </a:p>
                  </a:txBody>
                  <a:tcPr/>
                </a:tc>
                <a:tc>
                  <a:txBody>
                    <a:bodyPr/>
                    <a:lstStyle/>
                    <a:p>
                      <a:r>
                        <a:rPr lang="en-US" sz="1800" b="1" kern="1200" dirty="0">
                          <a:solidFill>
                            <a:schemeClr val="lt1"/>
                          </a:solidFill>
                          <a:effectLst/>
                          <a:latin typeface="+mn-lt"/>
                          <a:ea typeface="+mn-ea"/>
                          <a:cs typeface="+mn-cs"/>
                        </a:rPr>
                        <a:t>U.S. White and Minority (Black, Hispanic, Asian) Population Ages 45–74</a:t>
                      </a:r>
                      <a:endParaRPr lang="en-US" dirty="0"/>
                    </a:p>
                  </a:txBody>
                  <a:tcPr/>
                </a:tc>
                <a:tc>
                  <a:txBody>
                    <a:bodyPr/>
                    <a:lstStyle/>
                    <a:p>
                      <a:r>
                        <a:rPr lang="en-US" sz="1800" b="1" i="1" kern="1200" dirty="0">
                          <a:solidFill>
                            <a:schemeClr val="lt1"/>
                          </a:solidFill>
                          <a:effectLst/>
                          <a:latin typeface="+mn-lt"/>
                          <a:ea typeface="+mn-ea"/>
                          <a:cs typeface="+mn-cs"/>
                        </a:rPr>
                        <a:t>Fortune</a:t>
                      </a:r>
                      <a:r>
                        <a:rPr lang="en-US" sz="1800" b="1" kern="1200" dirty="0">
                          <a:solidFill>
                            <a:schemeClr val="lt1"/>
                          </a:solidFill>
                          <a:effectLst/>
                          <a:latin typeface="+mn-lt"/>
                          <a:ea typeface="+mn-ea"/>
                          <a:cs typeface="+mn-cs"/>
                        </a:rPr>
                        <a:t> 100 Over- or Underrepresented Compared to Census</a:t>
                      </a:r>
                      <a:endParaRPr lang="en-US" dirty="0"/>
                    </a:p>
                  </a:txBody>
                  <a:tcPr/>
                </a:tc>
                <a:extLst>
                  <a:ext uri="{0D108BD9-81ED-4DB2-BD59-A6C34878D82A}">
                    <a16:rowId xmlns:a16="http://schemas.microsoft.com/office/drawing/2014/main" val="421420855"/>
                  </a:ext>
                </a:extLst>
              </a:tr>
              <a:tr h="370840">
                <a:tc>
                  <a:txBody>
                    <a:bodyPr/>
                    <a:lstStyle/>
                    <a:p>
                      <a:r>
                        <a:rPr lang="en-US" sz="1800" kern="1200" dirty="0">
                          <a:solidFill>
                            <a:schemeClr val="dk1"/>
                          </a:solidFill>
                          <a:effectLst/>
                          <a:latin typeface="+mn-lt"/>
                          <a:ea typeface="+mn-ea"/>
                          <a:cs typeface="+mn-cs"/>
                        </a:rPr>
                        <a:t>White males</a:t>
                      </a:r>
                      <a:endParaRPr lang="en-US" dirty="0"/>
                    </a:p>
                  </a:txBody>
                  <a:tcPr/>
                </a:tc>
                <a:tc>
                  <a:txBody>
                    <a:bodyPr/>
                    <a:lstStyle/>
                    <a:p>
                      <a:r>
                        <a:rPr lang="en-US" dirty="0"/>
                        <a:t>61%</a:t>
                      </a:r>
                    </a:p>
                  </a:txBody>
                  <a:tcPr/>
                </a:tc>
                <a:tc>
                  <a:txBody>
                    <a:bodyPr/>
                    <a:lstStyle/>
                    <a:p>
                      <a:r>
                        <a:rPr lang="en-US" dirty="0"/>
                        <a:t>35%</a:t>
                      </a:r>
                    </a:p>
                  </a:txBody>
                  <a:tcPr/>
                </a:tc>
                <a:tc>
                  <a:txBody>
                    <a:bodyPr/>
                    <a:lstStyle/>
                    <a:p>
                      <a:r>
                        <a:rPr lang="en-US" dirty="0"/>
                        <a:t>26% overrepresented</a:t>
                      </a:r>
                    </a:p>
                  </a:txBody>
                  <a:tcPr/>
                </a:tc>
                <a:extLst>
                  <a:ext uri="{0D108BD9-81ED-4DB2-BD59-A6C34878D82A}">
                    <a16:rowId xmlns:a16="http://schemas.microsoft.com/office/drawing/2014/main" val="3030218074"/>
                  </a:ext>
                </a:extLst>
              </a:tr>
              <a:tr h="370840">
                <a:tc>
                  <a:txBody>
                    <a:bodyPr/>
                    <a:lstStyle/>
                    <a:p>
                      <a:r>
                        <a:rPr lang="en-US" sz="1800" kern="1200" dirty="0">
                          <a:solidFill>
                            <a:schemeClr val="dk1"/>
                          </a:solidFill>
                          <a:effectLst/>
                          <a:latin typeface="+mn-lt"/>
                          <a:ea typeface="+mn-ea"/>
                          <a:cs typeface="+mn-cs"/>
                        </a:rPr>
                        <a:t>White females</a:t>
                      </a:r>
                      <a:endParaRPr lang="en-US" dirty="0"/>
                    </a:p>
                  </a:txBody>
                  <a:tcPr/>
                </a:tc>
                <a:tc>
                  <a:txBody>
                    <a:bodyPr/>
                    <a:lstStyle/>
                    <a:p>
                      <a:r>
                        <a:rPr lang="en-US" dirty="0"/>
                        <a:t>19%</a:t>
                      </a:r>
                    </a:p>
                  </a:txBody>
                  <a:tcPr/>
                </a:tc>
                <a:tc>
                  <a:txBody>
                    <a:bodyPr/>
                    <a:lstStyle/>
                    <a:p>
                      <a:r>
                        <a:rPr lang="en-US" dirty="0"/>
                        <a:t>38%</a:t>
                      </a:r>
                    </a:p>
                  </a:txBody>
                  <a:tcPr/>
                </a:tc>
                <a:tc>
                  <a:txBody>
                    <a:bodyPr/>
                    <a:lstStyle/>
                    <a:p>
                      <a:r>
                        <a:rPr lang="en-US" sz="1800" kern="1200" dirty="0">
                          <a:solidFill>
                            <a:schemeClr val="dk1"/>
                          </a:solidFill>
                          <a:effectLst/>
                          <a:latin typeface="+mn-lt"/>
                          <a:ea typeface="+mn-ea"/>
                          <a:cs typeface="+mn-cs"/>
                        </a:rPr>
                        <a:t>19% underrepresented</a:t>
                      </a:r>
                      <a:endParaRPr lang="en-US" dirty="0"/>
                    </a:p>
                  </a:txBody>
                  <a:tcPr/>
                </a:tc>
                <a:extLst>
                  <a:ext uri="{0D108BD9-81ED-4DB2-BD59-A6C34878D82A}">
                    <a16:rowId xmlns:a16="http://schemas.microsoft.com/office/drawing/2014/main" val="1984991693"/>
                  </a:ext>
                </a:extLst>
              </a:tr>
              <a:tr h="370840">
                <a:tc>
                  <a:txBody>
                    <a:bodyPr/>
                    <a:lstStyle/>
                    <a:p>
                      <a:r>
                        <a:rPr lang="en-US" sz="1800" kern="1200" dirty="0">
                          <a:solidFill>
                            <a:schemeClr val="dk1"/>
                          </a:solidFill>
                          <a:effectLst/>
                          <a:latin typeface="+mn-lt"/>
                          <a:ea typeface="+mn-ea"/>
                          <a:cs typeface="+mn-cs"/>
                        </a:rPr>
                        <a:t>Minority males</a:t>
                      </a:r>
                      <a:endParaRPr lang="en-US" dirty="0"/>
                    </a:p>
                  </a:txBody>
                  <a:tcPr/>
                </a:tc>
                <a:tc>
                  <a:txBody>
                    <a:bodyPr/>
                    <a:lstStyle/>
                    <a:p>
                      <a:r>
                        <a:rPr lang="en-US" dirty="0"/>
                        <a:t>14%</a:t>
                      </a:r>
                    </a:p>
                  </a:txBody>
                  <a:tcPr/>
                </a:tc>
                <a:tc>
                  <a:txBody>
                    <a:bodyPr/>
                    <a:lstStyle/>
                    <a:p>
                      <a:r>
                        <a:rPr lang="en-US" dirty="0"/>
                        <a:t>13%</a:t>
                      </a:r>
                    </a:p>
                  </a:txBody>
                  <a:tcPr/>
                </a:tc>
                <a:tc>
                  <a:txBody>
                    <a:bodyPr/>
                    <a:lstStyle/>
                    <a:p>
                      <a:r>
                        <a:rPr lang="en-US" sz="1800" kern="1200" dirty="0">
                          <a:solidFill>
                            <a:schemeClr val="dk1"/>
                          </a:solidFill>
                          <a:effectLst/>
                          <a:latin typeface="+mn-lt"/>
                          <a:ea typeface="+mn-ea"/>
                          <a:cs typeface="+mn-cs"/>
                        </a:rPr>
                        <a:t>1% overrepresented</a:t>
                      </a:r>
                      <a:endParaRPr lang="en-US" dirty="0"/>
                    </a:p>
                  </a:txBody>
                  <a:tcPr/>
                </a:tc>
                <a:extLst>
                  <a:ext uri="{0D108BD9-81ED-4DB2-BD59-A6C34878D82A}">
                    <a16:rowId xmlns:a16="http://schemas.microsoft.com/office/drawing/2014/main" val="2532502219"/>
                  </a:ext>
                </a:extLst>
              </a:tr>
              <a:tr h="370840">
                <a:tc>
                  <a:txBody>
                    <a:bodyPr/>
                    <a:lstStyle/>
                    <a:p>
                      <a:r>
                        <a:rPr lang="en-US" sz="1800" kern="1200" dirty="0">
                          <a:solidFill>
                            <a:schemeClr val="dk1"/>
                          </a:solidFill>
                          <a:effectLst/>
                          <a:latin typeface="+mn-lt"/>
                          <a:ea typeface="+mn-ea"/>
                          <a:cs typeface="+mn-cs"/>
                        </a:rPr>
                        <a:t>Minority females</a:t>
                      </a:r>
                      <a:endParaRPr lang="en-US" dirty="0"/>
                    </a:p>
                  </a:txBody>
                  <a:tcPr/>
                </a:tc>
                <a:tc>
                  <a:txBody>
                    <a:bodyPr/>
                    <a:lstStyle/>
                    <a:p>
                      <a:r>
                        <a:rPr lang="en-US" dirty="0"/>
                        <a:t>6%</a:t>
                      </a:r>
                    </a:p>
                  </a:txBody>
                  <a:tcPr/>
                </a:tc>
                <a:tc>
                  <a:txBody>
                    <a:bodyPr/>
                    <a:lstStyle/>
                    <a:p>
                      <a:r>
                        <a:rPr lang="en-US" dirty="0"/>
                        <a:t>14%</a:t>
                      </a:r>
                    </a:p>
                  </a:txBody>
                  <a:tcPr/>
                </a:tc>
                <a:tc>
                  <a:txBody>
                    <a:bodyPr/>
                    <a:lstStyle/>
                    <a:p>
                      <a:r>
                        <a:rPr lang="en-US" sz="1800" kern="1200" dirty="0">
                          <a:solidFill>
                            <a:schemeClr val="dk1"/>
                          </a:solidFill>
                          <a:effectLst/>
                          <a:latin typeface="+mn-lt"/>
                          <a:ea typeface="+mn-ea"/>
                          <a:cs typeface="+mn-cs"/>
                        </a:rPr>
                        <a:t>8% underrepresented</a:t>
                      </a:r>
                      <a:endParaRPr lang="en-US" dirty="0"/>
                    </a:p>
                  </a:txBody>
                  <a:tcPr/>
                </a:tc>
                <a:extLst>
                  <a:ext uri="{0D108BD9-81ED-4DB2-BD59-A6C34878D82A}">
                    <a16:rowId xmlns:a16="http://schemas.microsoft.com/office/drawing/2014/main" val="2966171289"/>
                  </a:ext>
                </a:extLst>
              </a:tr>
            </a:tbl>
          </a:graphicData>
        </a:graphic>
      </p:graphicFrame>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dirty="0"/>
          </a:p>
        </p:txBody>
      </p:sp>
    </p:spTree>
    <p:extLst>
      <p:ext uri="{BB962C8B-B14F-4D97-AF65-F5344CB8AC3E}">
        <p14:creationId xmlns:p14="http://schemas.microsoft.com/office/powerpoint/2010/main" val="26981586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Governance Problems and Issues</a:t>
            </a:r>
            <a:br>
              <a:rPr lang="en-US" dirty="0"/>
            </a:br>
            <a:r>
              <a:rPr lang="en-US" sz="2200" dirty="0"/>
              <a:t>(7 of 11)</a:t>
            </a:r>
          </a:p>
        </p:txBody>
      </p:sp>
      <p:sp>
        <p:nvSpPr>
          <p:cNvPr id="4" name="Content Placeholder 3"/>
          <p:cNvSpPr>
            <a:spLocks noGrp="1"/>
          </p:cNvSpPr>
          <p:nvPr>
            <p:ph idx="1"/>
          </p:nvPr>
        </p:nvSpPr>
        <p:spPr/>
        <p:txBody>
          <a:bodyPr>
            <a:normAutofit/>
          </a:bodyPr>
          <a:lstStyle/>
          <a:p>
            <a:pPr marL="0" indent="0">
              <a:buNone/>
            </a:pPr>
            <a:r>
              <a:rPr lang="en-US" dirty="0"/>
              <a:t>Sexual Harassment</a:t>
            </a:r>
          </a:p>
          <a:p>
            <a:r>
              <a:rPr lang="en-US" dirty="0"/>
              <a:t>#MeToo movement pressured boards of directors.</a:t>
            </a:r>
          </a:p>
          <a:p>
            <a:r>
              <a:rPr lang="en-US" dirty="0"/>
              <a:t>Board and management issues.</a:t>
            </a:r>
          </a:p>
          <a:p>
            <a:r>
              <a:rPr lang="en-US" dirty="0"/>
              <a:t>Best practices for boards.</a:t>
            </a:r>
          </a:p>
          <a:p>
            <a:endParaRPr lang="en-US" dirty="0"/>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25</a:t>
            </a:fld>
            <a:endParaRPr lang="en-US" dirty="0"/>
          </a:p>
        </p:txBody>
      </p:sp>
    </p:spTree>
    <p:extLst>
      <p:ext uri="{BB962C8B-B14F-4D97-AF65-F5344CB8AC3E}">
        <p14:creationId xmlns:p14="http://schemas.microsoft.com/office/powerpoint/2010/main" val="29174218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Governance Problems and Issues</a:t>
            </a:r>
            <a:br>
              <a:rPr lang="en-US" dirty="0"/>
            </a:br>
            <a:r>
              <a:rPr lang="en-US" sz="2200" dirty="0"/>
              <a:t>(8 of 11)</a:t>
            </a:r>
          </a:p>
        </p:txBody>
      </p:sp>
      <p:sp>
        <p:nvSpPr>
          <p:cNvPr id="4" name="Content Placeholder 3"/>
          <p:cNvSpPr>
            <a:spLocks noGrp="1"/>
          </p:cNvSpPr>
          <p:nvPr>
            <p:ph idx="1"/>
          </p:nvPr>
        </p:nvSpPr>
        <p:spPr/>
        <p:txBody>
          <a:bodyPr>
            <a:normAutofit/>
          </a:bodyPr>
          <a:lstStyle/>
          <a:p>
            <a:pPr marL="0" indent="0">
              <a:buNone/>
            </a:pPr>
            <a:r>
              <a:rPr lang="en-US" dirty="0"/>
              <a:t>Shareholder Activism</a:t>
            </a:r>
          </a:p>
          <a:p>
            <a:r>
              <a:rPr lang="en-US" dirty="0" smtClean="0"/>
              <a:t>Two </a:t>
            </a:r>
            <a:r>
              <a:rPr lang="en-US" dirty="0"/>
              <a:t>types of shareholder activists.</a:t>
            </a:r>
          </a:p>
          <a:p>
            <a:r>
              <a:rPr lang="en-US" dirty="0"/>
              <a:t>Example: Interfaith Center on Corporate Responsibility (ICCR).</a:t>
            </a:r>
          </a:p>
          <a:p>
            <a:endParaRPr lang="en-US" dirty="0"/>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26</a:t>
            </a:fld>
            <a:endParaRPr lang="en-US" dirty="0"/>
          </a:p>
        </p:txBody>
      </p:sp>
    </p:spTree>
    <p:extLst>
      <p:ext uri="{BB962C8B-B14F-4D97-AF65-F5344CB8AC3E}">
        <p14:creationId xmlns:p14="http://schemas.microsoft.com/office/powerpoint/2010/main" val="26733172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Governance Problems and Issues</a:t>
            </a:r>
            <a:br>
              <a:rPr lang="en-US" dirty="0"/>
            </a:br>
            <a:r>
              <a:rPr lang="en-US" sz="2200" dirty="0"/>
              <a:t>(9 of 11)</a:t>
            </a:r>
          </a:p>
        </p:txBody>
      </p:sp>
      <p:sp>
        <p:nvSpPr>
          <p:cNvPr id="4" name="Content Placeholder 3"/>
          <p:cNvSpPr>
            <a:spLocks noGrp="1"/>
          </p:cNvSpPr>
          <p:nvPr>
            <p:ph idx="1"/>
          </p:nvPr>
        </p:nvSpPr>
        <p:spPr/>
        <p:txBody>
          <a:bodyPr>
            <a:normAutofit/>
          </a:bodyPr>
          <a:lstStyle/>
          <a:p>
            <a:pPr marL="0" indent="0">
              <a:buNone/>
            </a:pPr>
            <a:r>
              <a:rPr lang="en-US" dirty="0"/>
              <a:t>Executive Pay</a:t>
            </a:r>
          </a:p>
          <a:p>
            <a:r>
              <a:rPr lang="en-US" dirty="0"/>
              <a:t>Presented in media as exorbitant.</a:t>
            </a:r>
          </a:p>
          <a:p>
            <a:r>
              <a:rPr lang="en-US" dirty="0"/>
              <a:t>CEOs work long hours as suffer a lot of stress.</a:t>
            </a:r>
          </a:p>
          <a:p>
            <a:r>
              <a:rPr lang="en-US" dirty="0"/>
              <a:t>CEO-to-typical-worker ratio 278:1.</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dirty="0"/>
          </a:p>
        </p:txBody>
      </p:sp>
    </p:spTree>
    <p:extLst>
      <p:ext uri="{BB962C8B-B14F-4D97-AF65-F5344CB8AC3E}">
        <p14:creationId xmlns:p14="http://schemas.microsoft.com/office/powerpoint/2010/main" val="18488306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Governance Problems and Issues</a:t>
            </a:r>
            <a:br>
              <a:rPr lang="en-US" dirty="0"/>
            </a:br>
            <a:r>
              <a:rPr lang="en-US" sz="2200" dirty="0"/>
              <a:t>(10 of 11)</a:t>
            </a:r>
          </a:p>
        </p:txBody>
      </p:sp>
      <p:graphicFrame>
        <p:nvGraphicFramePr>
          <p:cNvPr id="6" name="Table 6">
            <a:extLst>
              <a:ext uri="{FF2B5EF4-FFF2-40B4-BE49-F238E27FC236}">
                <a16:creationId xmlns:a16="http://schemas.microsoft.com/office/drawing/2014/main" id="{614E2FE6-1624-4E40-A36E-91EDC2654BA6}"/>
              </a:ext>
            </a:extLst>
          </p:cNvPr>
          <p:cNvGraphicFramePr>
            <a:graphicFrameLocks noGrp="1"/>
          </p:cNvGraphicFramePr>
          <p:nvPr>
            <p:ph idx="1"/>
            <p:extLst>
              <p:ext uri="{D42A27DB-BD31-4B8C-83A1-F6EECF244321}">
                <p14:modId xmlns:p14="http://schemas.microsoft.com/office/powerpoint/2010/main" val="1341490821"/>
              </p:ext>
            </p:extLst>
          </p:nvPr>
        </p:nvGraphicFramePr>
        <p:xfrm>
          <a:off x="457200" y="2133600"/>
          <a:ext cx="8229600" cy="439420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1111431741"/>
                    </a:ext>
                  </a:extLst>
                </a:gridCol>
                <a:gridCol w="2514600">
                  <a:extLst>
                    <a:ext uri="{9D8B030D-6E8A-4147-A177-3AD203B41FA5}">
                      <a16:colId xmlns:a16="http://schemas.microsoft.com/office/drawing/2014/main" val="3491733907"/>
                    </a:ext>
                  </a:extLst>
                </a:gridCol>
                <a:gridCol w="2209800">
                  <a:extLst>
                    <a:ext uri="{9D8B030D-6E8A-4147-A177-3AD203B41FA5}">
                      <a16:colId xmlns:a16="http://schemas.microsoft.com/office/drawing/2014/main" val="2310310501"/>
                    </a:ext>
                  </a:extLst>
                </a:gridCol>
              </a:tblGrid>
              <a:tr h="370840">
                <a:tc>
                  <a:txBody>
                    <a:bodyPr/>
                    <a:lstStyle/>
                    <a:p>
                      <a:r>
                        <a:rPr lang="en-US" sz="1800" b="1" kern="1200" dirty="0">
                          <a:solidFill>
                            <a:schemeClr val="lt1"/>
                          </a:solidFill>
                          <a:effectLst/>
                          <a:latin typeface="+mn-lt"/>
                          <a:ea typeface="+mn-ea"/>
                          <a:cs typeface="+mn-cs"/>
                        </a:rPr>
                        <a:t>CEO, Company</a:t>
                      </a:r>
                      <a:endParaRPr lang="en-US" dirty="0"/>
                    </a:p>
                  </a:txBody>
                  <a:tcPr/>
                </a:tc>
                <a:tc>
                  <a:txBody>
                    <a:bodyPr/>
                    <a:lstStyle/>
                    <a:p>
                      <a:r>
                        <a:rPr lang="en-US" sz="1800" b="1" kern="1200" dirty="0">
                          <a:solidFill>
                            <a:schemeClr val="lt1"/>
                          </a:solidFill>
                          <a:effectLst/>
                          <a:latin typeface="+mn-lt"/>
                          <a:ea typeface="+mn-ea"/>
                          <a:cs typeface="+mn-cs"/>
                        </a:rPr>
                        <a:t>Total Compensation</a:t>
                      </a:r>
                      <a:endParaRPr lang="en-US" dirty="0"/>
                    </a:p>
                  </a:txBody>
                  <a:tcPr/>
                </a:tc>
                <a:tc>
                  <a:txBody>
                    <a:bodyPr/>
                    <a:lstStyle/>
                    <a:p>
                      <a:r>
                        <a:rPr lang="en-US" sz="1800" b="1" kern="1200" dirty="0">
                          <a:solidFill>
                            <a:schemeClr val="lt1"/>
                          </a:solidFill>
                          <a:effectLst/>
                          <a:latin typeface="+mn-lt"/>
                          <a:ea typeface="+mn-ea"/>
                          <a:cs typeface="+mn-cs"/>
                        </a:rPr>
                        <a:t>Change in Pay</a:t>
                      </a:r>
                      <a:endParaRPr lang="en-US" dirty="0"/>
                    </a:p>
                  </a:txBody>
                  <a:tcPr/>
                </a:tc>
                <a:extLst>
                  <a:ext uri="{0D108BD9-81ED-4DB2-BD59-A6C34878D82A}">
                    <a16:rowId xmlns:a16="http://schemas.microsoft.com/office/drawing/2014/main" val="2215801592"/>
                  </a:ext>
                </a:extLst>
              </a:tr>
              <a:tr h="370840">
                <a:tc>
                  <a:txBody>
                    <a:bodyPr/>
                    <a:lstStyle/>
                    <a:p>
                      <a:r>
                        <a:rPr lang="en-US" sz="1800" kern="1200" dirty="0">
                          <a:solidFill>
                            <a:schemeClr val="dk1"/>
                          </a:solidFill>
                          <a:effectLst/>
                          <a:latin typeface="+mn-lt"/>
                          <a:ea typeface="+mn-ea"/>
                          <a:cs typeface="+mn-cs"/>
                        </a:rPr>
                        <a:t>Elon Musk, Tesla</a:t>
                      </a:r>
                      <a:endParaRPr lang="en-US" dirty="0"/>
                    </a:p>
                  </a:txBody>
                  <a:tcPr/>
                </a:tc>
                <a:tc>
                  <a:txBody>
                    <a:bodyPr/>
                    <a:lstStyle/>
                    <a:p>
                      <a:pPr marL="0" marR="0" algn="l" defTabSz="914400" rtl="0" eaLnBrk="1" latinLnBrk="0" hangingPunct="1">
                        <a:lnSpc>
                          <a:spcPct val="200000"/>
                        </a:lnSpc>
                        <a:spcBef>
                          <a:spcPts val="0"/>
                        </a:spcBef>
                        <a:spcAft>
                          <a:spcPts val="0"/>
                        </a:spcAft>
                      </a:pPr>
                      <a:r>
                        <a:rPr lang="en-US" sz="1800" kern="1200" dirty="0">
                          <a:solidFill>
                            <a:schemeClr val="dk1"/>
                          </a:solidFill>
                          <a:effectLst/>
                          <a:latin typeface="+mn-lt"/>
                          <a:ea typeface="+mn-ea"/>
                          <a:cs typeface="+mn-cs"/>
                        </a:rPr>
                        <a:t>$2.284 billion</a:t>
                      </a:r>
                    </a:p>
                  </a:txBody>
                  <a:tcPr marL="68580" marR="68580" marT="0" marB="0"/>
                </a:tc>
                <a:tc>
                  <a:txBody>
                    <a:bodyPr/>
                    <a:lstStyle/>
                    <a:p>
                      <a:pPr marL="0" marR="0" algn="l" defTabSz="914400" rtl="0" eaLnBrk="1" latinLnBrk="0" hangingPunct="1">
                        <a:lnSpc>
                          <a:spcPct val="200000"/>
                        </a:lnSpc>
                        <a:spcBef>
                          <a:spcPts val="0"/>
                        </a:spcBef>
                        <a:spcAft>
                          <a:spcPts val="0"/>
                        </a:spcAft>
                      </a:pPr>
                      <a:r>
                        <a:rPr lang="en-US" sz="1800" kern="1200" dirty="0">
                          <a:solidFill>
                            <a:schemeClr val="dk1"/>
                          </a:solidFill>
                          <a:effectLst/>
                          <a:latin typeface="+mn-lt"/>
                          <a:ea typeface="+mn-ea"/>
                          <a:cs typeface="+mn-cs"/>
                        </a:rPr>
                        <a:t>4,575,310%</a:t>
                      </a:r>
                    </a:p>
                  </a:txBody>
                  <a:tcPr marL="68580" marR="68580" marT="0" marB="0"/>
                </a:tc>
                <a:extLst>
                  <a:ext uri="{0D108BD9-81ED-4DB2-BD59-A6C34878D82A}">
                    <a16:rowId xmlns:a16="http://schemas.microsoft.com/office/drawing/2014/main" val="2337585969"/>
                  </a:ext>
                </a:extLst>
              </a:tr>
              <a:tr h="370840">
                <a:tc>
                  <a:txBody>
                    <a:bodyPr/>
                    <a:lstStyle/>
                    <a:p>
                      <a:r>
                        <a:rPr lang="en-US" sz="1800" kern="1200" dirty="0">
                          <a:solidFill>
                            <a:schemeClr val="dk1"/>
                          </a:solidFill>
                          <a:effectLst/>
                          <a:latin typeface="+mn-lt"/>
                          <a:ea typeface="+mn-ea"/>
                          <a:cs typeface="+mn-cs"/>
                        </a:rPr>
                        <a:t>David Zaslav, Discovery</a:t>
                      </a:r>
                      <a:endParaRPr lang="en-US" dirty="0"/>
                    </a:p>
                  </a:txBody>
                  <a:tcPr/>
                </a:tc>
                <a:tc>
                  <a:txBody>
                    <a:bodyPr/>
                    <a:lstStyle/>
                    <a:p>
                      <a:pPr marL="0" marR="0" algn="l" defTabSz="914400" rtl="0" eaLnBrk="1" latinLnBrk="0" hangingPunct="1">
                        <a:lnSpc>
                          <a:spcPct val="200000"/>
                        </a:lnSpc>
                        <a:spcBef>
                          <a:spcPts val="0"/>
                        </a:spcBef>
                        <a:spcAft>
                          <a:spcPts val="0"/>
                        </a:spcAft>
                      </a:pPr>
                      <a:r>
                        <a:rPr lang="en-US" sz="1800" kern="1200" dirty="0">
                          <a:solidFill>
                            <a:schemeClr val="dk1"/>
                          </a:solidFill>
                          <a:effectLst/>
                          <a:latin typeface="+mn-lt"/>
                          <a:ea typeface="+mn-ea"/>
                          <a:cs typeface="+mn-cs"/>
                        </a:rPr>
                        <a:t>$130 million</a:t>
                      </a:r>
                    </a:p>
                  </a:txBody>
                  <a:tcPr marL="68580" marR="68580" marT="0" marB="0"/>
                </a:tc>
                <a:tc>
                  <a:txBody>
                    <a:bodyPr/>
                    <a:lstStyle/>
                    <a:p>
                      <a:pPr marL="0" marR="0" algn="l" defTabSz="914400" rtl="0" eaLnBrk="1" latinLnBrk="0" hangingPunct="1">
                        <a:lnSpc>
                          <a:spcPct val="200000"/>
                        </a:lnSpc>
                        <a:spcBef>
                          <a:spcPts val="0"/>
                        </a:spcBef>
                        <a:spcAft>
                          <a:spcPts val="0"/>
                        </a:spcAft>
                      </a:pPr>
                      <a:r>
                        <a:rPr lang="en-US" sz="1800" kern="1200" dirty="0">
                          <a:solidFill>
                            <a:schemeClr val="dk1"/>
                          </a:solidFill>
                          <a:effectLst/>
                          <a:latin typeface="+mn-lt"/>
                          <a:ea typeface="+mn-ea"/>
                          <a:cs typeface="+mn-cs"/>
                        </a:rPr>
                        <a:t>207%</a:t>
                      </a:r>
                    </a:p>
                  </a:txBody>
                  <a:tcPr marL="68580" marR="68580" marT="0" marB="0"/>
                </a:tc>
                <a:extLst>
                  <a:ext uri="{0D108BD9-81ED-4DB2-BD59-A6C34878D82A}">
                    <a16:rowId xmlns:a16="http://schemas.microsoft.com/office/drawing/2014/main" val="2547627553"/>
                  </a:ext>
                </a:extLst>
              </a:tr>
              <a:tr h="370840">
                <a:tc>
                  <a:txBody>
                    <a:bodyPr/>
                    <a:lstStyle/>
                    <a:p>
                      <a:r>
                        <a:rPr lang="en-US" sz="1800" kern="1200" dirty="0">
                          <a:solidFill>
                            <a:schemeClr val="dk1"/>
                          </a:solidFill>
                          <a:effectLst/>
                          <a:latin typeface="+mn-lt"/>
                          <a:ea typeface="+mn-ea"/>
                          <a:cs typeface="+mn-cs"/>
                        </a:rPr>
                        <a:t>Nikesh Arora, Palo Alto Networks</a:t>
                      </a:r>
                      <a:endParaRPr lang="en-US" dirty="0"/>
                    </a:p>
                  </a:txBody>
                  <a:tcPr/>
                </a:tc>
                <a:tc>
                  <a:txBody>
                    <a:bodyPr/>
                    <a:lstStyle/>
                    <a:p>
                      <a:pPr marL="0" marR="0" algn="l" defTabSz="914400" rtl="0" eaLnBrk="1" latinLnBrk="0" hangingPunct="1">
                        <a:lnSpc>
                          <a:spcPct val="200000"/>
                        </a:lnSpc>
                        <a:spcBef>
                          <a:spcPts val="0"/>
                        </a:spcBef>
                        <a:spcAft>
                          <a:spcPts val="0"/>
                        </a:spcAft>
                      </a:pPr>
                      <a:r>
                        <a:rPr lang="en-US" sz="1800" kern="1200" dirty="0">
                          <a:solidFill>
                            <a:schemeClr val="dk1"/>
                          </a:solidFill>
                          <a:effectLst/>
                          <a:latin typeface="+mn-lt"/>
                          <a:ea typeface="+mn-ea"/>
                          <a:cs typeface="+mn-cs"/>
                        </a:rPr>
                        <a:t>$125 million</a:t>
                      </a:r>
                    </a:p>
                  </a:txBody>
                  <a:tcPr marL="68580" marR="68580" marT="0" marB="0"/>
                </a:tc>
                <a:tc>
                  <a:txBody>
                    <a:bodyPr/>
                    <a:lstStyle/>
                    <a:p>
                      <a:pPr marL="0" marR="0" algn="l" defTabSz="914400" rtl="0" eaLnBrk="1" latinLnBrk="0" hangingPunct="1">
                        <a:lnSpc>
                          <a:spcPct val="200000"/>
                        </a:lnSpc>
                        <a:spcBef>
                          <a:spcPts val="0"/>
                        </a:spcBef>
                        <a:spcAft>
                          <a:spcPts val="0"/>
                        </a:spcAft>
                      </a:pPr>
                      <a:r>
                        <a:rPr lang="en-US" sz="1800" kern="1200" dirty="0">
                          <a:solidFill>
                            <a:schemeClr val="dk1"/>
                          </a:solidFill>
                          <a:effectLst/>
                          <a:latin typeface="+mn-lt"/>
                          <a:ea typeface="+mn-ea"/>
                          <a:cs typeface="+mn-cs"/>
                        </a:rPr>
                        <a:t>N/A</a:t>
                      </a:r>
                    </a:p>
                  </a:txBody>
                  <a:tcPr marL="68580" marR="68580" marT="0" marB="0"/>
                </a:tc>
                <a:extLst>
                  <a:ext uri="{0D108BD9-81ED-4DB2-BD59-A6C34878D82A}">
                    <a16:rowId xmlns:a16="http://schemas.microsoft.com/office/drawing/2014/main" val="41759876"/>
                  </a:ext>
                </a:extLst>
              </a:tr>
              <a:tr h="370840">
                <a:tc>
                  <a:txBody>
                    <a:bodyPr/>
                    <a:lstStyle/>
                    <a:p>
                      <a:r>
                        <a:rPr lang="en-US" sz="1800" kern="1200" dirty="0">
                          <a:solidFill>
                            <a:schemeClr val="dk1"/>
                          </a:solidFill>
                          <a:effectLst/>
                          <a:latin typeface="+mn-lt"/>
                          <a:ea typeface="+mn-ea"/>
                          <a:cs typeface="+mn-cs"/>
                        </a:rPr>
                        <a:t>Mark Hurd and Safra Catz (co-CEOs), Oracle</a:t>
                      </a:r>
                      <a:endParaRPr lang="en-US" dirty="0"/>
                    </a:p>
                  </a:txBody>
                  <a:tcPr/>
                </a:tc>
                <a:tc>
                  <a:txBody>
                    <a:bodyPr/>
                    <a:lstStyle/>
                    <a:p>
                      <a:pPr marL="0" marR="0" algn="l" defTabSz="914400" rtl="0" eaLnBrk="1" latinLnBrk="0" hangingPunct="1">
                        <a:lnSpc>
                          <a:spcPct val="200000"/>
                        </a:lnSpc>
                        <a:spcBef>
                          <a:spcPts val="0"/>
                        </a:spcBef>
                        <a:spcAft>
                          <a:spcPts val="0"/>
                        </a:spcAft>
                      </a:pPr>
                      <a:r>
                        <a:rPr lang="en-US" sz="1800" kern="1200" dirty="0">
                          <a:solidFill>
                            <a:schemeClr val="dk1"/>
                          </a:solidFill>
                          <a:effectLst/>
                          <a:latin typeface="+mn-lt"/>
                          <a:ea typeface="+mn-ea"/>
                          <a:cs typeface="+mn-cs"/>
                        </a:rPr>
                        <a:t>$108 million</a:t>
                      </a:r>
                    </a:p>
                  </a:txBody>
                  <a:tcPr marL="68580" marR="68580" marT="0" marB="0"/>
                </a:tc>
                <a:tc>
                  <a:txBody>
                    <a:bodyPr/>
                    <a:lstStyle/>
                    <a:p>
                      <a:pPr marL="0" marR="0" algn="l" defTabSz="914400" rtl="0" eaLnBrk="1" latinLnBrk="0" hangingPunct="1">
                        <a:lnSpc>
                          <a:spcPct val="200000"/>
                        </a:lnSpc>
                        <a:spcBef>
                          <a:spcPts val="0"/>
                        </a:spcBef>
                        <a:spcAft>
                          <a:spcPts val="0"/>
                        </a:spcAft>
                      </a:pPr>
                      <a:r>
                        <a:rPr lang="en-US" sz="1800" kern="1200" dirty="0">
                          <a:solidFill>
                            <a:schemeClr val="dk1"/>
                          </a:solidFill>
                          <a:effectLst/>
                          <a:latin typeface="+mn-lt"/>
                          <a:ea typeface="+mn-ea"/>
                          <a:cs typeface="+mn-cs"/>
                        </a:rPr>
                        <a:t>165%</a:t>
                      </a:r>
                    </a:p>
                  </a:txBody>
                  <a:tcPr marL="68580" marR="68580" marT="0" marB="0"/>
                </a:tc>
                <a:extLst>
                  <a:ext uri="{0D108BD9-81ED-4DB2-BD59-A6C34878D82A}">
                    <a16:rowId xmlns:a16="http://schemas.microsoft.com/office/drawing/2014/main" val="3864924446"/>
                  </a:ext>
                </a:extLst>
              </a:tr>
              <a:tr h="370840">
                <a:tc>
                  <a:txBody>
                    <a:bodyPr/>
                    <a:lstStyle/>
                    <a:p>
                      <a:r>
                        <a:rPr lang="en-US" sz="1800" kern="1200" dirty="0">
                          <a:solidFill>
                            <a:schemeClr val="dk1"/>
                          </a:solidFill>
                          <a:effectLst/>
                          <a:latin typeface="+mn-lt"/>
                          <a:ea typeface="+mn-ea"/>
                          <a:cs typeface="+mn-cs"/>
                        </a:rPr>
                        <a:t>John Legere, T-Mobile US</a:t>
                      </a:r>
                      <a:endParaRPr lang="en-US" dirty="0"/>
                    </a:p>
                  </a:txBody>
                  <a:tcPr/>
                </a:tc>
                <a:tc>
                  <a:txBody>
                    <a:bodyPr/>
                    <a:lstStyle/>
                    <a:p>
                      <a:pPr marL="0" marR="0" algn="l" defTabSz="914400" rtl="0" eaLnBrk="1" latinLnBrk="0" hangingPunct="1">
                        <a:lnSpc>
                          <a:spcPct val="200000"/>
                        </a:lnSpc>
                        <a:spcBef>
                          <a:spcPts val="0"/>
                        </a:spcBef>
                        <a:spcAft>
                          <a:spcPts val="0"/>
                        </a:spcAft>
                      </a:pPr>
                      <a:r>
                        <a:rPr lang="en-US" sz="1800" kern="1200" dirty="0">
                          <a:solidFill>
                            <a:schemeClr val="dk1"/>
                          </a:solidFill>
                          <a:effectLst/>
                          <a:latin typeface="+mn-lt"/>
                          <a:ea typeface="+mn-ea"/>
                          <a:cs typeface="+mn-cs"/>
                        </a:rPr>
                        <a:t>$67 million</a:t>
                      </a:r>
                    </a:p>
                  </a:txBody>
                  <a:tcPr marL="68580" marR="68580" marT="0" marB="0"/>
                </a:tc>
                <a:tc>
                  <a:txBody>
                    <a:bodyPr/>
                    <a:lstStyle/>
                    <a:p>
                      <a:pPr marL="0" marR="0" algn="l" defTabSz="914400" rtl="0" eaLnBrk="1" latinLnBrk="0" hangingPunct="1">
                        <a:lnSpc>
                          <a:spcPct val="200000"/>
                        </a:lnSpc>
                        <a:spcBef>
                          <a:spcPts val="0"/>
                        </a:spcBef>
                        <a:spcAft>
                          <a:spcPts val="0"/>
                        </a:spcAft>
                      </a:pPr>
                      <a:r>
                        <a:rPr lang="en-US" sz="1800" kern="1200" dirty="0">
                          <a:solidFill>
                            <a:schemeClr val="dk1"/>
                          </a:solidFill>
                          <a:effectLst/>
                          <a:latin typeface="+mn-lt"/>
                          <a:ea typeface="+mn-ea"/>
                          <a:cs typeface="+mn-cs"/>
                        </a:rPr>
                        <a:t>182%</a:t>
                      </a:r>
                    </a:p>
                  </a:txBody>
                  <a:tcPr marL="68580" marR="68580" marT="0" marB="0"/>
                </a:tc>
                <a:extLst>
                  <a:ext uri="{0D108BD9-81ED-4DB2-BD59-A6C34878D82A}">
                    <a16:rowId xmlns:a16="http://schemas.microsoft.com/office/drawing/2014/main" val="1685592010"/>
                  </a:ext>
                </a:extLst>
              </a:tr>
              <a:tr h="370840">
                <a:tc>
                  <a:txBody>
                    <a:bodyPr/>
                    <a:lstStyle/>
                    <a:p>
                      <a:r>
                        <a:rPr lang="en-US" sz="1800" kern="1200" dirty="0">
                          <a:solidFill>
                            <a:schemeClr val="dk1"/>
                          </a:solidFill>
                          <a:effectLst/>
                          <a:latin typeface="+mn-lt"/>
                          <a:ea typeface="+mn-ea"/>
                          <a:cs typeface="+mn-cs"/>
                        </a:rPr>
                        <a:t>Robert Iger, Walt Disney</a:t>
                      </a:r>
                      <a:endParaRPr lang="en-US" dirty="0"/>
                    </a:p>
                  </a:txBody>
                  <a:tcPr/>
                </a:tc>
                <a:tc>
                  <a:txBody>
                    <a:bodyPr/>
                    <a:lstStyle/>
                    <a:p>
                      <a:pPr marL="0" marR="0" algn="l" defTabSz="914400" rtl="0" eaLnBrk="1" latinLnBrk="0" hangingPunct="1">
                        <a:lnSpc>
                          <a:spcPct val="200000"/>
                        </a:lnSpc>
                        <a:spcBef>
                          <a:spcPts val="0"/>
                        </a:spcBef>
                        <a:spcAft>
                          <a:spcPts val="0"/>
                        </a:spcAft>
                      </a:pPr>
                      <a:r>
                        <a:rPr lang="en-US" sz="1800" kern="1200" dirty="0">
                          <a:solidFill>
                            <a:schemeClr val="dk1"/>
                          </a:solidFill>
                          <a:effectLst/>
                          <a:latin typeface="+mn-lt"/>
                          <a:ea typeface="+mn-ea"/>
                          <a:cs typeface="+mn-cs"/>
                        </a:rPr>
                        <a:t>$66 million</a:t>
                      </a:r>
                    </a:p>
                  </a:txBody>
                  <a:tcPr marL="68580" marR="68580" marT="0" marB="0"/>
                </a:tc>
                <a:tc>
                  <a:txBody>
                    <a:bodyPr/>
                    <a:lstStyle/>
                    <a:p>
                      <a:pPr marL="0" marR="0" algn="l" defTabSz="914400" rtl="0" eaLnBrk="1" latinLnBrk="0" hangingPunct="1">
                        <a:lnSpc>
                          <a:spcPct val="200000"/>
                        </a:lnSpc>
                        <a:spcBef>
                          <a:spcPts val="0"/>
                        </a:spcBef>
                        <a:spcAft>
                          <a:spcPts val="0"/>
                        </a:spcAft>
                      </a:pPr>
                      <a:r>
                        <a:rPr lang="en-US" sz="1800" kern="1200" dirty="0">
                          <a:solidFill>
                            <a:schemeClr val="dk1"/>
                          </a:solidFill>
                          <a:effectLst/>
                          <a:latin typeface="+mn-lt"/>
                          <a:ea typeface="+mn-ea"/>
                          <a:cs typeface="+mn-cs"/>
                        </a:rPr>
                        <a:t>81%</a:t>
                      </a:r>
                    </a:p>
                  </a:txBody>
                  <a:tcPr marL="68580" marR="68580" marT="0" marB="0"/>
                </a:tc>
                <a:extLst>
                  <a:ext uri="{0D108BD9-81ED-4DB2-BD59-A6C34878D82A}">
                    <a16:rowId xmlns:a16="http://schemas.microsoft.com/office/drawing/2014/main" val="1930079273"/>
                  </a:ext>
                </a:extLst>
              </a:tr>
              <a:tr h="370840">
                <a:tc>
                  <a:txBody>
                    <a:bodyPr/>
                    <a:lstStyle/>
                    <a:p>
                      <a:r>
                        <a:rPr lang="en-US" sz="1800" kern="1200" dirty="0">
                          <a:solidFill>
                            <a:schemeClr val="dk1"/>
                          </a:solidFill>
                          <a:effectLst/>
                          <a:latin typeface="+mn-lt"/>
                          <a:ea typeface="+mn-ea"/>
                          <a:cs typeface="+mn-cs"/>
                        </a:rPr>
                        <a:t>James Heppelmann, PTC</a:t>
                      </a:r>
                      <a:endParaRPr lang="en-US" dirty="0"/>
                    </a:p>
                  </a:txBody>
                  <a:tcPr/>
                </a:tc>
                <a:tc>
                  <a:txBody>
                    <a:bodyPr/>
                    <a:lstStyle/>
                    <a:p>
                      <a:pPr marL="0" marR="0" algn="l" defTabSz="914400" rtl="0" eaLnBrk="1" latinLnBrk="0" hangingPunct="1">
                        <a:lnSpc>
                          <a:spcPct val="200000"/>
                        </a:lnSpc>
                        <a:spcBef>
                          <a:spcPts val="0"/>
                        </a:spcBef>
                        <a:spcAft>
                          <a:spcPts val="0"/>
                        </a:spcAft>
                      </a:pPr>
                      <a:r>
                        <a:rPr lang="en-US" sz="1800" kern="1200" dirty="0">
                          <a:solidFill>
                            <a:schemeClr val="dk1"/>
                          </a:solidFill>
                          <a:effectLst/>
                          <a:latin typeface="+mn-lt"/>
                          <a:ea typeface="+mn-ea"/>
                          <a:cs typeface="+mn-cs"/>
                        </a:rPr>
                        <a:t>$50 million</a:t>
                      </a:r>
                    </a:p>
                  </a:txBody>
                  <a:tcPr marL="68580" marR="68580" marT="0" marB="0"/>
                </a:tc>
                <a:tc>
                  <a:txBody>
                    <a:bodyPr/>
                    <a:lstStyle/>
                    <a:p>
                      <a:pPr marL="0" marR="0" algn="l" defTabSz="914400" rtl="0" eaLnBrk="1" latinLnBrk="0" hangingPunct="1">
                        <a:lnSpc>
                          <a:spcPct val="200000"/>
                        </a:lnSpc>
                        <a:spcBef>
                          <a:spcPts val="0"/>
                        </a:spcBef>
                        <a:spcAft>
                          <a:spcPts val="0"/>
                        </a:spcAft>
                      </a:pPr>
                      <a:r>
                        <a:rPr lang="en-US" sz="1800" kern="1200" dirty="0">
                          <a:solidFill>
                            <a:schemeClr val="dk1"/>
                          </a:solidFill>
                          <a:effectLst/>
                          <a:latin typeface="+mn-lt"/>
                          <a:ea typeface="+mn-ea"/>
                          <a:cs typeface="+mn-cs"/>
                        </a:rPr>
                        <a:t>357%</a:t>
                      </a:r>
                    </a:p>
                  </a:txBody>
                  <a:tcPr marL="68580" marR="68580" marT="0" marB="0"/>
                </a:tc>
                <a:extLst>
                  <a:ext uri="{0D108BD9-81ED-4DB2-BD59-A6C34878D82A}">
                    <a16:rowId xmlns:a16="http://schemas.microsoft.com/office/drawing/2014/main" val="2466141127"/>
                  </a:ext>
                </a:extLst>
              </a:tr>
            </a:tbl>
          </a:graphicData>
        </a:graphic>
      </p:graphicFrame>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dirty="0"/>
          </a:p>
        </p:txBody>
      </p:sp>
    </p:spTree>
    <p:extLst>
      <p:ext uri="{BB962C8B-B14F-4D97-AF65-F5344CB8AC3E}">
        <p14:creationId xmlns:p14="http://schemas.microsoft.com/office/powerpoint/2010/main" val="42213724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Governance Problems and Issues</a:t>
            </a:r>
            <a:br>
              <a:rPr lang="en-US" dirty="0"/>
            </a:br>
            <a:r>
              <a:rPr lang="en-US" sz="2200" dirty="0"/>
              <a:t>(11 of 11)</a:t>
            </a:r>
          </a:p>
        </p:txBody>
      </p:sp>
      <p:sp>
        <p:nvSpPr>
          <p:cNvPr id="4" name="Content Placeholder 3"/>
          <p:cNvSpPr>
            <a:spLocks noGrp="1"/>
          </p:cNvSpPr>
          <p:nvPr>
            <p:ph idx="1"/>
          </p:nvPr>
        </p:nvSpPr>
        <p:spPr/>
        <p:txBody>
          <a:bodyPr>
            <a:normAutofit/>
          </a:bodyPr>
          <a:lstStyle/>
          <a:p>
            <a:pPr marL="0" indent="0">
              <a:buNone/>
            </a:pPr>
            <a:r>
              <a:rPr lang="en-US" dirty="0"/>
              <a:t>Executive Pay</a:t>
            </a:r>
          </a:p>
          <a:p>
            <a:r>
              <a:rPr lang="en-US" dirty="0"/>
              <a:t>Golden parachutes under public scrutiny.</a:t>
            </a:r>
          </a:p>
          <a:p>
            <a:r>
              <a:rPr lang="en-US" dirty="0"/>
              <a:t>CEO pay increase: high-end pay packages.</a:t>
            </a:r>
          </a:p>
          <a:p>
            <a:r>
              <a:rPr lang="en-US" dirty="0"/>
              <a:t>Responses to pay unfairness complaints: Gravity Payments.</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dirty="0"/>
          </a:p>
        </p:txBody>
      </p:sp>
    </p:spTree>
    <p:extLst>
      <p:ext uri="{BB962C8B-B14F-4D97-AF65-F5344CB8AC3E}">
        <p14:creationId xmlns:p14="http://schemas.microsoft.com/office/powerpoint/2010/main" val="2348999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Traditional Shareholder-Oriented Governance Systems </a:t>
            </a:r>
            <a:r>
              <a:rPr lang="en-US" sz="2200" dirty="0"/>
              <a:t>(2 of 3)</a:t>
            </a:r>
          </a:p>
        </p:txBody>
      </p:sp>
      <p:graphicFrame>
        <p:nvGraphicFramePr>
          <p:cNvPr id="6" name="Table 6">
            <a:extLst>
              <a:ext uri="{FF2B5EF4-FFF2-40B4-BE49-F238E27FC236}">
                <a16:creationId xmlns:a16="http://schemas.microsoft.com/office/drawing/2014/main" id="{8840F129-C217-428B-B463-A18326EFBF35}"/>
              </a:ext>
            </a:extLst>
          </p:cNvPr>
          <p:cNvGraphicFramePr>
            <a:graphicFrameLocks noGrp="1"/>
          </p:cNvGraphicFramePr>
          <p:nvPr>
            <p:ph idx="1"/>
            <p:extLst>
              <p:ext uri="{D42A27DB-BD31-4B8C-83A1-F6EECF244321}">
                <p14:modId xmlns:p14="http://schemas.microsoft.com/office/powerpoint/2010/main" val="1685041460"/>
              </p:ext>
            </p:extLst>
          </p:nvPr>
        </p:nvGraphicFramePr>
        <p:xfrm>
          <a:off x="2514600" y="2870835"/>
          <a:ext cx="4114800" cy="259588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584821477"/>
                    </a:ext>
                  </a:extLst>
                </a:gridCol>
              </a:tblGrid>
              <a:tr h="370840">
                <a:tc>
                  <a:txBody>
                    <a:bodyPr/>
                    <a:lstStyle/>
                    <a:p>
                      <a:r>
                        <a:rPr lang="en-US" dirty="0"/>
                        <a:t>Type</a:t>
                      </a:r>
                    </a:p>
                  </a:txBody>
                  <a:tcPr/>
                </a:tc>
                <a:extLst>
                  <a:ext uri="{0D108BD9-81ED-4DB2-BD59-A6C34878D82A}">
                    <a16:rowId xmlns:a16="http://schemas.microsoft.com/office/drawing/2014/main" val="302234522"/>
                  </a:ext>
                </a:extLst>
              </a:tr>
              <a:tr h="370840">
                <a:tc>
                  <a:txBody>
                    <a:bodyPr/>
                    <a:lstStyle/>
                    <a:p>
                      <a:r>
                        <a:rPr lang="en-US" sz="1800" kern="1200" dirty="0">
                          <a:solidFill>
                            <a:schemeClr val="dk1"/>
                          </a:solidFill>
                          <a:effectLst/>
                          <a:latin typeface="+mn-lt"/>
                          <a:ea typeface="+mn-ea"/>
                          <a:cs typeface="+mn-cs"/>
                        </a:rPr>
                        <a:t>Sole proprietorship</a:t>
                      </a:r>
                      <a:endParaRPr lang="en-US" dirty="0"/>
                    </a:p>
                  </a:txBody>
                  <a:tcPr/>
                </a:tc>
                <a:extLst>
                  <a:ext uri="{0D108BD9-81ED-4DB2-BD59-A6C34878D82A}">
                    <a16:rowId xmlns:a16="http://schemas.microsoft.com/office/drawing/2014/main" val="4150572063"/>
                  </a:ext>
                </a:extLst>
              </a:tr>
              <a:tr h="370840">
                <a:tc>
                  <a:txBody>
                    <a:bodyPr/>
                    <a:lstStyle/>
                    <a:p>
                      <a:r>
                        <a:rPr lang="en-US" sz="1800" kern="1200" dirty="0">
                          <a:solidFill>
                            <a:schemeClr val="dk1"/>
                          </a:solidFill>
                          <a:effectLst/>
                          <a:latin typeface="+mn-lt"/>
                          <a:ea typeface="+mn-ea"/>
                          <a:cs typeface="+mn-cs"/>
                        </a:rPr>
                        <a:t>Partnership</a:t>
                      </a:r>
                      <a:endParaRPr lang="en-US" dirty="0"/>
                    </a:p>
                  </a:txBody>
                  <a:tcPr/>
                </a:tc>
                <a:extLst>
                  <a:ext uri="{0D108BD9-81ED-4DB2-BD59-A6C34878D82A}">
                    <a16:rowId xmlns:a16="http://schemas.microsoft.com/office/drawing/2014/main" val="195856986"/>
                  </a:ext>
                </a:extLst>
              </a:tr>
              <a:tr h="370840">
                <a:tc>
                  <a:txBody>
                    <a:bodyPr/>
                    <a:lstStyle/>
                    <a:p>
                      <a:r>
                        <a:rPr lang="en-US" sz="1800" kern="1200" dirty="0">
                          <a:solidFill>
                            <a:schemeClr val="dk1"/>
                          </a:solidFill>
                          <a:effectLst/>
                          <a:latin typeface="+mn-lt"/>
                          <a:ea typeface="+mn-ea"/>
                          <a:cs typeface="+mn-cs"/>
                        </a:rPr>
                        <a:t>Limited liability company (LLC)</a:t>
                      </a:r>
                      <a:endParaRPr lang="en-US" dirty="0"/>
                    </a:p>
                  </a:txBody>
                  <a:tcPr/>
                </a:tc>
                <a:extLst>
                  <a:ext uri="{0D108BD9-81ED-4DB2-BD59-A6C34878D82A}">
                    <a16:rowId xmlns:a16="http://schemas.microsoft.com/office/drawing/2014/main" val="2497895283"/>
                  </a:ext>
                </a:extLst>
              </a:tr>
              <a:tr h="370840">
                <a:tc>
                  <a:txBody>
                    <a:bodyPr/>
                    <a:lstStyle/>
                    <a:p>
                      <a:r>
                        <a:rPr lang="en-US" sz="1800" kern="1200" dirty="0">
                          <a:solidFill>
                            <a:schemeClr val="dk1"/>
                          </a:solidFill>
                          <a:effectLst/>
                          <a:latin typeface="+mn-lt"/>
                          <a:ea typeface="+mn-ea"/>
                          <a:cs typeface="+mn-cs"/>
                        </a:rPr>
                        <a:t>S-Corporation</a:t>
                      </a:r>
                      <a:endParaRPr lang="en-US" dirty="0"/>
                    </a:p>
                  </a:txBody>
                  <a:tcPr/>
                </a:tc>
                <a:extLst>
                  <a:ext uri="{0D108BD9-81ED-4DB2-BD59-A6C34878D82A}">
                    <a16:rowId xmlns:a16="http://schemas.microsoft.com/office/drawing/2014/main" val="729871831"/>
                  </a:ext>
                </a:extLst>
              </a:tr>
              <a:tr h="370840">
                <a:tc>
                  <a:txBody>
                    <a:bodyPr/>
                    <a:lstStyle/>
                    <a:p>
                      <a:r>
                        <a:rPr lang="en-US" sz="1800" kern="1200" dirty="0">
                          <a:solidFill>
                            <a:schemeClr val="dk1"/>
                          </a:solidFill>
                          <a:effectLst/>
                          <a:latin typeface="+mn-lt"/>
                          <a:ea typeface="+mn-ea"/>
                          <a:cs typeface="+mn-cs"/>
                        </a:rPr>
                        <a:t>C-Corporation</a:t>
                      </a:r>
                      <a:endParaRPr lang="en-US" dirty="0"/>
                    </a:p>
                  </a:txBody>
                  <a:tcPr/>
                </a:tc>
                <a:extLst>
                  <a:ext uri="{0D108BD9-81ED-4DB2-BD59-A6C34878D82A}">
                    <a16:rowId xmlns:a16="http://schemas.microsoft.com/office/drawing/2014/main" val="453716726"/>
                  </a:ext>
                </a:extLst>
              </a:tr>
              <a:tr h="370840">
                <a:tc>
                  <a:txBody>
                    <a:bodyPr/>
                    <a:lstStyle/>
                    <a:p>
                      <a:r>
                        <a:rPr lang="en-US" sz="1800" kern="1200" dirty="0" smtClean="0">
                          <a:solidFill>
                            <a:schemeClr val="dk1"/>
                          </a:solidFill>
                          <a:effectLst/>
                          <a:latin typeface="+mn-lt"/>
                          <a:ea typeface="+mn-ea"/>
                          <a:cs typeface="+mn-cs"/>
                        </a:rPr>
                        <a:t>Public </a:t>
                      </a:r>
                      <a:r>
                        <a:rPr lang="en-US" sz="1800" kern="1200" dirty="0">
                          <a:solidFill>
                            <a:schemeClr val="dk1"/>
                          </a:solidFill>
                          <a:effectLst/>
                          <a:latin typeface="+mn-lt"/>
                          <a:ea typeface="+mn-ea"/>
                          <a:cs typeface="+mn-cs"/>
                        </a:rPr>
                        <a:t>corporation</a:t>
                      </a:r>
                      <a:endParaRPr lang="en-US" dirty="0"/>
                    </a:p>
                  </a:txBody>
                  <a:tcPr/>
                </a:tc>
                <a:extLst>
                  <a:ext uri="{0D108BD9-81ED-4DB2-BD59-A6C34878D82A}">
                    <a16:rowId xmlns:a16="http://schemas.microsoft.com/office/drawing/2014/main" val="1271996440"/>
                  </a:ext>
                </a:extLst>
              </a:tr>
            </a:tbl>
          </a:graphicData>
        </a:graphic>
      </p:graphicFrame>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dirty="0"/>
          </a:p>
        </p:txBody>
      </p:sp>
    </p:spTree>
    <p:extLst>
      <p:ext uri="{BB962C8B-B14F-4D97-AF65-F5344CB8AC3E}">
        <p14:creationId xmlns:p14="http://schemas.microsoft.com/office/powerpoint/2010/main" val="4137507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Traditional Shareholder-Oriented Governance Systems </a:t>
            </a:r>
            <a:r>
              <a:rPr lang="en-US" sz="2200" dirty="0"/>
              <a:t>(3 of 3)</a:t>
            </a:r>
          </a:p>
        </p:txBody>
      </p:sp>
      <p:sp>
        <p:nvSpPr>
          <p:cNvPr id="4" name="Content Placeholder 3"/>
          <p:cNvSpPr>
            <a:spLocks noGrp="1"/>
          </p:cNvSpPr>
          <p:nvPr>
            <p:ph idx="1"/>
          </p:nvPr>
        </p:nvSpPr>
        <p:spPr/>
        <p:txBody>
          <a:bodyPr>
            <a:normAutofit/>
          </a:bodyPr>
          <a:lstStyle/>
          <a:p>
            <a:r>
              <a:rPr lang="en-US" dirty="0"/>
              <a:t>Limited liability company (LLC).</a:t>
            </a:r>
          </a:p>
          <a:p>
            <a:r>
              <a:rPr lang="en-US" dirty="0"/>
              <a:t>Public corporations.</a:t>
            </a:r>
          </a:p>
          <a:p>
            <a:r>
              <a:rPr lang="en-US" dirty="0"/>
              <a:t>OECD Principles of Corporate Governance.</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dirty="0"/>
          </a:p>
        </p:txBody>
      </p:sp>
    </p:spTree>
    <p:extLst>
      <p:ext uri="{BB962C8B-B14F-4D97-AF65-F5344CB8AC3E}">
        <p14:creationId xmlns:p14="http://schemas.microsoft.com/office/powerpoint/2010/main" val="4261560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Shareholder “Best Interests”</a:t>
            </a:r>
            <a:br>
              <a:rPr lang="en-US" dirty="0"/>
            </a:br>
            <a:r>
              <a:rPr lang="en-US" sz="2000" dirty="0"/>
              <a:t>(1 of 5)</a:t>
            </a:r>
            <a:endParaRPr lang="en-US" sz="2200" dirty="0"/>
          </a:p>
        </p:txBody>
      </p:sp>
      <p:sp>
        <p:nvSpPr>
          <p:cNvPr id="4" name="Content Placeholder 3"/>
          <p:cNvSpPr>
            <a:spLocks noGrp="1"/>
          </p:cNvSpPr>
          <p:nvPr>
            <p:ph idx="1"/>
          </p:nvPr>
        </p:nvSpPr>
        <p:spPr/>
        <p:txBody>
          <a:bodyPr>
            <a:normAutofit/>
          </a:bodyPr>
          <a:lstStyle/>
          <a:p>
            <a:pPr marL="0" indent="0">
              <a:buNone/>
            </a:pPr>
            <a:r>
              <a:rPr lang="en-US" dirty="0"/>
              <a:t>Narrow Conception of Social Responsibility</a:t>
            </a:r>
          </a:p>
          <a:p>
            <a:r>
              <a:rPr lang="en-US" i="1" dirty="0"/>
              <a:t>Dodge v. Ford Motor Co.:</a:t>
            </a:r>
            <a:r>
              <a:rPr lang="en-US" dirty="0"/>
              <a:t> shareholder primacy.</a:t>
            </a:r>
          </a:p>
          <a:p>
            <a:r>
              <a:rPr lang="en-US" dirty="0"/>
              <a:t>Friedman’s business responsibilities: maximize profits and obey the law.</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dirty="0"/>
          </a:p>
        </p:txBody>
      </p:sp>
    </p:spTree>
    <p:extLst>
      <p:ext uri="{BB962C8B-B14F-4D97-AF65-F5344CB8AC3E}">
        <p14:creationId xmlns:p14="http://schemas.microsoft.com/office/powerpoint/2010/main" val="3765184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Shareholder “Best Interests”</a:t>
            </a:r>
            <a:br>
              <a:rPr lang="en-US" dirty="0"/>
            </a:br>
            <a:r>
              <a:rPr lang="en-US" sz="2000" dirty="0"/>
              <a:t>(2 of 5)</a:t>
            </a:r>
            <a:endParaRPr lang="en-US" sz="2200" dirty="0"/>
          </a:p>
        </p:txBody>
      </p:sp>
      <p:sp>
        <p:nvSpPr>
          <p:cNvPr id="4" name="Content Placeholder 3"/>
          <p:cNvSpPr>
            <a:spLocks noGrp="1"/>
          </p:cNvSpPr>
          <p:nvPr>
            <p:ph idx="1"/>
          </p:nvPr>
        </p:nvSpPr>
        <p:spPr/>
        <p:txBody>
          <a:bodyPr>
            <a:normAutofit/>
          </a:bodyPr>
          <a:lstStyle/>
          <a:p>
            <a:pPr marL="0" indent="0">
              <a:buNone/>
            </a:pPr>
            <a:r>
              <a:rPr lang="en-US" dirty="0"/>
              <a:t>Broad Conception of Social Responsibility</a:t>
            </a:r>
          </a:p>
          <a:p>
            <a:r>
              <a:rPr lang="en-US" dirty="0" smtClean="0"/>
              <a:t>Three </a:t>
            </a:r>
            <a:r>
              <a:rPr lang="en-US" dirty="0"/>
              <a:t>counterexamples to Friedman.</a:t>
            </a:r>
          </a:p>
          <a:p>
            <a:r>
              <a:rPr lang="en-US" dirty="0" smtClean="0"/>
              <a:t>Four </a:t>
            </a:r>
            <a:r>
              <a:rPr lang="en-US" dirty="0"/>
              <a:t>components of social responsibility.</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dirty="0"/>
          </a:p>
        </p:txBody>
      </p:sp>
    </p:spTree>
    <p:extLst>
      <p:ext uri="{BB962C8B-B14F-4D97-AF65-F5344CB8AC3E}">
        <p14:creationId xmlns:p14="http://schemas.microsoft.com/office/powerpoint/2010/main" val="2270674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Shareholder “Best Interests”</a:t>
            </a:r>
            <a:br>
              <a:rPr lang="en-US" dirty="0"/>
            </a:br>
            <a:r>
              <a:rPr lang="en-US" sz="2000" dirty="0"/>
              <a:t>(3 of 5)</a:t>
            </a:r>
            <a:endParaRPr lang="en-US" sz="2200" dirty="0"/>
          </a:p>
        </p:txBody>
      </p:sp>
      <p:sp>
        <p:nvSpPr>
          <p:cNvPr id="4" name="Content Placeholder 3"/>
          <p:cNvSpPr>
            <a:spLocks noGrp="1"/>
          </p:cNvSpPr>
          <p:nvPr>
            <p:ph idx="1"/>
          </p:nvPr>
        </p:nvSpPr>
        <p:spPr/>
        <p:txBody>
          <a:bodyPr>
            <a:normAutofit/>
          </a:bodyPr>
          <a:lstStyle/>
          <a:p>
            <a:pPr marL="0" indent="0">
              <a:buNone/>
            </a:pPr>
            <a:r>
              <a:rPr lang="en-US" dirty="0"/>
              <a:t>Broad Conception of Social Responsibility</a:t>
            </a:r>
          </a:p>
          <a:p>
            <a:r>
              <a:rPr lang="en-US" dirty="0"/>
              <a:t>Company executives objecting to profit maximizing mantra.</a:t>
            </a:r>
          </a:p>
          <a:p>
            <a:r>
              <a:rPr lang="en-US" dirty="0" smtClean="0"/>
              <a:t>The United States has </a:t>
            </a:r>
            <a:r>
              <a:rPr lang="en-US" dirty="0"/>
              <a:t>the Business Roundtable.</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dirty="0"/>
          </a:p>
        </p:txBody>
      </p:sp>
    </p:spTree>
    <p:extLst>
      <p:ext uri="{BB962C8B-B14F-4D97-AF65-F5344CB8AC3E}">
        <p14:creationId xmlns:p14="http://schemas.microsoft.com/office/powerpoint/2010/main" val="2077140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Shareholder “Best Interests”</a:t>
            </a:r>
            <a:br>
              <a:rPr lang="en-US" dirty="0"/>
            </a:br>
            <a:r>
              <a:rPr lang="en-US" sz="2000" dirty="0"/>
              <a:t>(4 of 5)</a:t>
            </a:r>
            <a:endParaRPr lang="en-US" sz="2200" dirty="0"/>
          </a:p>
        </p:txBody>
      </p:sp>
      <p:sp>
        <p:nvSpPr>
          <p:cNvPr id="4" name="Content Placeholder 3"/>
          <p:cNvSpPr>
            <a:spLocks noGrp="1"/>
          </p:cNvSpPr>
          <p:nvPr>
            <p:ph idx="1"/>
          </p:nvPr>
        </p:nvSpPr>
        <p:spPr/>
        <p:txBody>
          <a:bodyPr>
            <a:normAutofit/>
          </a:bodyPr>
          <a:lstStyle/>
          <a:p>
            <a:pPr marL="0" indent="0">
              <a:buNone/>
            </a:pPr>
            <a:r>
              <a:rPr lang="en-US" dirty="0"/>
              <a:t>Ethical Applications: Business Roundtable Statement on the Purpose of a Corporation</a:t>
            </a:r>
          </a:p>
          <a:p>
            <a:r>
              <a:rPr lang="en-US" dirty="0"/>
              <a:t>Creating value for customers.</a:t>
            </a:r>
          </a:p>
          <a:p>
            <a:r>
              <a:rPr lang="en-US" dirty="0"/>
              <a:t>Investing in employees.</a:t>
            </a:r>
          </a:p>
          <a:p>
            <a:r>
              <a:rPr lang="en-US" dirty="0"/>
              <a:t>Fostering strong relationships.</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dirty="0"/>
          </a:p>
        </p:txBody>
      </p:sp>
    </p:spTree>
    <p:extLst>
      <p:ext uri="{BB962C8B-B14F-4D97-AF65-F5344CB8AC3E}">
        <p14:creationId xmlns:p14="http://schemas.microsoft.com/office/powerpoint/2010/main" val="781148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Shareholder “Best Interests”</a:t>
            </a:r>
            <a:br>
              <a:rPr lang="en-US" dirty="0"/>
            </a:br>
            <a:r>
              <a:rPr lang="en-US" sz="2000" dirty="0"/>
              <a:t>(5 of 5)</a:t>
            </a:r>
            <a:endParaRPr lang="en-US" sz="2200" dirty="0"/>
          </a:p>
        </p:txBody>
      </p:sp>
      <p:sp>
        <p:nvSpPr>
          <p:cNvPr id="4" name="Content Placeholder 3"/>
          <p:cNvSpPr>
            <a:spLocks noGrp="1"/>
          </p:cNvSpPr>
          <p:nvPr>
            <p:ph idx="1"/>
          </p:nvPr>
        </p:nvSpPr>
        <p:spPr/>
        <p:txBody>
          <a:bodyPr>
            <a:normAutofit/>
          </a:bodyPr>
          <a:lstStyle/>
          <a:p>
            <a:pPr marL="0" indent="0">
              <a:buNone/>
            </a:pPr>
            <a:r>
              <a:rPr lang="en-US" dirty="0"/>
              <a:t>Ethical Applications: Business Roundtable Statement on the Purpose of a Corporation</a:t>
            </a:r>
          </a:p>
          <a:p>
            <a:r>
              <a:rPr lang="en-US" dirty="0"/>
              <a:t>Embracing sustainable practices.</a:t>
            </a:r>
          </a:p>
          <a:p>
            <a:r>
              <a:rPr lang="en-US" dirty="0"/>
              <a:t>Long-term value generation and transparency.</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dirty="0"/>
          </a:p>
        </p:txBody>
      </p:sp>
    </p:spTree>
    <p:extLst>
      <p:ext uri="{BB962C8B-B14F-4D97-AF65-F5344CB8AC3E}">
        <p14:creationId xmlns:p14="http://schemas.microsoft.com/office/powerpoint/2010/main" val="33744816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580</TotalTime>
  <Words>4349</Words>
  <Application>Microsoft Office PowerPoint</Application>
  <PresentationFormat>On-screen Show (4:3)</PresentationFormat>
  <Paragraphs>438</Paragraphs>
  <Slides>29</Slides>
  <Notes>28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Times New Roman</vt:lpstr>
      <vt:lpstr>Office Theme</vt:lpstr>
      <vt:lpstr>Business Ethics, 3e Chapter 3: Corporate Governance and Stakeholder Relationships</vt:lpstr>
      <vt:lpstr>Traditional Shareholder-Oriented Governance Systems (1 of 3)</vt:lpstr>
      <vt:lpstr>Traditional Shareholder-Oriented Governance Systems (2 of 3)</vt:lpstr>
      <vt:lpstr>Traditional Shareholder-Oriented Governance Systems (3 of 3)</vt:lpstr>
      <vt:lpstr>Shareholder “Best Interests” (1 of 5)</vt:lpstr>
      <vt:lpstr>Shareholder “Best Interests” (2 of 5)</vt:lpstr>
      <vt:lpstr>Shareholder “Best Interests” (3 of 5)</vt:lpstr>
      <vt:lpstr>Shareholder “Best Interests” (4 of 5)</vt:lpstr>
      <vt:lpstr>Shareholder “Best Interests” (5 of 5)</vt:lpstr>
      <vt:lpstr>Innovative Stakeholder-Oriented Governance Systems (1 of 8)</vt:lpstr>
      <vt:lpstr>Innovative Stakeholder-Oriented Governance Systems (2 of 8)</vt:lpstr>
      <vt:lpstr>Innovative Stakeholder-Oriented Governance Systems (3 of 8)</vt:lpstr>
      <vt:lpstr>Innovative Stakeholder-Oriented Governance Systems (4 of 8)</vt:lpstr>
      <vt:lpstr>Innovative Stakeholder-Oriented Governance Systems (5 of 8)</vt:lpstr>
      <vt:lpstr>Innovative Stakeholder-Oriented Governance Systems (6 of 8)</vt:lpstr>
      <vt:lpstr>Innovative Stakeholder-Oriented Governance Systems (7 of 8)</vt:lpstr>
      <vt:lpstr>Innovative Stakeholder-Oriented Governance Systems (8 of 8)</vt:lpstr>
      <vt:lpstr>Corporate Governance Best Practices</vt:lpstr>
      <vt:lpstr>Governance Problems and Issues (1 of 11)</vt:lpstr>
      <vt:lpstr>Governance Problems and Issues (2 of 11)</vt:lpstr>
      <vt:lpstr>Governance Problems and Issues (3 of 11)</vt:lpstr>
      <vt:lpstr>Governance Problems and Issues (4 of 11)</vt:lpstr>
      <vt:lpstr>Governance Problems and Issues (5 of 11)</vt:lpstr>
      <vt:lpstr>Governance Problems and Issues (6 of 11)</vt:lpstr>
      <vt:lpstr>Governance Problems and Issues (7 of 11)</vt:lpstr>
      <vt:lpstr>Governance Problems and Issues (8 of 11)</vt:lpstr>
      <vt:lpstr>Governance Problems and Issues (9 of 11)</vt:lpstr>
      <vt:lpstr>Governance Problems and Issues (10 of 11)</vt:lpstr>
      <vt:lpstr>Governance Problems and Issues (11 of 11)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Collins 3e Chapter 3 PowerPoints</dc:title>
  <dc:creator>Ancheta, Katie</dc:creator>
  <cp:lastModifiedBy>Jeya Keerthi Santhana Raj</cp:lastModifiedBy>
  <cp:revision>37</cp:revision>
  <dcterms:created xsi:type="dcterms:W3CDTF">2006-08-16T00:00:00Z</dcterms:created>
  <dcterms:modified xsi:type="dcterms:W3CDTF">2021-04-23T15:31:12Z</dcterms:modified>
</cp:coreProperties>
</file>