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sldIdLst>
    <p:sldId id="256" r:id="rId2"/>
    <p:sldId id="275" r:id="rId3"/>
    <p:sldId id="276" r:id="rId4"/>
    <p:sldId id="293" r:id="rId5"/>
    <p:sldId id="294" r:id="rId6"/>
    <p:sldId id="280" r:id="rId7"/>
    <p:sldId id="295" r:id="rId8"/>
    <p:sldId id="296" r:id="rId9"/>
    <p:sldId id="281" r:id="rId10"/>
    <p:sldId id="282" r:id="rId11"/>
    <p:sldId id="297" r:id="rId12"/>
    <p:sldId id="283" r:id="rId13"/>
    <p:sldId id="284" r:id="rId14"/>
    <p:sldId id="262" r:id="rId15"/>
    <p:sldId id="308" r:id="rId16"/>
    <p:sldId id="285" r:id="rId17"/>
    <p:sldId id="286" r:id="rId18"/>
    <p:sldId id="307" r:id="rId19"/>
    <p:sldId id="287" r:id="rId20"/>
    <p:sldId id="304" r:id="rId21"/>
    <p:sldId id="305" r:id="rId22"/>
    <p:sldId id="306" r:id="rId23"/>
    <p:sldId id="288" r:id="rId24"/>
    <p:sldId id="277" r:id="rId25"/>
    <p:sldId id="303" r:id="rId26"/>
    <p:sldId id="289" r:id="rId27"/>
    <p:sldId id="290" r:id="rId28"/>
    <p:sldId id="302" r:id="rId29"/>
    <p:sldId id="291" r:id="rId30"/>
    <p:sldId id="278" r:id="rId31"/>
    <p:sldId id="301" r:id="rId32"/>
    <p:sldId id="279" r:id="rId33"/>
    <p:sldId id="299" r:id="rId34"/>
    <p:sldId id="298" r:id="rId35"/>
    <p:sldId id="30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2F6"/>
    <a:srgbClr val="F0F8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09" autoAdjust="0"/>
    <p:restoredTop sz="87529" autoAdjust="0"/>
  </p:normalViewPr>
  <p:slideViewPr>
    <p:cSldViewPr>
      <p:cViewPr varScale="1">
        <p:scale>
          <a:sx n="101" d="100"/>
          <a:sy n="101" d="100"/>
        </p:scale>
        <p:origin x="1200"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cy Scelsi" userId="ba66f8fb-5724-4b8e-937c-42871ed26bae" providerId="ADAL" clId="{3C82FA47-20E7-4045-9D8B-FEC33E827970}"/>
    <pc:docChg chg="delSld modSld">
      <pc:chgData name="Darcy Scelsi" userId="ba66f8fb-5724-4b8e-937c-42871ed26bae" providerId="ADAL" clId="{3C82FA47-20E7-4045-9D8B-FEC33E827970}" dt="2021-05-04T14:22:38.810" v="51" actId="47"/>
      <pc:docMkLst>
        <pc:docMk/>
      </pc:docMkLst>
      <pc:sldChg chg="modSp mod">
        <pc:chgData name="Darcy Scelsi" userId="ba66f8fb-5724-4b8e-937c-42871ed26bae" providerId="ADAL" clId="{3C82FA47-20E7-4045-9D8B-FEC33E827970}" dt="2021-05-04T14:17:19.870" v="50" actId="20577"/>
        <pc:sldMkLst>
          <pc:docMk/>
          <pc:sldMk cId="3517608092" sldId="286"/>
        </pc:sldMkLst>
        <pc:spChg chg="mod">
          <ac:chgData name="Darcy Scelsi" userId="ba66f8fb-5724-4b8e-937c-42871ed26bae" providerId="ADAL" clId="{3C82FA47-20E7-4045-9D8B-FEC33E827970}" dt="2021-05-04T14:17:19.870" v="50" actId="20577"/>
          <ac:spMkLst>
            <pc:docMk/>
            <pc:sldMk cId="3517608092" sldId="286"/>
            <ac:spMk id="4" creationId="{00000000-0000-0000-0000-000000000000}"/>
          </ac:spMkLst>
        </pc:spChg>
      </pc:sldChg>
      <pc:sldChg chg="del">
        <pc:chgData name="Darcy Scelsi" userId="ba66f8fb-5724-4b8e-937c-42871ed26bae" providerId="ADAL" clId="{3C82FA47-20E7-4045-9D8B-FEC33E827970}" dt="2021-05-04T14:22:38.810" v="51" actId="47"/>
        <pc:sldMkLst>
          <pc:docMk/>
          <pc:sldMk cId="296306460" sldId="29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422B10-FE80-4935-B9C9-55F2DE02CE53}" type="datetimeFigureOut">
              <a:rPr lang="en-US" smtClean="0"/>
              <a:t>5/14/2021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974C31-EB4A-4B21-8134-CB5741A1DC5F}" type="slidenum">
              <a:rPr lang="en-US" smtClean="0"/>
              <a:t>‹#›</a:t>
            </a:fld>
            <a:endParaRPr lang="en-US" dirty="0"/>
          </a:p>
        </p:txBody>
      </p:sp>
    </p:spTree>
    <p:extLst>
      <p:ext uri="{BB962C8B-B14F-4D97-AF65-F5344CB8AC3E}">
        <p14:creationId xmlns:p14="http://schemas.microsoft.com/office/powerpoint/2010/main" val="2113143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5.1 Compare a code of ethics with a code of conduct.</a:t>
            </a:r>
          </a:p>
          <a:p>
            <a:pPr marL="171450" indent="-171450">
              <a:buFont typeface="Arial" panose="020B0604020202020204" pitchFamily="34" charset="0"/>
              <a:buChar char="•"/>
            </a:pPr>
            <a:endParaRPr lang="en-US" dirty="0"/>
          </a:p>
          <a:p>
            <a:pPr marL="285750" marR="0" indent="-285750" algn="just">
              <a:lnSpc>
                <a:spcPct val="150000"/>
              </a:lnSpc>
              <a:spcBef>
                <a:spcPts val="0"/>
              </a:spcBef>
              <a:spcAft>
                <a:spcPts val="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Code of ethics</a:t>
            </a:r>
            <a:r>
              <a:rPr lang="en-US" sz="1800" dirty="0">
                <a:effectLst/>
                <a:latin typeface="Times New Roman" panose="02020603050405020304" pitchFamily="18" charset="0"/>
                <a:ea typeface="Times New Roman" panose="02020603050405020304" pitchFamily="18" charset="0"/>
              </a:rPr>
              <a:t> Broad ethical aspirations that include a few general principles to guide behavior.</a:t>
            </a:r>
          </a:p>
          <a:p>
            <a:pPr marL="285750" marR="0" indent="-285750" algn="just">
              <a:lnSpc>
                <a:spcPct val="150000"/>
              </a:lnSpc>
              <a:spcBef>
                <a:spcPts val="0"/>
              </a:spcBef>
              <a:spcAft>
                <a:spcPts val="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Code of conduct</a:t>
            </a:r>
            <a:r>
              <a:rPr lang="en-US" sz="1800" dirty="0">
                <a:effectLst/>
                <a:latin typeface="Times New Roman" panose="02020603050405020304" pitchFamily="18" charset="0"/>
                <a:ea typeface="Times New Roman" panose="02020603050405020304" pitchFamily="18" charset="0"/>
              </a:rPr>
              <a:t> A document that describes acceptable behaviors for specific situations that are likely to arise, such as conflicts of interest; provides substance to a code of ethics; and is often developed by an employee with legal expertise.</a:t>
            </a:r>
          </a:p>
          <a:p>
            <a:pPr marL="285750" marR="0" indent="-285750" algn="just">
              <a:lnSpc>
                <a:spcPct val="15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The code of ethics of the National Association of Social Workers (NASW), for example, lists six ethical principles to guide behavior: service, social justice, dignity and worth of the person, importance of human relationships, integrity, and competence. The more detailed NASW code of conduct provides specific examples, such as stating that social workers will obtain informed consent from clients regarding the purpose of services provided, relevant costs, and treatment alternatives. The NASW code of conduct also addresses situations involving conflict of interest, confidentiality, records access, sexual relationships, sexual harassment, derogatory language, and termination of services.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a:t>
            </a:fld>
            <a:endParaRPr lang="en-US" dirty="0"/>
          </a:p>
        </p:txBody>
      </p:sp>
    </p:spTree>
    <p:extLst>
      <p:ext uri="{BB962C8B-B14F-4D97-AF65-F5344CB8AC3E}">
        <p14:creationId xmlns:p14="http://schemas.microsoft.com/office/powerpoint/2010/main" val="4186963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3300"/>
                </a:solidFill>
                <a:effectLst/>
                <a:latin typeface="Times New Roman" panose="02020603050405020304" pitchFamily="18" charset="0"/>
                <a:ea typeface="Times New Roman" panose="02020603050405020304" pitchFamily="18" charset="0"/>
              </a:rPr>
              <a:t>5.2 Explain five key benefits of having a code of ethics.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285750" marR="0"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Starbucks goes one step further and requires that its suppliers sign a code of conduct where suppliers agree to the following conditions:</a:t>
            </a:r>
          </a:p>
          <a:p>
            <a:pPr marL="742950" marR="0" lvl="1"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Demonstrate commitment to the welfare, economic improvement, and sustainability of the people and places that produce Starbucks’ products and services</a:t>
            </a:r>
          </a:p>
          <a:p>
            <a:pPr marL="742950" marR="0" lvl="1"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Adhere to local laws and international standards regarding human rights, workplace safety, and worker compensation and treatment</a:t>
            </a:r>
          </a:p>
          <a:p>
            <a:pPr marL="742950" marR="0" lvl="1"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Meet or exceed national laws and international standards for environmental protection</a:t>
            </a:r>
          </a:p>
          <a:p>
            <a:pPr marL="742950" marR="0" lvl="1"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Commit to measuring, monitoring, reporting, and verifying compliance</a:t>
            </a:r>
          </a:p>
          <a:p>
            <a:pPr marL="742950" marR="0" lvl="1"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Pursue continuous improvement of these social and environmental principles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11</a:t>
            </a:fld>
            <a:endParaRPr lang="en-US" dirty="0"/>
          </a:p>
        </p:txBody>
      </p:sp>
    </p:spTree>
    <p:extLst>
      <p:ext uri="{BB962C8B-B14F-4D97-AF65-F5344CB8AC3E}">
        <p14:creationId xmlns:p14="http://schemas.microsoft.com/office/powerpoint/2010/main" val="3026340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3300"/>
                </a:solidFill>
                <a:effectLst/>
                <a:latin typeface="Times New Roman" panose="02020603050405020304" pitchFamily="18" charset="0"/>
                <a:ea typeface="Times New Roman" panose="02020603050405020304" pitchFamily="18" charset="0"/>
              </a:rPr>
              <a:t>5.2 Explain five key benefits of having a code of ethics.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285750" marR="0"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In 2002, Congress quickly passed the Sarbanes-Oxley Act following high-profile corporate accounting scandals involving Enron, WorldCom, Arthur Andersen, and other businesses.</a:t>
            </a:r>
          </a:p>
          <a:p>
            <a:pPr marL="742950" marR="0" lvl="1"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The legislation required all publicly traded companies to disclose whether they have a code of ethics or conduct for senior financial officers, and if they choose not to have a code, explain why.</a:t>
            </a:r>
          </a:p>
          <a:p>
            <a:pPr marL="285750" marR="0"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To gain renewed investor confidence in the stock market, the NYSE and NASDAQ required that all listed firms must have a code of ethics for directors, officers, and employees, and make them publicly available.</a:t>
            </a:r>
          </a:p>
          <a:p>
            <a:pPr marL="285750" marR="0"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A similar professional code is under development for artificial intelligence (AI) professionals.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Governments have pressured Facebook’s CEO Mark Zuckerberg to develop an AI code of conduct that protects customer privacy; limits data-gathering techniques; and addresses fake news proliferators, censorship, and other relevant AI-type issues.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In 2019, the European Union sponsored a “high-level expert group on AI” to create “Ethics Guidelines for Trustworthy Artificial Intelligence.”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Likewise, the Dubai city government created ethical guidelines for AI that emphasize three principles—fairness, transparency, and accountability—in a manner that does not stifle creativity.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Others maintain this work should be undertaken by an industry association, similar to how industry associations developed codes for doctors, lawyers, government officials, and social workers.</a:t>
            </a:r>
            <a:endParaRPr lang="en-US" sz="12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12</a:t>
            </a:fld>
            <a:endParaRPr lang="en-US" dirty="0"/>
          </a:p>
        </p:txBody>
      </p:sp>
    </p:spTree>
    <p:extLst>
      <p:ext uri="{BB962C8B-B14F-4D97-AF65-F5344CB8AC3E}">
        <p14:creationId xmlns:p14="http://schemas.microsoft.com/office/powerpoint/2010/main" val="1459818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3300"/>
                </a:solidFill>
                <a:effectLst/>
                <a:latin typeface="Times New Roman" panose="02020603050405020304" pitchFamily="18" charset="0"/>
                <a:ea typeface="Times New Roman" panose="02020603050405020304" pitchFamily="18" charset="0"/>
              </a:rPr>
              <a:t>5.2 Explain five key benefits of having a code of ethics.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Researchers examined the financial performance and commitment to ethics, including a code of ethics, in shareholder reports for the largest 500 publicly held U.S. corporations.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The 134 corporations that clearly stated a commitment to ethics as part of their internal control system financially outperformed those that did not. </a:t>
            </a:r>
            <a:endParaRPr lang="en-US" sz="12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13</a:t>
            </a:fld>
            <a:endParaRPr lang="en-US" dirty="0"/>
          </a:p>
        </p:txBody>
      </p:sp>
    </p:spTree>
    <p:extLst>
      <p:ext uri="{BB962C8B-B14F-4D97-AF65-F5344CB8AC3E}">
        <p14:creationId xmlns:p14="http://schemas.microsoft.com/office/powerpoint/2010/main" val="1795861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5.3 Create a bottom-up code of ethics.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 extensive scholarly review of corporate codes of ethics, global codes of ethics, and the business ethics literature found the following six values or virtues continually expressed:</a:t>
            </a:r>
          </a:p>
          <a:p>
            <a:pPr marL="742950" lvl="1" indent="-285750">
              <a:buFont typeface="Arial" panose="020B0604020202020204" pitchFamily="34" charset="0"/>
              <a:buChar char="•"/>
            </a:pPr>
            <a:r>
              <a:rPr lang="en-US" dirty="0"/>
              <a:t>Trustworthiness</a:t>
            </a:r>
          </a:p>
          <a:p>
            <a:pPr marL="742950" lvl="1" indent="-285750">
              <a:buFont typeface="Arial" panose="020B0604020202020204" pitchFamily="34" charset="0"/>
              <a:buChar char="•"/>
            </a:pPr>
            <a:r>
              <a:rPr lang="en-US" dirty="0"/>
              <a:t>Respect</a:t>
            </a:r>
          </a:p>
          <a:p>
            <a:pPr marL="742950" lvl="1" indent="-285750">
              <a:buFont typeface="Arial" panose="020B0604020202020204" pitchFamily="34" charset="0"/>
              <a:buChar char="•"/>
            </a:pPr>
            <a:r>
              <a:rPr lang="en-US" dirty="0"/>
              <a:t>Responsibility</a:t>
            </a:r>
          </a:p>
          <a:p>
            <a:pPr marL="742950" lvl="1" indent="-285750">
              <a:buFont typeface="Arial" panose="020B0604020202020204" pitchFamily="34" charset="0"/>
              <a:buChar char="•"/>
            </a:pPr>
            <a:r>
              <a:rPr lang="en-US" dirty="0"/>
              <a:t>Fairness</a:t>
            </a:r>
          </a:p>
          <a:p>
            <a:pPr marL="742950" lvl="1" indent="-285750">
              <a:buFont typeface="Arial" panose="020B0604020202020204" pitchFamily="34" charset="0"/>
              <a:buChar char="•"/>
            </a:pPr>
            <a:r>
              <a:rPr lang="en-US" dirty="0"/>
              <a:t>Caring</a:t>
            </a:r>
          </a:p>
          <a:p>
            <a:pPr marL="742950" lvl="1" indent="-285750">
              <a:buFont typeface="Arial" panose="020B0604020202020204" pitchFamily="34" charset="0"/>
              <a:buChar char="•"/>
            </a:pPr>
            <a:r>
              <a:rPr lang="en-US" dirty="0"/>
              <a:t>Citizenship</a:t>
            </a:r>
          </a:p>
        </p:txBody>
      </p:sp>
      <p:sp>
        <p:nvSpPr>
          <p:cNvPr id="4" name="Slide Number Placeholder 3"/>
          <p:cNvSpPr>
            <a:spLocks noGrp="1"/>
          </p:cNvSpPr>
          <p:nvPr>
            <p:ph type="sldNum" sz="quarter" idx="5"/>
          </p:nvPr>
        </p:nvSpPr>
        <p:spPr/>
        <p:txBody>
          <a:bodyPr/>
          <a:lstStyle/>
          <a:p>
            <a:fld id="{39974C31-EB4A-4B21-8134-CB5741A1DC5F}" type="slidenum">
              <a:rPr lang="en-US" smtClean="0"/>
              <a:t>14</a:t>
            </a:fld>
            <a:endParaRPr lang="en-US" dirty="0"/>
          </a:p>
        </p:txBody>
      </p:sp>
    </p:spTree>
    <p:extLst>
      <p:ext uri="{BB962C8B-B14F-4D97-AF65-F5344CB8AC3E}">
        <p14:creationId xmlns:p14="http://schemas.microsoft.com/office/powerpoint/2010/main" val="1877082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5.3 Create a bottom-up code of ethics.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Table 5.2 provides an example of a </a:t>
            </a:r>
            <a:r>
              <a:rPr lang="en-US" sz="1800" i="1" dirty="0">
                <a:effectLst/>
                <a:latin typeface="Times New Roman" panose="02020603050405020304" pitchFamily="18" charset="0"/>
                <a:ea typeface="Times New Roman" panose="02020603050405020304" pitchFamily="18" charset="0"/>
              </a:rPr>
              <a:t>Fortune</a:t>
            </a:r>
            <a:r>
              <a:rPr lang="en-US" sz="1800" dirty="0">
                <a:effectLst/>
                <a:latin typeface="Times New Roman" panose="02020603050405020304" pitchFamily="18" charset="0"/>
                <a:ea typeface="Times New Roman" panose="02020603050405020304" pitchFamily="18" charset="0"/>
              </a:rPr>
              <a:t> 100 corporate code of ethics that highlights four guiding principles using short and concise statements.</a:t>
            </a:r>
          </a:p>
          <a:p>
            <a:pPr marL="285750" marR="0" indent="-285750" hangingPunct="0">
              <a:lnSpc>
                <a:spcPct val="200000"/>
              </a:lnSpc>
              <a:spcBef>
                <a:spcPts val="0"/>
              </a:spcBef>
              <a:spcAft>
                <a:spcPts val="1200"/>
              </a:spcAft>
              <a:buFont typeface="Arial" panose="020B0604020202020204" pitchFamily="34" charset="0"/>
              <a:buChar char="•"/>
            </a:pPr>
            <a:r>
              <a:rPr lang="en-GB" sz="1800" i="1" dirty="0">
                <a:solidFill>
                  <a:srgbClr val="000000"/>
                </a:solidFill>
                <a:effectLst/>
                <a:latin typeface="Times New Roman" panose="02020603050405020304" pitchFamily="18" charset="0"/>
                <a:ea typeface="Times New Roman" panose="02020603050405020304" pitchFamily="18" charset="0"/>
              </a:rPr>
              <a:t>Communication</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We have an obligation to communicate. Here, we take the time to talk with one another . . . and to listen. We believe that information is meant to move and that information moves people.</a:t>
            </a:r>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marR="0" indent="-285750" hangingPunct="0">
              <a:lnSpc>
                <a:spcPct val="200000"/>
              </a:lnSpc>
              <a:spcBef>
                <a:spcPts val="0"/>
              </a:spcBef>
              <a:spcAft>
                <a:spcPts val="1200"/>
              </a:spcAft>
              <a:buFont typeface="Arial" panose="020B0604020202020204" pitchFamily="34" charset="0"/>
              <a:buChar char="•"/>
            </a:pPr>
            <a:r>
              <a:rPr lang="en-GB" sz="1800" i="1" dirty="0">
                <a:solidFill>
                  <a:srgbClr val="000000"/>
                </a:solidFill>
                <a:effectLst/>
                <a:latin typeface="Times New Roman" panose="02020603050405020304" pitchFamily="18" charset="0"/>
                <a:ea typeface="Times New Roman" panose="02020603050405020304" pitchFamily="18" charset="0"/>
              </a:rPr>
              <a:t>Respect</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We treat others as we would like to be treated ourselves. We do not tolerate abusive or disrespectful treatment. Ruthlessness, callousness, and arrogance don’t belong here.</a:t>
            </a:r>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marR="0" indent="-285750" hangingPunct="0">
              <a:lnSpc>
                <a:spcPct val="200000"/>
              </a:lnSpc>
              <a:spcBef>
                <a:spcPts val="0"/>
              </a:spcBef>
              <a:spcAft>
                <a:spcPts val="1200"/>
              </a:spcAft>
              <a:buFont typeface="Arial" panose="020B0604020202020204" pitchFamily="34" charset="0"/>
              <a:buChar char="•"/>
            </a:pPr>
            <a:r>
              <a:rPr lang="en-GB" sz="1800" i="1" dirty="0">
                <a:solidFill>
                  <a:srgbClr val="000000"/>
                </a:solidFill>
                <a:effectLst/>
                <a:latin typeface="Times New Roman" panose="02020603050405020304" pitchFamily="18" charset="0"/>
                <a:ea typeface="Times New Roman" panose="02020603050405020304" pitchFamily="18" charset="0"/>
              </a:rPr>
              <a:t>Integrity</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We work with customers and prospects openly, honestly, and sincerely. When we say we will do something, we will do it; when we say we cannot or will not do something, then we won’t do it.</a:t>
            </a:r>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marR="0" indent="-285750" hangingPunct="0">
              <a:lnSpc>
                <a:spcPct val="200000"/>
              </a:lnSpc>
              <a:spcBef>
                <a:spcPts val="0"/>
              </a:spcBef>
              <a:spcAft>
                <a:spcPts val="1200"/>
              </a:spcAft>
              <a:buFont typeface="Arial" panose="020B0604020202020204" pitchFamily="34" charset="0"/>
              <a:buChar char="•"/>
            </a:pPr>
            <a:r>
              <a:rPr lang="en-GB" sz="1800" i="1" dirty="0">
                <a:solidFill>
                  <a:srgbClr val="000000"/>
                </a:solidFill>
                <a:effectLst/>
                <a:latin typeface="Times New Roman" panose="02020603050405020304" pitchFamily="18" charset="0"/>
                <a:ea typeface="Times New Roman" panose="02020603050405020304" pitchFamily="18" charset="0"/>
              </a:rPr>
              <a:t>Excellence</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lvl="1"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We are satisfied with nothing less than the very best in everything we do. We will continue to raise the bar for everyone. The great fun here will be for all of us to discover just how good we can really be.</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15</a:t>
            </a:fld>
            <a:endParaRPr lang="en-US" dirty="0"/>
          </a:p>
        </p:txBody>
      </p:sp>
    </p:spTree>
    <p:extLst>
      <p:ext uri="{BB962C8B-B14F-4D97-AF65-F5344CB8AC3E}">
        <p14:creationId xmlns:p14="http://schemas.microsoft.com/office/powerpoint/2010/main" val="4233956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5.3 Create a bottom-up code of ethics.</a:t>
            </a:r>
          </a:p>
          <a:p>
            <a:pPr marL="285750" indent="-285750">
              <a:buFont typeface="Arial" panose="020B0604020202020204" pitchFamily="34" charset="0"/>
              <a:buChar char="•"/>
            </a:pPr>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Oath</a:t>
            </a:r>
            <a:r>
              <a:rPr lang="en-US" sz="1800" dirty="0">
                <a:effectLst/>
                <a:latin typeface="Times New Roman" panose="02020603050405020304" pitchFamily="18" charset="0"/>
                <a:ea typeface="Times New Roman" panose="02020603050405020304" pitchFamily="18" charset="0"/>
              </a:rPr>
              <a:t> A public promise.</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At the national level, all employees of financial institutions in the Netherlands are required to take an oath to perform their duties with high integrity.</a:t>
            </a:r>
          </a:p>
          <a:p>
            <a:pPr marL="742950" lvl="1"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Bankers promise to behave ethically, make customers’ interest central when balancing the interests of all parties engaged in an activity, comply with the law, maintain confidentiality, and “make every effort to improve and retain trust in the financial sector.”</a:t>
            </a:r>
          </a:p>
          <a:p>
            <a:pPr marL="742950" lvl="1"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Dutch banks, insurance companies, investment firms, and intermediaries must report if they are in full compliance with the oath.</a:t>
            </a:r>
          </a:p>
          <a:p>
            <a:pPr marL="742950" lvl="1"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Banking officials who violate the oath can be reported through a website.</a:t>
            </a:r>
          </a:p>
        </p:txBody>
      </p:sp>
      <p:sp>
        <p:nvSpPr>
          <p:cNvPr id="4" name="Slide Number Placeholder 3"/>
          <p:cNvSpPr>
            <a:spLocks noGrp="1"/>
          </p:cNvSpPr>
          <p:nvPr>
            <p:ph type="sldNum" sz="quarter" idx="5"/>
          </p:nvPr>
        </p:nvSpPr>
        <p:spPr/>
        <p:txBody>
          <a:bodyPr/>
          <a:lstStyle/>
          <a:p>
            <a:fld id="{39974C31-EB4A-4B21-8134-CB5741A1DC5F}" type="slidenum">
              <a:rPr lang="en-US" smtClean="0"/>
              <a:t>16</a:t>
            </a:fld>
            <a:endParaRPr lang="en-US" dirty="0"/>
          </a:p>
        </p:txBody>
      </p:sp>
    </p:spTree>
    <p:extLst>
      <p:ext uri="{BB962C8B-B14F-4D97-AF65-F5344CB8AC3E}">
        <p14:creationId xmlns:p14="http://schemas.microsoft.com/office/powerpoint/2010/main" val="1843089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5.3 Create a bottom-up code of ethics.</a:t>
            </a:r>
          </a:p>
          <a:p>
            <a:pPr marL="285750" indent="-285750">
              <a:buFont typeface="Arial" panose="020B0604020202020204" pitchFamily="34" charset="0"/>
              <a:buChar char="•"/>
            </a:pPr>
            <a:endParaRPr lang="en-US" dirty="0"/>
          </a:p>
          <a:p>
            <a:pPr marL="285750" marR="0"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“Interfaith Declaration: A Code of Ethics on International Business for Christians, Muslims and Jews.” </a:t>
            </a:r>
          </a:p>
          <a:p>
            <a:pPr marL="742950" marR="457200" lvl="1" indent="-285750" algn="just">
              <a:lnSpc>
                <a:spcPct val="200000"/>
              </a:lnSpc>
              <a:spcBef>
                <a:spcPts val="0"/>
              </a:spcBef>
              <a:spcAft>
                <a:spcPts val="0"/>
              </a:spcAft>
              <a:buFont typeface="Arial" panose="020B0604020202020204" pitchFamily="34" charset="0"/>
              <a:buChar char="•"/>
            </a:pPr>
            <a:r>
              <a:rPr lang="en-GB" sz="1800" i="1" dirty="0">
                <a:solidFill>
                  <a:srgbClr val="548DD4"/>
                </a:solidFill>
                <a:effectLst/>
                <a:latin typeface="Times New Roman" panose="02020603050405020304" pitchFamily="18" charset="0"/>
                <a:ea typeface="Times New Roman" panose="02020603050405020304" pitchFamily="18" charset="0"/>
              </a:rPr>
              <a:t>Justice.</a:t>
            </a:r>
            <a:r>
              <a:rPr lang="en-GB" sz="1800" dirty="0">
                <a:solidFill>
                  <a:srgbClr val="548DD4"/>
                </a:solidFill>
                <a:effectLst/>
                <a:latin typeface="Times New Roman" panose="02020603050405020304" pitchFamily="18" charset="0"/>
                <a:ea typeface="Times New Roman" panose="02020603050405020304" pitchFamily="18" charset="0"/>
              </a:rPr>
              <a:t> The first principle is justice, which can be defined as just conduct, fairness, and exercise of authority in maintenance of right. All three faiths agree that God created the world and that justice must characterize the relationship between its inhabitants. Fair dealings between each other and between believers and others are constantly reiterated in Scripture, as are God’s justice and mercy in his dealings with humankind.</a:t>
            </a:r>
            <a:endParaRPr lang="en-US" sz="1800" dirty="0">
              <a:solidFill>
                <a:srgbClr val="548DD4"/>
              </a:solidFill>
              <a:effectLst/>
              <a:latin typeface="Times New Roman" panose="02020603050405020304" pitchFamily="18" charset="0"/>
              <a:ea typeface="Times New Roman" panose="02020603050405020304" pitchFamily="18" charset="0"/>
            </a:endParaRPr>
          </a:p>
          <a:p>
            <a:pPr marL="742950" marR="457200" lvl="1" indent="-285750" algn="just">
              <a:lnSpc>
                <a:spcPct val="200000"/>
              </a:lnSpc>
              <a:spcBef>
                <a:spcPts val="0"/>
              </a:spcBef>
              <a:spcAft>
                <a:spcPts val="0"/>
              </a:spcAft>
              <a:buFont typeface="Arial" panose="020B0604020202020204" pitchFamily="34" charset="0"/>
              <a:buChar char="•"/>
            </a:pPr>
            <a:r>
              <a:rPr lang="en-GB" sz="1800" i="1" dirty="0">
                <a:solidFill>
                  <a:srgbClr val="548DD4"/>
                </a:solidFill>
                <a:effectLst/>
                <a:latin typeface="Times New Roman" panose="02020603050405020304" pitchFamily="18" charset="0"/>
                <a:ea typeface="Times New Roman" panose="02020603050405020304" pitchFamily="18" charset="0"/>
              </a:rPr>
              <a:t>Mutual respect (love).</a:t>
            </a:r>
            <a:r>
              <a:rPr lang="en-GB" sz="1800" dirty="0">
                <a:solidFill>
                  <a:srgbClr val="548DD4"/>
                </a:solidFill>
                <a:effectLst/>
                <a:latin typeface="Times New Roman" panose="02020603050405020304" pitchFamily="18" charset="0"/>
                <a:ea typeface="Times New Roman" panose="02020603050405020304" pitchFamily="18" charset="0"/>
              </a:rPr>
              <a:t> The second principle—mutual respect or love and consideration for others—is also inherent in the moral teachings of each religion. The word </a:t>
            </a:r>
            <a:r>
              <a:rPr lang="en-GB" sz="1800" i="1" dirty="0">
                <a:solidFill>
                  <a:srgbClr val="548DD4"/>
                </a:solidFill>
                <a:effectLst/>
                <a:latin typeface="Times New Roman" panose="02020603050405020304" pitchFamily="18" charset="0"/>
                <a:ea typeface="Times New Roman" panose="02020603050405020304" pitchFamily="18" charset="0"/>
              </a:rPr>
              <a:t>love</a:t>
            </a:r>
            <a:r>
              <a:rPr lang="en-GB" sz="1800" dirty="0">
                <a:solidFill>
                  <a:srgbClr val="548DD4"/>
                </a:solidFill>
                <a:effectLst/>
                <a:latin typeface="Times New Roman" panose="02020603050405020304" pitchFamily="18" charset="0"/>
                <a:ea typeface="Times New Roman" panose="02020603050405020304" pitchFamily="18" charset="0"/>
              </a:rPr>
              <a:t> has many meanings. But, as is clear from the reading of Scripture, the God of justice and mercy is also the God of love. What Scripture expresses as love is here rendered as mutual respect or reciprocal regard that exists between two individuals.</a:t>
            </a:r>
            <a:endParaRPr lang="en-US" sz="1800" dirty="0">
              <a:solidFill>
                <a:srgbClr val="548DD4"/>
              </a:solidFill>
              <a:effectLst/>
              <a:latin typeface="Times New Roman" panose="02020603050405020304" pitchFamily="18" charset="0"/>
              <a:ea typeface="Times New Roman" panose="02020603050405020304" pitchFamily="18" charset="0"/>
            </a:endParaRPr>
          </a:p>
          <a:p>
            <a:pPr marL="742950" marR="457200" lvl="1" indent="-285750" algn="just">
              <a:lnSpc>
                <a:spcPct val="200000"/>
              </a:lnSpc>
              <a:spcBef>
                <a:spcPts val="0"/>
              </a:spcBef>
              <a:spcAft>
                <a:spcPts val="0"/>
              </a:spcAft>
              <a:buFont typeface="Arial" panose="020B0604020202020204" pitchFamily="34" charset="0"/>
              <a:buChar char="•"/>
            </a:pPr>
            <a:r>
              <a:rPr lang="en-GB" sz="1800" i="1" dirty="0">
                <a:solidFill>
                  <a:srgbClr val="548DD4"/>
                </a:solidFill>
                <a:effectLst/>
                <a:latin typeface="Times New Roman" panose="02020603050405020304" pitchFamily="18" charset="0"/>
                <a:ea typeface="Times New Roman" panose="02020603050405020304" pitchFamily="18" charset="0"/>
              </a:rPr>
              <a:t>Stewardship (trusteeship).</a:t>
            </a:r>
            <a:r>
              <a:rPr lang="en-GB" sz="1800" dirty="0">
                <a:solidFill>
                  <a:srgbClr val="548DD4"/>
                </a:solidFill>
                <a:effectLst/>
                <a:latin typeface="Times New Roman" panose="02020603050405020304" pitchFamily="18" charset="0"/>
                <a:ea typeface="Times New Roman" panose="02020603050405020304" pitchFamily="18" charset="0"/>
              </a:rPr>
              <a:t> A third principle that the three faiths have in common is that of stewardship (trusteeship) of God’s creation and all that is in it. It is a richly diverse universe: “and it was good.” Scripture testifies to the beauties and wonders of nature as signs of God’s goodness and providence. Humanity is set over it all with delegated responsibility, a steward charged with its care and proper use for which she or he will have to give account. Scripture knows nothing of absolute ownership: The human is God’s trustee.</a:t>
            </a:r>
            <a:endParaRPr lang="en-US" sz="1800" dirty="0">
              <a:solidFill>
                <a:srgbClr val="548DD4"/>
              </a:solidFill>
              <a:effectLst/>
              <a:latin typeface="Times New Roman" panose="02020603050405020304" pitchFamily="18" charset="0"/>
              <a:ea typeface="Times New Roman" panose="02020603050405020304" pitchFamily="18" charset="0"/>
            </a:endParaRPr>
          </a:p>
          <a:p>
            <a:pPr marL="742950" marR="457200" lvl="1" indent="-285750" algn="just">
              <a:lnSpc>
                <a:spcPct val="200000"/>
              </a:lnSpc>
              <a:spcBef>
                <a:spcPts val="0"/>
              </a:spcBef>
              <a:spcAft>
                <a:spcPts val="0"/>
              </a:spcAft>
              <a:buFont typeface="Arial" panose="020B0604020202020204" pitchFamily="34" charset="0"/>
              <a:buChar char="•"/>
            </a:pPr>
            <a:r>
              <a:rPr lang="en-GB" sz="1800" i="1" dirty="0">
                <a:solidFill>
                  <a:srgbClr val="548DD4"/>
                </a:solidFill>
                <a:effectLst/>
                <a:latin typeface="Times New Roman" panose="02020603050405020304" pitchFamily="18" charset="0"/>
                <a:ea typeface="Times New Roman" panose="02020603050405020304" pitchFamily="18" charset="0"/>
              </a:rPr>
              <a:t>Honesty (truthful).</a:t>
            </a:r>
            <a:r>
              <a:rPr lang="en-GB" sz="1800" dirty="0">
                <a:solidFill>
                  <a:srgbClr val="548DD4"/>
                </a:solidFill>
                <a:effectLst/>
                <a:latin typeface="Times New Roman" panose="02020603050405020304" pitchFamily="18" charset="0"/>
                <a:ea typeface="Times New Roman" panose="02020603050405020304" pitchFamily="18" charset="0"/>
              </a:rPr>
              <a:t> The fourth principle inherent to the value system of each of the three faiths is honesty. It incorporates the concepts of truthfulness and reliability and covers all aspects of relationships in human life—thought, word, and action. It is more than just accuracy; it is an attitude well summed up in the word </a:t>
            </a:r>
            <a:r>
              <a:rPr lang="en-GB" sz="1800" i="1" dirty="0">
                <a:solidFill>
                  <a:srgbClr val="548DD4"/>
                </a:solidFill>
                <a:effectLst/>
                <a:latin typeface="Times New Roman" panose="02020603050405020304" pitchFamily="18" charset="0"/>
                <a:ea typeface="Times New Roman" panose="02020603050405020304" pitchFamily="18" charset="0"/>
              </a:rPr>
              <a:t>integrity</a:t>
            </a:r>
            <a:r>
              <a:rPr lang="en-GB" sz="1800" dirty="0">
                <a:solidFill>
                  <a:srgbClr val="548DD4"/>
                </a:solidFill>
                <a:effectLst/>
                <a:latin typeface="Times New Roman" panose="02020603050405020304" pitchFamily="18" charset="0"/>
                <a:ea typeface="Times New Roman" panose="02020603050405020304" pitchFamily="18" charset="0"/>
              </a:rPr>
              <a:t>.</a:t>
            </a:r>
            <a:endParaRPr lang="en-US" sz="1800" dirty="0">
              <a:solidFill>
                <a:srgbClr val="548DD4"/>
              </a:solidFill>
              <a:effectLst/>
              <a:latin typeface="Times New Roman" panose="02020603050405020304" pitchFamily="18" charset="0"/>
              <a:ea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Caux Principles for Responsible Business</a:t>
            </a:r>
            <a:r>
              <a:rPr lang="en-US" sz="1800" dirty="0">
                <a:effectLst/>
                <a:latin typeface="Times New Roman" panose="02020603050405020304" pitchFamily="18" charset="0"/>
                <a:ea typeface="Times New Roman" panose="02020603050405020304" pitchFamily="18" charset="0"/>
              </a:rPr>
              <a:t> Principles developed by the Caux Round Table, an international network of business leaders from a variety of nations and cultures, to conceptualize how a responsible business should act in every nation.</a:t>
            </a:r>
          </a:p>
        </p:txBody>
      </p:sp>
      <p:sp>
        <p:nvSpPr>
          <p:cNvPr id="4" name="Slide Number Placeholder 3"/>
          <p:cNvSpPr>
            <a:spLocks noGrp="1"/>
          </p:cNvSpPr>
          <p:nvPr>
            <p:ph type="sldNum" sz="quarter" idx="5"/>
          </p:nvPr>
        </p:nvSpPr>
        <p:spPr/>
        <p:txBody>
          <a:bodyPr/>
          <a:lstStyle/>
          <a:p>
            <a:fld id="{39974C31-EB4A-4B21-8134-CB5741A1DC5F}" type="slidenum">
              <a:rPr lang="en-US" smtClean="0"/>
              <a:t>17</a:t>
            </a:fld>
            <a:endParaRPr lang="en-US" dirty="0"/>
          </a:p>
        </p:txBody>
      </p:sp>
    </p:spTree>
    <p:extLst>
      <p:ext uri="{BB962C8B-B14F-4D97-AF65-F5344CB8AC3E}">
        <p14:creationId xmlns:p14="http://schemas.microsoft.com/office/powerpoint/2010/main" val="33379653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5.3 Create a bottom-up code of ethics.</a:t>
            </a:r>
          </a:p>
          <a:p>
            <a:pPr marL="285750" indent="-285750">
              <a:buFont typeface="Arial" panose="020B0604020202020204" pitchFamily="34" charset="0"/>
              <a:buChar char="•"/>
            </a:pPr>
            <a:endParaRPr lang="en-US" dirty="0"/>
          </a:p>
          <a:p>
            <a:pPr marL="285750" marR="0" lvl="0" indent="-285750" algn="just"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sz="1800" dirty="0">
                <a:solidFill>
                  <a:srgbClr val="C00000"/>
                </a:solidFill>
                <a:effectLst/>
                <a:latin typeface="Times New Roman" panose="02020603050405020304" pitchFamily="18" charset="0"/>
                <a:ea typeface="Times New Roman" panose="02020603050405020304" pitchFamily="18" charset="0"/>
              </a:rPr>
              <a:t>Table 5.3 Caux Principles for Responsible Business</a:t>
            </a:r>
          </a:p>
          <a:p>
            <a:pPr marL="742950" marR="0" lvl="1"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Principle 1: Respect stakeholders beyond shareholders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A responsible business acknowledges its duty to contribute value to society through the wealth and employment it creates and the products and services it provides to consumers.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A responsible business maintains its economic health and viability not just for shareholders but also for other stakeholders.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A responsible business respects the interests of, and acts with honesty and fairness toward, its customers, employees, suppliers, competitors, and the broader community.</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Principle 2: Contribute to economic, social, and environmental development</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A responsible business recognizes that business cannot sustainably prosper in societies that are failing or lacking in economic development.</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A responsible business therefore contributes to the economic, social, and environmental development of the communities in which it operates, in order to sustain its essential “operating” capital—financial, social, environmental, and all forms of goodwill.</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A responsible business enhances society through effective and prudent use of resources, free and fair competition, and innovation in technology and business practices.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Principle 3: Respect the letter and the spirit of the law</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A responsible business recognizes that some business behaviors, although legal, can nevertheless have adverse consequences for stakeholders.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A responsible business therefore adheres to the spirit and intent behind the law, as well as the letter of the law, which requires conduct that goes beyond minimum legal obligations.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A responsible business always operates with candor, truthfulness, and transparency and keeps its promises.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Principle 4: Respect rules and conventions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A responsible business respects the local cultures and traditions in the communities in which it operates, consistent with fundamental principles of fairness and equality.</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A responsible business, everywhere it operates, respects all applicable national and international laws, regulations, and conventions, while trading fairly and competitively.</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Principle 5: Support responsible globalization</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A responsible business, as a participant in the global marketplace, supports open and fair multilateral trade.</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A responsible business supports reform of domestic rules and regulations where they unreasonably hinder global commerce.</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Principle 6: Respect the environment</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A responsible business protects and, where possible, improves the environment, and avoids wasteful use of resources.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A responsible business ensures that its operations comply with best environmental management practices consistent with meeting the needs of today without compromising the needs of future generations.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Principle 7: Avoid illicit activities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A responsible business does not participate in, or condone, corrupt practices, bribery, money laundering, or other illicit activities.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A responsible business does not participate in or facilitate transactions linked to or supporting terrorist activities, drug trafficking, or any other illicit activity.</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A responsible business actively supports the reduction and prevention of all such illegal and illicit activities.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marR="0" lvl="0" indent="-285750" algn="just"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sz="1800" i="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Source:</a:t>
            </a:r>
            <a:r>
              <a:rPr lang="en-US" sz="1800"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 Caux Round Table, “Principles for Business,” available at </a:t>
            </a:r>
            <a:r>
              <a:rPr lang="en-US" sz="1800" dirty="0">
                <a:solidFill>
                  <a:srgbClr val="00B050"/>
                </a:solidFill>
                <a:effectLst/>
                <a:latin typeface="Times New Roman" panose="02020603050405020304" pitchFamily="18" charset="0"/>
                <a:ea typeface="Times New Roman" panose="02020603050405020304" pitchFamily="18" charset="0"/>
                <a:cs typeface="ITC Berkeley Oldstyle Std Bk"/>
              </a:rPr>
              <a:t>http://www.cauxroundtable.org/index.cfm?&amp;menuid=8</a:t>
            </a:r>
            <a:r>
              <a:rPr lang="en-US" sz="1800"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solidFill>
                <a:srgbClr val="00B050"/>
              </a:solidFill>
              <a:effectLst/>
              <a:latin typeface="Times New Roman" panose="02020603050405020304" pitchFamily="18" charset="0"/>
              <a:ea typeface="Times New Roman" panose="02020603050405020304" pitchFamily="18" charset="0"/>
              <a:cs typeface="ITC Berkeley Oldstyle Std Bk"/>
            </a:endParaRPr>
          </a:p>
          <a:p>
            <a:pPr marL="285750" marR="0" indent="-285750" algn="just">
              <a:lnSpc>
                <a:spcPct val="200000"/>
              </a:lnSpc>
              <a:spcBef>
                <a:spcPts val="0"/>
              </a:spcBef>
              <a:spcAft>
                <a:spcPts val="0"/>
              </a:spcAft>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18</a:t>
            </a:fld>
            <a:endParaRPr lang="en-US" dirty="0"/>
          </a:p>
        </p:txBody>
      </p:sp>
    </p:spTree>
    <p:extLst>
      <p:ext uri="{BB962C8B-B14F-4D97-AF65-F5344CB8AC3E}">
        <p14:creationId xmlns:p14="http://schemas.microsoft.com/office/powerpoint/2010/main" val="9278055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5.3 Create a bottom-up code of ethics.</a:t>
            </a:r>
          </a:p>
          <a:p>
            <a:pPr marL="285750" indent="-285750">
              <a:buFont typeface="Arial" panose="020B0604020202020204" pitchFamily="34" charset="0"/>
              <a:buChar char="•"/>
            </a:pPr>
            <a:endParaRPr lang="en-US" dirty="0"/>
          </a:p>
          <a:p>
            <a:pPr marL="354330" marR="182880" indent="-171450" algn="just">
              <a:lnSpc>
                <a:spcPct val="200000"/>
              </a:lnSpc>
              <a:spcBef>
                <a:spcPts val="1000"/>
              </a:spcBef>
              <a:spcAft>
                <a:spcPts val="200"/>
              </a:spcAft>
              <a:buFont typeface="Arial" panose="020B0604020202020204" pitchFamily="34" charset="0"/>
              <a:buChar char="•"/>
            </a:pPr>
            <a:r>
              <a:rPr lang="en-US" sz="1200" i="1" dirty="0">
                <a:solidFill>
                  <a:srgbClr val="000000"/>
                </a:solidFill>
                <a:effectLst/>
                <a:latin typeface="Times New Roman" panose="02020603050405020304" pitchFamily="18" charset="0"/>
                <a:ea typeface="Times New Roman" panose="02020603050405020304" pitchFamily="18" charset="0"/>
              </a:rPr>
              <a:t>Step 1:</a:t>
            </a:r>
            <a:r>
              <a:rPr lang="en-US" sz="1200" dirty="0">
                <a:solidFill>
                  <a:srgbClr val="000000"/>
                </a:solidFill>
                <a:effectLst/>
                <a:latin typeface="Times New Roman" panose="02020603050405020304" pitchFamily="18" charset="0"/>
                <a:ea typeface="Times New Roman" panose="02020603050405020304" pitchFamily="18" charset="0"/>
              </a:rPr>
              <a:t> </a:t>
            </a:r>
            <a:r>
              <a:rPr lang="en-US" sz="1200" i="1" dirty="0">
                <a:solidFill>
                  <a:srgbClr val="000000"/>
                </a:solidFill>
                <a:effectLst/>
                <a:latin typeface="Times New Roman" panose="02020603050405020304" pitchFamily="18" charset="0"/>
                <a:ea typeface="Times New Roman" panose="02020603050405020304" pitchFamily="18" charset="0"/>
              </a:rPr>
              <a:t>Obtain approval.</a:t>
            </a:r>
            <a:r>
              <a:rPr lang="en-US" sz="1200" dirty="0">
                <a:solidFill>
                  <a:srgbClr val="000000"/>
                </a:solidFill>
                <a:effectLst/>
                <a:latin typeface="Times New Roman" panose="02020603050405020304" pitchFamily="18" charset="0"/>
                <a:ea typeface="Times New Roman" panose="02020603050405020304" pitchFamily="18" charset="0"/>
              </a:rPr>
              <a:t> Introduce the idea of writing a code to the executive team and board of directors. Organizational leaders maintain the right to accept, reject, or modify the code developed by employees.</a:t>
            </a:r>
          </a:p>
          <a:p>
            <a:pPr marL="354330" marR="182880" indent="-171450" algn="just">
              <a:lnSpc>
                <a:spcPct val="200000"/>
              </a:lnSpc>
              <a:spcBef>
                <a:spcPts val="1000"/>
              </a:spcBef>
              <a:spcAft>
                <a:spcPts val="200"/>
              </a:spcAft>
              <a:buFont typeface="Arial" panose="020B0604020202020204" pitchFamily="34" charset="0"/>
              <a:buChar char="•"/>
            </a:pPr>
            <a:r>
              <a:rPr lang="en-US" sz="1200" i="1" dirty="0">
                <a:solidFill>
                  <a:srgbClr val="000000"/>
                </a:solidFill>
                <a:effectLst/>
                <a:latin typeface="Times New Roman" panose="02020603050405020304" pitchFamily="18" charset="0"/>
                <a:ea typeface="Times New Roman" panose="02020603050405020304" pitchFamily="18" charset="0"/>
              </a:rPr>
              <a:t>Step 2:</a:t>
            </a:r>
            <a:r>
              <a:rPr lang="en-US" sz="1200" dirty="0">
                <a:solidFill>
                  <a:srgbClr val="000000"/>
                </a:solidFill>
                <a:effectLst/>
                <a:latin typeface="Times New Roman" panose="02020603050405020304" pitchFamily="18" charset="0"/>
                <a:ea typeface="Times New Roman" panose="02020603050405020304" pitchFamily="18" charset="0"/>
              </a:rPr>
              <a:t> </a:t>
            </a:r>
            <a:r>
              <a:rPr lang="en-US" sz="1200" i="1" dirty="0">
                <a:solidFill>
                  <a:srgbClr val="000000"/>
                </a:solidFill>
                <a:effectLst/>
                <a:latin typeface="Times New Roman" panose="02020603050405020304" pitchFamily="18" charset="0"/>
                <a:ea typeface="Times New Roman" panose="02020603050405020304" pitchFamily="18" charset="0"/>
              </a:rPr>
              <a:t>Create a code-writing team.</a:t>
            </a:r>
            <a:r>
              <a:rPr lang="en-US" sz="1200" dirty="0">
                <a:solidFill>
                  <a:srgbClr val="000000"/>
                </a:solidFill>
                <a:effectLst/>
                <a:latin typeface="Times New Roman" panose="02020603050405020304" pitchFamily="18" charset="0"/>
                <a:ea typeface="Times New Roman" panose="02020603050405020304" pitchFamily="18" charset="0"/>
              </a:rPr>
              <a:t> If the work unit is fewer than 20 employees, include all employees in this process. If more than 20 employees, it may be necessary to select a group of well-respected employees to represent others in the work unit.</a:t>
            </a:r>
          </a:p>
          <a:p>
            <a:pPr marL="354330" marR="182880" indent="-171450" algn="just">
              <a:lnSpc>
                <a:spcPct val="200000"/>
              </a:lnSpc>
              <a:spcBef>
                <a:spcPts val="1000"/>
              </a:spcBef>
              <a:spcAft>
                <a:spcPts val="200"/>
              </a:spcAft>
              <a:buFont typeface="Arial" panose="020B0604020202020204" pitchFamily="34" charset="0"/>
              <a:buChar char="•"/>
            </a:pPr>
            <a:r>
              <a:rPr lang="en-US" sz="1200" i="1" dirty="0">
                <a:solidFill>
                  <a:srgbClr val="000000"/>
                </a:solidFill>
                <a:effectLst/>
                <a:latin typeface="Times New Roman" panose="02020603050405020304" pitchFamily="18" charset="0"/>
                <a:ea typeface="Times New Roman" panose="02020603050405020304" pitchFamily="18" charset="0"/>
              </a:rPr>
              <a:t>Step 3:</a:t>
            </a:r>
            <a:r>
              <a:rPr lang="en-US" sz="1200" dirty="0">
                <a:solidFill>
                  <a:srgbClr val="000000"/>
                </a:solidFill>
                <a:effectLst/>
                <a:latin typeface="Times New Roman" panose="02020603050405020304" pitchFamily="18" charset="0"/>
                <a:ea typeface="Times New Roman" panose="02020603050405020304" pitchFamily="18" charset="0"/>
              </a:rPr>
              <a:t> </a:t>
            </a:r>
            <a:r>
              <a:rPr lang="en-US" sz="1200" i="1" dirty="0">
                <a:solidFill>
                  <a:srgbClr val="000000"/>
                </a:solidFill>
                <a:effectLst/>
                <a:latin typeface="Times New Roman" panose="02020603050405020304" pitchFamily="18" charset="0"/>
                <a:ea typeface="Times New Roman" panose="02020603050405020304" pitchFamily="18" charset="0"/>
              </a:rPr>
              <a:t>Gather a list of ethical issues from relevant stakeholders.</a:t>
            </a:r>
            <a:r>
              <a:rPr lang="en-US" sz="1200" dirty="0">
                <a:solidFill>
                  <a:srgbClr val="000000"/>
                </a:solidFill>
                <a:effectLst/>
                <a:latin typeface="Times New Roman" panose="02020603050405020304" pitchFamily="18" charset="0"/>
                <a:ea typeface="Times New Roman" panose="02020603050405020304" pitchFamily="18" charset="0"/>
              </a:rPr>
              <a:t> Obtain general information on the types of ethical issues relevant to the work unit. Hold separate interviews or focus group sessions with key constituents, such as customers, suppliers, and owners, about their interactions with the work unit. Some stakeholders, particularly suppliers who do not want to lose business, may be hesitant to share their concerns. Gather additional information about ethical issues from the industry association or through an Internet search.</a:t>
            </a:r>
          </a:p>
        </p:txBody>
      </p:sp>
      <p:sp>
        <p:nvSpPr>
          <p:cNvPr id="4" name="Slide Number Placeholder 3"/>
          <p:cNvSpPr>
            <a:spLocks noGrp="1"/>
          </p:cNvSpPr>
          <p:nvPr>
            <p:ph type="sldNum" sz="quarter" idx="5"/>
          </p:nvPr>
        </p:nvSpPr>
        <p:spPr/>
        <p:txBody>
          <a:bodyPr/>
          <a:lstStyle/>
          <a:p>
            <a:fld id="{39974C31-EB4A-4B21-8134-CB5741A1DC5F}" type="slidenum">
              <a:rPr lang="en-US" smtClean="0"/>
              <a:t>19</a:t>
            </a:fld>
            <a:endParaRPr lang="en-US" dirty="0"/>
          </a:p>
        </p:txBody>
      </p:sp>
    </p:spTree>
    <p:extLst>
      <p:ext uri="{BB962C8B-B14F-4D97-AF65-F5344CB8AC3E}">
        <p14:creationId xmlns:p14="http://schemas.microsoft.com/office/powerpoint/2010/main" val="31102149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5.3 Create a bottom-up code of ethics.</a:t>
            </a:r>
          </a:p>
          <a:p>
            <a:pPr marL="285750" indent="-285750">
              <a:buFont typeface="Arial" panose="020B0604020202020204" pitchFamily="34" charset="0"/>
              <a:buChar char="•"/>
            </a:pPr>
            <a:endParaRPr lang="en-US" dirty="0"/>
          </a:p>
          <a:p>
            <a:pPr marL="354330" marR="182880" indent="-171450" algn="just">
              <a:lnSpc>
                <a:spcPct val="200000"/>
              </a:lnSpc>
              <a:spcBef>
                <a:spcPts val="1000"/>
              </a:spcBef>
              <a:spcAft>
                <a:spcPts val="200"/>
              </a:spcAft>
              <a:buFont typeface="Arial" panose="020B0604020202020204" pitchFamily="34" charset="0"/>
              <a:buChar char="•"/>
            </a:pPr>
            <a:r>
              <a:rPr lang="en-US" sz="1200" i="1" dirty="0">
                <a:solidFill>
                  <a:srgbClr val="000000"/>
                </a:solidFill>
                <a:effectLst/>
                <a:latin typeface="Times New Roman" panose="02020603050405020304" pitchFamily="18" charset="0"/>
                <a:ea typeface="Times New Roman" panose="02020603050405020304" pitchFamily="18" charset="0"/>
              </a:rPr>
              <a:t>Step 4:</a:t>
            </a:r>
            <a:r>
              <a:rPr lang="en-US" sz="1200" dirty="0">
                <a:solidFill>
                  <a:srgbClr val="000000"/>
                </a:solidFill>
                <a:effectLst/>
                <a:latin typeface="Times New Roman" panose="02020603050405020304" pitchFamily="18" charset="0"/>
                <a:ea typeface="Times New Roman" panose="02020603050405020304" pitchFamily="18" charset="0"/>
              </a:rPr>
              <a:t> </a:t>
            </a:r>
            <a:r>
              <a:rPr lang="en-US" sz="1200" i="1" dirty="0">
                <a:solidFill>
                  <a:srgbClr val="000000"/>
                </a:solidFill>
                <a:effectLst/>
                <a:latin typeface="Times New Roman" panose="02020603050405020304" pitchFamily="18" charset="0"/>
                <a:ea typeface="Times New Roman" panose="02020603050405020304" pitchFamily="18" charset="0"/>
              </a:rPr>
              <a:t>Define a “code of ethics.”</a:t>
            </a:r>
            <a:r>
              <a:rPr lang="en-US" sz="1200" dirty="0">
                <a:solidFill>
                  <a:srgbClr val="000000"/>
                </a:solidFill>
                <a:effectLst/>
                <a:latin typeface="Times New Roman" panose="02020603050405020304" pitchFamily="18" charset="0"/>
                <a:ea typeface="Times New Roman" panose="02020603050405020304" pitchFamily="18" charset="0"/>
              </a:rPr>
              <a:t> Differentiate the nature and purpose of a code of ethics (one or two sentences that express broad ethical aspirations for guiding employee behavior) from that of a mission statement (organization’s purpose), vision statement (organization’s future aspiration), and code of conduct (acceptable behaviors for specific situations).</a:t>
            </a:r>
          </a:p>
          <a:p>
            <a:pPr marL="354330" marR="182880" indent="-171450" algn="just">
              <a:lnSpc>
                <a:spcPct val="200000"/>
              </a:lnSpc>
              <a:spcBef>
                <a:spcPts val="1000"/>
              </a:spcBef>
              <a:spcAft>
                <a:spcPts val="200"/>
              </a:spcAft>
              <a:buFont typeface="Arial" panose="020B0604020202020204" pitchFamily="34" charset="0"/>
              <a:buChar char="•"/>
            </a:pPr>
            <a:r>
              <a:rPr lang="en-US" sz="1200" i="1" dirty="0">
                <a:solidFill>
                  <a:srgbClr val="000000"/>
                </a:solidFill>
                <a:effectLst/>
                <a:latin typeface="Times New Roman" panose="02020603050405020304" pitchFamily="18" charset="0"/>
                <a:ea typeface="Times New Roman" panose="02020603050405020304" pitchFamily="18" charset="0"/>
              </a:rPr>
              <a:t>Step 5:</a:t>
            </a:r>
            <a:r>
              <a:rPr lang="en-US" sz="1200" dirty="0">
                <a:solidFill>
                  <a:srgbClr val="000000"/>
                </a:solidFill>
                <a:effectLst/>
                <a:latin typeface="Times New Roman" panose="02020603050405020304" pitchFamily="18" charset="0"/>
                <a:ea typeface="Times New Roman" panose="02020603050405020304" pitchFamily="18" charset="0"/>
              </a:rPr>
              <a:t> </a:t>
            </a:r>
            <a:r>
              <a:rPr lang="en-US" sz="1200" i="1" dirty="0">
                <a:solidFill>
                  <a:srgbClr val="000000"/>
                </a:solidFill>
                <a:effectLst/>
                <a:latin typeface="Times New Roman" panose="02020603050405020304" pitchFamily="18" charset="0"/>
                <a:ea typeface="Times New Roman" panose="02020603050405020304" pitchFamily="18" charset="0"/>
              </a:rPr>
              <a:t>Gather a list of ethical behaviors from participants.</a:t>
            </a:r>
            <a:r>
              <a:rPr lang="en-US" sz="1200" dirty="0">
                <a:solidFill>
                  <a:srgbClr val="000000"/>
                </a:solidFill>
                <a:effectLst/>
                <a:latin typeface="Times New Roman" panose="02020603050405020304" pitchFamily="18" charset="0"/>
                <a:ea typeface="Times New Roman" panose="02020603050405020304" pitchFamily="18" charset="0"/>
              </a:rPr>
              <a:t> Have each participant independently write answers to the following four prompts: </a:t>
            </a:r>
          </a:p>
          <a:p>
            <a:pPr marL="742950" marR="182880" lvl="1" indent="-285750" algn="just">
              <a:lnSpc>
                <a:spcPct val="200000"/>
              </a:lnSpc>
              <a:spcBef>
                <a:spcPts val="600"/>
              </a:spcBef>
              <a:spcAft>
                <a:spcPts val="0"/>
              </a:spcAft>
              <a:buFont typeface="Arial" panose="020B0604020202020204" pitchFamily="34" charset="0"/>
              <a:buChar char="•"/>
              <a:tabLst>
                <a:tab pos="914400" algn="l"/>
              </a:tabLst>
            </a:pPr>
            <a:r>
              <a:rPr lang="en-US" sz="1200" dirty="0">
                <a:solidFill>
                  <a:srgbClr val="548DD4"/>
                </a:solidFill>
                <a:effectLst/>
                <a:latin typeface="Times New Roman" panose="02020603050405020304" pitchFamily="18" charset="0"/>
                <a:ea typeface="Times New Roman" panose="02020603050405020304" pitchFamily="18" charset="0"/>
              </a:rPr>
              <a:t>Describe a situation when </a:t>
            </a:r>
            <a:r>
              <a:rPr lang="en-US" sz="1200" i="1" dirty="0">
                <a:solidFill>
                  <a:srgbClr val="548DD4"/>
                </a:solidFill>
                <a:effectLst/>
                <a:latin typeface="Times New Roman" panose="02020603050405020304" pitchFamily="18" charset="0"/>
                <a:ea typeface="Times New Roman" panose="02020603050405020304" pitchFamily="18" charset="0"/>
              </a:rPr>
              <a:t>you observed someone</a:t>
            </a:r>
            <a:r>
              <a:rPr lang="en-US" sz="1200" dirty="0">
                <a:solidFill>
                  <a:srgbClr val="548DD4"/>
                </a:solidFill>
                <a:effectLst/>
                <a:latin typeface="Times New Roman" panose="02020603050405020304" pitchFamily="18" charset="0"/>
                <a:ea typeface="Times New Roman" panose="02020603050405020304" pitchFamily="18" charset="0"/>
              </a:rPr>
              <a:t> in the organization behave ethically toward a </a:t>
            </a:r>
            <a:r>
              <a:rPr lang="en-US" sz="1200" i="1" dirty="0">
                <a:solidFill>
                  <a:srgbClr val="548DD4"/>
                </a:solidFill>
                <a:effectLst/>
                <a:latin typeface="Times New Roman" panose="02020603050405020304" pitchFamily="18" charset="0"/>
                <a:ea typeface="Times New Roman" panose="02020603050405020304" pitchFamily="18" charset="0"/>
              </a:rPr>
              <a:t>customer</a:t>
            </a:r>
            <a:r>
              <a:rPr lang="en-US" sz="1200" dirty="0">
                <a:solidFill>
                  <a:srgbClr val="548DD4"/>
                </a:solidFill>
                <a:effectLst/>
                <a:latin typeface="Times New Roman" panose="02020603050405020304" pitchFamily="18" charset="0"/>
                <a:ea typeface="Times New Roman" panose="02020603050405020304" pitchFamily="18" charset="0"/>
              </a:rPr>
              <a:t>.</a:t>
            </a:r>
          </a:p>
          <a:p>
            <a:pPr marL="742950" marR="182880" lvl="1" indent="-285750" algn="just">
              <a:lnSpc>
                <a:spcPct val="200000"/>
              </a:lnSpc>
              <a:spcBef>
                <a:spcPts val="600"/>
              </a:spcBef>
              <a:spcAft>
                <a:spcPts val="0"/>
              </a:spcAft>
              <a:buFont typeface="Arial" panose="020B0604020202020204" pitchFamily="34" charset="0"/>
              <a:buChar char="•"/>
              <a:tabLst>
                <a:tab pos="914400" algn="l"/>
              </a:tabLst>
            </a:pPr>
            <a:r>
              <a:rPr lang="en-US" sz="1200" dirty="0">
                <a:solidFill>
                  <a:srgbClr val="548DD4"/>
                </a:solidFill>
                <a:effectLst/>
                <a:latin typeface="Times New Roman" panose="02020603050405020304" pitchFamily="18" charset="0"/>
                <a:ea typeface="Times New Roman" panose="02020603050405020304" pitchFamily="18" charset="0"/>
              </a:rPr>
              <a:t>Describe a situation when </a:t>
            </a:r>
            <a:r>
              <a:rPr lang="en-US" sz="1200" i="1" dirty="0">
                <a:solidFill>
                  <a:srgbClr val="548DD4"/>
                </a:solidFill>
                <a:effectLst/>
                <a:latin typeface="Times New Roman" panose="02020603050405020304" pitchFamily="18" charset="0"/>
                <a:ea typeface="Times New Roman" panose="02020603050405020304" pitchFamily="18" charset="0"/>
              </a:rPr>
              <a:t>you behaved</a:t>
            </a:r>
            <a:r>
              <a:rPr lang="en-US" sz="1200" dirty="0">
                <a:solidFill>
                  <a:srgbClr val="548DD4"/>
                </a:solidFill>
                <a:effectLst/>
                <a:latin typeface="Times New Roman" panose="02020603050405020304" pitchFamily="18" charset="0"/>
                <a:ea typeface="Times New Roman" panose="02020603050405020304" pitchFamily="18" charset="0"/>
              </a:rPr>
              <a:t> ethically toward a </a:t>
            </a:r>
            <a:r>
              <a:rPr lang="en-US" sz="1200" i="1" dirty="0">
                <a:solidFill>
                  <a:srgbClr val="548DD4"/>
                </a:solidFill>
                <a:effectLst/>
                <a:latin typeface="Times New Roman" panose="02020603050405020304" pitchFamily="18" charset="0"/>
                <a:ea typeface="Times New Roman" panose="02020603050405020304" pitchFamily="18" charset="0"/>
              </a:rPr>
              <a:t>customer</a:t>
            </a:r>
            <a:r>
              <a:rPr lang="en-US" sz="1200" dirty="0">
                <a:solidFill>
                  <a:srgbClr val="548DD4"/>
                </a:solidFill>
                <a:effectLst/>
                <a:latin typeface="Times New Roman" panose="02020603050405020304" pitchFamily="18" charset="0"/>
                <a:ea typeface="Times New Roman" panose="02020603050405020304" pitchFamily="18" charset="0"/>
              </a:rPr>
              <a:t>.</a:t>
            </a:r>
          </a:p>
          <a:p>
            <a:pPr marL="742950" marR="182880" lvl="1" indent="-285750" algn="just">
              <a:lnSpc>
                <a:spcPct val="200000"/>
              </a:lnSpc>
              <a:spcBef>
                <a:spcPts val="600"/>
              </a:spcBef>
              <a:spcAft>
                <a:spcPts val="0"/>
              </a:spcAft>
              <a:buFont typeface="Arial" panose="020B0604020202020204" pitchFamily="34" charset="0"/>
              <a:buChar char="•"/>
              <a:tabLst>
                <a:tab pos="914400" algn="l"/>
              </a:tabLst>
            </a:pPr>
            <a:r>
              <a:rPr lang="en-US" sz="1200" dirty="0">
                <a:solidFill>
                  <a:srgbClr val="548DD4"/>
                </a:solidFill>
                <a:effectLst/>
                <a:latin typeface="Times New Roman" panose="02020603050405020304" pitchFamily="18" charset="0"/>
                <a:ea typeface="Times New Roman" panose="02020603050405020304" pitchFamily="18" charset="0"/>
              </a:rPr>
              <a:t>Describe a situation when </a:t>
            </a:r>
            <a:r>
              <a:rPr lang="en-US" sz="1200" i="1" dirty="0">
                <a:solidFill>
                  <a:srgbClr val="548DD4"/>
                </a:solidFill>
                <a:effectLst/>
                <a:latin typeface="Times New Roman" panose="02020603050405020304" pitchFamily="18" charset="0"/>
                <a:ea typeface="Times New Roman" panose="02020603050405020304" pitchFamily="18" charset="0"/>
              </a:rPr>
              <a:t>you observed someone</a:t>
            </a:r>
            <a:r>
              <a:rPr lang="en-US" sz="1200" dirty="0">
                <a:solidFill>
                  <a:srgbClr val="548DD4"/>
                </a:solidFill>
                <a:effectLst/>
                <a:latin typeface="Times New Roman" panose="02020603050405020304" pitchFamily="18" charset="0"/>
                <a:ea typeface="Times New Roman" panose="02020603050405020304" pitchFamily="18" charset="0"/>
              </a:rPr>
              <a:t> in the organization behave ethically toward an </a:t>
            </a:r>
            <a:r>
              <a:rPr lang="en-US" sz="1200" i="1" dirty="0">
                <a:solidFill>
                  <a:srgbClr val="548DD4"/>
                </a:solidFill>
                <a:effectLst/>
                <a:latin typeface="Times New Roman" panose="02020603050405020304" pitchFamily="18" charset="0"/>
                <a:ea typeface="Times New Roman" panose="02020603050405020304" pitchFamily="18" charset="0"/>
              </a:rPr>
              <a:t>employee</a:t>
            </a:r>
            <a:r>
              <a:rPr lang="en-US" sz="1200" dirty="0">
                <a:solidFill>
                  <a:srgbClr val="548DD4"/>
                </a:solidFill>
                <a:effectLst/>
                <a:latin typeface="Times New Roman" panose="02020603050405020304" pitchFamily="18" charset="0"/>
                <a:ea typeface="Times New Roman" panose="02020603050405020304" pitchFamily="18" charset="0"/>
              </a:rPr>
              <a:t>.</a:t>
            </a:r>
          </a:p>
          <a:p>
            <a:pPr marL="742950" marR="182880" lvl="1" indent="-285750" algn="just">
              <a:lnSpc>
                <a:spcPct val="200000"/>
              </a:lnSpc>
              <a:spcBef>
                <a:spcPts val="600"/>
              </a:spcBef>
              <a:spcAft>
                <a:spcPts val="0"/>
              </a:spcAft>
              <a:buFont typeface="Arial" panose="020B0604020202020204" pitchFamily="34" charset="0"/>
              <a:buChar char="•"/>
              <a:tabLst>
                <a:tab pos="914400" algn="l"/>
              </a:tabLst>
            </a:pPr>
            <a:r>
              <a:rPr lang="en-US" sz="1200" dirty="0">
                <a:solidFill>
                  <a:srgbClr val="548DD4"/>
                </a:solidFill>
                <a:effectLst/>
                <a:latin typeface="Times New Roman" panose="02020603050405020304" pitchFamily="18" charset="0"/>
                <a:ea typeface="Times New Roman" panose="02020603050405020304" pitchFamily="18" charset="0"/>
              </a:rPr>
              <a:t>Describe a situation when </a:t>
            </a:r>
            <a:r>
              <a:rPr lang="en-US" sz="1200" i="1" dirty="0">
                <a:solidFill>
                  <a:srgbClr val="548DD4"/>
                </a:solidFill>
                <a:effectLst/>
                <a:latin typeface="Times New Roman" panose="02020603050405020304" pitchFamily="18" charset="0"/>
                <a:ea typeface="Times New Roman" panose="02020603050405020304" pitchFamily="18" charset="0"/>
              </a:rPr>
              <a:t>you behaved</a:t>
            </a:r>
            <a:r>
              <a:rPr lang="en-US" sz="1200" dirty="0">
                <a:solidFill>
                  <a:srgbClr val="548DD4"/>
                </a:solidFill>
                <a:effectLst/>
                <a:latin typeface="Times New Roman" panose="02020603050405020304" pitchFamily="18" charset="0"/>
                <a:ea typeface="Times New Roman" panose="02020603050405020304" pitchFamily="18" charset="0"/>
              </a:rPr>
              <a:t> ethically toward an </a:t>
            </a:r>
            <a:r>
              <a:rPr lang="en-US" sz="1200" i="1" dirty="0">
                <a:solidFill>
                  <a:srgbClr val="548DD4"/>
                </a:solidFill>
                <a:effectLst/>
                <a:latin typeface="Times New Roman" panose="02020603050405020304" pitchFamily="18" charset="0"/>
                <a:ea typeface="Times New Roman" panose="02020603050405020304" pitchFamily="18" charset="0"/>
              </a:rPr>
              <a:t>employee</a:t>
            </a:r>
            <a:r>
              <a:rPr lang="en-US" sz="1200" dirty="0">
                <a:solidFill>
                  <a:srgbClr val="548DD4"/>
                </a:solidFill>
                <a:effectLst/>
                <a:latin typeface="Times New Roman" panose="02020603050405020304" pitchFamily="18" charset="0"/>
                <a:ea typeface="Times New Roman" panose="02020603050405020304" pitchFamily="18" charset="0"/>
              </a:rPr>
              <a:t>.</a:t>
            </a:r>
          </a:p>
          <a:p>
            <a:pPr marL="354330" marR="182880" indent="-171450" algn="just">
              <a:lnSpc>
                <a:spcPct val="200000"/>
              </a:lnSpc>
              <a:spcBef>
                <a:spcPts val="1000"/>
              </a:spcBef>
              <a:spcAft>
                <a:spcPts val="200"/>
              </a:spcAft>
              <a:buFont typeface="Arial" panose="020B0604020202020204" pitchFamily="34" charset="0"/>
              <a:buChar char="•"/>
            </a:pPr>
            <a:r>
              <a:rPr lang="en-US" sz="1200" i="1" dirty="0">
                <a:solidFill>
                  <a:srgbClr val="000000"/>
                </a:solidFill>
                <a:effectLst/>
                <a:latin typeface="Times New Roman" panose="02020603050405020304" pitchFamily="18" charset="0"/>
                <a:ea typeface="Times New Roman" panose="02020603050405020304" pitchFamily="18" charset="0"/>
              </a:rPr>
              <a:t>Step 6:</a:t>
            </a:r>
            <a:r>
              <a:rPr lang="en-US" sz="1200" dirty="0">
                <a:solidFill>
                  <a:srgbClr val="000000"/>
                </a:solidFill>
                <a:effectLst/>
                <a:latin typeface="Times New Roman" panose="02020603050405020304" pitchFamily="18" charset="0"/>
                <a:ea typeface="Times New Roman" panose="02020603050405020304" pitchFamily="18" charset="0"/>
              </a:rPr>
              <a:t> </a:t>
            </a:r>
            <a:r>
              <a:rPr lang="en-US" sz="1200" i="1" dirty="0">
                <a:solidFill>
                  <a:srgbClr val="000000"/>
                </a:solidFill>
                <a:effectLst/>
                <a:latin typeface="Times New Roman" panose="02020603050405020304" pitchFamily="18" charset="0"/>
                <a:ea typeface="Times New Roman" panose="02020603050405020304" pitchFamily="18" charset="0"/>
              </a:rPr>
              <a:t>Determine common themes.</a:t>
            </a:r>
            <a:r>
              <a:rPr lang="en-US" sz="1200" dirty="0">
                <a:solidFill>
                  <a:srgbClr val="000000"/>
                </a:solidFill>
                <a:effectLst/>
                <a:latin typeface="Times New Roman" panose="02020603050405020304" pitchFamily="18" charset="0"/>
                <a:ea typeface="Times New Roman" panose="02020603050405020304" pitchFamily="18" charset="0"/>
              </a:rPr>
              <a:t> Form small teams of three or four employees to determine the essential elements of ethical behaviors related to customers and employees by doing the following two activities: </a:t>
            </a:r>
          </a:p>
          <a:p>
            <a:pPr marL="742950" marR="182880" lvl="1" indent="-285750" algn="just">
              <a:lnSpc>
                <a:spcPct val="200000"/>
              </a:lnSpc>
              <a:spcBef>
                <a:spcPts val="600"/>
              </a:spcBef>
              <a:spcAft>
                <a:spcPts val="0"/>
              </a:spcAft>
              <a:buFont typeface="Arial" panose="020B0604020202020204" pitchFamily="34" charset="0"/>
              <a:buChar char="•"/>
              <a:tabLst>
                <a:tab pos="914400" algn="l"/>
              </a:tabLst>
            </a:pPr>
            <a:r>
              <a:rPr lang="en-US" sz="1200" dirty="0">
                <a:solidFill>
                  <a:srgbClr val="548DD4"/>
                </a:solidFill>
                <a:effectLst/>
                <a:latin typeface="Times New Roman" panose="02020603050405020304" pitchFamily="18" charset="0"/>
                <a:ea typeface="Times New Roman" panose="02020603050405020304" pitchFamily="18" charset="0"/>
              </a:rPr>
              <a:t>In a round-robin format, each group member shares a story about the observed ethical behavior toward a </a:t>
            </a:r>
            <a:r>
              <a:rPr lang="en-US" sz="1200" i="1" dirty="0">
                <a:solidFill>
                  <a:srgbClr val="548DD4"/>
                </a:solidFill>
                <a:effectLst/>
                <a:latin typeface="Times New Roman" panose="02020603050405020304" pitchFamily="18" charset="0"/>
                <a:ea typeface="Times New Roman" panose="02020603050405020304" pitchFamily="18" charset="0"/>
              </a:rPr>
              <a:t>customer</a:t>
            </a:r>
            <a:r>
              <a:rPr lang="en-US" sz="1200" dirty="0">
                <a:solidFill>
                  <a:srgbClr val="548DD4"/>
                </a:solidFill>
                <a:effectLst/>
                <a:latin typeface="Times New Roman" panose="02020603050405020304" pitchFamily="18" charset="0"/>
                <a:ea typeface="Times New Roman" panose="02020603050405020304" pitchFamily="18" charset="0"/>
              </a:rPr>
              <a:t>. Next, each group member shares a story about how she or he has behaved ethically toward a customer. Determine the common themes embedded in these stories about the ethical treatment of customers (e.g., “The common themes in these stories are x and y.”).</a:t>
            </a:r>
          </a:p>
          <a:p>
            <a:pPr marL="742950" marR="182880" lvl="1" indent="-285750" algn="just">
              <a:lnSpc>
                <a:spcPct val="200000"/>
              </a:lnSpc>
              <a:spcBef>
                <a:spcPts val="600"/>
              </a:spcBef>
              <a:spcAft>
                <a:spcPts val="0"/>
              </a:spcAft>
              <a:buFont typeface="Arial" panose="020B0604020202020204" pitchFamily="34" charset="0"/>
              <a:buChar char="•"/>
              <a:tabLst>
                <a:tab pos="914400" algn="l"/>
              </a:tabLst>
            </a:pPr>
            <a:r>
              <a:rPr lang="en-US" sz="1200" dirty="0">
                <a:solidFill>
                  <a:srgbClr val="548DD4"/>
                </a:solidFill>
                <a:effectLst/>
                <a:latin typeface="Times New Roman" panose="02020603050405020304" pitchFamily="18" charset="0"/>
                <a:ea typeface="Times New Roman" panose="02020603050405020304" pitchFamily="18" charset="0"/>
              </a:rPr>
              <a:t>Continuing with the round-robin format, each group member shares a story about the observed ethical behavior toward an </a:t>
            </a:r>
            <a:r>
              <a:rPr lang="en-US" sz="1200" i="1" dirty="0">
                <a:solidFill>
                  <a:srgbClr val="548DD4"/>
                </a:solidFill>
                <a:effectLst/>
                <a:latin typeface="Times New Roman" panose="02020603050405020304" pitchFamily="18" charset="0"/>
                <a:ea typeface="Times New Roman" panose="02020603050405020304" pitchFamily="18" charset="0"/>
              </a:rPr>
              <a:t>employee</a:t>
            </a:r>
            <a:r>
              <a:rPr lang="en-US" sz="1200" dirty="0">
                <a:solidFill>
                  <a:srgbClr val="548DD4"/>
                </a:solidFill>
                <a:effectLst/>
                <a:latin typeface="Times New Roman" panose="02020603050405020304" pitchFamily="18" charset="0"/>
                <a:ea typeface="Times New Roman" panose="02020603050405020304" pitchFamily="18" charset="0"/>
              </a:rPr>
              <a:t>. Next, each group member shares a story about how he or she has behaved ethically toward another employee. Determine the common themes embedded in these stories about the ethical treatment of employees (e.g., “The common themes in these stories are x and y.”).</a:t>
            </a:r>
          </a:p>
        </p:txBody>
      </p:sp>
      <p:sp>
        <p:nvSpPr>
          <p:cNvPr id="4" name="Slide Number Placeholder 3"/>
          <p:cNvSpPr>
            <a:spLocks noGrp="1"/>
          </p:cNvSpPr>
          <p:nvPr>
            <p:ph type="sldNum" sz="quarter" idx="5"/>
          </p:nvPr>
        </p:nvSpPr>
        <p:spPr/>
        <p:txBody>
          <a:bodyPr/>
          <a:lstStyle/>
          <a:p>
            <a:fld id="{39974C31-EB4A-4B21-8134-CB5741A1DC5F}" type="slidenum">
              <a:rPr lang="en-US" smtClean="0"/>
              <a:t>20</a:t>
            </a:fld>
            <a:endParaRPr lang="en-US" dirty="0"/>
          </a:p>
        </p:txBody>
      </p:sp>
    </p:spTree>
    <p:extLst>
      <p:ext uri="{BB962C8B-B14F-4D97-AF65-F5344CB8AC3E}">
        <p14:creationId xmlns:p14="http://schemas.microsoft.com/office/powerpoint/2010/main" val="1632787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3300"/>
                </a:solidFill>
                <a:effectLst/>
                <a:latin typeface="Times New Roman" panose="02020603050405020304" pitchFamily="18" charset="0"/>
                <a:ea typeface="Times New Roman" panose="02020603050405020304" pitchFamily="18" charset="0"/>
              </a:rPr>
              <a:t>5.2 Explain five key benefits of having a code of ethics.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993300"/>
                </a:solidFill>
                <a:effectLst/>
                <a:latin typeface="Times New Roman" panose="02020603050405020304" pitchFamily="18" charset="0"/>
                <a:ea typeface="Times New Roman" panose="02020603050405020304" pitchFamily="18" charset="0"/>
              </a:rPr>
              <a:t>Ethical hazards and risks increase as organizations grow in complexity.</a:t>
            </a:r>
          </a:p>
        </p:txBody>
      </p:sp>
      <p:sp>
        <p:nvSpPr>
          <p:cNvPr id="4" name="Slide Number Placeholder 3"/>
          <p:cNvSpPr>
            <a:spLocks noGrp="1"/>
          </p:cNvSpPr>
          <p:nvPr>
            <p:ph type="sldNum" sz="quarter" idx="5"/>
          </p:nvPr>
        </p:nvSpPr>
        <p:spPr/>
        <p:txBody>
          <a:bodyPr/>
          <a:lstStyle/>
          <a:p>
            <a:fld id="{39974C31-EB4A-4B21-8134-CB5741A1DC5F}" type="slidenum">
              <a:rPr lang="en-US" smtClean="0"/>
              <a:t>3</a:t>
            </a:fld>
            <a:endParaRPr lang="en-US" dirty="0"/>
          </a:p>
        </p:txBody>
      </p:sp>
    </p:spTree>
    <p:extLst>
      <p:ext uri="{BB962C8B-B14F-4D97-AF65-F5344CB8AC3E}">
        <p14:creationId xmlns:p14="http://schemas.microsoft.com/office/powerpoint/2010/main" val="30339629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5.3 Create a bottom-up code of ethics.</a:t>
            </a:r>
          </a:p>
          <a:p>
            <a:pPr marL="285750" indent="-285750">
              <a:buFont typeface="Arial" panose="020B0604020202020204" pitchFamily="34" charset="0"/>
              <a:buChar char="•"/>
            </a:pPr>
            <a:endParaRPr lang="en-US" dirty="0"/>
          </a:p>
          <a:p>
            <a:pPr marL="354330" marR="182880" indent="-171450" algn="just">
              <a:lnSpc>
                <a:spcPct val="200000"/>
              </a:lnSpc>
              <a:spcBef>
                <a:spcPts val="1000"/>
              </a:spcBef>
              <a:spcAft>
                <a:spcPts val="200"/>
              </a:spcAft>
              <a:buFont typeface="Arial" panose="020B0604020202020204" pitchFamily="34" charset="0"/>
              <a:buChar char="•"/>
            </a:pPr>
            <a:r>
              <a:rPr lang="en-US" sz="1200" i="1" dirty="0">
                <a:solidFill>
                  <a:srgbClr val="000000"/>
                </a:solidFill>
                <a:effectLst/>
                <a:latin typeface="Times New Roman" panose="02020603050405020304" pitchFamily="18" charset="0"/>
                <a:ea typeface="Times New Roman" panose="02020603050405020304" pitchFamily="18" charset="0"/>
              </a:rPr>
              <a:t>Step 7:</a:t>
            </a:r>
            <a:r>
              <a:rPr lang="en-US" sz="1200" dirty="0">
                <a:solidFill>
                  <a:srgbClr val="000000"/>
                </a:solidFill>
                <a:effectLst/>
                <a:latin typeface="Times New Roman" panose="02020603050405020304" pitchFamily="18" charset="0"/>
                <a:ea typeface="Times New Roman" panose="02020603050405020304" pitchFamily="18" charset="0"/>
              </a:rPr>
              <a:t> </a:t>
            </a:r>
            <a:r>
              <a:rPr lang="en-US" sz="1200" i="1" dirty="0">
                <a:solidFill>
                  <a:srgbClr val="000000"/>
                </a:solidFill>
                <a:effectLst/>
                <a:latin typeface="Times New Roman" panose="02020603050405020304" pitchFamily="18" charset="0"/>
                <a:ea typeface="Times New Roman" panose="02020603050405020304" pitchFamily="18" charset="0"/>
              </a:rPr>
              <a:t>Draft a code of ethics.</a:t>
            </a:r>
            <a:r>
              <a:rPr lang="en-US" sz="1200" dirty="0">
                <a:solidFill>
                  <a:srgbClr val="000000"/>
                </a:solidFill>
                <a:effectLst/>
                <a:latin typeface="Times New Roman" panose="02020603050405020304" pitchFamily="18" charset="0"/>
                <a:ea typeface="Times New Roman" panose="02020603050405020304" pitchFamily="18" charset="0"/>
              </a:rPr>
              <a:t> Create a code that emphasizes the common themes discussed during the previous step. The code may be one or two sentences, or several key words, each of which is described so others will understand what the word means. Keep the language clear and simple.</a:t>
            </a:r>
          </a:p>
          <a:p>
            <a:pPr marL="354330" marR="182880" indent="-171450" algn="just">
              <a:lnSpc>
                <a:spcPct val="200000"/>
              </a:lnSpc>
              <a:spcBef>
                <a:spcPts val="1000"/>
              </a:spcBef>
              <a:spcAft>
                <a:spcPts val="200"/>
              </a:spcAft>
              <a:buFont typeface="Arial" panose="020B0604020202020204" pitchFamily="34" charset="0"/>
              <a:buChar char="•"/>
            </a:pPr>
            <a:r>
              <a:rPr lang="en-US" sz="1200" i="1" dirty="0">
                <a:solidFill>
                  <a:srgbClr val="000000"/>
                </a:solidFill>
                <a:effectLst/>
                <a:latin typeface="Times New Roman" panose="02020603050405020304" pitchFamily="18" charset="0"/>
                <a:ea typeface="Times New Roman" panose="02020603050405020304" pitchFamily="18" charset="0"/>
              </a:rPr>
              <a:t>Step 8:</a:t>
            </a:r>
            <a:r>
              <a:rPr lang="en-US" sz="1200" dirty="0">
                <a:solidFill>
                  <a:srgbClr val="000000"/>
                </a:solidFill>
                <a:effectLst/>
                <a:latin typeface="Times New Roman" panose="02020603050405020304" pitchFamily="18" charset="0"/>
                <a:ea typeface="Times New Roman" panose="02020603050405020304" pitchFamily="18" charset="0"/>
              </a:rPr>
              <a:t> </a:t>
            </a:r>
            <a:r>
              <a:rPr lang="en-US" sz="1200" i="1" dirty="0">
                <a:solidFill>
                  <a:srgbClr val="000000"/>
                </a:solidFill>
                <a:effectLst/>
                <a:latin typeface="Times New Roman" panose="02020603050405020304" pitchFamily="18" charset="0"/>
                <a:ea typeface="Times New Roman" panose="02020603050405020304" pitchFamily="18" charset="0"/>
              </a:rPr>
              <a:t>Compare with other codes and modify.</a:t>
            </a:r>
            <a:r>
              <a:rPr lang="en-US" sz="1200" dirty="0">
                <a:solidFill>
                  <a:srgbClr val="000000"/>
                </a:solidFill>
                <a:effectLst/>
                <a:latin typeface="Times New Roman" panose="02020603050405020304" pitchFamily="18" charset="0"/>
                <a:ea typeface="Times New Roman" panose="02020603050405020304" pitchFamily="18" charset="0"/>
              </a:rPr>
              <a:t> Distribute codes from other organizations, including competitors and industry associations. Do this after, not before, each group drafts a code. The goal is to adopt a code employees create. If these codes are distributed first, a group might be tempted to just copy a preexisting code. Modify the previous draft as desired.</a:t>
            </a:r>
          </a:p>
          <a:p>
            <a:pPr marL="354330" marR="182880" indent="-171450" algn="just">
              <a:lnSpc>
                <a:spcPct val="200000"/>
              </a:lnSpc>
              <a:spcBef>
                <a:spcPts val="1000"/>
              </a:spcBef>
              <a:spcAft>
                <a:spcPts val="200"/>
              </a:spcAft>
              <a:buFont typeface="Arial" panose="020B0604020202020204" pitchFamily="34" charset="0"/>
              <a:buChar char="•"/>
            </a:pPr>
            <a:r>
              <a:rPr lang="en-US" sz="1200" i="1" dirty="0">
                <a:solidFill>
                  <a:srgbClr val="000000"/>
                </a:solidFill>
                <a:effectLst/>
                <a:latin typeface="Times New Roman" panose="02020603050405020304" pitchFamily="18" charset="0"/>
                <a:ea typeface="Times New Roman" panose="02020603050405020304" pitchFamily="18" charset="0"/>
              </a:rPr>
              <a:t>Step 9:</a:t>
            </a:r>
            <a:r>
              <a:rPr lang="en-US" sz="1200" dirty="0">
                <a:solidFill>
                  <a:srgbClr val="000000"/>
                </a:solidFill>
                <a:effectLst/>
                <a:latin typeface="Times New Roman" panose="02020603050405020304" pitchFamily="18" charset="0"/>
                <a:ea typeface="Times New Roman" panose="02020603050405020304" pitchFamily="18" charset="0"/>
              </a:rPr>
              <a:t> </a:t>
            </a:r>
            <a:r>
              <a:rPr lang="en-US" sz="1200" i="1" dirty="0">
                <a:solidFill>
                  <a:srgbClr val="000000"/>
                </a:solidFill>
                <a:effectLst/>
                <a:latin typeface="Times New Roman" panose="02020603050405020304" pitchFamily="18" charset="0"/>
                <a:ea typeface="Times New Roman" panose="02020603050405020304" pitchFamily="18" charset="0"/>
              </a:rPr>
              <a:t>Compare with other groups.</a:t>
            </a:r>
            <a:r>
              <a:rPr lang="en-US" sz="1200" dirty="0">
                <a:solidFill>
                  <a:srgbClr val="000000"/>
                </a:solidFill>
                <a:effectLst/>
                <a:latin typeface="Times New Roman" panose="02020603050405020304" pitchFamily="18" charset="0"/>
                <a:ea typeface="Times New Roman" panose="02020603050405020304" pitchFamily="18" charset="0"/>
              </a:rPr>
              <a:t> Each group presents its ethics code to the other groups. Groups compare their finished products and reach consensus on one particular code. Modify as desired.</a:t>
            </a: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21</a:t>
            </a:fld>
            <a:endParaRPr lang="en-US" dirty="0"/>
          </a:p>
        </p:txBody>
      </p:sp>
    </p:spTree>
    <p:extLst>
      <p:ext uri="{BB962C8B-B14F-4D97-AF65-F5344CB8AC3E}">
        <p14:creationId xmlns:p14="http://schemas.microsoft.com/office/powerpoint/2010/main" val="37579243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5.3 Create a bottom-up code of ethics.</a:t>
            </a:r>
          </a:p>
          <a:p>
            <a:pPr marL="285750" indent="-285750">
              <a:buFont typeface="Arial" panose="020B0604020202020204" pitchFamily="34" charset="0"/>
              <a:buChar char="•"/>
            </a:pPr>
            <a:endParaRPr lang="en-US" dirty="0"/>
          </a:p>
          <a:p>
            <a:pPr marL="354330" marR="182880" indent="-171450" algn="just">
              <a:lnSpc>
                <a:spcPct val="200000"/>
              </a:lnSpc>
              <a:spcBef>
                <a:spcPts val="1000"/>
              </a:spcBef>
              <a:spcAft>
                <a:spcPts val="200"/>
              </a:spcAft>
              <a:buFont typeface="Arial" panose="020B0604020202020204" pitchFamily="34" charset="0"/>
              <a:buChar char="•"/>
            </a:pPr>
            <a:r>
              <a:rPr lang="en-US" sz="1200" i="1" dirty="0">
                <a:solidFill>
                  <a:srgbClr val="000000"/>
                </a:solidFill>
                <a:effectLst/>
                <a:latin typeface="Times New Roman" panose="02020603050405020304" pitchFamily="18" charset="0"/>
                <a:ea typeface="Times New Roman" panose="02020603050405020304" pitchFamily="18" charset="0"/>
              </a:rPr>
              <a:t>Step 10:</a:t>
            </a:r>
            <a:r>
              <a:rPr lang="en-US" sz="1200" dirty="0">
                <a:solidFill>
                  <a:srgbClr val="000000"/>
                </a:solidFill>
                <a:effectLst/>
                <a:latin typeface="Times New Roman" panose="02020603050405020304" pitchFamily="18" charset="0"/>
                <a:ea typeface="Times New Roman" panose="02020603050405020304" pitchFamily="18" charset="0"/>
              </a:rPr>
              <a:t> </a:t>
            </a:r>
            <a:r>
              <a:rPr lang="en-US" sz="1200" i="1" dirty="0">
                <a:solidFill>
                  <a:srgbClr val="000000"/>
                </a:solidFill>
                <a:effectLst/>
                <a:latin typeface="Times New Roman" panose="02020603050405020304" pitchFamily="18" charset="0"/>
                <a:ea typeface="Times New Roman" panose="02020603050405020304" pitchFamily="18" charset="0"/>
              </a:rPr>
              <a:t>Code alignment.</a:t>
            </a:r>
            <a:r>
              <a:rPr lang="en-US" sz="1200" dirty="0">
                <a:solidFill>
                  <a:srgbClr val="000000"/>
                </a:solidFill>
                <a:effectLst/>
                <a:latin typeface="Times New Roman" panose="02020603050405020304" pitchFamily="18" charset="0"/>
                <a:ea typeface="Times New Roman" panose="02020603050405020304" pitchFamily="18" charset="0"/>
              </a:rPr>
              <a:t> Compare the agreed-on ethics code with that of the larger organization or the relevant industry or association. Modify as desired.</a:t>
            </a:r>
          </a:p>
          <a:p>
            <a:pPr marL="354330" marR="182880" indent="-171450" algn="just">
              <a:lnSpc>
                <a:spcPct val="200000"/>
              </a:lnSpc>
              <a:spcBef>
                <a:spcPts val="1000"/>
              </a:spcBef>
              <a:spcAft>
                <a:spcPts val="200"/>
              </a:spcAft>
              <a:buFont typeface="Arial" panose="020B0604020202020204" pitchFamily="34" charset="0"/>
              <a:buChar char="•"/>
            </a:pPr>
            <a:r>
              <a:rPr lang="en-US" sz="1200" i="1" dirty="0">
                <a:solidFill>
                  <a:srgbClr val="000000"/>
                </a:solidFill>
                <a:effectLst/>
                <a:latin typeface="Times New Roman" panose="02020603050405020304" pitchFamily="18" charset="0"/>
                <a:ea typeface="Times New Roman" panose="02020603050405020304" pitchFamily="18" charset="0"/>
              </a:rPr>
              <a:t>Step 11:</a:t>
            </a:r>
            <a:r>
              <a:rPr lang="en-US" sz="1200" dirty="0">
                <a:solidFill>
                  <a:srgbClr val="000000"/>
                </a:solidFill>
                <a:effectLst/>
                <a:latin typeface="Times New Roman" panose="02020603050405020304" pitchFamily="18" charset="0"/>
                <a:ea typeface="Times New Roman" panose="02020603050405020304" pitchFamily="18" charset="0"/>
              </a:rPr>
              <a:t> </a:t>
            </a:r>
            <a:r>
              <a:rPr lang="en-US" sz="1200" i="1" dirty="0">
                <a:solidFill>
                  <a:srgbClr val="000000"/>
                </a:solidFill>
                <a:effectLst/>
                <a:latin typeface="Times New Roman" panose="02020603050405020304" pitchFamily="18" charset="0"/>
                <a:ea typeface="Times New Roman" panose="02020603050405020304" pitchFamily="18" charset="0"/>
              </a:rPr>
              <a:t>Code review.</a:t>
            </a:r>
            <a:r>
              <a:rPr lang="en-US" sz="1200" dirty="0">
                <a:solidFill>
                  <a:srgbClr val="000000"/>
                </a:solidFill>
                <a:effectLst/>
                <a:latin typeface="Times New Roman" panose="02020603050405020304" pitchFamily="18" charset="0"/>
                <a:ea typeface="Times New Roman" panose="02020603050405020304" pitchFamily="18" charset="0"/>
              </a:rPr>
              <a:t> Present the code to legal counsel, executives, and the board of directors for their approval. Modify as desired.</a:t>
            </a:r>
          </a:p>
          <a:p>
            <a:pPr marL="354330" marR="182880" indent="-171450" algn="just">
              <a:lnSpc>
                <a:spcPct val="200000"/>
              </a:lnSpc>
              <a:spcBef>
                <a:spcPts val="1000"/>
              </a:spcBef>
              <a:spcAft>
                <a:spcPts val="200"/>
              </a:spcAft>
              <a:buFont typeface="Arial" panose="020B0604020202020204" pitchFamily="34" charset="0"/>
              <a:buChar char="•"/>
            </a:pPr>
            <a:r>
              <a:rPr lang="en-US" sz="1200" i="1" dirty="0">
                <a:solidFill>
                  <a:srgbClr val="000000"/>
                </a:solidFill>
                <a:effectLst/>
                <a:latin typeface="Times New Roman" panose="02020603050405020304" pitchFamily="18" charset="0"/>
                <a:ea typeface="Times New Roman" panose="02020603050405020304" pitchFamily="18" charset="0"/>
              </a:rPr>
              <a:t>Step 12:</a:t>
            </a:r>
            <a:r>
              <a:rPr lang="en-US" sz="1200" dirty="0">
                <a:solidFill>
                  <a:srgbClr val="000000"/>
                </a:solidFill>
                <a:effectLst/>
                <a:latin typeface="Times New Roman" panose="02020603050405020304" pitchFamily="18" charset="0"/>
                <a:ea typeface="Times New Roman" panose="02020603050405020304" pitchFamily="18" charset="0"/>
              </a:rPr>
              <a:t> </a:t>
            </a:r>
            <a:r>
              <a:rPr lang="en-US" sz="1200" i="1" dirty="0">
                <a:solidFill>
                  <a:srgbClr val="000000"/>
                </a:solidFill>
                <a:effectLst/>
                <a:latin typeface="Times New Roman" panose="02020603050405020304" pitchFamily="18" charset="0"/>
                <a:ea typeface="Times New Roman" panose="02020603050405020304" pitchFamily="18" charset="0"/>
              </a:rPr>
              <a:t>Code communication strategy.</a:t>
            </a:r>
            <a:r>
              <a:rPr lang="en-US" sz="1200" dirty="0">
                <a:solidFill>
                  <a:srgbClr val="000000"/>
                </a:solidFill>
                <a:effectLst/>
                <a:latin typeface="Times New Roman" panose="02020603050405020304" pitchFamily="18" charset="0"/>
                <a:ea typeface="Times New Roman" panose="02020603050405020304" pitchFamily="18" charset="0"/>
              </a:rPr>
              <a:t> Create a strategy for communicating the code to all employees and key constituents.</a:t>
            </a:r>
          </a:p>
          <a:p>
            <a:pPr marL="354330" marR="182880" indent="-171450" algn="just">
              <a:lnSpc>
                <a:spcPct val="200000"/>
              </a:lnSpc>
              <a:spcBef>
                <a:spcPts val="1000"/>
              </a:spcBef>
              <a:spcAft>
                <a:spcPts val="200"/>
              </a:spcAft>
              <a:buFont typeface="Arial" panose="020B0604020202020204" pitchFamily="34" charset="0"/>
              <a:buChar char="•"/>
            </a:pPr>
            <a:r>
              <a:rPr lang="en-US" sz="1200" i="1" dirty="0">
                <a:solidFill>
                  <a:srgbClr val="000000"/>
                </a:solidFill>
                <a:effectLst/>
                <a:latin typeface="Times New Roman" panose="02020603050405020304" pitchFamily="18" charset="0"/>
                <a:ea typeface="Times New Roman" panose="02020603050405020304" pitchFamily="18" charset="0"/>
              </a:rPr>
              <a:t>Step 13:</a:t>
            </a:r>
            <a:r>
              <a:rPr lang="en-US" sz="1200" dirty="0">
                <a:solidFill>
                  <a:srgbClr val="000000"/>
                </a:solidFill>
                <a:effectLst/>
                <a:latin typeface="Times New Roman" panose="02020603050405020304" pitchFamily="18" charset="0"/>
                <a:ea typeface="Times New Roman" panose="02020603050405020304" pitchFamily="18" charset="0"/>
              </a:rPr>
              <a:t> </a:t>
            </a:r>
            <a:r>
              <a:rPr lang="en-US" sz="1200" i="1" dirty="0">
                <a:solidFill>
                  <a:srgbClr val="000000"/>
                </a:solidFill>
                <a:effectLst/>
                <a:latin typeface="Times New Roman" panose="02020603050405020304" pitchFamily="18" charset="0"/>
                <a:ea typeface="Times New Roman" panose="02020603050405020304" pitchFamily="18" charset="0"/>
              </a:rPr>
              <a:t>Code revision.</a:t>
            </a:r>
            <a:r>
              <a:rPr lang="en-US" sz="1200" dirty="0">
                <a:solidFill>
                  <a:srgbClr val="000000"/>
                </a:solidFill>
                <a:effectLst/>
                <a:latin typeface="Times New Roman" panose="02020603050405020304" pitchFamily="18" charset="0"/>
                <a:ea typeface="Times New Roman" panose="02020603050405020304" pitchFamily="18" charset="0"/>
              </a:rPr>
              <a:t> Annually assess code awareness, discuss code relevance with employee groups, and revise as needed.</a:t>
            </a: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22</a:t>
            </a:fld>
            <a:endParaRPr lang="en-US" dirty="0"/>
          </a:p>
        </p:txBody>
      </p:sp>
    </p:spTree>
    <p:extLst>
      <p:ext uri="{BB962C8B-B14F-4D97-AF65-F5344CB8AC3E}">
        <p14:creationId xmlns:p14="http://schemas.microsoft.com/office/powerpoint/2010/main" val="36827799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5.3 Create a bottom-up code of ethics.</a:t>
            </a:r>
          </a:p>
          <a:p>
            <a:pPr marL="285750" indent="-285750">
              <a:buFont typeface="Arial" panose="020B0604020202020204" pitchFamily="34" charset="0"/>
              <a:buChar char="•"/>
            </a:pPr>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Strategic planning</a:t>
            </a:r>
            <a:r>
              <a:rPr lang="en-US" sz="1800" dirty="0">
                <a:effectLst/>
                <a:latin typeface="Times New Roman" panose="02020603050405020304" pitchFamily="18" charset="0"/>
                <a:ea typeface="Times New Roman" panose="02020603050405020304" pitchFamily="18" charset="0"/>
              </a:rPr>
              <a:t> A communication device that integrates an organization’s mission with its vision and provides clear direction on how the organization will progress from its current situation to a highly desired future situation.</a:t>
            </a:r>
          </a:p>
          <a:p>
            <a:pPr marL="285750" indent="-285750">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Mission statement</a:t>
            </a:r>
            <a:r>
              <a:rPr lang="en-US" sz="1800" dirty="0">
                <a:effectLst/>
                <a:latin typeface="Times New Roman" panose="02020603050405020304" pitchFamily="18" charset="0"/>
                <a:ea typeface="Times New Roman" panose="02020603050405020304" pitchFamily="18" charset="0"/>
              </a:rPr>
              <a:t> Describes what an organization does and for whom.</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Vision statement</a:t>
            </a:r>
            <a:r>
              <a:rPr lang="en-US" sz="1800" dirty="0">
                <a:effectLst/>
                <a:latin typeface="Times New Roman" panose="02020603050405020304" pitchFamily="18" charset="0"/>
                <a:ea typeface="Times New Roman" panose="02020603050405020304" pitchFamily="18" charset="0"/>
              </a:rPr>
              <a:t> Describes what an organization aspires to become in the future.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GM’s code of ethics could be linked to its vision statement through the word </a:t>
            </a:r>
            <a:r>
              <a:rPr lang="en-US" sz="1800" i="1" dirty="0">
                <a:solidFill>
                  <a:srgbClr val="000000"/>
                </a:solidFill>
                <a:effectLst/>
                <a:latin typeface="Times New Roman" panose="02020603050405020304" pitchFamily="18" charset="0"/>
                <a:ea typeface="Times New Roman" panose="02020603050405020304" pitchFamily="18" charset="0"/>
              </a:rPr>
              <a:t>integrity</a:t>
            </a:r>
            <a:r>
              <a:rPr lang="en-US" sz="1800" dirty="0">
                <a:solidFill>
                  <a:srgbClr val="000000"/>
                </a:solidFill>
                <a:effectLst/>
                <a:latin typeface="Times New Roman" panose="02020603050405020304" pitchFamily="18" charset="0"/>
                <a:ea typeface="Times New Roman" panose="02020603050405020304" pitchFamily="18" charset="0"/>
              </a:rPr>
              <a:t> that appears in its vision statement.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The shared values embodied in a code of ethics provide relationship consistency between the organization and its stakeholders in the present and future.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GM’s mission and vision may fluctuate due to environmental changes, but the way the company treats stakeholders should be consistent.</a:t>
            </a: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23</a:t>
            </a:fld>
            <a:endParaRPr lang="en-US" dirty="0"/>
          </a:p>
        </p:txBody>
      </p:sp>
    </p:spTree>
    <p:extLst>
      <p:ext uri="{BB962C8B-B14F-4D97-AF65-F5344CB8AC3E}">
        <p14:creationId xmlns:p14="http://schemas.microsoft.com/office/powerpoint/2010/main" val="2429187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5.4 Describe the content found in most codes of conduct.</a:t>
            </a:r>
          </a:p>
          <a:p>
            <a:pPr marL="285750" indent="-285750">
              <a:buFont typeface="Arial" panose="020B0604020202020204" pitchFamily="34" charset="0"/>
              <a:buChar char="•"/>
            </a:pPr>
            <a:endParaRPr lang="en-US" dirty="0"/>
          </a:p>
          <a:p>
            <a:pPr marL="285750" marR="0"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The New York Stock Exchange recommends that a code of conduct address the following seven topics:</a:t>
            </a:r>
          </a:p>
          <a:p>
            <a:pPr marL="742950" marR="0" lvl="1" indent="-285750" algn="just">
              <a:lnSpc>
                <a:spcPct val="200000"/>
              </a:lnSpc>
              <a:spcBef>
                <a:spcPts val="600"/>
              </a:spcBef>
              <a:spcAft>
                <a:spcPts val="0"/>
              </a:spcAft>
              <a:buFont typeface="Arial" panose="020B0604020202020204" pitchFamily="34" charset="0"/>
              <a:buChar char="•"/>
              <a:tabLst>
                <a:tab pos="457200" algn="l"/>
              </a:tabLst>
            </a:pPr>
            <a:r>
              <a:rPr lang="en-US" sz="1800" i="1" dirty="0">
                <a:solidFill>
                  <a:srgbClr val="548DD4"/>
                </a:solidFill>
                <a:effectLst/>
                <a:latin typeface="Times New Roman" panose="02020603050405020304" pitchFamily="18" charset="0"/>
                <a:ea typeface="Times New Roman" panose="02020603050405020304" pitchFamily="18" charset="0"/>
              </a:rPr>
              <a:t>Conflict of interest.</a:t>
            </a:r>
            <a:r>
              <a:rPr lang="en-US" sz="1800" dirty="0">
                <a:solidFill>
                  <a:srgbClr val="548DD4"/>
                </a:solidFill>
                <a:effectLst/>
                <a:latin typeface="Times New Roman" panose="02020603050405020304" pitchFamily="18" charset="0"/>
                <a:ea typeface="Times New Roman" panose="02020603050405020304" pitchFamily="18" charset="0"/>
              </a:rPr>
              <a:t> Avoid conflict or potential conflict between an individual’s personal interests and those of the organization.</a:t>
            </a:r>
          </a:p>
          <a:p>
            <a:pPr marL="742950" marR="0" lvl="1" indent="-285750" algn="just">
              <a:lnSpc>
                <a:spcPct val="200000"/>
              </a:lnSpc>
              <a:spcBef>
                <a:spcPts val="600"/>
              </a:spcBef>
              <a:spcAft>
                <a:spcPts val="0"/>
              </a:spcAft>
              <a:buFont typeface="Arial" panose="020B0604020202020204" pitchFamily="34" charset="0"/>
              <a:buChar char="•"/>
              <a:tabLst>
                <a:tab pos="457200" algn="l"/>
              </a:tabLst>
            </a:pPr>
            <a:r>
              <a:rPr lang="en-US" sz="1800" i="1" dirty="0">
                <a:solidFill>
                  <a:srgbClr val="548DD4"/>
                </a:solidFill>
                <a:effectLst/>
                <a:latin typeface="Times New Roman" panose="02020603050405020304" pitchFamily="18" charset="0"/>
                <a:ea typeface="Times New Roman" panose="02020603050405020304" pitchFamily="18" charset="0"/>
              </a:rPr>
              <a:t>Corporate opportunities.</a:t>
            </a:r>
            <a:r>
              <a:rPr lang="en-US" sz="1800" dirty="0">
                <a:solidFill>
                  <a:srgbClr val="548DD4"/>
                </a:solidFill>
                <a:effectLst/>
                <a:latin typeface="Times New Roman" panose="02020603050405020304" pitchFamily="18" charset="0"/>
                <a:ea typeface="Times New Roman" panose="02020603050405020304" pitchFamily="18" charset="0"/>
              </a:rPr>
              <a:t> Do not use corporate information or assets for personal gain.</a:t>
            </a:r>
          </a:p>
          <a:p>
            <a:pPr marL="742950" marR="0" lvl="1" indent="-285750" algn="just">
              <a:lnSpc>
                <a:spcPct val="200000"/>
              </a:lnSpc>
              <a:spcBef>
                <a:spcPts val="600"/>
              </a:spcBef>
              <a:spcAft>
                <a:spcPts val="0"/>
              </a:spcAft>
              <a:buFont typeface="Arial" panose="020B0604020202020204" pitchFamily="34" charset="0"/>
              <a:buChar char="•"/>
              <a:tabLst>
                <a:tab pos="457200" algn="l"/>
              </a:tabLst>
            </a:pPr>
            <a:r>
              <a:rPr lang="en-US" sz="1800" i="1" dirty="0">
                <a:solidFill>
                  <a:srgbClr val="548DD4"/>
                </a:solidFill>
                <a:effectLst/>
                <a:latin typeface="Times New Roman" panose="02020603050405020304" pitchFamily="18" charset="0"/>
                <a:ea typeface="Times New Roman" panose="02020603050405020304" pitchFamily="18" charset="0"/>
              </a:rPr>
              <a:t>Confidentiality.</a:t>
            </a:r>
            <a:r>
              <a:rPr lang="en-US" sz="1800" dirty="0">
                <a:solidFill>
                  <a:srgbClr val="548DD4"/>
                </a:solidFill>
                <a:effectLst/>
                <a:latin typeface="Times New Roman" panose="02020603050405020304" pitchFamily="18" charset="0"/>
                <a:ea typeface="Times New Roman" panose="02020603050405020304" pitchFamily="18" charset="0"/>
              </a:rPr>
              <a:t> Do not disclose nonpublic information that could benefit competitors or harm the organization.</a:t>
            </a:r>
          </a:p>
          <a:p>
            <a:pPr marL="742950" marR="0" lvl="1" indent="-285750" algn="just">
              <a:lnSpc>
                <a:spcPct val="200000"/>
              </a:lnSpc>
              <a:spcBef>
                <a:spcPts val="600"/>
              </a:spcBef>
              <a:spcAft>
                <a:spcPts val="0"/>
              </a:spcAft>
              <a:buFont typeface="Arial" panose="020B0604020202020204" pitchFamily="34" charset="0"/>
              <a:buChar char="•"/>
              <a:tabLst>
                <a:tab pos="457200" algn="l"/>
              </a:tabLst>
            </a:pPr>
            <a:r>
              <a:rPr lang="en-US" sz="1800" i="1" dirty="0">
                <a:solidFill>
                  <a:srgbClr val="548DD4"/>
                </a:solidFill>
                <a:effectLst/>
                <a:latin typeface="Times New Roman" panose="02020603050405020304" pitchFamily="18" charset="0"/>
                <a:ea typeface="Times New Roman" panose="02020603050405020304" pitchFamily="18" charset="0"/>
              </a:rPr>
              <a:t>Fair dealing.</a:t>
            </a:r>
            <a:r>
              <a:rPr lang="en-US" sz="1800" dirty="0">
                <a:solidFill>
                  <a:srgbClr val="548DD4"/>
                </a:solidFill>
                <a:effectLst/>
                <a:latin typeface="Times New Roman" panose="02020603050405020304" pitchFamily="18" charset="0"/>
                <a:ea typeface="Times New Roman" panose="02020603050405020304" pitchFamily="18" charset="0"/>
              </a:rPr>
              <a:t> Abstain from any unfair treatment of customers, suppliers, competitors, and employees, such as concealment, abuse of privileged information, and misrepresentation of material facts.</a:t>
            </a:r>
          </a:p>
          <a:p>
            <a:pPr marL="742950" marR="0" lvl="1" indent="-285750" algn="just">
              <a:lnSpc>
                <a:spcPct val="200000"/>
              </a:lnSpc>
              <a:spcBef>
                <a:spcPts val="600"/>
              </a:spcBef>
              <a:spcAft>
                <a:spcPts val="0"/>
              </a:spcAft>
              <a:buFont typeface="Arial" panose="020B0604020202020204" pitchFamily="34" charset="0"/>
              <a:buChar char="•"/>
              <a:tabLst>
                <a:tab pos="457200" algn="l"/>
              </a:tabLst>
            </a:pPr>
            <a:r>
              <a:rPr lang="en-US" sz="1800" i="1" dirty="0">
                <a:solidFill>
                  <a:srgbClr val="548DD4"/>
                </a:solidFill>
                <a:effectLst/>
                <a:latin typeface="Times New Roman" panose="02020603050405020304" pitchFamily="18" charset="0"/>
                <a:ea typeface="Times New Roman" panose="02020603050405020304" pitchFamily="18" charset="0"/>
              </a:rPr>
              <a:t>Protection and proper use of assets.</a:t>
            </a:r>
            <a:r>
              <a:rPr lang="en-US" sz="1800" dirty="0">
                <a:solidFill>
                  <a:srgbClr val="548DD4"/>
                </a:solidFill>
                <a:effectLst/>
                <a:latin typeface="Times New Roman" panose="02020603050405020304" pitchFamily="18" charset="0"/>
                <a:ea typeface="Times New Roman" panose="02020603050405020304" pitchFamily="18" charset="0"/>
              </a:rPr>
              <a:t> Use assets efficiently and avoid theft, carelessness, and waste.</a:t>
            </a:r>
          </a:p>
          <a:p>
            <a:pPr marL="742950" marR="0" lvl="1" indent="-285750" algn="just">
              <a:lnSpc>
                <a:spcPct val="200000"/>
              </a:lnSpc>
              <a:spcBef>
                <a:spcPts val="600"/>
              </a:spcBef>
              <a:spcAft>
                <a:spcPts val="0"/>
              </a:spcAft>
              <a:buFont typeface="Arial" panose="020B0604020202020204" pitchFamily="34" charset="0"/>
              <a:buChar char="•"/>
              <a:tabLst>
                <a:tab pos="457200" algn="l"/>
              </a:tabLst>
            </a:pPr>
            <a:r>
              <a:rPr lang="en-US" sz="1800" i="1" dirty="0">
                <a:solidFill>
                  <a:srgbClr val="548DD4"/>
                </a:solidFill>
                <a:effectLst/>
                <a:latin typeface="Times New Roman" panose="02020603050405020304" pitchFamily="18" charset="0"/>
                <a:ea typeface="Times New Roman" panose="02020603050405020304" pitchFamily="18" charset="0"/>
              </a:rPr>
              <a:t>Compliance with laws, rules, and regulations.</a:t>
            </a:r>
            <a:r>
              <a:rPr lang="en-US" sz="1800" dirty="0">
                <a:solidFill>
                  <a:srgbClr val="548DD4"/>
                </a:solidFill>
                <a:effectLst/>
                <a:latin typeface="Times New Roman" panose="02020603050405020304" pitchFamily="18" charset="0"/>
                <a:ea typeface="Times New Roman" panose="02020603050405020304" pitchFamily="18" charset="0"/>
              </a:rPr>
              <a:t> Proactively promote compliance.</a:t>
            </a:r>
          </a:p>
          <a:p>
            <a:pPr marL="742950" marR="0" lvl="1" indent="-285750" algn="just">
              <a:lnSpc>
                <a:spcPct val="200000"/>
              </a:lnSpc>
              <a:spcBef>
                <a:spcPts val="600"/>
              </a:spcBef>
              <a:spcAft>
                <a:spcPts val="0"/>
              </a:spcAft>
              <a:buFont typeface="Arial" panose="020B0604020202020204" pitchFamily="34" charset="0"/>
              <a:buChar char="•"/>
              <a:tabLst>
                <a:tab pos="457200" algn="l"/>
              </a:tabLst>
            </a:pPr>
            <a:r>
              <a:rPr lang="en-US" sz="1800" i="1" dirty="0">
                <a:solidFill>
                  <a:srgbClr val="548DD4"/>
                </a:solidFill>
                <a:effectLst/>
                <a:latin typeface="Times New Roman" panose="02020603050405020304" pitchFamily="18" charset="0"/>
                <a:ea typeface="Times New Roman" panose="02020603050405020304" pitchFamily="18" charset="0"/>
              </a:rPr>
              <a:t>Encouraging the reporting of any illegal or unethical behavior.</a:t>
            </a:r>
            <a:r>
              <a:rPr lang="en-US" sz="1800" dirty="0">
                <a:solidFill>
                  <a:srgbClr val="548DD4"/>
                </a:solidFill>
                <a:effectLst/>
                <a:latin typeface="Times New Roman" panose="02020603050405020304" pitchFamily="18" charset="0"/>
                <a:ea typeface="Times New Roman" panose="02020603050405020304" pitchFamily="18" charset="0"/>
              </a:rPr>
              <a:t> Proactively promote ethical behavior and do not allow retaliation for reports made in good faith.</a:t>
            </a: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24</a:t>
            </a:fld>
            <a:endParaRPr lang="en-US" dirty="0"/>
          </a:p>
        </p:txBody>
      </p:sp>
    </p:spTree>
    <p:extLst>
      <p:ext uri="{BB962C8B-B14F-4D97-AF65-F5344CB8AC3E}">
        <p14:creationId xmlns:p14="http://schemas.microsoft.com/office/powerpoint/2010/main" val="2065127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5.4 Describe the content found in most codes of conduct.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Several professions, such as lawyers and teachers, have had to include acceptable behavior guidance for Facebook users who invite “friends” into their web of cyberspace relationships.</a:t>
            </a:r>
          </a:p>
          <a:p>
            <a:pPr marL="285750" indent="-285750">
              <a:buFont typeface="Arial" panose="020B0604020202020204" pitchFamily="34" charset="0"/>
              <a:buChar char="•"/>
            </a:pPr>
            <a:r>
              <a:rPr lang="en-US" dirty="0"/>
              <a:t>Is it ethical for a judge and a lawyer to be friends on Facebook?</a:t>
            </a:r>
          </a:p>
          <a:p>
            <a:pPr marL="742950" lvl="1" indent="-285750">
              <a:buFont typeface="Arial" panose="020B0604020202020204" pitchFamily="34" charset="0"/>
              <a:buChar char="•"/>
            </a:pPr>
            <a:r>
              <a:rPr lang="en-US" dirty="0"/>
              <a:t>A judicial ethics advisory committee in Florida determined the answer to be no.</a:t>
            </a:r>
          </a:p>
          <a:p>
            <a:pPr marL="742950" lvl="1" indent="-285750">
              <a:buFont typeface="Arial" panose="020B0604020202020204" pitchFamily="34" charset="0"/>
              <a:buChar char="•"/>
            </a:pPr>
            <a:r>
              <a:rPr lang="en-US" dirty="0"/>
              <a:t>Such a relationship creates a conflict of interest whereby clients could reasonably conclude that certain lawyers may receive favorable treatment from a judge.</a:t>
            </a:r>
          </a:p>
          <a:p>
            <a:pPr marL="742950" lvl="1" indent="-285750">
              <a:buFont typeface="Arial" panose="020B0604020202020204" pitchFamily="34" charset="0"/>
              <a:buChar char="•"/>
            </a:pPr>
            <a:r>
              <a:rPr lang="en-US" dirty="0"/>
              <a:t>The Florida judicial committee ruled that judges and lawyers linked as friends on Facebook creates an appearance of impropriety.</a:t>
            </a:r>
          </a:p>
          <a:p>
            <a:pPr marL="285750" indent="-285750">
              <a:buFont typeface="Arial" panose="020B0604020202020204" pitchFamily="34" charset="0"/>
              <a:buChar char="•"/>
            </a:pPr>
            <a:r>
              <a:rPr lang="en-US" dirty="0"/>
              <a:t>The same Facebook friend conflict-of-interest problem may exist between teachers and students.</a:t>
            </a:r>
          </a:p>
          <a:p>
            <a:pPr marL="742950" lvl="1" indent="-285750">
              <a:buFont typeface="Arial" panose="020B0604020202020204" pitchFamily="34" charset="0"/>
              <a:buChar char="•"/>
            </a:pPr>
            <a:r>
              <a:rPr lang="en-US" dirty="0"/>
              <a:t>Should a teacher accept a student’s request to be a Facebook friend, or is it a conflict of interest that may be interpreted as favoritism?</a:t>
            </a:r>
          </a:p>
        </p:txBody>
      </p:sp>
      <p:sp>
        <p:nvSpPr>
          <p:cNvPr id="4" name="Slide Number Placeholder 3"/>
          <p:cNvSpPr>
            <a:spLocks noGrp="1"/>
          </p:cNvSpPr>
          <p:nvPr>
            <p:ph type="sldNum" sz="quarter" idx="5"/>
          </p:nvPr>
        </p:nvSpPr>
        <p:spPr/>
        <p:txBody>
          <a:bodyPr/>
          <a:lstStyle/>
          <a:p>
            <a:fld id="{39974C31-EB4A-4B21-8134-CB5741A1DC5F}" type="slidenum">
              <a:rPr lang="en-US" smtClean="0"/>
              <a:t>25</a:t>
            </a:fld>
            <a:endParaRPr lang="en-US" dirty="0"/>
          </a:p>
        </p:txBody>
      </p:sp>
    </p:spTree>
    <p:extLst>
      <p:ext uri="{BB962C8B-B14F-4D97-AF65-F5344CB8AC3E}">
        <p14:creationId xmlns:p14="http://schemas.microsoft.com/office/powerpoint/2010/main" val="23201134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5.4 Describe the content found in most codes of conduct.</a:t>
            </a:r>
          </a:p>
          <a:p>
            <a:pPr marL="285750" indent="-285750">
              <a:buFont typeface="Arial" panose="020B0604020202020204" pitchFamily="34" charset="0"/>
              <a:buChar char="•"/>
            </a:pPr>
            <a:endParaRPr lang="en-US" dirty="0"/>
          </a:p>
          <a:p>
            <a:pPr marL="285750" marR="0" indent="-285750" algn="l">
              <a:lnSpc>
                <a:spcPct val="200000"/>
              </a:lnSpc>
              <a:spcBef>
                <a:spcPts val="0"/>
              </a:spcBef>
              <a:spcAft>
                <a:spcPts val="0"/>
              </a:spcAft>
              <a:buFont typeface="Arial" panose="020B0604020202020204" pitchFamily="34" charset="0"/>
              <a:buChar char="•"/>
            </a:pPr>
            <a:r>
              <a:rPr lang="en-US" sz="1800" b="1" dirty="0">
                <a:solidFill>
                  <a:srgbClr val="000000"/>
                </a:solidFill>
                <a:effectLst/>
                <a:latin typeface="Times New Roman" panose="02020603050405020304" pitchFamily="18" charset="0"/>
                <a:ea typeface="Times New Roman" panose="02020603050405020304" pitchFamily="18" charset="0"/>
              </a:rPr>
              <a:t>Commitment to My Co-Workers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algn="l">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As your co-worker and with our shared goal of providing excellent service</a:t>
            </a:r>
          </a:p>
          <a:p>
            <a:pPr marL="742950" marR="0" lvl="1" indent="-285750" algn="l">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to our clients and each other, I commit to the following:</a:t>
            </a:r>
          </a:p>
          <a:p>
            <a:pPr marL="1200150" marR="0" lvl="2" indent="-285750" algn="l">
              <a:lnSpc>
                <a:spcPct val="200000"/>
              </a:lnSpc>
              <a:spcBef>
                <a:spcPts val="0"/>
              </a:spcBef>
              <a:spcAft>
                <a:spcPts val="0"/>
              </a:spcAft>
              <a:buSzPts val="1000"/>
              <a:buFont typeface="Arial" panose="020B0604020202020204" pitchFamily="34" charset="0"/>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I will accept responsibility for establishing and maintaining healthy interpersonal relationships with you and every other member of our team.</a:t>
            </a:r>
          </a:p>
          <a:p>
            <a:pPr marL="1200150" marR="0" lvl="2" indent="-285750" algn="l">
              <a:lnSpc>
                <a:spcPct val="200000"/>
              </a:lnSpc>
              <a:spcBef>
                <a:spcPts val="0"/>
              </a:spcBef>
              <a:spcAft>
                <a:spcPts val="0"/>
              </a:spcAft>
              <a:buSzPts val="1000"/>
              <a:buFont typeface="Arial" panose="020B0604020202020204" pitchFamily="34" charset="0"/>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I will talk to you promptly if I am having a problem with you. The only time I will discuss it with another person is when I need advice or help in deciding how to communicate with you appropriately.</a:t>
            </a:r>
          </a:p>
          <a:p>
            <a:pPr marL="1200150" marR="0" lvl="2" indent="-285750" algn="l">
              <a:lnSpc>
                <a:spcPct val="200000"/>
              </a:lnSpc>
              <a:spcBef>
                <a:spcPts val="0"/>
              </a:spcBef>
              <a:spcAft>
                <a:spcPts val="0"/>
              </a:spcAft>
              <a:buSzPts val="1000"/>
              <a:buFont typeface="Arial" panose="020B0604020202020204" pitchFamily="34" charset="0"/>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My relationships with each of you will be equally respectful, regardless of job titles or levels of educational preparation.</a:t>
            </a:r>
          </a:p>
          <a:p>
            <a:pPr marL="1200150" marR="0" lvl="2" indent="-285750" algn="l">
              <a:lnSpc>
                <a:spcPct val="200000"/>
              </a:lnSpc>
              <a:spcBef>
                <a:spcPts val="0"/>
              </a:spcBef>
              <a:spcAft>
                <a:spcPts val="0"/>
              </a:spcAft>
              <a:buSzPts val="1000"/>
              <a:buFont typeface="Arial" panose="020B0604020202020204" pitchFamily="34" charset="0"/>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I will not complain about another co-worker and ask you not to as well. If I hear you doing so, I will ask you to talk to that person.</a:t>
            </a:r>
          </a:p>
          <a:p>
            <a:pPr marL="1200150" marR="0" lvl="2" indent="-285750" algn="l">
              <a:lnSpc>
                <a:spcPct val="200000"/>
              </a:lnSpc>
              <a:spcBef>
                <a:spcPts val="0"/>
              </a:spcBef>
              <a:spcAft>
                <a:spcPts val="0"/>
              </a:spcAft>
              <a:buSzPts val="1000"/>
              <a:buFont typeface="Arial" panose="020B0604020202020204" pitchFamily="34" charset="0"/>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I will accept you as you are today, forgiving past problems and ask you to do the same with me.</a:t>
            </a:r>
          </a:p>
          <a:p>
            <a:pPr marL="1200150" marR="0" lvl="2" indent="-285750" algn="l">
              <a:lnSpc>
                <a:spcPct val="200000"/>
              </a:lnSpc>
              <a:spcBef>
                <a:spcPts val="0"/>
              </a:spcBef>
              <a:spcAft>
                <a:spcPts val="0"/>
              </a:spcAft>
              <a:buSzPts val="1000"/>
              <a:buFont typeface="Arial" panose="020B0604020202020204" pitchFamily="34" charset="0"/>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I will be committed to finding solutions to problems rather than complaining about them or blaming someone for them, and ask you to do the same.</a:t>
            </a:r>
          </a:p>
          <a:p>
            <a:pPr marL="1200150" marR="0" lvl="2" indent="-285750" algn="l">
              <a:lnSpc>
                <a:spcPct val="200000"/>
              </a:lnSpc>
              <a:spcBef>
                <a:spcPts val="0"/>
              </a:spcBef>
              <a:spcAft>
                <a:spcPts val="0"/>
              </a:spcAft>
              <a:buSzPts val="1000"/>
              <a:buFont typeface="Arial" panose="020B0604020202020204" pitchFamily="34" charset="0"/>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I will affirm your contribution to quality client care and program support.</a:t>
            </a:r>
          </a:p>
          <a:p>
            <a:pPr marL="1200150" marR="0" lvl="2" indent="-285750" algn="l">
              <a:lnSpc>
                <a:spcPct val="200000"/>
              </a:lnSpc>
              <a:spcBef>
                <a:spcPts val="0"/>
              </a:spcBef>
              <a:spcAft>
                <a:spcPts val="0"/>
              </a:spcAft>
              <a:buSzPts val="1000"/>
              <a:buFont typeface="Arial" panose="020B0604020202020204" pitchFamily="34" charset="0"/>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I will remember that neither of us is perfect, and that human errors are opportunities, not for shame or guilt, but for forgiveness and growth.</a:t>
            </a: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26</a:t>
            </a:fld>
            <a:endParaRPr lang="en-US" dirty="0"/>
          </a:p>
        </p:txBody>
      </p:sp>
    </p:spTree>
    <p:extLst>
      <p:ext uri="{BB962C8B-B14F-4D97-AF65-F5344CB8AC3E}">
        <p14:creationId xmlns:p14="http://schemas.microsoft.com/office/powerpoint/2010/main" val="1719533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5.4 Describe the content found in most codes of conduct.</a:t>
            </a:r>
          </a:p>
          <a:p>
            <a:pPr marL="285750" indent="-285750">
              <a:buFont typeface="Arial" panose="020B0604020202020204" pitchFamily="34" charset="0"/>
              <a:buChar char="•"/>
            </a:pPr>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Business gratuity</a:t>
            </a:r>
            <a:r>
              <a:rPr lang="en-US" sz="1800" dirty="0">
                <a:effectLst/>
                <a:latin typeface="Times New Roman" panose="02020603050405020304" pitchFamily="18" charset="0"/>
                <a:ea typeface="Times New Roman" panose="02020603050405020304" pitchFamily="18" charset="0"/>
              </a:rPr>
              <a:t> A present, gift, hospitality, or favor for which fair market value is not paid by the recipient.</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general guideline for when a gratuity evolves into a bribe is when the object of value unduly influences buying decisions. </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27</a:t>
            </a:fld>
            <a:endParaRPr lang="en-US" dirty="0"/>
          </a:p>
        </p:txBody>
      </p:sp>
    </p:spTree>
    <p:extLst>
      <p:ext uri="{BB962C8B-B14F-4D97-AF65-F5344CB8AC3E}">
        <p14:creationId xmlns:p14="http://schemas.microsoft.com/office/powerpoint/2010/main" val="2762679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5.4 Describe the content found in most codes of conduct.</a:t>
            </a:r>
          </a:p>
          <a:p>
            <a:pPr marL="285750" indent="-285750">
              <a:buFont typeface="Arial" panose="020B0604020202020204" pitchFamily="34" charset="0"/>
              <a:buChar char="•"/>
            </a:pPr>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An employee might accept a gratuity that is later determined to violate the code of conduct.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In this situation, first attempt to return the gratuity.</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If that is too awkward, then donate the gratuity to charity.</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28</a:t>
            </a:fld>
            <a:endParaRPr lang="en-US" dirty="0"/>
          </a:p>
        </p:txBody>
      </p:sp>
    </p:spTree>
    <p:extLst>
      <p:ext uri="{BB962C8B-B14F-4D97-AF65-F5344CB8AC3E}">
        <p14:creationId xmlns:p14="http://schemas.microsoft.com/office/powerpoint/2010/main" val="34971594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5.4 Describe the content found in most codes of conduct.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Typically, e-mail use during work hours is limited to company business only.</a:t>
            </a:r>
          </a:p>
          <a:p>
            <a:pPr marL="285750" indent="-285750">
              <a:buFont typeface="Arial" panose="020B0604020202020204" pitchFamily="34" charset="0"/>
              <a:buChar char="•"/>
            </a:pPr>
            <a:r>
              <a:rPr lang="en-US" dirty="0"/>
              <a:t>Employees using e-mail for nonwork-related purposes create a drain on workplace productivity, and confidential information might be sent to unintended recipients.</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 humorous sexual or racist comment contained in an e-mail communication between two colleagues at work can be grounds for dismissal.</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29</a:t>
            </a:fld>
            <a:endParaRPr lang="en-US" dirty="0"/>
          </a:p>
        </p:txBody>
      </p:sp>
    </p:spTree>
    <p:extLst>
      <p:ext uri="{BB962C8B-B14F-4D97-AF65-F5344CB8AC3E}">
        <p14:creationId xmlns:p14="http://schemas.microsoft.com/office/powerpoint/2010/main" val="10043096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5.5 Develop and implement an effective code communication strategy.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Multiple components are needed, as suggested by the federal sentencing guidelines and the Ethical Systems Model used in this book, to achieve a high-integrity work culture.  In addition, not all employees react the same way to codes.</a:t>
            </a:r>
          </a:p>
          <a:p>
            <a:pPr marL="285750" indent="-285750">
              <a:buFont typeface="Arial" panose="020B0604020202020204" pitchFamily="34" charset="0"/>
              <a:buChar char="•"/>
            </a:pPr>
            <a:r>
              <a:rPr lang="en-US" dirty="0"/>
              <a:t>The code of ethics in Table 5.2 highlights how words are meaningless unless they correspond with actions. The code was developed by Enron, a decade before the company’s financial collapse.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Ethical hypocrisy</a:t>
            </a:r>
            <a:r>
              <a:rPr lang="en-US" sz="1800" dirty="0">
                <a:effectLst/>
                <a:latin typeface="Times New Roman" panose="02020603050405020304" pitchFamily="18" charset="0"/>
                <a:ea typeface="Times New Roman" panose="02020603050405020304" pitchFamily="18" charset="0"/>
              </a:rPr>
              <a:t> The gap between an organization’s formal ethics proclamations and its actual behavior.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Moral confusion arises when the code of ethics declares employees must be honest while a supervisor expects employees to lie to customers about missed delivery deadlines. </a:t>
            </a: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30</a:t>
            </a:fld>
            <a:endParaRPr lang="en-US" dirty="0"/>
          </a:p>
        </p:txBody>
      </p:sp>
    </p:spTree>
    <p:extLst>
      <p:ext uri="{BB962C8B-B14F-4D97-AF65-F5344CB8AC3E}">
        <p14:creationId xmlns:p14="http://schemas.microsoft.com/office/powerpoint/2010/main" val="2543552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3300"/>
                </a:solidFill>
                <a:effectLst/>
                <a:latin typeface="Times New Roman" panose="02020603050405020304" pitchFamily="18" charset="0"/>
                <a:ea typeface="Times New Roman" panose="02020603050405020304" pitchFamily="18" charset="0"/>
              </a:rPr>
              <a:t>5.2 Explain five key benefits of having a code of ethics.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993300"/>
                </a:solidFill>
                <a:effectLst/>
                <a:latin typeface="Times New Roman" panose="02020603050405020304" pitchFamily="18" charset="0"/>
                <a:ea typeface="Times New Roman" panose="02020603050405020304" pitchFamily="18" charset="0"/>
              </a:rPr>
              <a:t>Table 5.1 Ethics Program Growth and Organizational Size</a:t>
            </a:r>
          </a:p>
        </p:txBody>
      </p:sp>
      <p:sp>
        <p:nvSpPr>
          <p:cNvPr id="4" name="Slide Number Placeholder 3"/>
          <p:cNvSpPr>
            <a:spLocks noGrp="1"/>
          </p:cNvSpPr>
          <p:nvPr>
            <p:ph type="sldNum" sz="quarter" idx="5"/>
          </p:nvPr>
        </p:nvSpPr>
        <p:spPr/>
        <p:txBody>
          <a:bodyPr/>
          <a:lstStyle/>
          <a:p>
            <a:fld id="{39974C31-EB4A-4B21-8134-CB5741A1DC5F}" type="slidenum">
              <a:rPr lang="en-US" smtClean="0"/>
              <a:t>4</a:t>
            </a:fld>
            <a:endParaRPr lang="en-US" dirty="0"/>
          </a:p>
        </p:txBody>
      </p:sp>
    </p:spTree>
    <p:extLst>
      <p:ext uri="{BB962C8B-B14F-4D97-AF65-F5344CB8AC3E}">
        <p14:creationId xmlns:p14="http://schemas.microsoft.com/office/powerpoint/2010/main" val="38701195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5.5 Develop and implement an effective code communication strategy.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Elements of the communication strategy should include the following:</a:t>
            </a:r>
          </a:p>
          <a:p>
            <a:pPr marL="742950" lvl="1" indent="-285750">
              <a:buFont typeface="Arial" panose="020B0604020202020204" pitchFamily="34" charset="0"/>
              <a:buChar char="•"/>
            </a:pPr>
            <a:r>
              <a:rPr lang="en-US" dirty="0"/>
              <a:t>Connect the code to the organization’s strategy</a:t>
            </a:r>
          </a:p>
          <a:p>
            <a:pPr marL="742950" lvl="1" indent="-285750">
              <a:buFont typeface="Arial" panose="020B0604020202020204" pitchFamily="34" charset="0"/>
              <a:buChar char="•"/>
            </a:pPr>
            <a:r>
              <a:rPr lang="en-US" dirty="0"/>
              <a:t>Mention the code of ethics in job announcements</a:t>
            </a:r>
          </a:p>
          <a:p>
            <a:pPr marL="742950" lvl="1" indent="-285750">
              <a:buFont typeface="Arial" panose="020B0604020202020204" pitchFamily="34" charset="0"/>
              <a:buChar char="•"/>
            </a:pPr>
            <a:r>
              <a:rPr lang="en-US" dirty="0"/>
              <a:t>Introduce the code during employee orientation</a:t>
            </a:r>
          </a:p>
          <a:p>
            <a:pPr marL="742950" lvl="1" indent="-285750">
              <a:buFont typeface="Arial" panose="020B0604020202020204" pitchFamily="34" charset="0"/>
              <a:buChar char="•"/>
            </a:pPr>
            <a:r>
              <a:rPr lang="en-US" dirty="0"/>
              <a:t>Annually distribute the code of ethics with a letter signed by a high-level executive emphasizing the importance of applying the code daily </a:t>
            </a:r>
          </a:p>
          <a:p>
            <a:pPr marL="742950" lvl="1" indent="-285750">
              <a:buFont typeface="Arial" panose="020B0604020202020204" pitchFamily="34" charset="0"/>
              <a:buChar char="•"/>
            </a:pPr>
            <a:r>
              <a:rPr lang="en-US" dirty="0"/>
              <a:t>Display the code of ethics in newsletters, in highly traveled areas, and on stationery and websites</a:t>
            </a:r>
          </a:p>
          <a:p>
            <a:pPr marL="742950" lvl="1" indent="-285750">
              <a:buFont typeface="Arial" panose="020B0604020202020204" pitchFamily="34" charset="0"/>
              <a:buChar char="•"/>
            </a:pPr>
            <a:r>
              <a:rPr lang="en-US" dirty="0"/>
              <a:t>Managers demonstrate active support for the code</a:t>
            </a:r>
          </a:p>
          <a:p>
            <a:pPr marL="742950" lvl="1" indent="-285750">
              <a:buFont typeface="Arial" panose="020B0604020202020204" pitchFamily="34" charset="0"/>
              <a:buChar char="•"/>
            </a:pPr>
            <a:r>
              <a:rPr lang="en-US" dirty="0"/>
              <a:t>Discuss the code during ethics training workshops</a:t>
            </a:r>
          </a:p>
          <a:p>
            <a:pPr marL="742950" lvl="1" indent="-285750">
              <a:buFont typeface="Arial" panose="020B0604020202020204" pitchFamily="34" charset="0"/>
              <a:buChar char="•"/>
            </a:pPr>
            <a:r>
              <a:rPr lang="en-US" dirty="0"/>
              <a:t>Mention the code of ethics in correspondences with suppliers and customers</a:t>
            </a:r>
          </a:p>
          <a:p>
            <a:pPr marL="742950" lvl="1" indent="-285750">
              <a:buFont typeface="Arial" panose="020B0604020202020204" pitchFamily="34" charset="0"/>
              <a:buChar char="•"/>
            </a:pPr>
            <a:r>
              <a:rPr lang="en-US" dirty="0"/>
              <a:t>Evaluate employees on code adherence in performance appraisals</a:t>
            </a:r>
          </a:p>
          <a:p>
            <a:pPr marL="742950" lvl="1" indent="-285750">
              <a:buFont typeface="Arial" panose="020B0604020202020204" pitchFamily="34" charset="0"/>
              <a:buChar char="•"/>
            </a:pPr>
            <a:r>
              <a:rPr lang="en-US" dirty="0"/>
              <a:t>Link code adherence to promotions and merit raises</a:t>
            </a:r>
          </a:p>
          <a:p>
            <a:pPr marL="742950" lvl="1" indent="-285750">
              <a:buFont typeface="Arial" panose="020B0604020202020204" pitchFamily="34" charset="0"/>
              <a:buChar char="•"/>
            </a:pPr>
            <a:r>
              <a:rPr lang="en-US" dirty="0"/>
              <a:t>Annually assess how well the organization embodies the code</a:t>
            </a: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31</a:t>
            </a:fld>
            <a:endParaRPr lang="en-US" dirty="0"/>
          </a:p>
        </p:txBody>
      </p:sp>
    </p:spTree>
    <p:extLst>
      <p:ext uri="{BB962C8B-B14F-4D97-AF65-F5344CB8AC3E}">
        <p14:creationId xmlns:p14="http://schemas.microsoft.com/office/powerpoint/2010/main" val="28526736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800" dirty="0">
                <a:effectLst/>
                <a:latin typeface="Times New Roman" panose="02020603050405020304" pitchFamily="18" charset="0"/>
                <a:ea typeface="Times New Roman" panose="02020603050405020304" pitchFamily="18" charset="0"/>
              </a:rPr>
              <a:t>5.6 Transform a code of ethics into an assessment tool.</a:t>
            </a:r>
          </a:p>
          <a:p>
            <a:pPr marL="285750" indent="-285750">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32</a:t>
            </a:fld>
            <a:endParaRPr lang="en-US" dirty="0"/>
          </a:p>
        </p:txBody>
      </p:sp>
    </p:spTree>
    <p:extLst>
      <p:ext uri="{BB962C8B-B14F-4D97-AF65-F5344CB8AC3E}">
        <p14:creationId xmlns:p14="http://schemas.microsoft.com/office/powerpoint/2010/main" val="30940530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800" dirty="0">
                <a:effectLst/>
                <a:latin typeface="Times New Roman" panose="02020603050405020304" pitchFamily="18" charset="0"/>
                <a:ea typeface="Times New Roman" panose="02020603050405020304" pitchFamily="18" charset="0"/>
              </a:rPr>
              <a:t>5.6 Transform a code of ethics into an assessment tool.</a:t>
            </a:r>
          </a:p>
          <a:p>
            <a:pPr marL="285750" indent="-285750">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C00000"/>
                </a:solidFill>
                <a:effectLst/>
                <a:latin typeface="Times New Roman" panose="02020603050405020304" pitchFamily="18" charset="0"/>
                <a:ea typeface="Times New Roman" panose="02020603050405020304" pitchFamily="18" charset="0"/>
              </a:rPr>
              <a:t>Table 5.4 Code of Ethics Employee Assessment</a:t>
            </a:r>
            <a:endParaRPr lang="en-US" dirty="0"/>
          </a:p>
          <a:p>
            <a:pPr marL="285750" indent="-285750">
              <a:buFont typeface="Arial" panose="020B0604020202020204" pitchFamily="34" charset="0"/>
              <a:buChar char="•"/>
            </a:pPr>
            <a:r>
              <a:rPr lang="en-US" dirty="0"/>
              <a:t>Table 5.4 provides a 10-step process for assessing an organization’s ethical performance based on its code of ethics. The employee activity can be accomplished in 60 to 90 minutes.</a:t>
            </a:r>
          </a:p>
        </p:txBody>
      </p:sp>
      <p:sp>
        <p:nvSpPr>
          <p:cNvPr id="4" name="Slide Number Placeholder 3"/>
          <p:cNvSpPr>
            <a:spLocks noGrp="1"/>
          </p:cNvSpPr>
          <p:nvPr>
            <p:ph type="sldNum" sz="quarter" idx="5"/>
          </p:nvPr>
        </p:nvSpPr>
        <p:spPr/>
        <p:txBody>
          <a:bodyPr/>
          <a:lstStyle/>
          <a:p>
            <a:fld id="{39974C31-EB4A-4B21-8134-CB5741A1DC5F}" type="slidenum">
              <a:rPr lang="en-US" smtClean="0"/>
              <a:t>33</a:t>
            </a:fld>
            <a:endParaRPr lang="en-US" dirty="0"/>
          </a:p>
        </p:txBody>
      </p:sp>
    </p:spTree>
    <p:extLst>
      <p:ext uri="{BB962C8B-B14F-4D97-AF65-F5344CB8AC3E}">
        <p14:creationId xmlns:p14="http://schemas.microsoft.com/office/powerpoint/2010/main" val="10977709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800" dirty="0">
                <a:effectLst/>
                <a:latin typeface="Times New Roman" panose="02020603050405020304" pitchFamily="18" charset="0"/>
                <a:ea typeface="Times New Roman" panose="02020603050405020304" pitchFamily="18" charset="0"/>
              </a:rPr>
              <a:t>5.6 Transform a code of ethics into an assessment tool.</a:t>
            </a:r>
          </a:p>
          <a:p>
            <a:pPr marL="285750" indent="-285750">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C00000"/>
                </a:solidFill>
                <a:effectLst/>
                <a:latin typeface="Times New Roman" panose="02020603050405020304" pitchFamily="18" charset="0"/>
                <a:ea typeface="Times New Roman" panose="02020603050405020304" pitchFamily="18" charset="0"/>
              </a:rPr>
              <a:t>Table 5.4 Code of Ethics Employee Assessment</a:t>
            </a:r>
            <a:endParaRPr lang="en-US" dirty="0"/>
          </a:p>
          <a:p>
            <a:pPr marL="285750" indent="-285750">
              <a:buFont typeface="Arial" panose="020B0604020202020204" pitchFamily="34" charset="0"/>
              <a:buChar char="•"/>
            </a:pPr>
            <a:r>
              <a:rPr lang="en-US" dirty="0"/>
              <a:t>Table 5.4 provides a 10-step process for assessing an organization’s ethical performance based on its code of ethics. The employee activity can be accomplished in 60 to 90 minutes.</a:t>
            </a:r>
          </a:p>
        </p:txBody>
      </p:sp>
      <p:sp>
        <p:nvSpPr>
          <p:cNvPr id="4" name="Slide Number Placeholder 3"/>
          <p:cNvSpPr>
            <a:spLocks noGrp="1"/>
          </p:cNvSpPr>
          <p:nvPr>
            <p:ph type="sldNum" sz="quarter" idx="5"/>
          </p:nvPr>
        </p:nvSpPr>
        <p:spPr/>
        <p:txBody>
          <a:bodyPr/>
          <a:lstStyle/>
          <a:p>
            <a:fld id="{39974C31-EB4A-4B21-8134-CB5741A1DC5F}" type="slidenum">
              <a:rPr lang="en-US" smtClean="0"/>
              <a:t>34</a:t>
            </a:fld>
            <a:endParaRPr lang="en-US" dirty="0"/>
          </a:p>
        </p:txBody>
      </p:sp>
    </p:spTree>
    <p:extLst>
      <p:ext uri="{BB962C8B-B14F-4D97-AF65-F5344CB8AC3E}">
        <p14:creationId xmlns:p14="http://schemas.microsoft.com/office/powerpoint/2010/main" val="38490258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800" dirty="0">
                <a:effectLst/>
                <a:latin typeface="Times New Roman" panose="02020603050405020304" pitchFamily="18" charset="0"/>
                <a:ea typeface="Times New Roman" panose="02020603050405020304" pitchFamily="18" charset="0"/>
              </a:rPr>
              <a:t>5.6 Transform a code of ethics into an assessment tool.</a:t>
            </a:r>
          </a:p>
          <a:p>
            <a:pPr marL="285750" indent="-285750">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C00000"/>
                </a:solidFill>
                <a:effectLst/>
                <a:latin typeface="Times New Roman" panose="02020603050405020304" pitchFamily="18" charset="0"/>
                <a:ea typeface="Times New Roman" panose="02020603050405020304" pitchFamily="18" charset="0"/>
              </a:rPr>
              <a:t>Table 5.5 National Specialty Insurance’s Code of Ethics</a:t>
            </a: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35</a:t>
            </a:fld>
            <a:endParaRPr lang="en-US" dirty="0"/>
          </a:p>
        </p:txBody>
      </p:sp>
    </p:spTree>
    <p:extLst>
      <p:ext uri="{BB962C8B-B14F-4D97-AF65-F5344CB8AC3E}">
        <p14:creationId xmlns:p14="http://schemas.microsoft.com/office/powerpoint/2010/main" val="703008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3300"/>
                </a:solidFill>
                <a:effectLst/>
                <a:latin typeface="Times New Roman" panose="02020603050405020304" pitchFamily="18" charset="0"/>
                <a:ea typeface="Times New Roman" panose="02020603050405020304" pitchFamily="18" charset="0"/>
              </a:rPr>
              <a:t>5.2 Explain five key benefits of having a code of ethics.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993300"/>
                </a:solidFill>
                <a:effectLst/>
                <a:latin typeface="Times New Roman" panose="02020603050405020304" pitchFamily="18" charset="0"/>
                <a:ea typeface="Times New Roman" panose="02020603050405020304" pitchFamily="18" charset="0"/>
              </a:rPr>
              <a:t>Now, nearly all Fortune 1000 companies have a code of ethics, as do many other organizations.</a:t>
            </a:r>
          </a:p>
        </p:txBody>
      </p:sp>
      <p:sp>
        <p:nvSpPr>
          <p:cNvPr id="4" name="Slide Number Placeholder 3"/>
          <p:cNvSpPr>
            <a:spLocks noGrp="1"/>
          </p:cNvSpPr>
          <p:nvPr>
            <p:ph type="sldNum" sz="quarter" idx="5"/>
          </p:nvPr>
        </p:nvSpPr>
        <p:spPr/>
        <p:txBody>
          <a:bodyPr/>
          <a:lstStyle/>
          <a:p>
            <a:fld id="{39974C31-EB4A-4B21-8134-CB5741A1DC5F}" type="slidenum">
              <a:rPr lang="en-US" smtClean="0"/>
              <a:t>5</a:t>
            </a:fld>
            <a:endParaRPr lang="en-US" dirty="0"/>
          </a:p>
        </p:txBody>
      </p:sp>
    </p:spTree>
    <p:extLst>
      <p:ext uri="{BB962C8B-B14F-4D97-AF65-F5344CB8AC3E}">
        <p14:creationId xmlns:p14="http://schemas.microsoft.com/office/powerpoint/2010/main" val="2523321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3300"/>
                </a:solidFill>
                <a:effectLst/>
                <a:latin typeface="Times New Roman" panose="02020603050405020304" pitchFamily="18" charset="0"/>
                <a:ea typeface="Times New Roman" panose="02020603050405020304" pitchFamily="18" charset="0"/>
              </a:rPr>
              <a:t>5.2 Explain five key benefits of having a code of ethics.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During the past century, the public’s moral expectations of business have increased, resulting in a tremendous push for businesses to operate in a more socially responsible and ethical manner.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6</a:t>
            </a:fld>
            <a:endParaRPr lang="en-US" dirty="0"/>
          </a:p>
        </p:txBody>
      </p:sp>
    </p:spTree>
    <p:extLst>
      <p:ext uri="{BB962C8B-B14F-4D97-AF65-F5344CB8AC3E}">
        <p14:creationId xmlns:p14="http://schemas.microsoft.com/office/powerpoint/2010/main" val="2471459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3300"/>
                </a:solidFill>
                <a:effectLst/>
                <a:latin typeface="Times New Roman" panose="02020603050405020304" pitchFamily="18" charset="0"/>
                <a:ea typeface="Times New Roman" panose="02020603050405020304" pitchFamily="18" charset="0"/>
              </a:rPr>
              <a:t>5.2 Explain five key benefits of having a code of ethics.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993300"/>
                </a:solidFill>
                <a:effectLst/>
                <a:latin typeface="Times New Roman" panose="02020603050405020304" pitchFamily="18" charset="0"/>
                <a:ea typeface="Times New Roman" panose="02020603050405020304" pitchFamily="18" charset="0"/>
              </a:rPr>
              <a:t>Figure 5.1 demonstrates how an organization’s code of ethics should align with (1) what individuals commonly believe to be right or wrong; (2) professional and industry codes of ethics; and (3) local, state, and federal laws.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The four levels interact with each other.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Each level is also influenced by similar social structures—such as families, schools, religion, the media, and culture—that shape moral attitudes.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Starting at the bottom of Figure 5.1, individuals seek happiness, organizations seek revenue and profit, professions and industries seek credibility and societal approval, and governments seek communal peace. Behaviors associated with these four unique pursuits are grounded in a shared sense of right and wrong.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As a result, ethics codes for organizations, professions, and industries share many similarities. Incongruity among these levels creates ethical dilemmas and moral confusion.</a:t>
            </a:r>
            <a:endParaRPr lang="en-US" sz="12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7</a:t>
            </a:fld>
            <a:endParaRPr lang="en-US" dirty="0"/>
          </a:p>
        </p:txBody>
      </p:sp>
    </p:spTree>
    <p:extLst>
      <p:ext uri="{BB962C8B-B14F-4D97-AF65-F5344CB8AC3E}">
        <p14:creationId xmlns:p14="http://schemas.microsoft.com/office/powerpoint/2010/main" val="3456213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3300"/>
                </a:solidFill>
                <a:effectLst/>
                <a:latin typeface="Times New Roman" panose="02020603050405020304" pitchFamily="18" charset="0"/>
                <a:ea typeface="Times New Roman" panose="02020603050405020304" pitchFamily="18" charset="0"/>
              </a:rPr>
              <a:t>5.2 Explain five key benefits of having a code of ethics.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For instance, a company accountant directed to violate the code of ethics by falsifying sales revenue (organizational level issue) must also consider a questioning conscience (individual level issue), losing a professional license (profession and industry level issue) and getting arrested (government level issue).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A well-managed and aligned code of ethics, however, reduces the likelihood of these issues occurring.</a:t>
            </a:r>
            <a:endParaRPr lang="en-US" sz="12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8</a:t>
            </a:fld>
            <a:endParaRPr lang="en-US" dirty="0"/>
          </a:p>
        </p:txBody>
      </p:sp>
    </p:spTree>
    <p:extLst>
      <p:ext uri="{BB962C8B-B14F-4D97-AF65-F5344CB8AC3E}">
        <p14:creationId xmlns:p14="http://schemas.microsoft.com/office/powerpoint/2010/main" val="2469733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3300"/>
                </a:solidFill>
                <a:effectLst/>
                <a:latin typeface="Times New Roman" panose="02020603050405020304" pitchFamily="18" charset="0"/>
                <a:ea typeface="Times New Roman" panose="02020603050405020304" pitchFamily="18" charset="0"/>
              </a:rPr>
              <a:t>5.2 Explain five key benefits of having a code of ethics.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993300"/>
                </a:solidFill>
                <a:effectLst/>
                <a:latin typeface="Times New Roman" panose="02020603050405020304" pitchFamily="18" charset="0"/>
                <a:ea typeface="Times New Roman" panose="02020603050405020304" pitchFamily="18" charset="0"/>
              </a:rPr>
              <a:t>A well-managed code of ethics generates employee awareness of key ethical issues</a:t>
            </a:r>
          </a:p>
        </p:txBody>
      </p:sp>
      <p:sp>
        <p:nvSpPr>
          <p:cNvPr id="4" name="Slide Number Placeholder 3"/>
          <p:cNvSpPr>
            <a:spLocks noGrp="1"/>
          </p:cNvSpPr>
          <p:nvPr>
            <p:ph type="sldNum" sz="quarter" idx="5"/>
          </p:nvPr>
        </p:nvSpPr>
        <p:spPr/>
        <p:txBody>
          <a:bodyPr/>
          <a:lstStyle/>
          <a:p>
            <a:fld id="{39974C31-EB4A-4B21-8134-CB5741A1DC5F}" type="slidenum">
              <a:rPr lang="en-US" smtClean="0"/>
              <a:t>9</a:t>
            </a:fld>
            <a:endParaRPr lang="en-US" dirty="0"/>
          </a:p>
        </p:txBody>
      </p:sp>
    </p:spTree>
    <p:extLst>
      <p:ext uri="{BB962C8B-B14F-4D97-AF65-F5344CB8AC3E}">
        <p14:creationId xmlns:p14="http://schemas.microsoft.com/office/powerpoint/2010/main" val="3558959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3300"/>
                </a:solidFill>
                <a:effectLst/>
                <a:latin typeface="Times New Roman" panose="02020603050405020304" pitchFamily="18" charset="0"/>
                <a:ea typeface="Times New Roman" panose="02020603050405020304" pitchFamily="18" charset="0"/>
              </a:rPr>
              <a:t>5.2 Explain five key benefits of having a code of ethics.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285750" marR="0"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For instance, assume five potential suppliers are competing for a $75,000 contract.</a:t>
            </a:r>
          </a:p>
          <a:p>
            <a:pPr marL="742950" marR="0" lvl="1"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One potential supplier offers the organization’s key decision maker two all-expenses-paid vouchers for a Hawaiian vacation. Should the employee accept the offer?</a:t>
            </a:r>
          </a:p>
          <a:p>
            <a:pPr marL="742950" marR="0" lvl="1"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Factors that might influence an employee’s decision on this matter include whether such behavior is typical within the organization and industry, the employee’s current economic situation, and the supplier’s likelihood of being chosen. </a:t>
            </a:r>
          </a:p>
          <a:p>
            <a:pPr marL="742950" marR="0" lvl="1"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A clearly articulated code of ethics highlighting the importance of respecting all suppliers and a code of conduct stating that an employee should not accept gifts from potential suppliers eliminates any doubt about what should be done.</a:t>
            </a:r>
          </a:p>
          <a:p>
            <a:pPr marL="742950" marR="0" lvl="1"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The decision to accept or reject the supplier’s vacation offer is not just one employee’s opinion, it is grounded in the organization’s code of ethics and efforts to create a high-integrity work culture.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10</a:t>
            </a:fld>
            <a:endParaRPr lang="en-US" dirty="0"/>
          </a:p>
        </p:txBody>
      </p:sp>
    </p:spTree>
    <p:extLst>
      <p:ext uri="{BB962C8B-B14F-4D97-AF65-F5344CB8AC3E}">
        <p14:creationId xmlns:p14="http://schemas.microsoft.com/office/powerpoint/2010/main" val="2998035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E2F2F6"/>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Author, Title and Edition. © 20XX SAGE Publishing.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Title 6"/>
          <p:cNvSpPr>
            <a:spLocks noGrp="1"/>
          </p:cNvSpPr>
          <p:nvPr>
            <p:ph type="title"/>
          </p:nvPr>
        </p:nvSpPr>
        <p:spPr>
          <a:xfrm>
            <a:off x="1371600" y="3733800"/>
            <a:ext cx="6400800" cy="1752600"/>
          </a:xfrm>
        </p:spPr>
        <p:txBody>
          <a:bodyPr>
            <a:normAutofit/>
          </a:bodyPr>
          <a:lstStyle>
            <a:lvl1pPr>
              <a:defRPr sz="3200">
                <a:solidFill>
                  <a:schemeClr val="tx1"/>
                </a:solidFill>
                <a:latin typeface="+mn-lt"/>
              </a:defRPr>
            </a:lvl1pPr>
          </a:lstStyle>
          <a:p>
            <a:r>
              <a:rPr lang="en-US" dirty="0"/>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3008313" cy="72831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76400"/>
            <a:ext cx="3008313" cy="4449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r>
              <a:rPr lang="en-US" dirty="0"/>
              <a:t>Author, Title and Edition. © 20XX SAGE Publishing.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61999"/>
            <a:ext cx="5486400" cy="3965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6962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990600" y="1676400"/>
            <a:ext cx="7696200" cy="4449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990600" y="6356350"/>
            <a:ext cx="7010400" cy="365125"/>
          </a:xfrm>
        </p:spPr>
        <p:txBody>
          <a:bodyPr/>
          <a:lstStyle/>
          <a:p>
            <a:r>
              <a:rPr lang="en-US" dirty="0"/>
              <a:t>Author, Title and Edition. © 20XX SAGE Publishing.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Rectangle 6"/>
          <p:cNvSpPr/>
          <p:nvPr userDrawn="1"/>
        </p:nvSpPr>
        <p:spPr>
          <a:xfrm>
            <a:off x="0" y="0"/>
            <a:ext cx="609600"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40290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2027238"/>
            <a:ext cx="4040188"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799"/>
            <a:ext cx="4040188"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2027238"/>
            <a:ext cx="4041775"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590799"/>
            <a:ext cx="4041775"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Author, Title and Edition. © 20XX SAGE Publishing.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536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38200"/>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2133600"/>
            <a:ext cx="8229600" cy="3992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7200" y="6356350"/>
            <a:ext cx="7543800" cy="365125"/>
          </a:xfrm>
          <a:prstGeom prst="rect">
            <a:avLst/>
          </a:prstGeom>
        </p:spPr>
        <p:txBody>
          <a:bodyPr vert="horz" lIns="91440" tIns="45720" rIns="91440" bIns="45720" rtlCol="0" anchor="ctr"/>
          <a:lstStyle>
            <a:lvl1pPr algn="l">
              <a:defRPr sz="1050">
                <a:solidFill>
                  <a:schemeClr val="tx1">
                    <a:tint val="75000"/>
                  </a:schemeClr>
                </a:solidFill>
                <a:latin typeface="Arial" panose="020B0604020202020204" pitchFamily="34" charset="0"/>
                <a:cs typeface="Arial" panose="020B0604020202020204" pitchFamily="34" charset="0"/>
              </a:defRPr>
            </a:lvl1pPr>
          </a:lstStyle>
          <a:p>
            <a:r>
              <a:rPr lang="en-US" dirty="0"/>
              <a:t>Author, Title and Edition. © 20XX SAGE Publishing.</a:t>
            </a:r>
          </a:p>
        </p:txBody>
      </p:sp>
      <p:sp>
        <p:nvSpPr>
          <p:cNvPr id="6" name="Slide Number Placeholder 5"/>
          <p:cNvSpPr>
            <a:spLocks noGrp="1"/>
          </p:cNvSpPr>
          <p:nvPr>
            <p:ph type="sldNum" sz="quarter" idx="4"/>
          </p:nvPr>
        </p:nvSpPr>
        <p:spPr>
          <a:xfrm>
            <a:off x="8229600" y="6356350"/>
            <a:ext cx="457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
        <p:nvSpPr>
          <p:cNvPr id="7" name="Rectangle 6"/>
          <p:cNvSpPr/>
          <p:nvPr userDrawn="1"/>
        </p:nvSpPr>
        <p:spPr>
          <a:xfrm>
            <a:off x="0" y="0"/>
            <a:ext cx="9144000" cy="6096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61" r:id="rId9"/>
    <p:sldLayoutId id="2147483656" r:id="rId10"/>
    <p:sldLayoutId id="2147483657"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Business Ethics, 3e</a:t>
            </a:r>
            <a:br>
              <a:rPr lang="en-US" dirty="0"/>
            </a:br>
            <a:r>
              <a:rPr lang="en-US" dirty="0"/>
              <a:t>Chapter 5: Codes of Ethics and Codes of Conduct</a:t>
            </a:r>
          </a:p>
        </p:txBody>
      </p:sp>
    </p:spTree>
    <p:extLst>
      <p:ext uri="{BB962C8B-B14F-4D97-AF65-F5344CB8AC3E}">
        <p14:creationId xmlns:p14="http://schemas.microsoft.com/office/powerpoint/2010/main" val="2565008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Purpose and Importance of Codes</a:t>
            </a:r>
            <a:br>
              <a:rPr lang="en-US" dirty="0"/>
            </a:br>
            <a:r>
              <a:rPr lang="en-US" sz="2200" dirty="0"/>
              <a:t>(8 of 11)</a:t>
            </a:r>
          </a:p>
        </p:txBody>
      </p:sp>
      <p:sp>
        <p:nvSpPr>
          <p:cNvPr id="4" name="Content Placeholder 3"/>
          <p:cNvSpPr>
            <a:spLocks noGrp="1"/>
          </p:cNvSpPr>
          <p:nvPr>
            <p:ph idx="1"/>
          </p:nvPr>
        </p:nvSpPr>
        <p:spPr/>
        <p:txBody>
          <a:bodyPr>
            <a:normAutofit/>
          </a:bodyPr>
          <a:lstStyle/>
          <a:p>
            <a:pPr marL="0" indent="0">
              <a:buNone/>
            </a:pPr>
            <a:r>
              <a:rPr lang="en-US" dirty="0"/>
              <a:t>Convey a Particular Set of Values and Obligations</a:t>
            </a:r>
          </a:p>
          <a:p>
            <a:r>
              <a:rPr lang="en-US" dirty="0"/>
              <a:t>Codes convey set of values and clarify acceptable behavior.</a:t>
            </a:r>
          </a:p>
          <a:p>
            <a:r>
              <a:rPr lang="en-US" dirty="0"/>
              <a:t>Example: all expenses paid vacation.</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157214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Purpose and Importance of Codes</a:t>
            </a:r>
            <a:br>
              <a:rPr lang="en-US" dirty="0"/>
            </a:br>
            <a:r>
              <a:rPr lang="en-US" sz="2200" dirty="0"/>
              <a:t>(9 of 11)</a:t>
            </a:r>
          </a:p>
        </p:txBody>
      </p:sp>
      <p:sp>
        <p:nvSpPr>
          <p:cNvPr id="4" name="Content Placeholder 3"/>
          <p:cNvSpPr>
            <a:spLocks noGrp="1"/>
          </p:cNvSpPr>
          <p:nvPr>
            <p:ph idx="1"/>
          </p:nvPr>
        </p:nvSpPr>
        <p:spPr/>
        <p:txBody>
          <a:bodyPr>
            <a:normAutofit/>
          </a:bodyPr>
          <a:lstStyle/>
          <a:p>
            <a:pPr marL="0" indent="0">
              <a:buNone/>
            </a:pPr>
            <a:r>
              <a:rPr lang="en-US" dirty="0"/>
              <a:t>Convey a Particular Set of Values and Obligations</a:t>
            </a:r>
          </a:p>
          <a:p>
            <a:r>
              <a:rPr lang="en-US" dirty="0"/>
              <a:t>Codes welcomed by employees with strong moral identities.</a:t>
            </a:r>
          </a:p>
          <a:p>
            <a:r>
              <a:rPr lang="en-US" dirty="0"/>
              <a:t>Employees need guidance.</a:t>
            </a:r>
          </a:p>
          <a:p>
            <a:r>
              <a:rPr lang="en-US" dirty="0"/>
              <a:t>Example: Starbucks.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3204535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Purpose and Importance of Codes</a:t>
            </a:r>
            <a:br>
              <a:rPr lang="en-US" dirty="0"/>
            </a:br>
            <a:r>
              <a:rPr lang="en-US" sz="2200" dirty="0"/>
              <a:t>(10 of 11)</a:t>
            </a:r>
          </a:p>
        </p:txBody>
      </p:sp>
      <p:sp>
        <p:nvSpPr>
          <p:cNvPr id="4" name="Content Placeholder 3"/>
          <p:cNvSpPr>
            <a:spLocks noGrp="1"/>
          </p:cNvSpPr>
          <p:nvPr>
            <p:ph idx="1"/>
          </p:nvPr>
        </p:nvSpPr>
        <p:spPr/>
        <p:txBody>
          <a:bodyPr>
            <a:normAutofit/>
          </a:bodyPr>
          <a:lstStyle/>
          <a:p>
            <a:pPr marL="0" indent="0">
              <a:buNone/>
            </a:pPr>
            <a:r>
              <a:rPr lang="en-US" dirty="0"/>
              <a:t>Meet Legal Requirements and Industry Trends</a:t>
            </a:r>
          </a:p>
          <a:p>
            <a:r>
              <a:rPr lang="en-US" dirty="0"/>
              <a:t>Sarbanes-Oxley Act.</a:t>
            </a:r>
          </a:p>
          <a:p>
            <a:r>
              <a:rPr lang="en-US" dirty="0"/>
              <a:t>NYSE and NASDAQ requirements.</a:t>
            </a:r>
          </a:p>
          <a:p>
            <a:r>
              <a:rPr lang="en-US" dirty="0"/>
              <a:t>Example: artificial intelligence.</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2462554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Purpose and Importance of Codes</a:t>
            </a:r>
            <a:br>
              <a:rPr lang="en-US" dirty="0"/>
            </a:br>
            <a:r>
              <a:rPr lang="en-US" sz="2200" dirty="0"/>
              <a:t>(11 of 11)</a:t>
            </a:r>
          </a:p>
        </p:txBody>
      </p:sp>
      <p:sp>
        <p:nvSpPr>
          <p:cNvPr id="4" name="Content Placeholder 3"/>
          <p:cNvSpPr>
            <a:spLocks noGrp="1"/>
          </p:cNvSpPr>
          <p:nvPr>
            <p:ph idx="1"/>
          </p:nvPr>
        </p:nvSpPr>
        <p:spPr/>
        <p:txBody>
          <a:bodyPr>
            <a:normAutofit/>
          </a:bodyPr>
          <a:lstStyle/>
          <a:p>
            <a:pPr marL="0" indent="0">
              <a:buNone/>
            </a:pPr>
            <a:r>
              <a:rPr lang="en-US" dirty="0"/>
              <a:t>Positively Affect Employee Behaviors and Firm Performance</a:t>
            </a:r>
          </a:p>
          <a:p>
            <a:r>
              <a:rPr lang="en-US" dirty="0"/>
              <a:t>Higher levels of employee commitment and diversity.</a:t>
            </a:r>
          </a:p>
          <a:p>
            <a:r>
              <a:rPr lang="en-US" dirty="0"/>
              <a:t>Positive impact on firm performance.</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4072492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Code of Ethics </a:t>
            </a:r>
            <a:r>
              <a:rPr lang="en-US" sz="2000" dirty="0"/>
              <a:t>(1 of 16)</a:t>
            </a:r>
          </a:p>
        </p:txBody>
      </p:sp>
      <p:sp>
        <p:nvSpPr>
          <p:cNvPr id="4" name="Content Placeholder 3"/>
          <p:cNvSpPr>
            <a:spLocks noGrp="1"/>
          </p:cNvSpPr>
          <p:nvPr>
            <p:ph idx="1"/>
          </p:nvPr>
        </p:nvSpPr>
        <p:spPr/>
        <p:txBody>
          <a:bodyPr/>
          <a:lstStyle/>
          <a:p>
            <a:r>
              <a:rPr lang="en-US" dirty="0"/>
              <a:t>Expresses principles.</a:t>
            </a:r>
          </a:p>
          <a:p>
            <a:r>
              <a:rPr lang="en-US" dirty="0"/>
              <a:t>Easy to understand and inspirational.</a:t>
            </a:r>
          </a:p>
          <a:p>
            <a:r>
              <a:rPr lang="en-US" dirty="0"/>
              <a:t>Consists of affirmative statements.</a:t>
            </a:r>
          </a:p>
          <a:p>
            <a:r>
              <a:rPr lang="en-US" dirty="0"/>
              <a:t>6 values expressed.</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1446882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Code of Ethics </a:t>
            </a:r>
            <a:r>
              <a:rPr lang="en-US" sz="2000" dirty="0"/>
              <a:t>(2 of 16)</a:t>
            </a:r>
          </a:p>
        </p:txBody>
      </p:sp>
      <p:graphicFrame>
        <p:nvGraphicFramePr>
          <p:cNvPr id="6" name="Table 6">
            <a:extLst>
              <a:ext uri="{FF2B5EF4-FFF2-40B4-BE49-F238E27FC236}">
                <a16:creationId xmlns:a16="http://schemas.microsoft.com/office/drawing/2014/main" id="{3C4D8E65-759A-452A-901C-68FF7B451606}"/>
              </a:ext>
            </a:extLst>
          </p:cNvPr>
          <p:cNvGraphicFramePr>
            <a:graphicFrameLocks noGrp="1"/>
          </p:cNvGraphicFramePr>
          <p:nvPr>
            <p:ph idx="1"/>
            <p:extLst>
              <p:ext uri="{D42A27DB-BD31-4B8C-83A1-F6EECF244321}">
                <p14:modId xmlns:p14="http://schemas.microsoft.com/office/powerpoint/2010/main" val="2456257716"/>
              </p:ext>
            </p:extLst>
          </p:nvPr>
        </p:nvGraphicFramePr>
        <p:xfrm>
          <a:off x="457200" y="2133600"/>
          <a:ext cx="8229600" cy="185420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913232390"/>
                    </a:ext>
                  </a:extLst>
                </a:gridCol>
              </a:tblGrid>
              <a:tr h="370840">
                <a:tc>
                  <a:txBody>
                    <a:bodyPr/>
                    <a:lstStyle/>
                    <a:p>
                      <a:r>
                        <a:rPr lang="en-US" dirty="0"/>
                        <a:t>Our Values</a:t>
                      </a:r>
                    </a:p>
                  </a:txBody>
                  <a:tcPr/>
                </a:tc>
                <a:extLst>
                  <a:ext uri="{0D108BD9-81ED-4DB2-BD59-A6C34878D82A}">
                    <a16:rowId xmlns:a16="http://schemas.microsoft.com/office/drawing/2014/main" val="3967804248"/>
                  </a:ext>
                </a:extLst>
              </a:tr>
              <a:tr h="370840">
                <a:tc>
                  <a:txBody>
                    <a:bodyPr/>
                    <a:lstStyle/>
                    <a:p>
                      <a:r>
                        <a:rPr lang="en-US" i="1" dirty="0"/>
                        <a:t>Communication</a:t>
                      </a:r>
                    </a:p>
                  </a:txBody>
                  <a:tcPr/>
                </a:tc>
                <a:extLst>
                  <a:ext uri="{0D108BD9-81ED-4DB2-BD59-A6C34878D82A}">
                    <a16:rowId xmlns:a16="http://schemas.microsoft.com/office/drawing/2014/main" val="1565506070"/>
                  </a:ext>
                </a:extLst>
              </a:tr>
              <a:tr h="370840">
                <a:tc>
                  <a:txBody>
                    <a:bodyPr/>
                    <a:lstStyle/>
                    <a:p>
                      <a:r>
                        <a:rPr lang="en-US" i="1" dirty="0"/>
                        <a:t>Respect</a:t>
                      </a:r>
                    </a:p>
                  </a:txBody>
                  <a:tcPr/>
                </a:tc>
                <a:extLst>
                  <a:ext uri="{0D108BD9-81ED-4DB2-BD59-A6C34878D82A}">
                    <a16:rowId xmlns:a16="http://schemas.microsoft.com/office/drawing/2014/main" val="3666207561"/>
                  </a:ext>
                </a:extLst>
              </a:tr>
              <a:tr h="370840">
                <a:tc>
                  <a:txBody>
                    <a:bodyPr/>
                    <a:lstStyle/>
                    <a:p>
                      <a:r>
                        <a:rPr lang="en-US" i="1" dirty="0"/>
                        <a:t>Integrity</a:t>
                      </a:r>
                    </a:p>
                  </a:txBody>
                  <a:tcPr/>
                </a:tc>
                <a:extLst>
                  <a:ext uri="{0D108BD9-81ED-4DB2-BD59-A6C34878D82A}">
                    <a16:rowId xmlns:a16="http://schemas.microsoft.com/office/drawing/2014/main" val="206651392"/>
                  </a:ext>
                </a:extLst>
              </a:tr>
              <a:tr h="370840">
                <a:tc>
                  <a:txBody>
                    <a:bodyPr/>
                    <a:lstStyle/>
                    <a:p>
                      <a:r>
                        <a:rPr lang="en-US" i="1" dirty="0"/>
                        <a:t>Excellence</a:t>
                      </a:r>
                    </a:p>
                  </a:txBody>
                  <a:tcPr/>
                </a:tc>
                <a:extLst>
                  <a:ext uri="{0D108BD9-81ED-4DB2-BD59-A6C34878D82A}">
                    <a16:rowId xmlns:a16="http://schemas.microsoft.com/office/drawing/2014/main" val="604809448"/>
                  </a:ext>
                </a:extLst>
              </a:tr>
            </a:tbl>
          </a:graphicData>
        </a:graphic>
      </p:graphicFrame>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3198380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Code of Ethics </a:t>
            </a:r>
            <a:r>
              <a:rPr lang="en-US" sz="2000" dirty="0"/>
              <a:t>(3 of 16)</a:t>
            </a:r>
          </a:p>
        </p:txBody>
      </p:sp>
      <p:sp>
        <p:nvSpPr>
          <p:cNvPr id="4" name="Content Placeholder 3"/>
          <p:cNvSpPr>
            <a:spLocks noGrp="1"/>
          </p:cNvSpPr>
          <p:nvPr>
            <p:ph idx="1"/>
          </p:nvPr>
        </p:nvSpPr>
        <p:spPr/>
        <p:txBody>
          <a:bodyPr/>
          <a:lstStyle/>
          <a:p>
            <a:pPr marL="0" indent="0">
              <a:buNone/>
            </a:pPr>
            <a:r>
              <a:rPr lang="en-US" dirty="0"/>
              <a:t>Oaths</a:t>
            </a:r>
          </a:p>
          <a:p>
            <a:r>
              <a:rPr lang="en-US" dirty="0"/>
              <a:t>Some professions require members to take oaths.</a:t>
            </a:r>
          </a:p>
          <a:p>
            <a:r>
              <a:rPr lang="en-US" dirty="0"/>
              <a:t>Hippocratic oath most well known.</a:t>
            </a:r>
          </a:p>
          <a:p>
            <a:r>
              <a:rPr lang="en-US" dirty="0"/>
              <a:t>Example: the Netherlands.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2294261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Code of Ethics </a:t>
            </a:r>
            <a:r>
              <a:rPr lang="en-US" sz="2000" dirty="0"/>
              <a:t>(4 of 16)</a:t>
            </a:r>
          </a:p>
        </p:txBody>
      </p:sp>
      <p:sp>
        <p:nvSpPr>
          <p:cNvPr id="4" name="Content Placeholder 3"/>
          <p:cNvSpPr>
            <a:spLocks noGrp="1"/>
          </p:cNvSpPr>
          <p:nvPr>
            <p:ph idx="1"/>
          </p:nvPr>
        </p:nvSpPr>
        <p:spPr/>
        <p:txBody>
          <a:bodyPr/>
          <a:lstStyle/>
          <a:p>
            <a:pPr marL="0" indent="0">
              <a:buNone/>
            </a:pPr>
            <a:r>
              <a:rPr lang="en-US" dirty="0"/>
              <a:t>International Codes</a:t>
            </a:r>
          </a:p>
          <a:p>
            <a:r>
              <a:rPr lang="en-US" dirty="0"/>
              <a:t>Example: Interfaith Declaration.</a:t>
            </a:r>
          </a:p>
          <a:p>
            <a:pPr lvl="1"/>
            <a:r>
              <a:rPr lang="en-US" dirty="0"/>
              <a:t>Justice</a:t>
            </a:r>
          </a:p>
          <a:p>
            <a:pPr lvl="1"/>
            <a:r>
              <a:rPr lang="en-US" dirty="0"/>
              <a:t>Mutual Respect</a:t>
            </a:r>
          </a:p>
          <a:p>
            <a:pPr lvl="1"/>
            <a:r>
              <a:rPr lang="en-US" dirty="0"/>
              <a:t>Stewardship</a:t>
            </a:r>
          </a:p>
          <a:p>
            <a:pPr lvl="1"/>
            <a:r>
              <a:rPr lang="en-US" dirty="0"/>
              <a:t>Honesty</a:t>
            </a:r>
          </a:p>
          <a:p>
            <a:r>
              <a:rPr lang="en-US" dirty="0"/>
              <a:t>Caux Principles for Responsible Business.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dirty="0"/>
          </a:p>
        </p:txBody>
      </p:sp>
    </p:spTree>
    <p:extLst>
      <p:ext uri="{BB962C8B-B14F-4D97-AF65-F5344CB8AC3E}">
        <p14:creationId xmlns:p14="http://schemas.microsoft.com/office/powerpoint/2010/main" val="3517608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Code of Ethics </a:t>
            </a:r>
            <a:r>
              <a:rPr lang="en-US" sz="2000" dirty="0"/>
              <a:t>(5 of 16)</a:t>
            </a:r>
          </a:p>
        </p:txBody>
      </p:sp>
      <p:graphicFrame>
        <p:nvGraphicFramePr>
          <p:cNvPr id="6" name="Table 6">
            <a:extLst>
              <a:ext uri="{FF2B5EF4-FFF2-40B4-BE49-F238E27FC236}">
                <a16:creationId xmlns:a16="http://schemas.microsoft.com/office/drawing/2014/main" id="{BE6CC3BC-1D4F-4588-8553-2C0AC41146F1}"/>
              </a:ext>
            </a:extLst>
          </p:cNvPr>
          <p:cNvGraphicFramePr>
            <a:graphicFrameLocks noGrp="1"/>
          </p:cNvGraphicFramePr>
          <p:nvPr>
            <p:ph idx="1"/>
            <p:extLst>
              <p:ext uri="{D42A27DB-BD31-4B8C-83A1-F6EECF244321}">
                <p14:modId xmlns:p14="http://schemas.microsoft.com/office/powerpoint/2010/main" val="1986560224"/>
              </p:ext>
            </p:extLst>
          </p:nvPr>
        </p:nvGraphicFramePr>
        <p:xfrm>
          <a:off x="457200" y="2133600"/>
          <a:ext cx="8229600" cy="403352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863812165"/>
                    </a:ext>
                  </a:extLst>
                </a:gridCol>
              </a:tblGrid>
              <a:tr h="370840">
                <a:tc>
                  <a:txBody>
                    <a:bodyPr/>
                    <a:lstStyle/>
                    <a:p>
                      <a:r>
                        <a:rPr lang="en-US" dirty="0"/>
                        <a:t>Table 5.3 Caux Principles for Responsible Business</a:t>
                      </a:r>
                    </a:p>
                  </a:txBody>
                  <a:tcPr/>
                </a:tc>
                <a:extLst>
                  <a:ext uri="{0D108BD9-81ED-4DB2-BD59-A6C34878D82A}">
                    <a16:rowId xmlns:a16="http://schemas.microsoft.com/office/drawing/2014/main" val="4203930489"/>
                  </a:ext>
                </a:extLst>
              </a:tr>
              <a:tr h="370840">
                <a:tc>
                  <a:txBody>
                    <a:bodyPr/>
                    <a:lstStyle/>
                    <a:p>
                      <a:r>
                        <a:rPr lang="en-US" dirty="0"/>
                        <a:t>Principle 1: Respect stakeholders beyond shareholders</a:t>
                      </a:r>
                    </a:p>
                  </a:txBody>
                  <a:tcPr/>
                </a:tc>
                <a:extLst>
                  <a:ext uri="{0D108BD9-81ED-4DB2-BD59-A6C34878D82A}">
                    <a16:rowId xmlns:a16="http://schemas.microsoft.com/office/drawing/2014/main" val="2981913174"/>
                  </a:ext>
                </a:extLst>
              </a:tr>
              <a:tr h="370840">
                <a:tc>
                  <a:txBody>
                    <a:bodyPr/>
                    <a:lstStyle/>
                    <a:p>
                      <a:pPr marL="0" marR="0" hangingPunct="0">
                        <a:lnSpc>
                          <a:spcPct val="200000"/>
                        </a:lnSpc>
                        <a:spcBef>
                          <a:spcPts val="0"/>
                        </a:spcBef>
                        <a:spcAft>
                          <a:spcPts val="1200"/>
                        </a:spcAft>
                      </a:pPr>
                      <a:r>
                        <a:rPr lang="en-GB" sz="1800" kern="1200" dirty="0">
                          <a:solidFill>
                            <a:schemeClr val="dk1"/>
                          </a:solidFill>
                          <a:latin typeface="+mn-lt"/>
                          <a:ea typeface="+mn-ea"/>
                          <a:cs typeface="+mn-cs"/>
                        </a:rPr>
                        <a:t>Principle 2: Contribute to economic, social, and environmental development</a:t>
                      </a:r>
                      <a:endParaRPr lang="en-US" sz="1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3637499751"/>
                  </a:ext>
                </a:extLst>
              </a:tr>
              <a:tr h="370840">
                <a:tc>
                  <a:txBody>
                    <a:bodyPr/>
                    <a:lstStyle/>
                    <a:p>
                      <a:pPr marL="0" marR="0" hangingPunct="0">
                        <a:lnSpc>
                          <a:spcPct val="200000"/>
                        </a:lnSpc>
                        <a:spcBef>
                          <a:spcPts val="0"/>
                        </a:spcBef>
                        <a:spcAft>
                          <a:spcPts val="1200"/>
                        </a:spcAft>
                      </a:pPr>
                      <a:r>
                        <a:rPr lang="en-GB" sz="1800" kern="1200" dirty="0">
                          <a:solidFill>
                            <a:schemeClr val="dk1"/>
                          </a:solidFill>
                          <a:latin typeface="+mn-lt"/>
                          <a:ea typeface="+mn-ea"/>
                          <a:cs typeface="+mn-cs"/>
                        </a:rPr>
                        <a:t>Principle 3: Respect the letter and the spirit of the law</a:t>
                      </a:r>
                      <a:endParaRPr lang="en-US" sz="1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175884488"/>
                  </a:ext>
                </a:extLst>
              </a:tr>
              <a:tr h="370840">
                <a:tc>
                  <a:txBody>
                    <a:bodyPr/>
                    <a:lstStyle/>
                    <a:p>
                      <a:pPr marL="0" marR="0" hangingPunct="0">
                        <a:lnSpc>
                          <a:spcPct val="200000"/>
                        </a:lnSpc>
                        <a:spcBef>
                          <a:spcPts val="0"/>
                        </a:spcBef>
                        <a:spcAft>
                          <a:spcPts val="1200"/>
                        </a:spcAft>
                      </a:pPr>
                      <a:r>
                        <a:rPr lang="en-GB" sz="1800" kern="1200" dirty="0">
                          <a:solidFill>
                            <a:schemeClr val="dk1"/>
                          </a:solidFill>
                          <a:latin typeface="+mn-lt"/>
                          <a:ea typeface="+mn-ea"/>
                          <a:cs typeface="+mn-cs"/>
                        </a:rPr>
                        <a:t>Principle 4: Respect rules and conventions</a:t>
                      </a:r>
                      <a:endParaRPr lang="en-US" sz="1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277632683"/>
                  </a:ext>
                </a:extLst>
              </a:tr>
              <a:tr h="370840">
                <a:tc>
                  <a:txBody>
                    <a:bodyPr/>
                    <a:lstStyle/>
                    <a:p>
                      <a:pPr marL="0" marR="0" hangingPunct="0">
                        <a:lnSpc>
                          <a:spcPct val="200000"/>
                        </a:lnSpc>
                        <a:spcBef>
                          <a:spcPts val="0"/>
                        </a:spcBef>
                        <a:spcAft>
                          <a:spcPts val="1200"/>
                        </a:spcAft>
                      </a:pPr>
                      <a:r>
                        <a:rPr lang="en-GB" sz="1800" kern="1200" dirty="0">
                          <a:solidFill>
                            <a:schemeClr val="dk1"/>
                          </a:solidFill>
                          <a:latin typeface="+mn-lt"/>
                          <a:ea typeface="+mn-ea"/>
                          <a:cs typeface="+mn-cs"/>
                        </a:rPr>
                        <a:t>Principle 5: Support responsible globalization</a:t>
                      </a:r>
                      <a:endParaRPr lang="en-US" sz="1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673096385"/>
                  </a:ext>
                </a:extLst>
              </a:tr>
              <a:tr h="370840">
                <a:tc>
                  <a:txBody>
                    <a:bodyPr/>
                    <a:lstStyle/>
                    <a:p>
                      <a:pPr marL="0" marR="0" hangingPunct="0">
                        <a:lnSpc>
                          <a:spcPct val="200000"/>
                        </a:lnSpc>
                        <a:spcBef>
                          <a:spcPts val="0"/>
                        </a:spcBef>
                        <a:spcAft>
                          <a:spcPts val="1200"/>
                        </a:spcAft>
                      </a:pPr>
                      <a:r>
                        <a:rPr lang="en-GB" sz="1800" kern="1200" dirty="0">
                          <a:solidFill>
                            <a:schemeClr val="dk1"/>
                          </a:solidFill>
                          <a:latin typeface="+mn-lt"/>
                          <a:ea typeface="+mn-ea"/>
                          <a:cs typeface="+mn-cs"/>
                        </a:rPr>
                        <a:t>Principle 6: Respect the environment</a:t>
                      </a:r>
                      <a:endParaRPr lang="en-US" sz="1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523683283"/>
                  </a:ext>
                </a:extLst>
              </a:tr>
              <a:tr h="370840">
                <a:tc>
                  <a:txBody>
                    <a:bodyPr/>
                    <a:lstStyle/>
                    <a:p>
                      <a:pPr marL="0" marR="0" hangingPunct="0">
                        <a:lnSpc>
                          <a:spcPct val="200000"/>
                        </a:lnSpc>
                        <a:spcBef>
                          <a:spcPts val="0"/>
                        </a:spcBef>
                        <a:spcAft>
                          <a:spcPts val="1200"/>
                        </a:spcAft>
                      </a:pPr>
                      <a:r>
                        <a:rPr lang="en-GB" sz="1800" kern="1200" dirty="0">
                          <a:solidFill>
                            <a:schemeClr val="dk1"/>
                          </a:solidFill>
                          <a:latin typeface="+mn-lt"/>
                          <a:ea typeface="+mn-ea"/>
                          <a:cs typeface="+mn-cs"/>
                        </a:rPr>
                        <a:t>Principle 7: Avoid illicit activities</a:t>
                      </a:r>
                      <a:endParaRPr lang="en-US" sz="1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313925317"/>
                  </a:ext>
                </a:extLst>
              </a:tr>
            </a:tbl>
          </a:graphicData>
        </a:graphic>
      </p:graphicFrame>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dirty="0"/>
          </a:p>
        </p:txBody>
      </p:sp>
    </p:spTree>
    <p:extLst>
      <p:ext uri="{BB962C8B-B14F-4D97-AF65-F5344CB8AC3E}">
        <p14:creationId xmlns:p14="http://schemas.microsoft.com/office/powerpoint/2010/main" val="3160524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Code of Ethics </a:t>
            </a:r>
            <a:r>
              <a:rPr lang="en-US" sz="2000" dirty="0"/>
              <a:t>(6 of 16)</a:t>
            </a:r>
          </a:p>
        </p:txBody>
      </p:sp>
      <p:sp>
        <p:nvSpPr>
          <p:cNvPr id="4" name="Content Placeholder 3"/>
          <p:cNvSpPr>
            <a:spLocks noGrp="1"/>
          </p:cNvSpPr>
          <p:nvPr>
            <p:ph idx="1"/>
          </p:nvPr>
        </p:nvSpPr>
        <p:spPr/>
        <p:txBody>
          <a:bodyPr>
            <a:normAutofit/>
          </a:bodyPr>
          <a:lstStyle/>
          <a:p>
            <a:pPr marL="0" indent="0">
              <a:buNone/>
            </a:pPr>
            <a:r>
              <a:rPr lang="en-US" dirty="0"/>
              <a:t>Creating a Code of Ethics</a:t>
            </a:r>
          </a:p>
          <a:p>
            <a:r>
              <a:rPr lang="en-US" dirty="0"/>
              <a:t>Step 1: obtain approval.</a:t>
            </a:r>
          </a:p>
          <a:p>
            <a:r>
              <a:rPr lang="en-US" dirty="0"/>
              <a:t>Step 2: create a code-writing team.</a:t>
            </a:r>
          </a:p>
          <a:p>
            <a:r>
              <a:rPr lang="en-US" dirty="0"/>
              <a:t>Step 3: gather list of ethical issues from stakeholders.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2249146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Difference Between a Code of Ethics and a Code of Conduct</a:t>
            </a:r>
            <a:endParaRPr lang="en-US" sz="2200" dirty="0"/>
          </a:p>
        </p:txBody>
      </p:sp>
      <p:sp>
        <p:nvSpPr>
          <p:cNvPr id="4" name="Content Placeholder 3"/>
          <p:cNvSpPr>
            <a:spLocks noGrp="1"/>
          </p:cNvSpPr>
          <p:nvPr>
            <p:ph idx="1"/>
          </p:nvPr>
        </p:nvSpPr>
        <p:spPr/>
        <p:txBody>
          <a:bodyPr>
            <a:normAutofit/>
          </a:bodyPr>
          <a:lstStyle/>
          <a:p>
            <a:r>
              <a:rPr lang="en-US" dirty="0"/>
              <a:t>Code of ethics: broad ethical aspirations.</a:t>
            </a:r>
          </a:p>
          <a:p>
            <a:r>
              <a:rPr lang="en-US" dirty="0"/>
              <a:t>Code of conduct: acceptable behaviors for specific situations.</a:t>
            </a:r>
          </a:p>
          <a:p>
            <a:r>
              <a:rPr lang="en-US" dirty="0"/>
              <a:t>Example: National Association of Social Workers.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2644362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Code of Ethics </a:t>
            </a:r>
            <a:r>
              <a:rPr lang="en-US" sz="2000" dirty="0"/>
              <a:t>(7 of 16)</a:t>
            </a:r>
          </a:p>
        </p:txBody>
      </p:sp>
      <p:sp>
        <p:nvSpPr>
          <p:cNvPr id="4" name="Content Placeholder 3"/>
          <p:cNvSpPr>
            <a:spLocks noGrp="1"/>
          </p:cNvSpPr>
          <p:nvPr>
            <p:ph idx="1"/>
          </p:nvPr>
        </p:nvSpPr>
        <p:spPr/>
        <p:txBody>
          <a:bodyPr>
            <a:normAutofit/>
          </a:bodyPr>
          <a:lstStyle/>
          <a:p>
            <a:pPr marL="0" indent="0">
              <a:buNone/>
            </a:pPr>
            <a:r>
              <a:rPr lang="en-US" dirty="0"/>
              <a:t>Creating a Code of Ethics</a:t>
            </a:r>
          </a:p>
          <a:p>
            <a:r>
              <a:rPr lang="en-US" dirty="0"/>
              <a:t>Step 4: define a “code of ethics.”</a:t>
            </a:r>
          </a:p>
          <a:p>
            <a:r>
              <a:rPr lang="en-US" dirty="0"/>
              <a:t>Step 5: gather list of ethical behaviors from participants.</a:t>
            </a:r>
          </a:p>
          <a:p>
            <a:r>
              <a:rPr lang="en-US" dirty="0"/>
              <a:t>Step 6: determine common themes.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dirty="0"/>
          </a:p>
        </p:txBody>
      </p:sp>
    </p:spTree>
    <p:extLst>
      <p:ext uri="{BB962C8B-B14F-4D97-AF65-F5344CB8AC3E}">
        <p14:creationId xmlns:p14="http://schemas.microsoft.com/office/powerpoint/2010/main" val="2871839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Code of Ethics </a:t>
            </a:r>
            <a:r>
              <a:rPr lang="en-US" sz="2000" dirty="0"/>
              <a:t>(8 of 16)</a:t>
            </a:r>
          </a:p>
        </p:txBody>
      </p:sp>
      <p:sp>
        <p:nvSpPr>
          <p:cNvPr id="4" name="Content Placeholder 3"/>
          <p:cNvSpPr>
            <a:spLocks noGrp="1"/>
          </p:cNvSpPr>
          <p:nvPr>
            <p:ph idx="1"/>
          </p:nvPr>
        </p:nvSpPr>
        <p:spPr/>
        <p:txBody>
          <a:bodyPr>
            <a:normAutofit/>
          </a:bodyPr>
          <a:lstStyle/>
          <a:p>
            <a:pPr marL="0" indent="0">
              <a:buNone/>
            </a:pPr>
            <a:r>
              <a:rPr lang="en-US" dirty="0"/>
              <a:t>Creating a Code of Ethics</a:t>
            </a:r>
          </a:p>
          <a:p>
            <a:r>
              <a:rPr lang="en-US" dirty="0"/>
              <a:t>Step 7: draft a code of ethics.</a:t>
            </a:r>
          </a:p>
          <a:p>
            <a:r>
              <a:rPr lang="en-US" dirty="0"/>
              <a:t>Step 8: compare with other codes and modify.</a:t>
            </a:r>
          </a:p>
          <a:p>
            <a:r>
              <a:rPr lang="en-US" dirty="0"/>
              <a:t>Step 9: compare with other groups.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dirty="0"/>
          </a:p>
        </p:txBody>
      </p:sp>
    </p:spTree>
    <p:extLst>
      <p:ext uri="{BB962C8B-B14F-4D97-AF65-F5344CB8AC3E}">
        <p14:creationId xmlns:p14="http://schemas.microsoft.com/office/powerpoint/2010/main" val="2659966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Code of Ethics </a:t>
            </a:r>
            <a:r>
              <a:rPr lang="en-US" sz="2000" dirty="0"/>
              <a:t>(9 of 16)</a:t>
            </a:r>
          </a:p>
        </p:txBody>
      </p:sp>
      <p:sp>
        <p:nvSpPr>
          <p:cNvPr id="4" name="Content Placeholder 3"/>
          <p:cNvSpPr>
            <a:spLocks noGrp="1"/>
          </p:cNvSpPr>
          <p:nvPr>
            <p:ph idx="1"/>
          </p:nvPr>
        </p:nvSpPr>
        <p:spPr/>
        <p:txBody>
          <a:bodyPr>
            <a:normAutofit/>
          </a:bodyPr>
          <a:lstStyle/>
          <a:p>
            <a:pPr marL="0" indent="0">
              <a:buNone/>
            </a:pPr>
            <a:r>
              <a:rPr lang="en-US" dirty="0"/>
              <a:t>Creating a Code of Ethics</a:t>
            </a:r>
          </a:p>
          <a:p>
            <a:r>
              <a:rPr lang="en-US" dirty="0"/>
              <a:t>Step 10: code alignment.</a:t>
            </a:r>
          </a:p>
          <a:p>
            <a:r>
              <a:rPr lang="en-US" dirty="0"/>
              <a:t>Step 11: code review.</a:t>
            </a:r>
          </a:p>
          <a:p>
            <a:r>
              <a:rPr lang="en-US" dirty="0"/>
              <a:t>Step 12: code communication strategy.</a:t>
            </a:r>
          </a:p>
          <a:p>
            <a:r>
              <a:rPr lang="en-US" dirty="0"/>
              <a:t>Step 13: code revision.</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dirty="0"/>
          </a:p>
        </p:txBody>
      </p:sp>
    </p:spTree>
    <p:extLst>
      <p:ext uri="{BB962C8B-B14F-4D97-AF65-F5344CB8AC3E}">
        <p14:creationId xmlns:p14="http://schemas.microsoft.com/office/powerpoint/2010/main" val="3156757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Code of Ethics </a:t>
            </a:r>
            <a:r>
              <a:rPr lang="en-US" sz="2000" dirty="0"/>
              <a:t>(10 of 16)</a:t>
            </a:r>
          </a:p>
        </p:txBody>
      </p:sp>
      <p:sp>
        <p:nvSpPr>
          <p:cNvPr id="4" name="Content Placeholder 3"/>
          <p:cNvSpPr>
            <a:spLocks noGrp="1"/>
          </p:cNvSpPr>
          <p:nvPr>
            <p:ph idx="1"/>
          </p:nvPr>
        </p:nvSpPr>
        <p:spPr/>
        <p:txBody>
          <a:bodyPr/>
          <a:lstStyle/>
          <a:p>
            <a:pPr marL="0" indent="0">
              <a:buNone/>
            </a:pPr>
            <a:r>
              <a:rPr lang="en-US" dirty="0"/>
              <a:t>Connecting Code of Ethics to Strategic Planning</a:t>
            </a:r>
          </a:p>
          <a:p>
            <a:r>
              <a:rPr lang="en-US" dirty="0"/>
              <a:t>Strategic planning.</a:t>
            </a:r>
          </a:p>
          <a:p>
            <a:r>
              <a:rPr lang="en-US" dirty="0"/>
              <a:t>Mission statement.</a:t>
            </a:r>
          </a:p>
          <a:p>
            <a:r>
              <a:rPr lang="en-US" dirty="0"/>
              <a:t>Vision statement.</a:t>
            </a:r>
          </a:p>
          <a:p>
            <a:r>
              <a:rPr lang="en-US" dirty="0"/>
              <a:t>Example: GM.</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dirty="0"/>
          </a:p>
        </p:txBody>
      </p:sp>
    </p:spTree>
    <p:extLst>
      <p:ext uri="{BB962C8B-B14F-4D97-AF65-F5344CB8AC3E}">
        <p14:creationId xmlns:p14="http://schemas.microsoft.com/office/powerpoint/2010/main" val="233382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Code of Conduct </a:t>
            </a:r>
            <a:r>
              <a:rPr lang="en-US" sz="2000" dirty="0"/>
              <a:t>(11 of 16)</a:t>
            </a:r>
          </a:p>
        </p:txBody>
      </p:sp>
      <p:sp>
        <p:nvSpPr>
          <p:cNvPr id="4" name="Content Placeholder 3"/>
          <p:cNvSpPr>
            <a:spLocks noGrp="1"/>
          </p:cNvSpPr>
          <p:nvPr>
            <p:ph idx="1"/>
          </p:nvPr>
        </p:nvSpPr>
        <p:spPr/>
        <p:txBody>
          <a:bodyPr/>
          <a:lstStyle/>
          <a:p>
            <a:r>
              <a:rPr lang="en-US" dirty="0"/>
              <a:t>Expansion on code of ethics.</a:t>
            </a:r>
          </a:p>
          <a:p>
            <a:r>
              <a:rPr lang="en-US" dirty="0"/>
              <a:t>Codes require input from the top.</a:t>
            </a:r>
          </a:p>
          <a:p>
            <a:r>
              <a:rPr lang="en-US" dirty="0"/>
              <a:t>7 New York Stock Exchange recommendations.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dirty="0"/>
          </a:p>
        </p:txBody>
      </p:sp>
    </p:spTree>
    <p:extLst>
      <p:ext uri="{BB962C8B-B14F-4D97-AF65-F5344CB8AC3E}">
        <p14:creationId xmlns:p14="http://schemas.microsoft.com/office/powerpoint/2010/main" val="925705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Code of Conduct </a:t>
            </a:r>
            <a:r>
              <a:rPr lang="en-US" sz="2000" dirty="0"/>
              <a:t>(12 of 16)</a:t>
            </a:r>
          </a:p>
        </p:txBody>
      </p:sp>
      <p:sp>
        <p:nvSpPr>
          <p:cNvPr id="4" name="Content Placeholder 3"/>
          <p:cNvSpPr>
            <a:spLocks noGrp="1"/>
          </p:cNvSpPr>
          <p:nvPr>
            <p:ph idx="1"/>
          </p:nvPr>
        </p:nvSpPr>
        <p:spPr/>
        <p:txBody>
          <a:bodyPr/>
          <a:lstStyle/>
          <a:p>
            <a:r>
              <a:rPr lang="en-US" dirty="0"/>
              <a:t>Many codes are available online.</a:t>
            </a:r>
          </a:p>
          <a:p>
            <a:r>
              <a:rPr lang="en-US" dirty="0"/>
              <a:t>Codes can be revised or modified.</a:t>
            </a:r>
          </a:p>
          <a:p>
            <a:r>
              <a:rPr lang="en-US" dirty="0"/>
              <a:t>Example: Facebook.</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dirty="0"/>
          </a:p>
        </p:txBody>
      </p:sp>
    </p:spTree>
    <p:extLst>
      <p:ext uri="{BB962C8B-B14F-4D97-AF65-F5344CB8AC3E}">
        <p14:creationId xmlns:p14="http://schemas.microsoft.com/office/powerpoint/2010/main" val="17717788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Code of Conduct </a:t>
            </a:r>
            <a:r>
              <a:rPr lang="en-US" sz="2000" dirty="0"/>
              <a:t>(13 of 16)</a:t>
            </a:r>
          </a:p>
        </p:txBody>
      </p:sp>
      <p:sp>
        <p:nvSpPr>
          <p:cNvPr id="4" name="Content Placeholder 3"/>
          <p:cNvSpPr>
            <a:spLocks noGrp="1"/>
          </p:cNvSpPr>
          <p:nvPr>
            <p:ph idx="1"/>
          </p:nvPr>
        </p:nvSpPr>
        <p:spPr>
          <a:xfrm>
            <a:off x="457200" y="2062494"/>
            <a:ext cx="8229600" cy="3992563"/>
          </a:xfrm>
        </p:spPr>
        <p:txBody>
          <a:bodyPr/>
          <a:lstStyle/>
          <a:p>
            <a:pPr marL="0" indent="0">
              <a:buNone/>
            </a:pPr>
            <a:r>
              <a:rPr lang="en-US" dirty="0"/>
              <a:t>Ethical Applications: Commitment to My Coworkers</a:t>
            </a:r>
          </a:p>
          <a:p>
            <a:r>
              <a:rPr lang="en-US" dirty="0"/>
              <a:t>Treat coworkers with respect.</a:t>
            </a:r>
          </a:p>
          <a:p>
            <a:r>
              <a:rPr lang="en-US" dirty="0"/>
              <a:t>Created, initially, for nurses.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dirty="0"/>
          </a:p>
        </p:txBody>
      </p:sp>
    </p:spTree>
    <p:extLst>
      <p:ext uri="{BB962C8B-B14F-4D97-AF65-F5344CB8AC3E}">
        <p14:creationId xmlns:p14="http://schemas.microsoft.com/office/powerpoint/2010/main" val="926506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Code of Conduct </a:t>
            </a:r>
            <a:r>
              <a:rPr lang="en-US" sz="2000" dirty="0"/>
              <a:t>(14 of 16)</a:t>
            </a:r>
          </a:p>
        </p:txBody>
      </p:sp>
      <p:sp>
        <p:nvSpPr>
          <p:cNvPr id="4" name="Content Placeholder 3"/>
          <p:cNvSpPr>
            <a:spLocks noGrp="1"/>
          </p:cNvSpPr>
          <p:nvPr>
            <p:ph idx="1"/>
          </p:nvPr>
        </p:nvSpPr>
        <p:spPr/>
        <p:txBody>
          <a:bodyPr/>
          <a:lstStyle/>
          <a:p>
            <a:pPr marL="0" indent="0">
              <a:buNone/>
            </a:pPr>
            <a:r>
              <a:rPr lang="en-US" dirty="0"/>
              <a:t>Business Gratuities</a:t>
            </a:r>
          </a:p>
          <a:p>
            <a:r>
              <a:rPr lang="en-US" dirty="0"/>
              <a:t>Problematic from suppliers or given to customers.</a:t>
            </a:r>
          </a:p>
          <a:p>
            <a:r>
              <a:rPr lang="en-US" dirty="0"/>
              <a:t>Fine line between gratuity and bribe.</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dirty="0"/>
          </a:p>
        </p:txBody>
      </p:sp>
    </p:spTree>
    <p:extLst>
      <p:ext uri="{BB962C8B-B14F-4D97-AF65-F5344CB8AC3E}">
        <p14:creationId xmlns:p14="http://schemas.microsoft.com/office/powerpoint/2010/main" val="1386627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Code of Conduct </a:t>
            </a:r>
            <a:r>
              <a:rPr lang="en-US" sz="2000" dirty="0"/>
              <a:t>(15 of 16)</a:t>
            </a:r>
          </a:p>
        </p:txBody>
      </p:sp>
      <p:sp>
        <p:nvSpPr>
          <p:cNvPr id="4" name="Content Placeholder 3"/>
          <p:cNvSpPr>
            <a:spLocks noGrp="1"/>
          </p:cNvSpPr>
          <p:nvPr>
            <p:ph idx="1"/>
          </p:nvPr>
        </p:nvSpPr>
        <p:spPr/>
        <p:txBody>
          <a:bodyPr/>
          <a:lstStyle/>
          <a:p>
            <a:pPr marL="0" indent="0">
              <a:buNone/>
            </a:pPr>
            <a:r>
              <a:rPr lang="en-US" dirty="0"/>
              <a:t>Business Gratuities</a:t>
            </a:r>
          </a:p>
          <a:p>
            <a:r>
              <a:rPr lang="en-US" dirty="0"/>
              <a:t>Problematic if creates appearance of impropriety.</a:t>
            </a:r>
          </a:p>
          <a:p>
            <a:r>
              <a:rPr lang="en-US" dirty="0"/>
              <a:t>Codes can give examples of when gratuities can be give or accepted.</a:t>
            </a:r>
          </a:p>
          <a:p>
            <a:pPr marL="0" indent="0">
              <a:buNone/>
            </a:pPr>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dirty="0"/>
          </a:p>
        </p:txBody>
      </p:sp>
    </p:spTree>
    <p:extLst>
      <p:ext uri="{BB962C8B-B14F-4D97-AF65-F5344CB8AC3E}">
        <p14:creationId xmlns:p14="http://schemas.microsoft.com/office/powerpoint/2010/main" val="3792551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Code of Conduct </a:t>
            </a:r>
            <a:r>
              <a:rPr lang="en-US" sz="2000" dirty="0"/>
              <a:t>(16 of 16)</a:t>
            </a:r>
          </a:p>
        </p:txBody>
      </p:sp>
      <p:sp>
        <p:nvSpPr>
          <p:cNvPr id="4" name="Content Placeholder 3"/>
          <p:cNvSpPr>
            <a:spLocks noGrp="1"/>
          </p:cNvSpPr>
          <p:nvPr>
            <p:ph idx="1"/>
          </p:nvPr>
        </p:nvSpPr>
        <p:spPr/>
        <p:txBody>
          <a:bodyPr/>
          <a:lstStyle/>
          <a:p>
            <a:pPr marL="0" indent="0">
              <a:buNone/>
            </a:pPr>
            <a:r>
              <a:rPr lang="en-US" dirty="0"/>
              <a:t>E-Mail</a:t>
            </a:r>
          </a:p>
          <a:p>
            <a:r>
              <a:rPr lang="en-US" dirty="0"/>
              <a:t>Many organizations have e-mail policies.</a:t>
            </a:r>
          </a:p>
          <a:p>
            <a:r>
              <a:rPr lang="en-US" dirty="0"/>
              <a:t>Some employees assume they have privacy.</a:t>
            </a:r>
          </a:p>
          <a:p>
            <a:r>
              <a:rPr lang="en-US" dirty="0"/>
              <a:t>Judges rule in favor of employers.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dirty="0"/>
          </a:p>
        </p:txBody>
      </p:sp>
    </p:spTree>
    <p:extLst>
      <p:ext uri="{BB962C8B-B14F-4D97-AF65-F5344CB8AC3E}">
        <p14:creationId xmlns:p14="http://schemas.microsoft.com/office/powerpoint/2010/main" val="771891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Purpose and Importance of Codes</a:t>
            </a:r>
            <a:br>
              <a:rPr lang="en-US" dirty="0"/>
            </a:br>
            <a:r>
              <a:rPr lang="en-US" sz="2200" dirty="0"/>
              <a:t>(1 of 11)</a:t>
            </a:r>
          </a:p>
        </p:txBody>
      </p:sp>
      <p:sp>
        <p:nvSpPr>
          <p:cNvPr id="4" name="Content Placeholder 3"/>
          <p:cNvSpPr>
            <a:spLocks noGrp="1"/>
          </p:cNvSpPr>
          <p:nvPr>
            <p:ph idx="1"/>
          </p:nvPr>
        </p:nvSpPr>
        <p:spPr/>
        <p:txBody>
          <a:bodyPr>
            <a:normAutofit/>
          </a:bodyPr>
          <a:lstStyle/>
          <a:p>
            <a:r>
              <a:rPr lang="en-US" dirty="0"/>
              <a:t>Code of ethics 1st step in ethics program.</a:t>
            </a:r>
          </a:p>
          <a:p>
            <a:r>
              <a:rPr lang="en-US" dirty="0"/>
              <a:t>Small organization: ethics embodied with owner.</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27712383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Implementing an Effective Code Communication Strategy </a:t>
            </a:r>
            <a:r>
              <a:rPr lang="en-US" sz="2200" dirty="0"/>
              <a:t>(1 of 2)</a:t>
            </a:r>
          </a:p>
        </p:txBody>
      </p:sp>
      <p:sp>
        <p:nvSpPr>
          <p:cNvPr id="4" name="Content Placeholder 3"/>
          <p:cNvSpPr>
            <a:spLocks noGrp="1"/>
          </p:cNvSpPr>
          <p:nvPr>
            <p:ph idx="1"/>
          </p:nvPr>
        </p:nvSpPr>
        <p:spPr/>
        <p:txBody>
          <a:bodyPr/>
          <a:lstStyle/>
          <a:p>
            <a:r>
              <a:rPr lang="en-US" dirty="0"/>
              <a:t>Code of ethics 1 component of ethics program.</a:t>
            </a:r>
          </a:p>
          <a:p>
            <a:r>
              <a:rPr lang="en-US" dirty="0"/>
              <a:t>Example: Enron.</a:t>
            </a:r>
          </a:p>
          <a:p>
            <a:r>
              <a:rPr lang="en-US" dirty="0"/>
              <a:t>Ethical hypocrisy: damages morale.</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dirty="0"/>
          </a:p>
        </p:txBody>
      </p:sp>
    </p:spTree>
    <p:extLst>
      <p:ext uri="{BB962C8B-B14F-4D97-AF65-F5344CB8AC3E}">
        <p14:creationId xmlns:p14="http://schemas.microsoft.com/office/powerpoint/2010/main" val="9119807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Implementing an Effective Code Communication Strategy </a:t>
            </a:r>
            <a:r>
              <a:rPr lang="en-US" sz="2200" dirty="0"/>
              <a:t>(2 of 2)</a:t>
            </a:r>
          </a:p>
        </p:txBody>
      </p:sp>
      <p:sp>
        <p:nvSpPr>
          <p:cNvPr id="4" name="Content Placeholder 3"/>
          <p:cNvSpPr>
            <a:spLocks noGrp="1"/>
          </p:cNvSpPr>
          <p:nvPr>
            <p:ph idx="1"/>
          </p:nvPr>
        </p:nvSpPr>
        <p:spPr/>
        <p:txBody>
          <a:bodyPr/>
          <a:lstStyle/>
          <a:p>
            <a:r>
              <a:rPr lang="en-US" dirty="0"/>
              <a:t>Strategy to communicate codes.</a:t>
            </a:r>
          </a:p>
          <a:p>
            <a:r>
              <a:rPr lang="en-US" dirty="0"/>
              <a:t>Social pressure can be major obstacle.</a:t>
            </a:r>
          </a:p>
          <a:p>
            <a:r>
              <a:rPr lang="en-US" dirty="0"/>
              <a:t>Codes essential during turbulence.</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dirty="0"/>
          </a:p>
        </p:txBody>
      </p:sp>
    </p:spTree>
    <p:extLst>
      <p:ext uri="{BB962C8B-B14F-4D97-AF65-F5344CB8AC3E}">
        <p14:creationId xmlns:p14="http://schemas.microsoft.com/office/powerpoint/2010/main" val="2022278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Annual Code of Ethics Assessment</a:t>
            </a:r>
            <a:br>
              <a:rPr lang="en-US" dirty="0"/>
            </a:br>
            <a:r>
              <a:rPr lang="en-US" sz="2200" dirty="0"/>
              <a:t>(1 of 4)</a:t>
            </a:r>
          </a:p>
        </p:txBody>
      </p:sp>
      <p:sp>
        <p:nvSpPr>
          <p:cNvPr id="4" name="Content Placeholder 3"/>
          <p:cNvSpPr>
            <a:spLocks noGrp="1"/>
          </p:cNvSpPr>
          <p:nvPr>
            <p:ph idx="1"/>
          </p:nvPr>
        </p:nvSpPr>
        <p:spPr/>
        <p:txBody>
          <a:bodyPr/>
          <a:lstStyle/>
          <a:p>
            <a:r>
              <a:rPr lang="en-US" dirty="0"/>
              <a:t>Use code as organizational assessment tool.</a:t>
            </a:r>
          </a:p>
          <a:p>
            <a:r>
              <a:rPr lang="en-US" dirty="0"/>
              <a:t>Support broader conversations about ethics.</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dirty="0"/>
          </a:p>
        </p:txBody>
      </p:sp>
    </p:spTree>
    <p:extLst>
      <p:ext uri="{BB962C8B-B14F-4D97-AF65-F5344CB8AC3E}">
        <p14:creationId xmlns:p14="http://schemas.microsoft.com/office/powerpoint/2010/main" val="14089511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Annual Code of Ethics Assessment</a:t>
            </a:r>
            <a:br>
              <a:rPr lang="en-US" dirty="0"/>
            </a:br>
            <a:r>
              <a:rPr lang="en-US" sz="2200" dirty="0"/>
              <a:t>(2 of 4)</a:t>
            </a:r>
          </a:p>
        </p:txBody>
      </p:sp>
      <p:graphicFrame>
        <p:nvGraphicFramePr>
          <p:cNvPr id="7" name="Table 7">
            <a:extLst>
              <a:ext uri="{FF2B5EF4-FFF2-40B4-BE49-F238E27FC236}">
                <a16:creationId xmlns:a16="http://schemas.microsoft.com/office/drawing/2014/main" id="{B343EF5B-1172-44FB-BE53-BBEFDDAEC3A3}"/>
              </a:ext>
            </a:extLst>
          </p:cNvPr>
          <p:cNvGraphicFramePr>
            <a:graphicFrameLocks noGrp="1"/>
          </p:cNvGraphicFramePr>
          <p:nvPr>
            <p:ph idx="1"/>
            <p:extLst>
              <p:ext uri="{D42A27DB-BD31-4B8C-83A1-F6EECF244321}">
                <p14:modId xmlns:p14="http://schemas.microsoft.com/office/powerpoint/2010/main" val="3700932907"/>
              </p:ext>
            </p:extLst>
          </p:nvPr>
        </p:nvGraphicFramePr>
        <p:xfrm>
          <a:off x="457200" y="2133600"/>
          <a:ext cx="8229600" cy="4023360"/>
        </p:xfrm>
        <a:graphic>
          <a:graphicData uri="http://schemas.openxmlformats.org/drawingml/2006/table">
            <a:tbl>
              <a:tblPr firstRow="1" bandRow="1">
                <a:tableStyleId>{69CF1AB2-1976-4502-BF36-3FF5EA218861}</a:tableStyleId>
              </a:tblPr>
              <a:tblGrid>
                <a:gridCol w="1143000">
                  <a:extLst>
                    <a:ext uri="{9D8B030D-6E8A-4147-A177-3AD203B41FA5}">
                      <a16:colId xmlns:a16="http://schemas.microsoft.com/office/drawing/2014/main" val="1798583364"/>
                    </a:ext>
                  </a:extLst>
                </a:gridCol>
                <a:gridCol w="7086600">
                  <a:extLst>
                    <a:ext uri="{9D8B030D-6E8A-4147-A177-3AD203B41FA5}">
                      <a16:colId xmlns:a16="http://schemas.microsoft.com/office/drawing/2014/main" val="1688002740"/>
                    </a:ext>
                  </a:extLst>
                </a:gridCol>
              </a:tblGrid>
              <a:tr h="370840">
                <a:tc>
                  <a:txBody>
                    <a:bodyPr/>
                    <a:lstStyle/>
                    <a:p>
                      <a:r>
                        <a:rPr lang="en-US" b="0" dirty="0"/>
                        <a:t>Step 1</a:t>
                      </a:r>
                    </a:p>
                  </a:txBody>
                  <a:tcPr/>
                </a:tc>
                <a:tc>
                  <a:txBody>
                    <a:bodyPr/>
                    <a:lstStyle/>
                    <a:p>
                      <a:r>
                        <a:rPr lang="en-US" b="0" dirty="0"/>
                        <a:t>Form small groups around common job tasks and have participants read the organization’s code of ethics. </a:t>
                      </a:r>
                    </a:p>
                  </a:txBody>
                  <a:tcPr/>
                </a:tc>
                <a:extLst>
                  <a:ext uri="{0D108BD9-81ED-4DB2-BD59-A6C34878D82A}">
                    <a16:rowId xmlns:a16="http://schemas.microsoft.com/office/drawing/2014/main" val="1949647235"/>
                  </a:ext>
                </a:extLst>
              </a:tr>
              <a:tr h="370840">
                <a:tc>
                  <a:txBody>
                    <a:bodyPr/>
                    <a:lstStyle/>
                    <a:p>
                      <a:r>
                        <a:rPr lang="en-US" b="0" dirty="0"/>
                        <a:t>Step 2</a:t>
                      </a:r>
                    </a:p>
                  </a:txBody>
                  <a:tcPr/>
                </a:tc>
                <a:tc>
                  <a:txBody>
                    <a:bodyPr/>
                    <a:lstStyle/>
                    <a:p>
                      <a:r>
                        <a:rPr lang="en-US" b="0" dirty="0"/>
                        <a:t>Each group member independently evaluates how well the organization meets each of its ethical aspirations using a five-point Likert scale.</a:t>
                      </a:r>
                    </a:p>
                  </a:txBody>
                  <a:tcPr/>
                </a:tc>
                <a:extLst>
                  <a:ext uri="{0D108BD9-81ED-4DB2-BD59-A6C34878D82A}">
                    <a16:rowId xmlns:a16="http://schemas.microsoft.com/office/drawing/2014/main" val="2524843246"/>
                  </a:ext>
                </a:extLst>
              </a:tr>
              <a:tr h="370840">
                <a:tc>
                  <a:txBody>
                    <a:bodyPr/>
                    <a:lstStyle/>
                    <a:p>
                      <a:r>
                        <a:rPr lang="en-US" dirty="0"/>
                        <a:t>Step 3</a:t>
                      </a:r>
                    </a:p>
                  </a:txBody>
                  <a:tcPr/>
                </a:tc>
                <a:tc>
                  <a:txBody>
                    <a:bodyPr/>
                    <a:lstStyle/>
                    <a:p>
                      <a:r>
                        <a:rPr lang="en-US" dirty="0"/>
                        <a:t>Each group member independently highlights one weak area and writes down strategies and action steps that can be taken to improve that score.</a:t>
                      </a:r>
                    </a:p>
                  </a:txBody>
                  <a:tcPr/>
                </a:tc>
                <a:extLst>
                  <a:ext uri="{0D108BD9-81ED-4DB2-BD59-A6C34878D82A}">
                    <a16:rowId xmlns:a16="http://schemas.microsoft.com/office/drawing/2014/main" val="140857386"/>
                  </a:ext>
                </a:extLst>
              </a:tr>
              <a:tr h="370840">
                <a:tc>
                  <a:txBody>
                    <a:bodyPr/>
                    <a:lstStyle/>
                    <a:p>
                      <a:r>
                        <a:rPr lang="en-US" dirty="0"/>
                        <a:t>Step 4</a:t>
                      </a:r>
                    </a:p>
                  </a:txBody>
                  <a:tcPr/>
                </a:tc>
                <a:tc>
                  <a:txBody>
                    <a:bodyPr/>
                    <a:lstStyle/>
                    <a:p>
                      <a:r>
                        <a:rPr lang="en-US" dirty="0"/>
                        <a:t>Group members share their survey scores with one another and determine similarities and differences.</a:t>
                      </a:r>
                    </a:p>
                  </a:txBody>
                  <a:tcPr/>
                </a:tc>
                <a:extLst>
                  <a:ext uri="{0D108BD9-81ED-4DB2-BD59-A6C34878D82A}">
                    <a16:rowId xmlns:a16="http://schemas.microsoft.com/office/drawing/2014/main" val="2333095581"/>
                  </a:ext>
                </a:extLst>
              </a:tr>
              <a:tr h="370840">
                <a:tc>
                  <a:txBody>
                    <a:bodyPr/>
                    <a:lstStyle/>
                    <a:p>
                      <a:r>
                        <a:rPr lang="en-US" dirty="0"/>
                        <a:t>Step 5</a:t>
                      </a:r>
                    </a:p>
                  </a:txBody>
                  <a:tcPr/>
                </a:tc>
                <a:tc>
                  <a:txBody>
                    <a:bodyPr/>
                    <a:lstStyle/>
                    <a:p>
                      <a:r>
                        <a:rPr lang="en-US" dirty="0"/>
                        <a:t>Each group member shares a story about the survey item with the highest score. What happened during the past year that exemplifies why the organization is doing so well in that category?</a:t>
                      </a:r>
                    </a:p>
                  </a:txBody>
                  <a:tcPr/>
                </a:tc>
                <a:extLst>
                  <a:ext uri="{0D108BD9-81ED-4DB2-BD59-A6C34878D82A}">
                    <a16:rowId xmlns:a16="http://schemas.microsoft.com/office/drawing/2014/main" val="3171982872"/>
                  </a:ext>
                </a:extLst>
              </a:tr>
            </a:tbl>
          </a:graphicData>
        </a:graphic>
      </p:graphicFrame>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dirty="0"/>
          </a:p>
        </p:txBody>
      </p:sp>
    </p:spTree>
    <p:extLst>
      <p:ext uri="{BB962C8B-B14F-4D97-AF65-F5344CB8AC3E}">
        <p14:creationId xmlns:p14="http://schemas.microsoft.com/office/powerpoint/2010/main" val="34291762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Annual Code of Ethics Assessment</a:t>
            </a:r>
            <a:br>
              <a:rPr lang="en-US" dirty="0"/>
            </a:br>
            <a:r>
              <a:rPr lang="en-US" sz="2200" dirty="0"/>
              <a:t>(3 of 4)</a:t>
            </a:r>
          </a:p>
        </p:txBody>
      </p:sp>
      <p:graphicFrame>
        <p:nvGraphicFramePr>
          <p:cNvPr id="7" name="Table 7">
            <a:extLst>
              <a:ext uri="{FF2B5EF4-FFF2-40B4-BE49-F238E27FC236}">
                <a16:creationId xmlns:a16="http://schemas.microsoft.com/office/drawing/2014/main" id="{B343EF5B-1172-44FB-BE53-BBEFDDAEC3A3}"/>
              </a:ext>
            </a:extLst>
          </p:cNvPr>
          <p:cNvGraphicFramePr>
            <a:graphicFrameLocks noGrp="1"/>
          </p:cNvGraphicFramePr>
          <p:nvPr>
            <p:ph idx="1"/>
            <p:extLst>
              <p:ext uri="{D42A27DB-BD31-4B8C-83A1-F6EECF244321}">
                <p14:modId xmlns:p14="http://schemas.microsoft.com/office/powerpoint/2010/main" val="2018110278"/>
              </p:ext>
            </p:extLst>
          </p:nvPr>
        </p:nvGraphicFramePr>
        <p:xfrm>
          <a:off x="457200" y="2133600"/>
          <a:ext cx="8229600" cy="3754120"/>
        </p:xfrm>
        <a:graphic>
          <a:graphicData uri="http://schemas.openxmlformats.org/drawingml/2006/table">
            <a:tbl>
              <a:tblPr firstRow="1" bandRow="1">
                <a:tableStyleId>{69CF1AB2-1976-4502-BF36-3FF5EA218861}</a:tableStyleId>
              </a:tblPr>
              <a:tblGrid>
                <a:gridCol w="1143000">
                  <a:extLst>
                    <a:ext uri="{9D8B030D-6E8A-4147-A177-3AD203B41FA5}">
                      <a16:colId xmlns:a16="http://schemas.microsoft.com/office/drawing/2014/main" val="1798583364"/>
                    </a:ext>
                  </a:extLst>
                </a:gridCol>
                <a:gridCol w="7086600">
                  <a:extLst>
                    <a:ext uri="{9D8B030D-6E8A-4147-A177-3AD203B41FA5}">
                      <a16:colId xmlns:a16="http://schemas.microsoft.com/office/drawing/2014/main" val="1688002740"/>
                    </a:ext>
                  </a:extLst>
                </a:gridCol>
              </a:tblGrid>
              <a:tr h="370840">
                <a:tc>
                  <a:txBody>
                    <a:bodyPr/>
                    <a:lstStyle/>
                    <a:p>
                      <a:r>
                        <a:rPr lang="en-US" b="0" dirty="0"/>
                        <a:t>Step 6</a:t>
                      </a:r>
                    </a:p>
                  </a:txBody>
                  <a:tcPr/>
                </a:tc>
                <a:tc>
                  <a:txBody>
                    <a:bodyPr/>
                    <a:lstStyle/>
                    <a:p>
                      <a:r>
                        <a:rPr lang="en-US" sz="1800" b="0" kern="1200" dirty="0">
                          <a:solidFill>
                            <a:schemeClr val="dk1"/>
                          </a:solidFill>
                          <a:effectLst/>
                          <a:latin typeface="+mn-lt"/>
                          <a:ea typeface="+mn-ea"/>
                          <a:cs typeface="+mn-cs"/>
                        </a:rPr>
                        <a:t>Each group member shares a story about a survey item with a low score.</a:t>
                      </a:r>
                      <a:endParaRPr lang="en-US" b="0" dirty="0"/>
                    </a:p>
                  </a:txBody>
                  <a:tcPr/>
                </a:tc>
                <a:extLst>
                  <a:ext uri="{0D108BD9-81ED-4DB2-BD59-A6C34878D82A}">
                    <a16:rowId xmlns:a16="http://schemas.microsoft.com/office/drawing/2014/main" val="394266922"/>
                  </a:ext>
                </a:extLst>
              </a:tr>
              <a:tr h="370840">
                <a:tc>
                  <a:txBody>
                    <a:bodyPr/>
                    <a:lstStyle/>
                    <a:p>
                      <a:r>
                        <a:rPr lang="en-US" dirty="0"/>
                        <a:t>Step 7</a:t>
                      </a:r>
                    </a:p>
                  </a:txBody>
                  <a:tcPr/>
                </a:tc>
                <a:tc>
                  <a:txBody>
                    <a:bodyPr/>
                    <a:lstStyle/>
                    <a:p>
                      <a:r>
                        <a:rPr lang="en-US" sz="1800" kern="1200" dirty="0">
                          <a:solidFill>
                            <a:schemeClr val="dk1"/>
                          </a:solidFill>
                          <a:effectLst/>
                          <a:latin typeface="+mn-lt"/>
                          <a:ea typeface="+mn-ea"/>
                          <a:cs typeface="+mn-cs"/>
                        </a:rPr>
                        <a:t>Each group member shares a strategy and action steps that would improve the low score and integrates ideas and suggestions from other group members to develop a more detailed continuous improvement plan.</a:t>
                      </a:r>
                      <a:endParaRPr lang="en-US" dirty="0"/>
                    </a:p>
                  </a:txBody>
                  <a:tcPr/>
                </a:tc>
                <a:extLst>
                  <a:ext uri="{0D108BD9-81ED-4DB2-BD59-A6C34878D82A}">
                    <a16:rowId xmlns:a16="http://schemas.microsoft.com/office/drawing/2014/main" val="3057751040"/>
                  </a:ext>
                </a:extLst>
              </a:tr>
              <a:tr h="370840">
                <a:tc>
                  <a:txBody>
                    <a:bodyPr/>
                    <a:lstStyle/>
                    <a:p>
                      <a:r>
                        <a:rPr lang="en-US" dirty="0"/>
                        <a:t>Step 8</a:t>
                      </a:r>
                    </a:p>
                  </a:txBody>
                  <a:tcPr/>
                </a:tc>
                <a:tc>
                  <a:txBody>
                    <a:bodyPr/>
                    <a:lstStyle/>
                    <a:p>
                      <a:r>
                        <a:rPr lang="en-US" sz="1800" kern="1200" dirty="0">
                          <a:solidFill>
                            <a:schemeClr val="dk1"/>
                          </a:solidFill>
                          <a:effectLst/>
                          <a:latin typeface="+mn-lt"/>
                          <a:ea typeface="+mn-ea"/>
                          <a:cs typeface="+mn-cs"/>
                        </a:rPr>
                        <a:t>The group summarizes its scores and suggestions for improvement and submits the information to the facilitator for the purpose of continuous improvement follow-up.</a:t>
                      </a:r>
                      <a:endParaRPr lang="en-US" dirty="0"/>
                    </a:p>
                  </a:txBody>
                  <a:tcPr/>
                </a:tc>
                <a:extLst>
                  <a:ext uri="{0D108BD9-81ED-4DB2-BD59-A6C34878D82A}">
                    <a16:rowId xmlns:a16="http://schemas.microsoft.com/office/drawing/2014/main" val="2702634539"/>
                  </a:ext>
                </a:extLst>
              </a:tr>
              <a:tr h="370840">
                <a:tc>
                  <a:txBody>
                    <a:bodyPr/>
                    <a:lstStyle/>
                    <a:p>
                      <a:r>
                        <a:rPr lang="en-US" dirty="0"/>
                        <a:t>Step 9</a:t>
                      </a:r>
                    </a:p>
                  </a:txBody>
                  <a:tcPr/>
                </a:tc>
                <a:tc>
                  <a:txBody>
                    <a:bodyPr/>
                    <a:lstStyle/>
                    <a:p>
                      <a:r>
                        <a:rPr lang="en-US" sz="1800" kern="1200" dirty="0">
                          <a:solidFill>
                            <a:schemeClr val="dk1"/>
                          </a:solidFill>
                          <a:effectLst/>
                          <a:latin typeface="+mn-lt"/>
                          <a:ea typeface="+mn-ea"/>
                          <a:cs typeface="+mn-cs"/>
                        </a:rPr>
                        <a:t>The facilitator forwards the information to the responsible manager.</a:t>
                      </a:r>
                      <a:endParaRPr lang="en-US" dirty="0"/>
                    </a:p>
                  </a:txBody>
                  <a:tcPr/>
                </a:tc>
                <a:extLst>
                  <a:ext uri="{0D108BD9-81ED-4DB2-BD59-A6C34878D82A}">
                    <a16:rowId xmlns:a16="http://schemas.microsoft.com/office/drawing/2014/main" val="720135008"/>
                  </a:ext>
                </a:extLst>
              </a:tr>
              <a:tr h="370840">
                <a:tc>
                  <a:txBody>
                    <a:bodyPr/>
                    <a:lstStyle/>
                    <a:p>
                      <a:r>
                        <a:rPr lang="en-US" dirty="0"/>
                        <a:t>Step 10</a:t>
                      </a:r>
                    </a:p>
                  </a:txBody>
                  <a:tcPr/>
                </a:tc>
                <a:tc>
                  <a:txBody>
                    <a:bodyPr/>
                    <a:lstStyle/>
                    <a:p>
                      <a:r>
                        <a:rPr lang="en-US" sz="1800" kern="1200" dirty="0">
                          <a:solidFill>
                            <a:schemeClr val="dk1"/>
                          </a:solidFill>
                          <a:effectLst/>
                          <a:latin typeface="+mn-lt"/>
                          <a:ea typeface="+mn-ea"/>
                          <a:cs typeface="+mn-cs"/>
                        </a:rPr>
                        <a:t>Management or the facilitator updates employees about progress made regarding the suggested improvements.</a:t>
                      </a:r>
                      <a:endParaRPr lang="en-US" dirty="0"/>
                    </a:p>
                  </a:txBody>
                  <a:tcPr/>
                </a:tc>
                <a:extLst>
                  <a:ext uri="{0D108BD9-81ED-4DB2-BD59-A6C34878D82A}">
                    <a16:rowId xmlns:a16="http://schemas.microsoft.com/office/drawing/2014/main" val="12466639"/>
                  </a:ext>
                </a:extLst>
              </a:tr>
            </a:tbl>
          </a:graphicData>
        </a:graphic>
      </p:graphicFrame>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dirty="0"/>
          </a:p>
        </p:txBody>
      </p:sp>
    </p:spTree>
    <p:extLst>
      <p:ext uri="{BB962C8B-B14F-4D97-AF65-F5344CB8AC3E}">
        <p14:creationId xmlns:p14="http://schemas.microsoft.com/office/powerpoint/2010/main" val="4611618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Annual Code of Ethics Assessment</a:t>
            </a:r>
            <a:br>
              <a:rPr lang="en-US" dirty="0"/>
            </a:br>
            <a:r>
              <a:rPr lang="en-US" sz="2200" dirty="0"/>
              <a:t>(4 of 4)</a:t>
            </a:r>
          </a:p>
        </p:txBody>
      </p:sp>
      <p:graphicFrame>
        <p:nvGraphicFramePr>
          <p:cNvPr id="6" name="Table 6">
            <a:extLst>
              <a:ext uri="{FF2B5EF4-FFF2-40B4-BE49-F238E27FC236}">
                <a16:creationId xmlns:a16="http://schemas.microsoft.com/office/drawing/2014/main" id="{1D1DE3F8-992C-4691-B829-CA5A23389F11}"/>
              </a:ext>
            </a:extLst>
          </p:cNvPr>
          <p:cNvGraphicFramePr>
            <a:graphicFrameLocks noGrp="1"/>
          </p:cNvGraphicFramePr>
          <p:nvPr>
            <p:ph idx="1"/>
            <p:extLst>
              <p:ext uri="{D42A27DB-BD31-4B8C-83A1-F6EECF244321}">
                <p14:modId xmlns:p14="http://schemas.microsoft.com/office/powerpoint/2010/main" val="3145825872"/>
              </p:ext>
            </p:extLst>
          </p:nvPr>
        </p:nvGraphicFramePr>
        <p:xfrm>
          <a:off x="457200" y="2133600"/>
          <a:ext cx="8229600" cy="222504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429814971"/>
                    </a:ext>
                  </a:extLst>
                </a:gridCol>
              </a:tblGrid>
              <a:tr h="370840">
                <a:tc>
                  <a:txBody>
                    <a:bodyPr/>
                    <a:lstStyle/>
                    <a:p>
                      <a:r>
                        <a:rPr lang="en-US" dirty="0"/>
                        <a:t>Core Values</a:t>
                      </a:r>
                    </a:p>
                  </a:txBody>
                  <a:tcPr/>
                </a:tc>
                <a:extLst>
                  <a:ext uri="{0D108BD9-81ED-4DB2-BD59-A6C34878D82A}">
                    <a16:rowId xmlns:a16="http://schemas.microsoft.com/office/drawing/2014/main" val="2540488967"/>
                  </a:ext>
                </a:extLst>
              </a:tr>
              <a:tr h="370840">
                <a:tc>
                  <a:txBody>
                    <a:bodyPr/>
                    <a:lstStyle/>
                    <a:p>
                      <a:r>
                        <a:rPr lang="en-US" dirty="0"/>
                        <a:t>1. Operate with integrity and respect.</a:t>
                      </a:r>
                    </a:p>
                  </a:txBody>
                  <a:tcPr/>
                </a:tc>
                <a:extLst>
                  <a:ext uri="{0D108BD9-81ED-4DB2-BD59-A6C34878D82A}">
                    <a16:rowId xmlns:a16="http://schemas.microsoft.com/office/drawing/2014/main" val="202910560"/>
                  </a:ext>
                </a:extLst>
              </a:tr>
              <a:tr h="370840">
                <a:tc>
                  <a:txBody>
                    <a:bodyPr/>
                    <a:lstStyle/>
                    <a:p>
                      <a:pPr marL="0" marR="0">
                        <a:spcBef>
                          <a:spcPts val="0"/>
                        </a:spcBef>
                        <a:spcAft>
                          <a:spcPts val="0"/>
                        </a:spcAft>
                      </a:pPr>
                      <a:r>
                        <a:rPr lang="en-US" sz="1800" kern="1200" dirty="0">
                          <a:solidFill>
                            <a:schemeClr val="dk1"/>
                          </a:solidFill>
                          <a:latin typeface="+mn-lt"/>
                          <a:ea typeface="+mn-ea"/>
                          <a:cs typeface="+mn-cs"/>
                        </a:rPr>
                        <a:t>2. Provide, promote, and celebrate legendary service</a:t>
                      </a:r>
                    </a:p>
                  </a:txBody>
                  <a:tcPr marL="68580" marR="68580" marT="0" marB="0"/>
                </a:tc>
                <a:extLst>
                  <a:ext uri="{0D108BD9-81ED-4DB2-BD59-A6C34878D82A}">
                    <a16:rowId xmlns:a16="http://schemas.microsoft.com/office/drawing/2014/main" val="3128710677"/>
                  </a:ext>
                </a:extLst>
              </a:tr>
              <a:tr h="370840">
                <a:tc>
                  <a:txBody>
                    <a:bodyPr/>
                    <a:lstStyle/>
                    <a:p>
                      <a:pPr marL="0" marR="0">
                        <a:spcBef>
                          <a:spcPts val="0"/>
                        </a:spcBef>
                        <a:spcAft>
                          <a:spcPts val="0"/>
                        </a:spcAft>
                      </a:pPr>
                      <a:r>
                        <a:rPr lang="en-US" sz="1800" kern="1200" dirty="0">
                          <a:solidFill>
                            <a:schemeClr val="dk1"/>
                          </a:solidFill>
                          <a:latin typeface="+mn-lt"/>
                          <a:ea typeface="+mn-ea"/>
                          <a:cs typeface="+mn-cs"/>
                        </a:rPr>
                        <a:t>3. Use superior communications</a:t>
                      </a:r>
                    </a:p>
                  </a:txBody>
                  <a:tcPr marL="68580" marR="68580" marT="0" marB="0"/>
                </a:tc>
                <a:extLst>
                  <a:ext uri="{0D108BD9-81ED-4DB2-BD59-A6C34878D82A}">
                    <a16:rowId xmlns:a16="http://schemas.microsoft.com/office/drawing/2014/main" val="2725798698"/>
                  </a:ext>
                </a:extLst>
              </a:tr>
              <a:tr h="370840">
                <a:tc>
                  <a:txBody>
                    <a:bodyPr/>
                    <a:lstStyle/>
                    <a:p>
                      <a:pPr marL="0" marR="0">
                        <a:spcBef>
                          <a:spcPts val="0"/>
                        </a:spcBef>
                        <a:spcAft>
                          <a:spcPts val="0"/>
                        </a:spcAft>
                      </a:pPr>
                      <a:r>
                        <a:rPr lang="en-US" sz="1800" kern="1200" dirty="0">
                          <a:solidFill>
                            <a:schemeClr val="dk1"/>
                          </a:solidFill>
                          <a:latin typeface="+mn-lt"/>
                          <a:ea typeface="+mn-ea"/>
                          <a:cs typeface="+mn-cs"/>
                        </a:rPr>
                        <a:t>4. Embrace continuous improvement</a:t>
                      </a:r>
                    </a:p>
                  </a:txBody>
                  <a:tcPr marL="68580" marR="68580" marT="0" marB="0"/>
                </a:tc>
                <a:extLst>
                  <a:ext uri="{0D108BD9-81ED-4DB2-BD59-A6C34878D82A}">
                    <a16:rowId xmlns:a16="http://schemas.microsoft.com/office/drawing/2014/main" val="224272755"/>
                  </a:ext>
                </a:extLst>
              </a:tr>
              <a:tr h="370840">
                <a:tc>
                  <a:txBody>
                    <a:bodyPr/>
                    <a:lstStyle/>
                    <a:p>
                      <a:pPr marL="0" marR="0">
                        <a:spcBef>
                          <a:spcPts val="0"/>
                        </a:spcBef>
                        <a:spcAft>
                          <a:spcPts val="0"/>
                        </a:spcAft>
                      </a:pPr>
                      <a:r>
                        <a:rPr lang="en-US" sz="1800" kern="1200" dirty="0">
                          <a:solidFill>
                            <a:schemeClr val="dk1"/>
                          </a:solidFill>
                          <a:latin typeface="+mn-lt"/>
                          <a:ea typeface="+mn-ea"/>
                          <a:cs typeface="+mn-cs"/>
                        </a:rPr>
                        <a:t>5. Actively engage in self-management</a:t>
                      </a:r>
                    </a:p>
                  </a:txBody>
                  <a:tcPr marL="68580" marR="68580" marT="0" marB="0"/>
                </a:tc>
                <a:extLst>
                  <a:ext uri="{0D108BD9-81ED-4DB2-BD59-A6C34878D82A}">
                    <a16:rowId xmlns:a16="http://schemas.microsoft.com/office/drawing/2014/main" val="3008555912"/>
                  </a:ext>
                </a:extLst>
              </a:tr>
            </a:tbl>
          </a:graphicData>
        </a:graphic>
      </p:graphicFrame>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dirty="0"/>
          </a:p>
        </p:txBody>
      </p:sp>
    </p:spTree>
    <p:extLst>
      <p:ext uri="{BB962C8B-B14F-4D97-AF65-F5344CB8AC3E}">
        <p14:creationId xmlns:p14="http://schemas.microsoft.com/office/powerpoint/2010/main" val="2209794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Purpose and Importance of Codes</a:t>
            </a:r>
            <a:br>
              <a:rPr lang="en-US" dirty="0"/>
            </a:br>
            <a:r>
              <a:rPr lang="en-US" sz="2200" dirty="0"/>
              <a:t>(2 of 11)</a:t>
            </a:r>
          </a:p>
        </p:txBody>
      </p:sp>
      <p:graphicFrame>
        <p:nvGraphicFramePr>
          <p:cNvPr id="6" name="Table 6">
            <a:extLst>
              <a:ext uri="{FF2B5EF4-FFF2-40B4-BE49-F238E27FC236}">
                <a16:creationId xmlns:a16="http://schemas.microsoft.com/office/drawing/2014/main" id="{81D431CD-F243-4403-874D-4FACBCD8657D}"/>
              </a:ext>
            </a:extLst>
          </p:cNvPr>
          <p:cNvGraphicFramePr>
            <a:graphicFrameLocks noGrp="1"/>
          </p:cNvGraphicFramePr>
          <p:nvPr>
            <p:ph idx="1"/>
            <p:extLst>
              <p:ext uri="{D42A27DB-BD31-4B8C-83A1-F6EECF244321}">
                <p14:modId xmlns:p14="http://schemas.microsoft.com/office/powerpoint/2010/main" val="29031018"/>
              </p:ext>
            </p:extLst>
          </p:nvPr>
        </p:nvGraphicFramePr>
        <p:xfrm>
          <a:off x="457200" y="2133600"/>
          <a:ext cx="8229600" cy="376428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3012052340"/>
                    </a:ext>
                  </a:extLst>
                </a:gridCol>
                <a:gridCol w="6781800">
                  <a:extLst>
                    <a:ext uri="{9D8B030D-6E8A-4147-A177-3AD203B41FA5}">
                      <a16:colId xmlns:a16="http://schemas.microsoft.com/office/drawing/2014/main" val="3919611168"/>
                    </a:ext>
                  </a:extLst>
                </a:gridCol>
              </a:tblGrid>
              <a:tr h="370840">
                <a:tc>
                  <a:txBody>
                    <a:bodyPr/>
                    <a:lstStyle/>
                    <a:p>
                      <a:r>
                        <a:rPr lang="en-US" sz="1800" b="1" kern="1200" dirty="0">
                          <a:solidFill>
                            <a:schemeClr val="lt1"/>
                          </a:solidFill>
                          <a:effectLst/>
                          <a:latin typeface="+mn-lt"/>
                          <a:ea typeface="+mn-ea"/>
                          <a:cs typeface="+mn-cs"/>
                        </a:rPr>
                        <a:t>Number of Employees</a:t>
                      </a:r>
                      <a:endParaRPr lang="en-US" dirty="0"/>
                    </a:p>
                  </a:txBody>
                  <a:tcPr/>
                </a:tc>
                <a:tc>
                  <a:txBody>
                    <a:bodyPr/>
                    <a:lstStyle/>
                    <a:p>
                      <a:r>
                        <a:rPr lang="en-US" dirty="0"/>
                        <a:t>Type of Ethics Program</a:t>
                      </a:r>
                    </a:p>
                  </a:txBody>
                  <a:tcPr/>
                </a:tc>
                <a:extLst>
                  <a:ext uri="{0D108BD9-81ED-4DB2-BD59-A6C34878D82A}">
                    <a16:rowId xmlns:a16="http://schemas.microsoft.com/office/drawing/2014/main" val="2694774963"/>
                  </a:ext>
                </a:extLst>
              </a:tr>
              <a:tr h="370840">
                <a:tc>
                  <a:txBody>
                    <a:bodyPr/>
                    <a:lstStyle/>
                    <a:p>
                      <a:r>
                        <a:rPr lang="en-US" dirty="0"/>
                        <a:t>1–9</a:t>
                      </a:r>
                    </a:p>
                  </a:txBody>
                  <a:tcPr/>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Orient employees to relevant laws and regulation; share stories about ethical issues</a:t>
                      </a:r>
                    </a:p>
                  </a:txBody>
                  <a:tcPr marL="68580" marR="68580" marT="0" marB="0"/>
                </a:tc>
                <a:extLst>
                  <a:ext uri="{0D108BD9-81ED-4DB2-BD59-A6C34878D82A}">
                    <a16:rowId xmlns:a16="http://schemas.microsoft.com/office/drawing/2014/main" val="3507668616"/>
                  </a:ext>
                </a:extLst>
              </a:tr>
              <a:tr h="370840">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10–49</a:t>
                      </a:r>
                    </a:p>
                  </a:txBody>
                  <a:tcPr/>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Develop and review a code of ethics and code of conduct</a:t>
                      </a:r>
                    </a:p>
                  </a:txBody>
                  <a:tcPr marL="68580" marR="68580" marT="0" marB="0"/>
                </a:tc>
                <a:extLst>
                  <a:ext uri="{0D108BD9-81ED-4DB2-BD59-A6C34878D82A}">
                    <a16:rowId xmlns:a16="http://schemas.microsoft.com/office/drawing/2014/main" val="3962415430"/>
                  </a:ext>
                </a:extLst>
              </a:tr>
              <a:tr h="370840">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50–199</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Appoint an ethics officer, typically an HR employee; create an ethics steering committee; and develop formal annual ethics training sessions</a:t>
                      </a:r>
                    </a:p>
                  </a:txBody>
                  <a:tcPr marL="68580" marR="68580" marT="0" marB="0"/>
                </a:tc>
                <a:extLst>
                  <a:ext uri="{0D108BD9-81ED-4DB2-BD59-A6C34878D82A}">
                    <a16:rowId xmlns:a16="http://schemas.microsoft.com/office/drawing/2014/main" val="3154619646"/>
                  </a:ext>
                </a:extLst>
              </a:tr>
              <a:tr h="370840">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200–999 </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Develop ethics monitoring and reporting systems</a:t>
                      </a:r>
                    </a:p>
                  </a:txBody>
                  <a:tcPr marL="68580" marR="68580" marT="0" marB="0"/>
                </a:tc>
                <a:extLst>
                  <a:ext uri="{0D108BD9-81ED-4DB2-BD59-A6C34878D82A}">
                    <a16:rowId xmlns:a16="http://schemas.microsoft.com/office/drawing/2014/main" val="2981340792"/>
                  </a:ext>
                </a:extLst>
              </a:tr>
              <a:tr h="370840">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1,000–4,999</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Implement an ethics assist line and whistleblowing procedures</a:t>
                      </a:r>
                    </a:p>
                  </a:txBody>
                  <a:tcPr marL="68580" marR="68580" marT="0" marB="0"/>
                </a:tc>
                <a:extLst>
                  <a:ext uri="{0D108BD9-81ED-4DB2-BD59-A6C34878D82A}">
                    <a16:rowId xmlns:a16="http://schemas.microsoft.com/office/drawing/2014/main" val="40471013"/>
                  </a:ext>
                </a:extLst>
              </a:tr>
              <a:tr h="370840">
                <a:tc>
                  <a:txBody>
                    <a:bodyPr/>
                    <a:lstStyle/>
                    <a:p>
                      <a:r>
                        <a:rPr lang="en-US" dirty="0"/>
                        <a:t>More than 5,000</a:t>
                      </a:r>
                    </a:p>
                  </a:txBody>
                  <a:tcPr/>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Create an ethics office</a:t>
                      </a:r>
                    </a:p>
                  </a:txBody>
                  <a:tcPr marL="68580" marR="68580" marT="0" marB="0"/>
                </a:tc>
                <a:extLst>
                  <a:ext uri="{0D108BD9-81ED-4DB2-BD59-A6C34878D82A}">
                    <a16:rowId xmlns:a16="http://schemas.microsoft.com/office/drawing/2014/main" val="3028282973"/>
                  </a:ext>
                </a:extLst>
              </a:tr>
            </a:tbl>
          </a:graphicData>
        </a:graphic>
      </p:graphicFrame>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4217794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Purpose and Importance of Codes</a:t>
            </a:r>
            <a:br>
              <a:rPr lang="en-US" dirty="0"/>
            </a:br>
            <a:r>
              <a:rPr lang="en-US" sz="2200" dirty="0"/>
              <a:t>(3 of 11)</a:t>
            </a:r>
          </a:p>
        </p:txBody>
      </p:sp>
      <p:sp>
        <p:nvSpPr>
          <p:cNvPr id="4" name="Content Placeholder 3"/>
          <p:cNvSpPr>
            <a:spLocks noGrp="1"/>
          </p:cNvSpPr>
          <p:nvPr>
            <p:ph idx="1"/>
          </p:nvPr>
        </p:nvSpPr>
        <p:spPr/>
        <p:txBody>
          <a:bodyPr>
            <a:normAutofit/>
          </a:bodyPr>
          <a:lstStyle/>
          <a:p>
            <a:pPr marL="0" indent="0">
              <a:buNone/>
            </a:pPr>
            <a:r>
              <a:rPr lang="en-US" dirty="0"/>
              <a:t>Drafting Formal Code of Ethics</a:t>
            </a:r>
          </a:p>
          <a:p>
            <a:r>
              <a:rPr lang="en-US" dirty="0"/>
              <a:t>Begin when there are about 10 employees.</a:t>
            </a:r>
          </a:p>
          <a:p>
            <a:r>
              <a:rPr lang="en-US" dirty="0"/>
              <a:t>Assign responsibility for managing ethics.</a:t>
            </a:r>
          </a:p>
          <a:p>
            <a:r>
              <a:rPr lang="en-US" dirty="0"/>
              <a:t>Conduct focus groups with employees.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3524424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Purpose and Importance of Codes</a:t>
            </a:r>
            <a:br>
              <a:rPr lang="en-US" dirty="0"/>
            </a:br>
            <a:r>
              <a:rPr lang="en-US" sz="2200" dirty="0"/>
              <a:t>(4 of 11)</a:t>
            </a:r>
          </a:p>
        </p:txBody>
      </p:sp>
      <p:sp>
        <p:nvSpPr>
          <p:cNvPr id="4" name="Content Placeholder 3"/>
          <p:cNvSpPr>
            <a:spLocks noGrp="1"/>
          </p:cNvSpPr>
          <p:nvPr>
            <p:ph idx="1"/>
          </p:nvPr>
        </p:nvSpPr>
        <p:spPr/>
        <p:txBody>
          <a:bodyPr>
            <a:normAutofit/>
          </a:bodyPr>
          <a:lstStyle/>
          <a:p>
            <a:pPr marL="0" indent="0">
              <a:buNone/>
            </a:pPr>
            <a:r>
              <a:rPr lang="en-US" dirty="0"/>
              <a:t>Align the Organization’s Values With Industry, Professional, and Legal Codes</a:t>
            </a:r>
          </a:p>
          <a:p>
            <a:r>
              <a:rPr lang="en-US" dirty="0"/>
              <a:t>Public’s expectations of businesses have increased.</a:t>
            </a:r>
          </a:p>
          <a:p>
            <a:r>
              <a:rPr lang="en-US" dirty="0"/>
              <a:t>Businesses respond with codes of ethics.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2605857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81000"/>
            <a:ext cx="8229600" cy="1143000"/>
          </a:xfrm>
        </p:spPr>
        <p:txBody>
          <a:bodyPr>
            <a:normAutofit fontScale="90000"/>
          </a:bodyPr>
          <a:lstStyle/>
          <a:p>
            <a:r>
              <a:rPr lang="en-US" dirty="0"/>
              <a:t>Purpose and Importance of Codes</a:t>
            </a:r>
            <a:br>
              <a:rPr lang="en-US" dirty="0"/>
            </a:br>
            <a:r>
              <a:rPr lang="en-US" sz="2200" dirty="0"/>
              <a:t>(5 of 11)</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pic>
        <p:nvPicPr>
          <p:cNvPr id="1026" name="Picture 2" descr="Four rectangular boxes depicting the levels in an organization’s ethical alignment.&#10;&#10;The boxes are arranged one below the other. The details of the boxes from top to bottom are as follows: &#10;• The first box is divided horizontally in two. The top part reads “Government-Seeking Peace” and the bottom part reads “Local-State-Federal Laws: A Government’s Sense of Right and Wrong.”&#10;• The second box is divided horizontally in two. The top part reads “Profession and Industry – Seeking Credibility/Societal Approval” and the bottom part reads “Profession and Industry Code of Ethics/Conduct: A Profession and Industry’s Sense of Right and Wrong.”&#10;• The third box is divided horizontally in two. The top part reads “Organization – Seeking Revenue/Profits” and the bottom part reads “Organization’s Code of Ethics/Conduct: An Organization’s Sense of Right and Wrong.” &#10;• The fourth box is divided horizontally in two. The top part reads “Individual – Seeking Happiness” and the bottom part reads “Individual’s Code of Ethics: An Individual’s Sense of Right and Wrong.”&#10;There is an upward and a downward arrow each between the first and second, second and third, and third and fourth boxes.&#10;" title="FIGURE 5.1  Ethical Alignment: Individual–Organization– Professional Code–La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5273" y="1495426"/>
            <a:ext cx="3153455" cy="49053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8498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Purpose and Importance of Codes</a:t>
            </a:r>
            <a:br>
              <a:rPr lang="en-US" dirty="0"/>
            </a:br>
            <a:r>
              <a:rPr lang="en-US" sz="2200" dirty="0"/>
              <a:t>(6 of 11)</a:t>
            </a:r>
          </a:p>
        </p:txBody>
      </p:sp>
      <p:sp>
        <p:nvSpPr>
          <p:cNvPr id="4" name="Content Placeholder 3"/>
          <p:cNvSpPr>
            <a:spLocks noGrp="1"/>
          </p:cNvSpPr>
          <p:nvPr>
            <p:ph idx="1"/>
          </p:nvPr>
        </p:nvSpPr>
        <p:spPr/>
        <p:txBody>
          <a:bodyPr>
            <a:normAutofit/>
          </a:bodyPr>
          <a:lstStyle/>
          <a:p>
            <a:pPr marL="0" indent="0">
              <a:buNone/>
            </a:pPr>
            <a:r>
              <a:rPr lang="en-US" dirty="0"/>
              <a:t>Align the Organization’s Values With Industry, Professional, and Legal Codes</a:t>
            </a:r>
          </a:p>
          <a:p>
            <a:r>
              <a:rPr lang="en-US" dirty="0"/>
              <a:t>Employees pressured to behave unethically.</a:t>
            </a:r>
          </a:p>
          <a:p>
            <a:r>
              <a:rPr lang="en-US" dirty="0"/>
              <a:t>Codes of ethics help employees resist pressure.</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470376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Purpose and Importance of Codes</a:t>
            </a:r>
            <a:br>
              <a:rPr lang="en-US" dirty="0"/>
            </a:br>
            <a:r>
              <a:rPr lang="en-US" sz="2200" dirty="0"/>
              <a:t>(7 of 11)</a:t>
            </a:r>
          </a:p>
        </p:txBody>
      </p:sp>
      <p:sp>
        <p:nvSpPr>
          <p:cNvPr id="4" name="Content Placeholder 3"/>
          <p:cNvSpPr>
            <a:spLocks noGrp="1"/>
          </p:cNvSpPr>
          <p:nvPr>
            <p:ph idx="1"/>
          </p:nvPr>
        </p:nvSpPr>
        <p:spPr/>
        <p:txBody>
          <a:bodyPr>
            <a:normAutofit/>
          </a:bodyPr>
          <a:lstStyle/>
          <a:p>
            <a:pPr marL="0" indent="0">
              <a:buNone/>
            </a:pPr>
            <a:r>
              <a:rPr lang="en-US" dirty="0"/>
              <a:t>Demonstrate Managerial Concern for Ethics</a:t>
            </a:r>
          </a:p>
          <a:p>
            <a:r>
              <a:rPr lang="en-US" dirty="0"/>
              <a:t>Discuss codes of ethics with new employees.</a:t>
            </a:r>
          </a:p>
          <a:p>
            <a:r>
              <a:rPr lang="en-US" dirty="0"/>
              <a:t>New employees critical to achieving high ethical standards.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208340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TotalTime>
  <Words>6261</Words>
  <Application>Microsoft Office PowerPoint</Application>
  <PresentationFormat>On-screen Show (4:3)</PresentationFormat>
  <Paragraphs>523</Paragraphs>
  <Slides>35</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ITC Berkeley Oldstyle Std Bk</vt:lpstr>
      <vt:lpstr>Times New Roman</vt:lpstr>
      <vt:lpstr>Office Theme</vt:lpstr>
      <vt:lpstr>Business Ethics, 3e Chapter 5: Codes of Ethics and Codes of Conduct</vt:lpstr>
      <vt:lpstr>Difference Between a Code of Ethics and a Code of Conduct</vt:lpstr>
      <vt:lpstr>Purpose and Importance of Codes (1 of 11)</vt:lpstr>
      <vt:lpstr>Purpose and Importance of Codes (2 of 11)</vt:lpstr>
      <vt:lpstr>Purpose and Importance of Codes (3 of 11)</vt:lpstr>
      <vt:lpstr>Purpose and Importance of Codes (4 of 11)</vt:lpstr>
      <vt:lpstr>Purpose and Importance of Codes (5 of 11)</vt:lpstr>
      <vt:lpstr>Purpose and Importance of Codes (6 of 11)</vt:lpstr>
      <vt:lpstr>Purpose and Importance of Codes (7 of 11)</vt:lpstr>
      <vt:lpstr>Purpose and Importance of Codes (8 of 11)</vt:lpstr>
      <vt:lpstr>Purpose and Importance of Codes (9 of 11)</vt:lpstr>
      <vt:lpstr>Purpose and Importance of Codes (10 of 11)</vt:lpstr>
      <vt:lpstr>Purpose and Importance of Codes (11 of 11)</vt:lpstr>
      <vt:lpstr>Code of Ethics (1 of 16)</vt:lpstr>
      <vt:lpstr>Code of Ethics (2 of 16)</vt:lpstr>
      <vt:lpstr>Code of Ethics (3 of 16)</vt:lpstr>
      <vt:lpstr>Code of Ethics (4 of 16)</vt:lpstr>
      <vt:lpstr>Code of Ethics (5 of 16)</vt:lpstr>
      <vt:lpstr>Code of Ethics (6 of 16)</vt:lpstr>
      <vt:lpstr>Code of Ethics (7 of 16)</vt:lpstr>
      <vt:lpstr>Code of Ethics (8 of 16)</vt:lpstr>
      <vt:lpstr>Code of Ethics (9 of 16)</vt:lpstr>
      <vt:lpstr>Code of Ethics (10 of 16)</vt:lpstr>
      <vt:lpstr>Code of Conduct (11 of 16)</vt:lpstr>
      <vt:lpstr>Code of Conduct (12 of 16)</vt:lpstr>
      <vt:lpstr>Code of Conduct (13 of 16)</vt:lpstr>
      <vt:lpstr>Code of Conduct (14 of 16)</vt:lpstr>
      <vt:lpstr>Code of Conduct (15 of 16)</vt:lpstr>
      <vt:lpstr>Code of Conduct (16 of 16)</vt:lpstr>
      <vt:lpstr>Implementing an Effective Code Communication Strategy (1 of 2)</vt:lpstr>
      <vt:lpstr>Implementing an Effective Code Communication Strategy (2 of 2)</vt:lpstr>
      <vt:lpstr>Annual Code of Ethics Assessment (1 of 4)</vt:lpstr>
      <vt:lpstr>Annual Code of Ethics Assessment (2 of 4)</vt:lpstr>
      <vt:lpstr>Annual Code of Ethics Assessment (3 of 4)</vt:lpstr>
      <vt:lpstr>Annual Code of Ethics Assessment (4 of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Collins 3e Chapter 5 PowerPoints</dc:title>
  <dc:creator>Ancheta, Katie</dc:creator>
  <cp:lastModifiedBy>Jeya Keerthi Santhana Raj</cp:lastModifiedBy>
  <cp:revision>34</cp:revision>
  <dcterms:created xsi:type="dcterms:W3CDTF">2006-08-16T00:00:00Z</dcterms:created>
  <dcterms:modified xsi:type="dcterms:W3CDTF">2021-05-14T11:31:17Z</dcterms:modified>
</cp:coreProperties>
</file>