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75" r:id="rId3"/>
    <p:sldId id="276" r:id="rId4"/>
    <p:sldId id="281" r:id="rId5"/>
    <p:sldId id="298" r:id="rId6"/>
    <p:sldId id="282" r:id="rId7"/>
    <p:sldId id="283" r:id="rId8"/>
    <p:sldId id="299" r:id="rId9"/>
    <p:sldId id="284" r:id="rId10"/>
    <p:sldId id="285" r:id="rId11"/>
    <p:sldId id="300" r:id="rId12"/>
    <p:sldId id="286" r:id="rId13"/>
    <p:sldId id="302" r:id="rId14"/>
    <p:sldId id="287" r:id="rId15"/>
    <p:sldId id="303" r:id="rId16"/>
    <p:sldId id="288" r:id="rId17"/>
    <p:sldId id="289" r:id="rId18"/>
    <p:sldId id="290" r:id="rId19"/>
    <p:sldId id="291" r:id="rId20"/>
    <p:sldId id="278" r:id="rId21"/>
    <p:sldId id="304" r:id="rId22"/>
    <p:sldId id="292" r:id="rId23"/>
    <p:sldId id="293" r:id="rId24"/>
    <p:sldId id="294" r:id="rId25"/>
    <p:sldId id="295" r:id="rId26"/>
    <p:sldId id="279" r:id="rId27"/>
    <p:sldId id="296"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84253" autoAdjust="0"/>
  </p:normalViewPr>
  <p:slideViewPr>
    <p:cSldViewPr>
      <p:cViewPr varScale="1">
        <p:scale>
          <a:sx n="61" d="100"/>
          <a:sy n="61" d="100"/>
        </p:scale>
        <p:origin x="-16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A1873BFD-E2C7-4900-8CE0-48968230CF09}"/>
    <pc:docChg chg="delSld">
      <pc:chgData name="Darcy Scelsi" userId="ba66f8fb-5724-4b8e-937c-42871ed26bae" providerId="ADAL" clId="{A1873BFD-E2C7-4900-8CE0-48968230CF09}" dt="2021-05-27T14:21:49.487" v="1" actId="47"/>
      <pc:docMkLst>
        <pc:docMk/>
      </pc:docMkLst>
      <pc:sldChg chg="del">
        <pc:chgData name="Darcy Scelsi" userId="ba66f8fb-5724-4b8e-937c-42871ed26bae" providerId="ADAL" clId="{A1873BFD-E2C7-4900-8CE0-48968230CF09}" dt="2021-05-27T14:21:49.487" v="1" actId="47"/>
        <pc:sldMkLst>
          <pc:docMk/>
          <pc:sldMk cId="2067690575" sldId="280"/>
        </pc:sldMkLst>
      </pc:sldChg>
      <pc:sldChg chg="del">
        <pc:chgData name="Darcy Scelsi" userId="ba66f8fb-5724-4b8e-937c-42871ed26bae" providerId="ADAL" clId="{A1873BFD-E2C7-4900-8CE0-48968230CF09}" dt="2021-05-27T14:19:18.940" v="0" actId="47"/>
        <pc:sldMkLst>
          <pc:docMk/>
          <pc:sldMk cId="2820955687"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Bullying</a:t>
            </a:r>
            <a:r>
              <a:rPr lang="en-US" sz="1800" dirty="0">
                <a:effectLst/>
                <a:latin typeface="Times New Roman" panose="02020603050405020304" pitchFamily="18" charset="0"/>
                <a:ea typeface="Times New Roman" panose="02020603050405020304" pitchFamily="18" charset="0"/>
              </a:rPr>
              <a:t> Repeated verbal abuse, or abusive conduct, that is threatening, intimidating, or humiliating.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Bullying can take many forms, including hostile and insulting remarks about appearance or lifestyle, hurtful jokes and pranks, taunting, excessive teasing and ridicule, continual false accusations, public criticisms, and angry tantrums.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Bullying is associated with low levels of job satisfaction, organizational commitment, and morale, and high levels of absenteeism, psychological distress, and turnover.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Bullying can lead to illegal forms of harassment and discrimination, and it can threaten employee safety.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Excessive bullying by managers can lead to tragedy. In a 2019 landmark case, three France Telecom executives—the former CEO, the second in command, and the HR director—were found guilty of “institutional moral harassment” that led to 35 employee suicides, some of whom left notes blaming the company.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Executives needed to eliminate 22,000 employees to survive, but two thirds of them were categorized as government civil servants who could not be fired.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Voluntary separation packages were offered and accepted, but many who needed the extra income and job at a time of high unemployment refused.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Management made work conditions miserable to force targeted employees to quit.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Management made work conditions miserable to force targeted employees to quit. Strategies included demeaning work, isolation, undesirable reassignments, and severe micromanaging. Thirty-five employees reacted to the inhuman treatment by committing suicide. Strategies included demeaning work, isolation, undesirable reassignments, and severe micromanaging. Thirty-five employees reacted to the inhuman treatment by committing suicide. </a:t>
            </a: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31366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What can managers do about bullying and incivility?</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First, managers should become aware of their own uncivil or bullying tendencies.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Next, ensure that civility is a hiring criterion and addressed as an expectation in training workshops.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Respond quickly and decisively, yet fairly, when employees report bullying.</a:t>
            </a:r>
          </a:p>
          <a:p>
            <a:pPr marL="285750" lvl="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if you are being bullied and have no power over the bully, or your boss is unethical? </a:t>
            </a:r>
          </a:p>
          <a:p>
            <a:pPr marL="742950" lvl="1" indent="-2857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Be positive and have the attitude that you need to manage your manager, rather than simply be a “victim” of an unethical manager.</a:t>
            </a:r>
            <a:r>
              <a:rPr lang="en-US" sz="1800" dirty="0">
                <a:solidFill>
                  <a:srgbClr val="000000"/>
                </a:solidFill>
                <a:effectLst/>
                <a:latin typeface="Times New Roman" panose="02020603050405020304" pitchFamily="18" charset="0"/>
                <a:ea typeface="Times New Roman" panose="02020603050405020304" pitchFamily="18" charset="0"/>
              </a:rPr>
              <a:t> Hope only ends when you stop trying.</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Don’t be afraid to push back.</a:t>
            </a:r>
            <a:r>
              <a:rPr lang="en-US" sz="1800" dirty="0">
                <a:solidFill>
                  <a:srgbClr val="000000"/>
                </a:solidFill>
                <a:effectLst/>
                <a:latin typeface="Times New Roman" panose="02020603050405020304" pitchFamily="18" charset="0"/>
                <a:ea typeface="Times New Roman" panose="02020603050405020304" pitchFamily="18" charset="0"/>
              </a:rPr>
              <a:t> But do so in a nice, humble way. Sometimes the unethical boss does not realize that what she or he is doing is unethical, or is unaware of the consequences of his or her unethical behaviors. Present the problem in terms of the “bottom line” impact of the unethical behavior (e.g., high turnover, potential lawsuits, lost customers) and present the solution as a question: I was wondering if you thought it would significantly (reduce costs or increase revenue) if we did X or Y?</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Determine whose opinion at work the unethical boss respects.</a:t>
            </a:r>
            <a:r>
              <a:rPr lang="en-US" sz="1800" dirty="0">
                <a:solidFill>
                  <a:srgbClr val="000000"/>
                </a:solidFill>
                <a:effectLst/>
                <a:latin typeface="Times New Roman" panose="02020603050405020304" pitchFamily="18" charset="0"/>
                <a:ea typeface="Times New Roman" panose="02020603050405020304" pitchFamily="18" charset="0"/>
              </a:rPr>
              <a:t> Contact the person the unethical boss respects and sensitively outline the problem and your proposed solution in hopes that she or he can speak with the unethical boss, or the boss’s boss. If nobody at work qualifies, how about his or her golf partner, drinking associate, or spouse?</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Always have an organizational mentor.</a:t>
            </a:r>
            <a:r>
              <a:rPr lang="en-US" sz="1800" dirty="0">
                <a:solidFill>
                  <a:srgbClr val="000000"/>
                </a:solidFill>
                <a:effectLst/>
                <a:latin typeface="Times New Roman" panose="02020603050405020304" pitchFamily="18" charset="0"/>
                <a:ea typeface="Times New Roman" panose="02020603050405020304" pitchFamily="18" charset="0"/>
              </a:rPr>
              <a:t> If you are not assigned a mentor, request one. Meet once a month to discuss your work experiences, including workplace relationships and things you think may be unethical. Sometimes your mentor can solve the problem for you, or have wise advice on how best to address the unethical boss.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Outline the power coalitions within the work group.</a:t>
            </a:r>
            <a:r>
              <a:rPr lang="en-US" sz="1800" dirty="0">
                <a:solidFill>
                  <a:srgbClr val="000000"/>
                </a:solidFill>
                <a:effectLst/>
                <a:latin typeface="Times New Roman" panose="02020603050405020304" pitchFamily="18" charset="0"/>
                <a:ea typeface="Times New Roman" panose="02020603050405020304" pitchFamily="18" charset="0"/>
              </a:rPr>
              <a:t> Be honest about who has the most formal and informal power, and the strengths and weaknesses those with power possess. Which people with formal and informal power can you trust with your honest feelings? Form a relationship with that person so that she or he is available to chat with when you need a wise listener. </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Consistently form coalitions with other ethical managers or colleagues to discuss these types of issues and develop strategies within a support group.</a:t>
            </a:r>
            <a:r>
              <a:rPr lang="en-US" sz="1800" dirty="0">
                <a:solidFill>
                  <a:srgbClr val="000000"/>
                </a:solidFill>
                <a:effectLst/>
                <a:latin typeface="Times New Roman" panose="02020603050405020304" pitchFamily="18" charset="0"/>
                <a:ea typeface="Times New Roman" panose="02020603050405020304" pitchFamily="18" charset="0"/>
              </a:rPr>
              <a:t> Then, if necessary, a group of people, not just you, can approach the unethical boss.</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23617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Meaningful work </a:t>
            </a:r>
            <a:r>
              <a:rPr lang="en-US" sz="1800" dirty="0">
                <a:effectLst/>
                <a:latin typeface="Times New Roman" panose="02020603050405020304" pitchFamily="18" charset="0"/>
                <a:ea typeface="Times New Roman" panose="02020603050405020304" pitchFamily="18" charset="0"/>
              </a:rPr>
              <a:t>Work that is personally desirable.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Meaningful work has been conceptualized as a fundamental human need, not just a personal preference.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When work is personally meaningful, an employee passionately engages his or her entire intellectual, physical, and emotional energies in the work that needs to be done because it is what he or she feels destined to do.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Mihaly Csikszentmihalyi refers to this phenomenon as a person’s “flow,” wherein an employee can invest his or her entire self—mind, body, emotion, and spirit—in work.</a:t>
            </a:r>
            <a:endParaRPr lang="en-US" sz="1800" b="0" dirty="0">
              <a:effectLst/>
              <a:latin typeface="Times New Roman" panose="02020603050405020304" pitchFamily="18" charset="0"/>
              <a:ea typeface="Times New Roman" panose="02020603050405020304" pitchFamily="18" charset="0"/>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individual’s job task is aligned with his or her “self-concept.”</a:t>
            </a:r>
            <a:endParaRPr lang="en-US" sz="1800" b="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661217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marR="0" lvl="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According to Lips-Wiersma and Morris, the following are four primary sources of meaningful work:</a:t>
            </a:r>
          </a:p>
          <a:p>
            <a:pPr marL="742950" marR="0" lvl="0"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Serving others</a:t>
            </a:r>
            <a:r>
              <a:rPr lang="en-US" sz="1800" dirty="0">
                <a:solidFill>
                  <a:srgbClr val="548DD4"/>
                </a:solidFill>
                <a:effectLst/>
                <a:latin typeface="Times New Roman" panose="02020603050405020304" pitchFamily="18" charset="0"/>
                <a:ea typeface="Times New Roman" panose="02020603050405020304" pitchFamily="18" charset="0"/>
              </a:rPr>
              <a:t> by truly helping customers and making a difference in the lives of others by providing products and services that enhance human well-being</a:t>
            </a:r>
          </a:p>
          <a:p>
            <a:pPr marL="742950" marR="0" lvl="0"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Experiencing unity with others</a:t>
            </a:r>
            <a:r>
              <a:rPr lang="en-US" sz="1800" dirty="0">
                <a:solidFill>
                  <a:srgbClr val="548DD4"/>
                </a:solidFill>
                <a:effectLst/>
                <a:latin typeface="Times New Roman" panose="02020603050405020304" pitchFamily="18" charset="0"/>
                <a:ea typeface="Times New Roman" panose="02020603050405020304" pitchFamily="18" charset="0"/>
              </a:rPr>
              <a:t> by working together, sharing values, and having a sense of belonging</a:t>
            </a:r>
          </a:p>
          <a:p>
            <a:pPr marL="742950" marR="0" lvl="0"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Developing and becoming self</a:t>
            </a:r>
            <a:r>
              <a:rPr lang="en-US" sz="1800" dirty="0">
                <a:solidFill>
                  <a:srgbClr val="548DD4"/>
                </a:solidFill>
                <a:effectLst/>
                <a:latin typeface="Times New Roman" panose="02020603050405020304" pitchFamily="18" charset="0"/>
                <a:ea typeface="Times New Roman" panose="02020603050405020304" pitchFamily="18" charset="0"/>
              </a:rPr>
              <a:t> through moral development and personal growth, and by being true to self</a:t>
            </a:r>
          </a:p>
          <a:p>
            <a:pPr marL="742950" marR="0" lvl="0"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Expressing one’s full potential</a:t>
            </a:r>
            <a:r>
              <a:rPr lang="en-US" sz="1800" dirty="0">
                <a:solidFill>
                  <a:srgbClr val="548DD4"/>
                </a:solidFill>
                <a:effectLst/>
                <a:latin typeface="Times New Roman" panose="02020603050405020304" pitchFamily="18" charset="0"/>
                <a:ea typeface="Times New Roman" panose="02020603050405020304" pitchFamily="18" charset="0"/>
              </a:rPr>
              <a:t> by creating things, achieving tasks, influencing others, and being excited by available work opportunities.</a:t>
            </a:r>
          </a:p>
          <a:p>
            <a:pPr marL="742950" marR="0" lvl="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four sources can be understood along two continuums: (1) being and doing and (2) self and others. A tension exists along each continuum that requires carefully balancing the two extreme positions.</a:t>
            </a:r>
          </a:p>
          <a:p>
            <a:pPr marL="742950" marR="0" lvl="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four sources in Figure 11.2 are encircled by “Reality.” </a:t>
            </a:r>
          </a:p>
          <a:p>
            <a:pPr marL="12001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emphasized throughout this book, we do not live in an ideal world.</a:t>
            </a:r>
          </a:p>
          <a:p>
            <a:pPr marL="742950" marR="0" lvl="1"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Have employees assess their work experience for each of the four dimensions. Questions to address include the following:</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What did you do, or experience, in your work the past week or month that was meaningful to you in terms of service to others, unity with others, developing the inner self, and expressing my full potential?</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In terms of your meaningful experiences at work, what percentage out of 100% do you experience in each of the four quadrants? Are they evenly balanced? If not, what can be done to provide greater balance?</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What are all the things about your work that frustrate you? Which of these frustrations are within your control? What can you do to eliminate or minimize these frustrations?</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What are all the things about your work that inspire you? What work incentives motivate you, and what new ones can the organization provide to support your inspiration?</a:t>
            </a:r>
          </a:p>
          <a:p>
            <a:pPr marL="1200150" marR="0" lvl="1" indent="-285750" algn="just">
              <a:lnSpc>
                <a:spcPct val="150000"/>
              </a:lnSpc>
              <a:spcBef>
                <a:spcPts val="0"/>
              </a:spcBef>
              <a:spcAft>
                <a:spcPts val="0"/>
              </a:spcAft>
              <a:buFont typeface="Arial" panose="020B0604020202020204" pitchFamily="34" charset="0"/>
              <a:buChar char="•"/>
            </a:pPr>
            <a:endParaRPr lang="en-US" sz="1800" dirty="0">
              <a:solidFill>
                <a:srgbClr val="548DD4"/>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400130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More than any other factor, what talented employees desired most was to work for an excellent manager.</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the most talented employees, an excellent manager treated every employee as an individual, focused on an employee’s strengths rather than weaknesses, and measured and rewarded outcomes.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Similar to the theorists discussed earlier in this section, the Gallup Organization researchers found that pay is not among the most important motivational factors contributing to employee engagement and productivity.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84430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 Compare how to ethically empower employees who possess each of the three different work attitudes and behaviors.</a:t>
            </a:r>
          </a:p>
          <a:p>
            <a:endParaRPr lang="en-US"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Empowerment</a:t>
            </a:r>
            <a:r>
              <a:rPr lang="en-US" sz="1800" dirty="0">
                <a:effectLst/>
                <a:latin typeface="Times New Roman" panose="02020603050405020304" pitchFamily="18" charset="0"/>
                <a:ea typeface="Times New Roman" panose="02020603050405020304" pitchFamily="18" charset="0"/>
              </a:rPr>
              <a:t> Refers to giving employees decision-making authority, which can be further solidified with an ownership stake in the organization.</a:t>
            </a:r>
          </a:p>
          <a:p>
            <a:pPr marL="0" marR="0">
              <a:lnSpc>
                <a:spcPct val="150000"/>
              </a:lnSpc>
              <a:spcBef>
                <a:spcPts val="0"/>
              </a:spcBef>
              <a:spcAft>
                <a:spcPts val="0"/>
              </a:spcAft>
            </a:pPr>
            <a:endParaRPr lang="en-US" sz="1800" dirty="0">
              <a:solidFill>
                <a:srgbClr val="C00000"/>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11.2 Workplace Attitudes and Behaviors</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1096883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 Compare how to ethically empower employees who possess each of the three different work attitudes and behaviors.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Go-getters are task-oriented employees with a “can-do” attitude.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Go-getters are satisfied with their jobs, deeply engaged with their work, trust supervisors, and perceive fairness in organizational procedures and outcomes.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Empower go-getters and groom them for managerial positions.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Nonetheless, assign go-getters to work with fence-sitters and adversarial employees as part of management training.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Go-getters may be impatient for promotions and should be mentored by a manager.</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604089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 Compare how to ethically empower employees who possess each of the three different work attitudes and behaviors.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Fence-sitters meet managerial expectations and go no further.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Empower fence-sitters only under restricted conditions.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Challenge fence-sitters by continually increasing performance expectations.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Separate fence-sitters from adversarial employees, who typically try to distract fence-sitters from putting in a good day’s work.</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2525943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 Compare how to ethically empower employees who possess each of the three different work attitudes and behaviors.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Adversarial employees do not like work and have negative attitudes toward others, particularly managers and go-getters.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Do not empower adversarial employees.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Instead, confront and discipline them.</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Closely supervise adversarial employees because they cannot be trusted to act with the organization’s best interests at heart.</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adversarial employee can be rebelling against being overly controlled.</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When adversarial employees do change, they can become go-getters.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863274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11.3 Compare how to ethically empower employees who possess each of the three different work attitudes and behaviors.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Empowerment techniques entail delegating specific tasks, providing access to relevant information, and allocating appropriate resources and funds. </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Empowered employees develop the mind-set of a manager by taking on some managerial responsibilities and accountabilities.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wide range of management behaviors that foster employee empowerment appear in Survey 11.2 (online) as an assessment instrument.</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93733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11.1 Explain the extent and benefits of employee engagement.</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Employee engagement</a:t>
            </a:r>
            <a:r>
              <a:rPr lang="en-US" sz="1800" dirty="0">
                <a:effectLst/>
                <a:latin typeface="Times New Roman" panose="02020603050405020304" pitchFamily="18" charset="0"/>
                <a:ea typeface="Times New Roman" panose="02020603050405020304" pitchFamily="18" charset="0"/>
              </a:rPr>
              <a:t> An emotional bond or attachment an employee has to the work task, organization, and its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strong link exists between ethical organizations and employee engagement.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Since 2000, the Gallup Organization has annually monitored employee engagement.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Unfortunately, only 33% of employees were engaged in their work, whereas 51% were not engaged and 16% were actively disengaged.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Disengaged employees are bored employees.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Instead of working, these professionals are doing crossword puzzles, playing online games, paying bills, browsing the Internet, checking social media, and job searching.</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Patrick Lencioni, the most effective teams consist of members who (1) trust one another, (2) engage in constructive conflict, (3) personally commit to goal accomplishment, (4) are accountable for their behaviors, and (5) focus on collectively achieving their assigned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Pinch theory</a:t>
            </a:r>
            <a:r>
              <a:rPr lang="en-US" sz="1800" dirty="0">
                <a:effectLst/>
                <a:latin typeface="Times New Roman" panose="02020603050405020304" pitchFamily="18" charset="0"/>
                <a:ea typeface="Times New Roman" panose="02020603050405020304" pitchFamily="18" charset="0"/>
              </a:rPr>
              <a:t> A technique useful for preventing team conflicts where there is a difference between people regarding expectations, values, opinions, or goals.</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1363879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Conflict Clarification</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1: Theresa, the party calling the “pinch,” goes first</a:t>
            </a:r>
            <a:r>
              <a:rPr lang="en-US" sz="1800" dirty="0">
                <a:solidFill>
                  <a:srgbClr val="000000"/>
                </a:solidFill>
                <a:effectLst/>
                <a:latin typeface="Times New Roman" panose="02020603050405020304" pitchFamily="18" charset="0"/>
                <a:ea typeface="Times New Roman" panose="02020603050405020304" pitchFamily="18" charset="0"/>
              </a:rPr>
              <a:t>—“I’m calling this pinch because you always give me your project work to review late in the afternoon. Sometimes I find things wrong in your analysis. We all make mistakes, so that is not why I’m calling this pinch. The problem is that when I find mistakes in your analysis, I end up having to work late to make corrections.”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2: Tom, the second party, repeats the information</a:t>
            </a:r>
            <a:r>
              <a:rPr lang="en-US" sz="1800" dirty="0">
                <a:solidFill>
                  <a:srgbClr val="000000"/>
                </a:solidFill>
                <a:effectLst/>
                <a:latin typeface="Times New Roman" panose="02020603050405020304" pitchFamily="18" charset="0"/>
                <a:ea typeface="Times New Roman" panose="02020603050405020304" pitchFamily="18" charset="0"/>
              </a:rPr>
              <a:t>—“You said that I make mistakes in my project work, which makes you have to work late.”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3: Theresa confirms or clarifies the repeated information</a:t>
            </a:r>
            <a:r>
              <a:rPr lang="en-US" sz="1800" dirty="0">
                <a:solidFill>
                  <a:srgbClr val="000000"/>
                </a:solidFill>
                <a:effectLst/>
                <a:latin typeface="Times New Roman" panose="02020603050405020304" pitchFamily="18" charset="0"/>
                <a:ea typeface="Times New Roman" panose="02020603050405020304" pitchFamily="18" charset="0"/>
              </a:rPr>
              <a:t>—“That’s close but not quite what I said. You always give me your project work at the end of the day. So when I find mistakes, I end up having to work late.”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4: Tom gives his side of the story</a:t>
            </a:r>
            <a:r>
              <a:rPr lang="en-US" sz="1800" dirty="0">
                <a:solidFill>
                  <a:srgbClr val="000000"/>
                </a:solidFill>
                <a:effectLst/>
                <a:latin typeface="Times New Roman" panose="02020603050405020304" pitchFamily="18" charset="0"/>
                <a:ea typeface="Times New Roman" panose="02020603050405020304" pitchFamily="18" charset="0"/>
              </a:rPr>
              <a:t>—“I don’t mean to make you work late. I just have a busy schedule. I usually wait until late in the day to complete our project work, which is why I give it to you at the end of the day. Sorry about that.”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5: Theresa partly repeats the information</a:t>
            </a:r>
            <a:r>
              <a:rPr lang="en-US" sz="1800" dirty="0">
                <a:solidFill>
                  <a:srgbClr val="000000"/>
                </a:solidFill>
                <a:effectLst/>
                <a:latin typeface="Times New Roman" panose="02020603050405020304" pitchFamily="18" charset="0"/>
                <a:ea typeface="Times New Roman" panose="02020603050405020304" pitchFamily="18" charset="0"/>
              </a:rPr>
              <a:t>—“You said that you’re a busy person and wait until the end of the day to do the project we’re working on together.”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6: Tom confirms or clarifies the repeated information</a:t>
            </a:r>
            <a:r>
              <a:rPr lang="en-US" sz="1800" dirty="0">
                <a:solidFill>
                  <a:srgbClr val="000000"/>
                </a:solidFill>
                <a:effectLst/>
                <a:latin typeface="Times New Roman" panose="02020603050405020304" pitchFamily="18" charset="0"/>
                <a:ea typeface="Times New Roman" panose="02020603050405020304" pitchFamily="18" charset="0"/>
              </a:rPr>
              <a:t>—“Yes, and I also said that I was sorry about this causing you problems.”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Conflict Solution</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7: Theresa, the first party calling the pinch, proposes a solution</a:t>
            </a:r>
            <a:r>
              <a:rPr lang="en-US" sz="1800" dirty="0">
                <a:solidFill>
                  <a:srgbClr val="000000"/>
                </a:solidFill>
                <a:effectLst/>
                <a:latin typeface="Times New Roman" panose="02020603050405020304" pitchFamily="18" charset="0"/>
                <a:ea typeface="Times New Roman" panose="02020603050405020304" pitchFamily="18" charset="0"/>
              </a:rPr>
              <a:t>—“If you can give me your project work at 3:00 instead of 4:45, I wouldn’t have to stay late to finish my portion of our project work.”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8: Tom accepts or offers a different solution</a:t>
            </a:r>
            <a:r>
              <a:rPr lang="en-US" sz="1800" dirty="0">
                <a:solidFill>
                  <a:srgbClr val="000000"/>
                </a:solidFill>
                <a:effectLst/>
                <a:latin typeface="Times New Roman" panose="02020603050405020304" pitchFamily="18" charset="0"/>
                <a:ea typeface="Times New Roman" panose="02020603050405020304" pitchFamily="18" charset="0"/>
              </a:rPr>
              <a:t>—“Getting the project work done by 3:00 is pushing it for me. It’ll create extra anxiety and stress for me. I feel more confident about getting you the project work by 4:00 than 3:00.”</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9: Theresa and Tom continue to offer solutions until a resolution is reached</a:t>
            </a:r>
            <a:r>
              <a:rPr lang="en-US" sz="1800" dirty="0">
                <a:solidFill>
                  <a:srgbClr val="000000"/>
                </a:solidFill>
                <a:effectLst/>
                <a:latin typeface="Times New Roman" panose="02020603050405020304" pitchFamily="18" charset="0"/>
                <a:ea typeface="Times New Roman" panose="02020603050405020304" pitchFamily="18" charset="0"/>
              </a:rPr>
              <a:t>—“Here’s what. If you know it’s going to be later than 4:00, let me know by 3:30 so that I can reorder my own end-of-the-day work tasks and still finish on time.”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Step 10: Upon agreement, the parties write out the solution, sign the document, and keep it on file</a:t>
            </a:r>
            <a:r>
              <a:rPr lang="en-US" sz="1800" dirty="0">
                <a:solidFill>
                  <a:srgbClr val="000000"/>
                </a:solidFill>
                <a:effectLst/>
                <a:latin typeface="Times New Roman" panose="02020603050405020304" pitchFamily="18" charset="0"/>
                <a:ea typeface="Times New Roman" panose="02020603050405020304" pitchFamily="18" charset="0"/>
              </a:rPr>
              <a:t>—“Tom agrees to drop off his project work no later than 4:00. If running late, he will give Teresa a warning by 3:00.”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Team problem-solving process </a:t>
            </a:r>
            <a:r>
              <a:rPr lang="en-US" sz="1800" dirty="0">
                <a:effectLst/>
                <a:latin typeface="Times New Roman" panose="02020603050405020304" pitchFamily="18" charset="0"/>
                <a:ea typeface="Times New Roman" panose="02020603050405020304" pitchFamily="18" charset="0"/>
              </a:rPr>
              <a:t>Involves two or more employees working together to find a solution to a problem.</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1:</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Present the problem.</a:t>
            </a:r>
            <a:r>
              <a:rPr lang="en-US" sz="1800" dirty="0">
                <a:solidFill>
                  <a:srgbClr val="000000"/>
                </a:solidFill>
                <a:effectLst/>
                <a:latin typeface="Times New Roman" panose="02020603050405020304" pitchFamily="18" charset="0"/>
                <a:ea typeface="Times New Roman" panose="02020603050405020304" pitchFamily="18" charset="0"/>
              </a:rPr>
              <a:t> Present the problem to all team members and address clarifying questions so all key issues are understood.</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2:</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Define individual solutions.</a:t>
            </a:r>
            <a:r>
              <a:rPr lang="en-US" sz="1800" dirty="0">
                <a:solidFill>
                  <a:srgbClr val="000000"/>
                </a:solidFill>
                <a:effectLst/>
                <a:latin typeface="Times New Roman" panose="02020603050405020304" pitchFamily="18" charset="0"/>
                <a:ea typeface="Times New Roman" panose="02020603050405020304" pitchFamily="18" charset="0"/>
              </a:rPr>
              <a:t> Each team member individually writes down possible solutions to the problem.</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3:</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Present individual solutions.</a:t>
            </a:r>
            <a:r>
              <a:rPr lang="en-US" sz="1800" dirty="0">
                <a:solidFill>
                  <a:srgbClr val="000000"/>
                </a:solidFill>
                <a:effectLst/>
                <a:latin typeface="Times New Roman" panose="02020603050405020304" pitchFamily="18" charset="0"/>
                <a:ea typeface="Times New Roman" panose="02020603050405020304" pitchFamily="18" charset="0"/>
              </a:rPr>
              <a:t> Each team member reads his or her solution to the entire team, and the list of potential solutions is recorded. Team members listen carefully without responding.</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4:</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Clarify individual solutions.</a:t>
            </a:r>
            <a:r>
              <a:rPr lang="en-US" sz="1800" dirty="0">
                <a:solidFill>
                  <a:srgbClr val="000000"/>
                </a:solidFill>
                <a:effectLst/>
                <a:latin typeface="Times New Roman" panose="02020603050405020304" pitchFamily="18" charset="0"/>
                <a:ea typeface="Times New Roman" panose="02020603050405020304" pitchFamily="18" charset="0"/>
              </a:rPr>
              <a:t> Each team member explains his or her solution in greater detail and responds to clarifying questions. The solutions are not judged as good or bad. Criticizing solutions during this step will inhibit introverted people from further participation.</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5:</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Brainstorm. </a:t>
            </a:r>
            <a:r>
              <a:rPr lang="en-US" sz="1800" dirty="0">
                <a:solidFill>
                  <a:srgbClr val="000000"/>
                </a:solidFill>
                <a:effectLst/>
                <a:latin typeface="Times New Roman" panose="02020603050405020304" pitchFamily="18" charset="0"/>
                <a:ea typeface="Times New Roman" panose="02020603050405020304" pitchFamily="18" charset="0"/>
              </a:rPr>
              <a:t>For 3 minutes, team members should spontaneously propose as many solutions as possible, no matter how odd or impractical they might initially seem. New ideas can amend solutions already mentioned. Do not critique these new solutions yet. This step is likely to be dominated by extroverts. Make sure that introverted people are given an opportunity to express their new ideas.</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6:</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Group and prioritize solutions.</a:t>
            </a:r>
            <a:r>
              <a:rPr lang="en-US" sz="1800" dirty="0">
                <a:solidFill>
                  <a:srgbClr val="000000"/>
                </a:solidFill>
                <a:effectLst/>
                <a:latin typeface="Times New Roman" panose="02020603050405020304" pitchFamily="18" charset="0"/>
                <a:ea typeface="Times New Roman" panose="02020603050405020304" pitchFamily="18" charset="0"/>
              </a:rPr>
              <a:t> As a team, organize the list of potential solutions according to common themes and prioritize them according to the greatest likelihood of success or greatest impact. Consider ease of implementation and costs, or impact magnitude, when prioritizing the solutions. Develop action plans for implementing the best solutions.</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7:</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Play devil’s advocate.</a:t>
            </a:r>
            <a:r>
              <a:rPr lang="en-US" sz="1800" dirty="0">
                <a:solidFill>
                  <a:srgbClr val="000000"/>
                </a:solidFill>
                <a:effectLst/>
                <a:latin typeface="Times New Roman" panose="02020603050405020304" pitchFamily="18" charset="0"/>
                <a:ea typeface="Times New Roman" panose="02020603050405020304" pitchFamily="18" charset="0"/>
              </a:rPr>
              <a:t> Assign one team member the role of devil’s advocate. This person should state all the reasons why the highest-priority solution is likely to fail. Other team members should respond to these concerns and develop plans for how these obstacles and shortcomings could be managed.</a:t>
            </a:r>
          </a:p>
          <a:p>
            <a:pPr marL="971550" marR="182880" lvl="1" indent="-285750" algn="just">
              <a:lnSpc>
                <a:spcPct val="15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Phase 8:</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Implement and monitor.</a:t>
            </a:r>
            <a:r>
              <a:rPr lang="en-US" sz="1800" dirty="0">
                <a:solidFill>
                  <a:srgbClr val="000000"/>
                </a:solidFill>
                <a:effectLst/>
                <a:latin typeface="Times New Roman" panose="02020603050405020304" pitchFamily="18" charset="0"/>
                <a:ea typeface="Times New Roman" panose="02020603050405020304" pitchFamily="18" charset="0"/>
              </a:rPr>
              <a:t> Have teams implement high-priority solutions that fall within the boundaries of their authority and monitor the outcomes. Team members should present complex and costly solutions or solutions that affect the operations of other work units to the appropriate manager for further analysis.</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95947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Open-book management </a:t>
            </a:r>
            <a:r>
              <a:rPr lang="en-US" sz="1800" dirty="0">
                <a:effectLst/>
                <a:latin typeface="Times New Roman" panose="02020603050405020304" pitchFamily="18" charset="0"/>
                <a:ea typeface="Times New Roman" panose="02020603050405020304" pitchFamily="18" charset="0"/>
              </a:rPr>
              <a:t>A technique whereby managers share relevant financial and operational information with nonmanagement employees so they can better understand the organization’s financial situation and operational issues and make better informed decisions.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Trusting nonmanagement employees with previously confidential financial and operational information enables them to behave more like managers.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Open-book management is particularly useful during recessionary periods or a slowdown in the business cycle.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Greater access to planning and budgeting information enables employees to foresee the need for change. </a:t>
            </a: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3121577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To optimize open-book management success, provide employees with the following:</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Relevant financial and operational information for decision-making purposes</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Training to understand the numbers critical for tracking organizational performance</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Training to understand how their daily activities affect the financial and operational targets</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Authority to make decisions that will enable the work unit to reach the targets</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A financial stake in the organization’s success, such as a bonus tied to meeting targets or profit sharing</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3712550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Appreciative inquiry</a:t>
            </a:r>
            <a:r>
              <a:rPr lang="en-US" sz="1800" dirty="0">
                <a:effectLst/>
                <a:latin typeface="Times New Roman" panose="02020603050405020304" pitchFamily="18" charset="0"/>
                <a:ea typeface="Times New Roman" panose="02020603050405020304" pitchFamily="18" charset="0"/>
              </a:rPr>
              <a:t> A team-based management technique that focuses on the strengths of both the employee and the organization, rather than dwelling on weaknesses.</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Appreciative inquiry is a four-phase process where employees (1) identify organizational processes that work well (</a:t>
            </a:r>
            <a:r>
              <a:rPr lang="en-US" sz="1800" i="1" dirty="0">
                <a:effectLst/>
                <a:latin typeface="Times New Roman" panose="02020603050405020304" pitchFamily="18" charset="0"/>
                <a:ea typeface="Times New Roman" panose="02020603050405020304" pitchFamily="18" charset="0"/>
              </a:rPr>
              <a:t>discover</a:t>
            </a:r>
            <a:r>
              <a:rPr lang="en-US" sz="1800" dirty="0">
                <a:effectLst/>
                <a:latin typeface="Times New Roman" panose="02020603050405020304" pitchFamily="18" charset="0"/>
                <a:ea typeface="Times New Roman" panose="02020603050405020304" pitchFamily="18" charset="0"/>
              </a:rPr>
              <a:t>), (2) envision processes that would work well in the future (</a:t>
            </a:r>
            <a:r>
              <a:rPr lang="en-US" sz="1800" i="1" dirty="0">
                <a:effectLst/>
                <a:latin typeface="Times New Roman" panose="02020603050405020304" pitchFamily="18" charset="0"/>
                <a:ea typeface="Times New Roman" panose="02020603050405020304" pitchFamily="18" charset="0"/>
              </a:rPr>
              <a:t>dream</a:t>
            </a:r>
            <a:r>
              <a:rPr lang="en-US" sz="1800" dirty="0">
                <a:effectLst/>
                <a:latin typeface="Times New Roman" panose="02020603050405020304" pitchFamily="18" charset="0"/>
                <a:ea typeface="Times New Roman" panose="02020603050405020304" pitchFamily="18" charset="0"/>
              </a:rPr>
              <a:t>), (3) plan and prioritize processes that would work well (</a:t>
            </a:r>
            <a:r>
              <a:rPr lang="en-US" sz="1800" i="1" dirty="0">
                <a:effectLst/>
                <a:latin typeface="Times New Roman" panose="02020603050405020304" pitchFamily="18" charset="0"/>
                <a:ea typeface="Times New Roman" panose="02020603050405020304" pitchFamily="18" charset="0"/>
              </a:rPr>
              <a:t>design</a:t>
            </a:r>
            <a:r>
              <a:rPr lang="en-US" sz="1800" dirty="0">
                <a:effectLst/>
                <a:latin typeface="Times New Roman" panose="02020603050405020304" pitchFamily="18" charset="0"/>
                <a:ea typeface="Times New Roman" panose="02020603050405020304" pitchFamily="18" charset="0"/>
              </a:rPr>
              <a:t>), and (4) implement the proposals (</a:t>
            </a:r>
            <a:r>
              <a:rPr lang="en-US" sz="1800" i="1" dirty="0">
                <a:effectLst/>
                <a:latin typeface="Times New Roman" panose="02020603050405020304" pitchFamily="18" charset="0"/>
                <a:ea typeface="Times New Roman" panose="02020603050405020304" pitchFamily="18" charset="0"/>
              </a:rPr>
              <a:t>destiny</a:t>
            </a:r>
            <a:r>
              <a:rPr lang="en-US" sz="1800" dirty="0">
                <a:effectLst/>
                <a:latin typeface="Times New Roman" panose="02020603050405020304" pitchFamily="18" charset="0"/>
                <a:ea typeface="Times New Roman" panose="02020603050405020304" pitchFamily="18" charset="0"/>
              </a:rPr>
              <a:t>).</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following eight-step appreciative inquiry workshop can empower employees to achieve superior customer service based on organizational strengths.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 Individually reflect on superior customer service (Discover).</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 In a small team, determine the essential elements of superior customer service.</a:t>
            </a:r>
            <a:r>
              <a:rPr lang="en-US" sz="1800" dirty="0">
                <a:solidFill>
                  <a:srgbClr val="000000"/>
                </a:solidFill>
                <a:effectLst/>
                <a:latin typeface="Times New Roman" panose="02020603050405020304" pitchFamily="18" charset="0"/>
                <a:ea typeface="Times New Roman" panose="02020603050405020304" pitchFamily="18" charset="0"/>
              </a:rPr>
              <a:t> </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 Develop a collective vision of what is needed to achieve superior customer service (Dream).</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4: Create a draft of a new organizational mission statement that emphasizes superior customer service at every level of operations.</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5: Determine the organization’s current “positive core.”</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6: Make personal commitments (Design).</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7: Make organizational action recommendations.</a:t>
            </a:r>
            <a:endParaRPr lang="en-US" sz="1800" i="0"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8: Have management follow up (Destiny).</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793706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11.4 Facilitate an effective team problem-solving process.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Schedule a team huddle for 10 to 15 minutes at the end of the day for each team member to process daily events and prepare to manage ongoing problems the following day. </a:t>
            </a: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Have one employee address the following four issues, and then the next employee in the huddle does likewise until all team members have shared:</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A performance accomplishment or satisfaction experienced during the day</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A problem that arose during the day and was solved</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A lesson learned from the accomplishment or problem that might benefit other team members</a:t>
            </a:r>
          </a:p>
          <a:p>
            <a:pPr marL="800100" marR="0" lvl="1" indent="-34290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A problem that still needs to be addressed</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2270266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11.5 Describe how three group-based financial incentive systems operate and empower employees.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Scanlon-type gainsharing plans</a:t>
            </a:r>
            <a:r>
              <a:rPr lang="en-US" sz="1800" dirty="0">
                <a:effectLst/>
                <a:latin typeface="Times New Roman" panose="02020603050405020304" pitchFamily="18" charset="0"/>
                <a:ea typeface="Times New Roman" panose="02020603050405020304" pitchFamily="18" charset="0"/>
              </a:rPr>
              <a:t> Plans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empower employees by delegating institutional responsibility and accountability for improving operations to employee teams.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Gainsharing plans were initially implemented in manufacturing facilities and spread to other types of organizations, such as restaurants and government offices.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Five Scanlon-type gainsharing plan features are a gainsharing coordinator, suggestion system, gainsharing team, review board, and group-based financial bonus.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3682428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11.5 Describe how three group-based financial incentive systems operate and empower employees.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Profit-sharing plans are governed by the Employee Retirement Income Security Act (ERISA).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Profit-sharing companies set aside a percentage of profits beyond a targeted amount into a bonus pool.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Profits are distributed in cash or stock at the end of the fiscal year, or as deferred compensation.</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Profit-sharing plans enhance organizational loyalty by lengthening the time required for an employee to have full access to the funds.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1972005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11.5 Describe how three group-based financial incentive systems operate and empower employees.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Stock options</a:t>
            </a:r>
            <a:r>
              <a:rPr lang="en-US" sz="1800" dirty="0">
                <a:effectLst/>
                <a:latin typeface="Times New Roman" panose="02020603050405020304" pitchFamily="18" charset="0"/>
                <a:ea typeface="Times New Roman" panose="02020603050405020304" pitchFamily="18" charset="0"/>
              </a:rPr>
              <a:t> A benefit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 employees the right to purchase a specific number of company shares at a fixed price by a particular future date, typically 10 years.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Employees often have full vesting rights after 3 to 5 years and are taxed on the profits earned when they buy and sell their stock.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a:t>
            </a:r>
            <a:r>
              <a:rPr lang="en-US" sz="1800" i="1" dirty="0">
                <a:effectLst/>
                <a:latin typeface="Times New Roman" panose="02020603050405020304" pitchFamily="18" charset="0"/>
                <a:ea typeface="Times New Roman" panose="02020603050405020304" pitchFamily="18" charset="0"/>
              </a:rPr>
              <a:t>employee stock purchase plan</a:t>
            </a:r>
            <a:r>
              <a:rPr lang="en-US" sz="1800" dirty="0">
                <a:effectLst/>
                <a:latin typeface="Times New Roman" panose="02020603050405020304" pitchFamily="18" charset="0"/>
                <a:ea typeface="Times New Roman" panose="02020603050405020304" pitchFamily="18" charset="0"/>
              </a:rPr>
              <a:t> is slightly different from a stock option plan.</a:t>
            </a:r>
            <a:endParaRPr lang="en-US" dirty="0"/>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Under an employee stock purchase plan, employees request to have deductions taken out of their pay and put into an account to purchase stock at a discount, usually 15%, by a specified date.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privately held companies, whose stocks are not sold on the open market, offer employees </a:t>
            </a:r>
            <a:r>
              <a:rPr lang="en-US" sz="1800" i="1" dirty="0">
                <a:effectLst/>
                <a:latin typeface="Times New Roman" panose="02020603050405020304" pitchFamily="18" charset="0"/>
                <a:ea typeface="Times New Roman" panose="02020603050405020304" pitchFamily="18" charset="0"/>
              </a:rPr>
              <a:t>phantom stock</a:t>
            </a:r>
            <a:r>
              <a:rPr lang="en-US" sz="1800" dirty="0">
                <a:effectLst/>
                <a:latin typeface="Times New Roman" panose="02020603050405020304" pitchFamily="18" charset="0"/>
                <a:ea typeface="Times New Roman" panose="02020603050405020304" pitchFamily="18" charset="0"/>
              </a:rPr>
              <a:t>.</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Many companies use the phantom stock as an employee bonus linked to firm profitability.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338860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Paul Lawrence, using evolutionary and brain science research findings, suggests that our decisions are greatly influenced by four innate, subconscious drives: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(1) the </a:t>
            </a:r>
            <a:r>
              <a:rPr lang="en-US" sz="1800" i="1" dirty="0">
                <a:effectLst/>
                <a:latin typeface="Times New Roman" panose="02020603050405020304" pitchFamily="18" charset="0"/>
                <a:ea typeface="Times New Roman" panose="02020603050405020304" pitchFamily="18" charset="0"/>
              </a:rPr>
              <a:t>drive to acquire</a:t>
            </a:r>
            <a:r>
              <a:rPr lang="en-US" sz="1800" dirty="0">
                <a:effectLst/>
                <a:latin typeface="Times New Roman" panose="02020603050405020304" pitchFamily="18" charset="0"/>
                <a:ea typeface="Times New Roman" panose="02020603050405020304" pitchFamily="18" charset="0"/>
              </a:rPr>
              <a:t> objects and experiences that improve our status relative to others;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(2) the </a:t>
            </a:r>
            <a:r>
              <a:rPr lang="en-US" sz="1800" i="1" dirty="0">
                <a:effectLst/>
                <a:latin typeface="Times New Roman" panose="02020603050405020304" pitchFamily="18" charset="0"/>
                <a:ea typeface="Times New Roman" panose="02020603050405020304" pitchFamily="18" charset="0"/>
              </a:rPr>
              <a:t>drive to defend</a:t>
            </a:r>
            <a:r>
              <a:rPr lang="en-US" sz="1800" dirty="0">
                <a:effectLst/>
                <a:latin typeface="Times New Roman" panose="02020603050405020304" pitchFamily="18" charset="0"/>
                <a:ea typeface="Times New Roman" panose="02020603050405020304" pitchFamily="18" charset="0"/>
              </a:rPr>
              <a:t> ourselves, our loved ones, our beliefs, and our resources from harm;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(3) the </a:t>
            </a:r>
            <a:r>
              <a:rPr lang="en-US" sz="1800" i="1" dirty="0">
                <a:effectLst/>
                <a:latin typeface="Times New Roman" panose="02020603050405020304" pitchFamily="18" charset="0"/>
                <a:ea typeface="Times New Roman" panose="02020603050405020304" pitchFamily="18" charset="0"/>
              </a:rPr>
              <a:t>drive to bond</a:t>
            </a:r>
            <a:r>
              <a:rPr lang="en-US" sz="1800" dirty="0">
                <a:effectLst/>
                <a:latin typeface="Times New Roman" panose="02020603050405020304" pitchFamily="18" charset="0"/>
                <a:ea typeface="Times New Roman" panose="02020603050405020304" pitchFamily="18" charset="0"/>
              </a:rPr>
              <a:t> with others in long-term relationships of mutual care and commitment; and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(4) the </a:t>
            </a:r>
            <a:r>
              <a:rPr lang="en-US" sz="1800" i="1" dirty="0">
                <a:effectLst/>
                <a:latin typeface="Times New Roman" panose="02020603050405020304" pitchFamily="18" charset="0"/>
                <a:ea typeface="Times New Roman" panose="02020603050405020304" pitchFamily="18" charset="0"/>
              </a:rPr>
              <a:t>drive to learn</a:t>
            </a:r>
            <a:r>
              <a:rPr lang="en-US" sz="1800" dirty="0">
                <a:effectLst/>
                <a:latin typeface="Times New Roman" panose="02020603050405020304" pitchFamily="18" charset="0"/>
                <a:ea typeface="Times New Roman" panose="02020603050405020304" pitchFamily="18" charset="0"/>
              </a:rPr>
              <a:t> and make sense of the world and ourselves.</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Lawrence, misguided CEOs and managers fulfill some drives and suppress others.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misguided CEOs and managers are often concerned with fulfilling only their own drives to acquire, defend, and learn, not those of other employees, which is detrimental to everyone’s moral development.</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93991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Hierarchy of needs </a:t>
            </a:r>
            <a:r>
              <a:rPr lang="en-US" sz="1800" dirty="0">
                <a:effectLst/>
                <a:latin typeface="Times New Roman" panose="02020603050405020304" pitchFamily="18" charset="0"/>
                <a:ea typeface="Times New Roman" panose="02020603050405020304" pitchFamily="18" charset="0"/>
              </a:rPr>
              <a:t>A theory conceptualized by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developmental psychologist Abraham Maslow that differentiated between the five categories of needs every individual has: physiological, safety, social, self-esteem, and self-actualization.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engaged employee, one who has an emotional bond to the work task and organization, is typically experiencing the three highest-level needs—social, self-esteem, and self-actualization—at work.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But the higher-level needs that contribute to employee engagement are difficult to tap into unless the first two foundational needs—physiological and safety—are experienced.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Chip Conley, founder of Joie de Vivre Hospitality, condensed Maslow’s five need levels into three: survival, success, and transformation.</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76810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548DD4"/>
                </a:solidFill>
                <a:effectLst/>
                <a:latin typeface="Times New Roman" panose="02020603050405020304" pitchFamily="18" charset="0"/>
                <a:ea typeface="Times New Roman" panose="02020603050405020304" pitchFamily="18" charset="0"/>
              </a:rPr>
              <a:t>Figure 11.1 Maslow’s Hierarchy of Needs</a:t>
            </a: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387158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Instead of balancing needs, or a hierarchy of needs, McClelland noted that individuals have three types of needs—affiliation, achievement, and power—and the desire for each need may differ and can be rated high, moderate, or low.</a:t>
            </a:r>
          </a:p>
          <a:p>
            <a:pPr marL="171450"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Managers can best engage an employee by matching the individual’s most dominant need with its associated motivating factor. Generally,</a:t>
            </a:r>
          </a:p>
          <a:p>
            <a:pPr marL="628650" lvl="1"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employees with a high need for achievement are motivated by challenging work;</a:t>
            </a:r>
          </a:p>
          <a:p>
            <a:pPr marL="628650" lvl="1"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employees with a high need for power are motivated by managing other people; and</a:t>
            </a:r>
          </a:p>
          <a:p>
            <a:pPr marL="628650" lvl="1"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employees with a high need for affiliation are motivated by collegial work environments.</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8117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relationship between job satisfaction and employee productivity, however, is complex.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Frederick Herzberg concluded that job satisfaction is not a linear concept whereby the presence of some factors results in job satisfaction and their lack contributes to job dissatisfaction.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Instead, factors contributing to job satisfaction are separate and distinct from factors contributing to job dissatisfaction.</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Job satisfaction factors, which Herzberg called “motivation factors,” are related to what people do at work.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Job dissatisfaction factors, which Herzberg called “hygiene factors,” are related to the work environment, such as unfair policies, low wages, and poor relationships with supervisors and coworkers.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214562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11.1 Herzberg’s Job Satisfaction–Dissatisfaction Theory</a:t>
            </a: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23344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 Describe different ways to ethically engage employees with their work tasks.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Organizational justice </a:t>
            </a:r>
            <a:r>
              <a:rPr lang="en-US" sz="1800" dirty="0">
                <a:effectLst/>
                <a:latin typeface="Times New Roman" panose="02020603050405020304" pitchFamily="18" charset="0"/>
                <a:ea typeface="Times New Roman" panose="02020603050405020304" pitchFamily="18" charset="0"/>
              </a:rPr>
              <a:t>A multidimensional concept divided into four forms: procedural, informational, interactional, and distributive justice.</a:t>
            </a:r>
          </a:p>
          <a:p>
            <a:pPr marL="742950" marR="45720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Procedural justice.</a:t>
            </a:r>
            <a:r>
              <a:rPr lang="en-US" sz="1800" dirty="0">
                <a:solidFill>
                  <a:srgbClr val="548DD4"/>
                </a:solidFill>
                <a:effectLst/>
                <a:latin typeface="Times New Roman" panose="02020603050405020304" pitchFamily="18" charset="0"/>
                <a:ea typeface="Times New Roman" panose="02020603050405020304" pitchFamily="18" charset="0"/>
              </a:rPr>
              <a:t> Decision-making procedures are fair. Employees can provide input, procedures are unbiased and applied consistently, and decisions can be appealed.</a:t>
            </a:r>
          </a:p>
          <a:p>
            <a:pPr marL="742950" marR="45720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Informational justice.</a:t>
            </a:r>
            <a:r>
              <a:rPr lang="en-US" sz="1800" dirty="0">
                <a:solidFill>
                  <a:srgbClr val="548DD4"/>
                </a:solidFill>
                <a:effectLst/>
                <a:latin typeface="Times New Roman" panose="02020603050405020304" pitchFamily="18" charset="0"/>
                <a:ea typeface="Times New Roman" panose="02020603050405020304" pitchFamily="18" charset="0"/>
              </a:rPr>
              <a:t> Information is conveyed fairly. Employees receive relevant and accurate information in a timely manner.</a:t>
            </a:r>
          </a:p>
          <a:p>
            <a:pPr marL="742950" marR="45720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Interactional justice.</a:t>
            </a:r>
            <a:r>
              <a:rPr lang="en-US" sz="1800" dirty="0">
                <a:solidFill>
                  <a:srgbClr val="548DD4"/>
                </a:solidFill>
                <a:effectLst/>
                <a:latin typeface="Times New Roman" panose="02020603050405020304" pitchFamily="18" charset="0"/>
                <a:ea typeface="Times New Roman" panose="02020603050405020304" pitchFamily="18" charset="0"/>
              </a:rPr>
              <a:t> Employees treat each other fairly. Employees are treated with dignity by supervisors, peers, and subordinates.</a:t>
            </a:r>
          </a:p>
          <a:p>
            <a:pPr marL="742950" marR="45720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Distributive justice.</a:t>
            </a:r>
            <a:r>
              <a:rPr lang="en-US" sz="1800" dirty="0">
                <a:solidFill>
                  <a:srgbClr val="548DD4"/>
                </a:solidFill>
                <a:effectLst/>
                <a:latin typeface="Times New Roman" panose="02020603050405020304" pitchFamily="18" charset="0"/>
                <a:ea typeface="Times New Roman" panose="02020603050405020304" pitchFamily="18" charset="0"/>
              </a:rPr>
              <a:t> The distribution of outcomes is fair. Pay, benefits, promotions, and workloads reflect individual capabilities and efforts.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Organizational justice is influenced by ethical leadership at the institutional and personal levels.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strong sense of organizational justice by employees generates organizational citizenship behaviors and commitment to supervisors.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Unjust managers, conversely, inspire deviant and retaliatory behaviors from employees, including production disruptions and theft.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Companies tend to reward managers for focusing on technical tasks rather than relationship tasks, though both are essential, and that’s how managers allocate their time.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08516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11: Ethically Engaging and Empowering Employees</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(8 of 13)</a:t>
            </a:r>
          </a:p>
        </p:txBody>
      </p:sp>
      <p:sp>
        <p:nvSpPr>
          <p:cNvPr id="4" name="Content Placeholder 3"/>
          <p:cNvSpPr>
            <a:spLocks noGrp="1"/>
          </p:cNvSpPr>
          <p:nvPr>
            <p:ph idx="1"/>
          </p:nvPr>
        </p:nvSpPr>
        <p:spPr/>
        <p:txBody>
          <a:bodyPr>
            <a:normAutofit/>
          </a:bodyPr>
          <a:lstStyle/>
          <a:p>
            <a:pPr marL="0" indent="0">
              <a:buNone/>
            </a:pPr>
            <a:r>
              <a:rPr lang="en-US" dirty="0"/>
              <a:t>Unethical Bullies</a:t>
            </a:r>
          </a:p>
          <a:p>
            <a:r>
              <a:rPr lang="en-US" dirty="0"/>
              <a:t>Bullying can take many forms.</a:t>
            </a:r>
          </a:p>
          <a:p>
            <a:r>
              <a:rPr lang="en-US" dirty="0"/>
              <a:t>Bullies can negatively impact the organization.</a:t>
            </a:r>
          </a:p>
          <a:p>
            <a:r>
              <a:rPr lang="en-US" dirty="0"/>
              <a:t>Example: Telecom.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56121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(9 of 13)</a:t>
            </a:r>
          </a:p>
        </p:txBody>
      </p:sp>
      <p:sp>
        <p:nvSpPr>
          <p:cNvPr id="4" name="Content Placeholder 3"/>
          <p:cNvSpPr>
            <a:spLocks noGrp="1"/>
          </p:cNvSpPr>
          <p:nvPr>
            <p:ph idx="1"/>
          </p:nvPr>
        </p:nvSpPr>
        <p:spPr/>
        <p:txBody>
          <a:bodyPr>
            <a:normAutofit/>
          </a:bodyPr>
          <a:lstStyle/>
          <a:p>
            <a:pPr marL="0" indent="0">
              <a:buNone/>
            </a:pPr>
            <a:r>
              <a:rPr lang="en-US" dirty="0"/>
              <a:t>Unethical Bullies</a:t>
            </a:r>
          </a:p>
          <a:p>
            <a:r>
              <a:rPr lang="en-US" dirty="0"/>
              <a:t>What managers can do about bullying.</a:t>
            </a:r>
          </a:p>
          <a:p>
            <a:r>
              <a:rPr lang="en-US" dirty="0"/>
              <a:t>6 strategies for victims of bullying.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11070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(10 of 13)</a:t>
            </a:r>
          </a:p>
        </p:txBody>
      </p:sp>
      <p:sp>
        <p:nvSpPr>
          <p:cNvPr id="4" name="Content Placeholder 3"/>
          <p:cNvSpPr>
            <a:spLocks noGrp="1"/>
          </p:cNvSpPr>
          <p:nvPr>
            <p:ph idx="1"/>
          </p:nvPr>
        </p:nvSpPr>
        <p:spPr/>
        <p:txBody>
          <a:bodyPr>
            <a:normAutofit/>
          </a:bodyPr>
          <a:lstStyle/>
          <a:p>
            <a:pPr marL="0" indent="0">
              <a:buNone/>
            </a:pPr>
            <a:r>
              <a:rPr lang="en-US" dirty="0"/>
              <a:t>Meaningful Work</a:t>
            </a:r>
          </a:p>
          <a:p>
            <a:r>
              <a:rPr lang="en-US" dirty="0"/>
              <a:t>Fundamental human need.</a:t>
            </a:r>
          </a:p>
          <a:p>
            <a:r>
              <a:rPr lang="en-US" dirty="0"/>
              <a:t>Person’s “flow” and part of “self-concept.”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44461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(11 of 13)</a:t>
            </a:r>
          </a:p>
        </p:txBody>
      </p:sp>
      <p:sp>
        <p:nvSpPr>
          <p:cNvPr id="4" name="Content Placeholder 3"/>
          <p:cNvSpPr>
            <a:spLocks noGrp="1"/>
          </p:cNvSpPr>
          <p:nvPr>
            <p:ph idx="1"/>
          </p:nvPr>
        </p:nvSpPr>
        <p:spPr/>
        <p:txBody>
          <a:bodyPr>
            <a:normAutofit/>
          </a:bodyPr>
          <a:lstStyle/>
          <a:p>
            <a:pPr marL="0" indent="0">
              <a:buNone/>
            </a:pPr>
            <a:r>
              <a:rPr lang="en-US" dirty="0"/>
              <a:t>Meaningful Work: Lips-Wiersma and Morris</a:t>
            </a:r>
          </a:p>
          <a:p>
            <a:r>
              <a:rPr lang="en-US" dirty="0"/>
              <a:t>4 sources of meaningful work.</a:t>
            </a:r>
          </a:p>
          <a:p>
            <a:r>
              <a:rPr lang="en-US" dirty="0"/>
              <a:t>Continuums: being–doing and self–others.</a:t>
            </a:r>
          </a:p>
          <a:p>
            <a:r>
              <a:rPr lang="en-US" dirty="0"/>
              <a:t>Sources encircled by “reality.”</a:t>
            </a:r>
          </a:p>
          <a:p>
            <a:r>
              <a:rPr lang="en-US" dirty="0"/>
              <a:t>Employee assessment.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59464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(13 of 13)</a:t>
            </a:r>
          </a:p>
        </p:txBody>
      </p:sp>
      <p:sp>
        <p:nvSpPr>
          <p:cNvPr id="4" name="Content Placeholder 3"/>
          <p:cNvSpPr>
            <a:spLocks noGrp="1"/>
          </p:cNvSpPr>
          <p:nvPr>
            <p:ph idx="1"/>
          </p:nvPr>
        </p:nvSpPr>
        <p:spPr/>
        <p:txBody>
          <a:bodyPr>
            <a:normAutofit/>
          </a:bodyPr>
          <a:lstStyle/>
          <a:p>
            <a:pPr marL="0" indent="0">
              <a:buNone/>
            </a:pPr>
            <a:r>
              <a:rPr lang="en-US" dirty="0"/>
              <a:t>Measuring Employee Engagement</a:t>
            </a:r>
          </a:p>
          <a:p>
            <a:r>
              <a:rPr lang="en-US" dirty="0"/>
              <a:t>Managers the most important factor.</a:t>
            </a:r>
          </a:p>
          <a:p>
            <a:r>
              <a:rPr lang="en-US" dirty="0"/>
              <a:t>Pay is not one of the tope motivational factors.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14610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Empowering Employees</a:t>
            </a:r>
            <a:br>
              <a:rPr lang="en-US" dirty="0"/>
            </a:br>
            <a:r>
              <a:rPr lang="en-US" sz="2200" dirty="0"/>
              <a:t>(1 of 5)</a:t>
            </a:r>
          </a:p>
        </p:txBody>
      </p:sp>
      <p:graphicFrame>
        <p:nvGraphicFramePr>
          <p:cNvPr id="6" name="Table 6">
            <a:extLst>
              <a:ext uri="{FF2B5EF4-FFF2-40B4-BE49-F238E27FC236}">
                <a16:creationId xmlns="" xmlns:a16="http://schemas.microsoft.com/office/drawing/2014/main" id="{2430259C-1F39-4F8E-8452-9BD752E22213}"/>
              </a:ext>
            </a:extLst>
          </p:cNvPr>
          <p:cNvGraphicFramePr>
            <a:graphicFrameLocks noGrp="1"/>
          </p:cNvGraphicFramePr>
          <p:nvPr>
            <p:ph idx="1"/>
            <p:extLst>
              <p:ext uri="{D42A27DB-BD31-4B8C-83A1-F6EECF244321}">
                <p14:modId xmlns:p14="http://schemas.microsoft.com/office/powerpoint/2010/main" val="4050092419"/>
              </p:ext>
            </p:extLst>
          </p:nvPr>
        </p:nvGraphicFramePr>
        <p:xfrm>
          <a:off x="457200" y="2133600"/>
          <a:ext cx="8229600" cy="42113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3153190964"/>
                    </a:ext>
                  </a:extLst>
                </a:gridCol>
                <a:gridCol w="1447800">
                  <a:extLst>
                    <a:ext uri="{9D8B030D-6E8A-4147-A177-3AD203B41FA5}">
                      <a16:colId xmlns="" xmlns:a16="http://schemas.microsoft.com/office/drawing/2014/main" val="404636982"/>
                    </a:ext>
                  </a:extLst>
                </a:gridCol>
                <a:gridCol w="2514600">
                  <a:extLst>
                    <a:ext uri="{9D8B030D-6E8A-4147-A177-3AD203B41FA5}">
                      <a16:colId xmlns="" xmlns:a16="http://schemas.microsoft.com/office/drawing/2014/main" val="1298069360"/>
                    </a:ext>
                  </a:extLst>
                </a:gridCol>
                <a:gridCol w="2895600">
                  <a:extLst>
                    <a:ext uri="{9D8B030D-6E8A-4147-A177-3AD203B41FA5}">
                      <a16:colId xmlns="" xmlns:a16="http://schemas.microsoft.com/office/drawing/2014/main" val="3890249237"/>
                    </a:ext>
                  </a:extLst>
                </a:gridCol>
              </a:tblGrid>
              <a:tr h="370840">
                <a:tc>
                  <a:txBody>
                    <a:bodyPr/>
                    <a:lstStyle/>
                    <a:p>
                      <a:r>
                        <a:rPr lang="en-US" dirty="0"/>
                        <a:t>Type</a:t>
                      </a:r>
                    </a:p>
                  </a:txBody>
                  <a:tcPr/>
                </a:tc>
                <a:tc>
                  <a:txBody>
                    <a:bodyPr/>
                    <a:lstStyle/>
                    <a:p>
                      <a:r>
                        <a:rPr lang="en-US" dirty="0"/>
                        <a:t>Prevalence</a:t>
                      </a:r>
                    </a:p>
                  </a:txBody>
                  <a:tcPr/>
                </a:tc>
                <a:tc>
                  <a:txBody>
                    <a:bodyPr/>
                    <a:lstStyle/>
                    <a:p>
                      <a:r>
                        <a:rPr lang="en-US" dirty="0"/>
                        <a:t>Attitude &amp; Behavior</a:t>
                      </a:r>
                    </a:p>
                  </a:txBody>
                  <a:tcPr/>
                </a:tc>
                <a:tc>
                  <a:txBody>
                    <a:bodyPr/>
                    <a:lstStyle/>
                    <a:p>
                      <a:r>
                        <a:rPr lang="en-US" dirty="0"/>
                        <a:t>How to Manage</a:t>
                      </a:r>
                    </a:p>
                  </a:txBody>
                  <a:tcPr/>
                </a:tc>
                <a:extLst>
                  <a:ext uri="{0D108BD9-81ED-4DB2-BD59-A6C34878D82A}">
                    <a16:rowId xmlns="" xmlns:a16="http://schemas.microsoft.com/office/drawing/2014/main" val="1448938384"/>
                  </a:ext>
                </a:extLst>
              </a:tr>
              <a:tr h="370840">
                <a:tc>
                  <a:txBody>
                    <a:bodyPr/>
                    <a:lstStyle/>
                    <a:p>
                      <a:r>
                        <a:rPr lang="en-US" dirty="0"/>
                        <a:t>Go-getters</a:t>
                      </a:r>
                    </a:p>
                  </a:txBody>
                  <a:tcPr/>
                </a:tc>
                <a:tc>
                  <a:txBody>
                    <a:bodyPr/>
                    <a:lstStyle/>
                    <a:p>
                      <a:r>
                        <a:rPr lang="en-US" dirty="0"/>
                        <a:t>Some</a:t>
                      </a:r>
                    </a:p>
                  </a:txBody>
                  <a:tcPr/>
                </a:tc>
                <a:tc>
                  <a:txBody>
                    <a:bodyPr/>
                    <a:lstStyle/>
                    <a:p>
                      <a:pPr hangingPunct="0"/>
                      <a:r>
                        <a:rPr lang="en-US" sz="1800" kern="1200" dirty="0">
                          <a:solidFill>
                            <a:schemeClr val="dk1"/>
                          </a:solidFill>
                          <a:effectLst/>
                          <a:latin typeface="+mn-lt"/>
                          <a:ea typeface="+mn-ea"/>
                          <a:cs typeface="+mn-cs"/>
                        </a:rPr>
                        <a:t>Task oriented</a:t>
                      </a:r>
                    </a:p>
                    <a:p>
                      <a:pPr hangingPunct="0"/>
                      <a:r>
                        <a:rPr lang="en-US" sz="1800" kern="1200" dirty="0">
                          <a:solidFill>
                            <a:schemeClr val="dk1"/>
                          </a:solidFill>
                          <a:effectLst/>
                          <a:latin typeface="+mn-lt"/>
                          <a:ea typeface="+mn-ea"/>
                          <a:cs typeface="+mn-cs"/>
                        </a:rPr>
                        <a:t>Can-do attitude</a:t>
                      </a:r>
                    </a:p>
                    <a:p>
                      <a:r>
                        <a:rPr lang="en-US" sz="1800" kern="1200" dirty="0">
                          <a:solidFill>
                            <a:schemeClr val="dk1"/>
                          </a:solidFill>
                          <a:effectLst/>
                          <a:latin typeface="+mn-lt"/>
                          <a:ea typeface="+mn-ea"/>
                          <a:cs typeface="+mn-cs"/>
                        </a:rPr>
                        <a:t>Enjoy working</a:t>
                      </a:r>
                      <a:endParaRPr lang="en-US" dirty="0"/>
                    </a:p>
                  </a:txBody>
                  <a:tcPr/>
                </a:tc>
                <a:tc>
                  <a:txBody>
                    <a:bodyPr/>
                    <a:lstStyle/>
                    <a:p>
                      <a:r>
                        <a:rPr lang="en-US" dirty="0"/>
                        <a:t>Freedom and autonomy</a:t>
                      </a:r>
                    </a:p>
                    <a:p>
                      <a:r>
                        <a:rPr lang="en-US" dirty="0"/>
                        <a:t>New challenges</a:t>
                      </a:r>
                    </a:p>
                    <a:p>
                      <a:r>
                        <a:rPr lang="en-US" dirty="0"/>
                        <a:t>Leadership positions</a:t>
                      </a:r>
                    </a:p>
                    <a:p>
                      <a:r>
                        <a:rPr lang="en-US" dirty="0"/>
                        <a:t>Praise and extra rewards</a:t>
                      </a:r>
                    </a:p>
                  </a:txBody>
                  <a:tcPr/>
                </a:tc>
                <a:extLst>
                  <a:ext uri="{0D108BD9-81ED-4DB2-BD59-A6C34878D82A}">
                    <a16:rowId xmlns="" xmlns:a16="http://schemas.microsoft.com/office/drawing/2014/main" val="491068117"/>
                  </a:ext>
                </a:extLst>
              </a:tr>
              <a:tr h="370840">
                <a:tc>
                  <a:txBody>
                    <a:bodyPr/>
                    <a:lstStyle/>
                    <a:p>
                      <a:r>
                        <a:rPr lang="en-US" dirty="0"/>
                        <a:t>Fence-sitters</a:t>
                      </a:r>
                    </a:p>
                  </a:txBody>
                  <a:tcPr/>
                </a:tc>
                <a:tc>
                  <a:txBody>
                    <a:bodyPr/>
                    <a:lstStyle/>
                    <a:p>
                      <a:r>
                        <a:rPr lang="en-US" dirty="0"/>
                        <a:t>Many</a:t>
                      </a:r>
                    </a:p>
                  </a:txBody>
                  <a:tcPr/>
                </a:tc>
                <a:tc>
                  <a:txBody>
                    <a:bodyPr/>
                    <a:lstStyle/>
                    <a:p>
                      <a:r>
                        <a:rPr lang="en-US" dirty="0"/>
                        <a:t>A job is a job</a:t>
                      </a:r>
                    </a:p>
                    <a:p>
                      <a:r>
                        <a:rPr lang="en-US" dirty="0"/>
                        <a:t>Meet performance expectations</a:t>
                      </a:r>
                    </a:p>
                    <a:p>
                      <a:r>
                        <a:rPr lang="en-US" dirty="0"/>
                        <a:t>9–5, then punch out</a:t>
                      </a:r>
                    </a:p>
                  </a:txBody>
                  <a:tcPr/>
                </a:tc>
                <a:tc>
                  <a:txBody>
                    <a:bodyPr/>
                    <a:lstStyle/>
                    <a:p>
                      <a:pPr hangingPunct="0"/>
                      <a:r>
                        <a:rPr lang="en-US" sz="1800" kern="1200" dirty="0">
                          <a:solidFill>
                            <a:schemeClr val="dk1"/>
                          </a:solidFill>
                          <a:effectLst/>
                          <a:latin typeface="+mn-lt"/>
                          <a:ea typeface="+mn-ea"/>
                          <a:cs typeface="+mn-cs"/>
                        </a:rPr>
                        <a:t>Increase performance expectations</a:t>
                      </a:r>
                    </a:p>
                    <a:p>
                      <a:pPr hangingPunct="0"/>
                      <a:r>
                        <a:rPr lang="en-US" sz="1800" kern="1200" dirty="0">
                          <a:solidFill>
                            <a:schemeClr val="dk1"/>
                          </a:solidFill>
                          <a:effectLst/>
                          <a:latin typeface="+mn-lt"/>
                          <a:ea typeface="+mn-ea"/>
                          <a:cs typeface="+mn-cs"/>
                        </a:rPr>
                        <a:t>Team up with go-getters</a:t>
                      </a:r>
                    </a:p>
                    <a:p>
                      <a:r>
                        <a:rPr lang="en-US" sz="1800" kern="1200" dirty="0">
                          <a:solidFill>
                            <a:schemeClr val="dk1"/>
                          </a:solidFill>
                          <a:effectLst/>
                          <a:latin typeface="+mn-lt"/>
                          <a:ea typeface="+mn-ea"/>
                          <a:cs typeface="+mn-cs"/>
                        </a:rPr>
                        <a:t>Separate from adversarials</a:t>
                      </a:r>
                      <a:endParaRPr lang="en-US" dirty="0"/>
                    </a:p>
                  </a:txBody>
                  <a:tcPr/>
                </a:tc>
                <a:extLst>
                  <a:ext uri="{0D108BD9-81ED-4DB2-BD59-A6C34878D82A}">
                    <a16:rowId xmlns="" xmlns:a16="http://schemas.microsoft.com/office/drawing/2014/main" val="188410536"/>
                  </a:ext>
                </a:extLst>
              </a:tr>
              <a:tr h="370840">
                <a:tc>
                  <a:txBody>
                    <a:bodyPr/>
                    <a:lstStyle/>
                    <a:p>
                      <a:r>
                        <a:rPr lang="en-US" dirty="0"/>
                        <a:t>Adversarial</a:t>
                      </a:r>
                    </a:p>
                  </a:txBody>
                  <a:tcPr/>
                </a:tc>
                <a:tc>
                  <a:txBody>
                    <a:bodyPr/>
                    <a:lstStyle/>
                    <a:p>
                      <a:r>
                        <a:rPr lang="en-US" dirty="0"/>
                        <a:t>Some</a:t>
                      </a:r>
                    </a:p>
                  </a:txBody>
                  <a:tcPr/>
                </a:tc>
                <a:tc>
                  <a:txBody>
                    <a:bodyPr/>
                    <a:lstStyle/>
                    <a:p>
                      <a:r>
                        <a:rPr lang="en-US" dirty="0"/>
                        <a:t>Managers are ignorant</a:t>
                      </a:r>
                    </a:p>
                    <a:p>
                      <a:r>
                        <a:rPr lang="en-US" dirty="0"/>
                        <a:t>Work is a nuisance</a:t>
                      </a:r>
                    </a:p>
                    <a:p>
                      <a:r>
                        <a:rPr lang="en-US" dirty="0"/>
                        <a:t>Convert fence-sitters</a:t>
                      </a:r>
                    </a:p>
                  </a:txBody>
                  <a:tcPr/>
                </a:tc>
                <a:tc>
                  <a:txBody>
                    <a:bodyPr/>
                    <a:lstStyle/>
                    <a:p>
                      <a:pPr hangingPunct="0"/>
                      <a:r>
                        <a:rPr lang="en-US" sz="1800" kern="1200" dirty="0">
                          <a:solidFill>
                            <a:schemeClr val="dk1"/>
                          </a:solidFill>
                          <a:effectLst/>
                          <a:latin typeface="+mn-lt"/>
                          <a:ea typeface="+mn-ea"/>
                          <a:cs typeface="+mn-cs"/>
                        </a:rPr>
                        <a:t>Confront and discipline</a:t>
                      </a:r>
                    </a:p>
                    <a:p>
                      <a:pPr hangingPunct="0"/>
                      <a:r>
                        <a:rPr lang="en-US" sz="1800" kern="1200" dirty="0">
                          <a:solidFill>
                            <a:schemeClr val="dk1"/>
                          </a:solidFill>
                          <a:effectLst/>
                          <a:latin typeface="+mn-lt"/>
                          <a:ea typeface="+mn-ea"/>
                          <a:cs typeface="+mn-cs"/>
                        </a:rPr>
                        <a:t>Team up with go-getters</a:t>
                      </a:r>
                    </a:p>
                    <a:p>
                      <a:r>
                        <a:rPr lang="en-US" sz="1800" kern="1200" dirty="0">
                          <a:solidFill>
                            <a:schemeClr val="dk1"/>
                          </a:solidFill>
                          <a:effectLst/>
                          <a:latin typeface="+mn-lt"/>
                          <a:ea typeface="+mn-ea"/>
                          <a:cs typeface="+mn-cs"/>
                        </a:rPr>
                        <a:t>Separate from fence-sitters</a:t>
                      </a:r>
                      <a:endParaRPr lang="en-US" dirty="0"/>
                    </a:p>
                  </a:txBody>
                  <a:tcPr/>
                </a:tc>
                <a:extLst>
                  <a:ext uri="{0D108BD9-81ED-4DB2-BD59-A6C34878D82A}">
                    <a16:rowId xmlns="" xmlns:a16="http://schemas.microsoft.com/office/drawing/2014/main" val="2714050197"/>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56052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Empowering Employees</a:t>
            </a:r>
            <a:br>
              <a:rPr lang="en-US" dirty="0"/>
            </a:br>
            <a:r>
              <a:rPr lang="en-US" sz="2200" dirty="0"/>
              <a:t>(2 of 5)</a:t>
            </a:r>
          </a:p>
        </p:txBody>
      </p:sp>
      <p:sp>
        <p:nvSpPr>
          <p:cNvPr id="4" name="Content Placeholder 3"/>
          <p:cNvSpPr>
            <a:spLocks noGrp="1"/>
          </p:cNvSpPr>
          <p:nvPr>
            <p:ph idx="1"/>
          </p:nvPr>
        </p:nvSpPr>
        <p:spPr/>
        <p:txBody>
          <a:bodyPr>
            <a:normAutofit/>
          </a:bodyPr>
          <a:lstStyle/>
          <a:p>
            <a:pPr marL="0" indent="0">
              <a:buNone/>
            </a:pPr>
            <a:r>
              <a:rPr lang="en-US" dirty="0"/>
              <a:t>Empowering Go-Getters, Fence-Sitters, and Adversarials: Go-Getters</a:t>
            </a:r>
          </a:p>
          <a:p>
            <a:r>
              <a:rPr lang="en-US" dirty="0"/>
              <a:t>Traits include: “can-do” attitude, job satisfaction.</a:t>
            </a:r>
          </a:p>
          <a:p>
            <a:r>
              <a:rPr lang="en-US" dirty="0"/>
              <a:t>Ways to empower: groom for managerial positions.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71431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Empowering Employees</a:t>
            </a:r>
            <a:br>
              <a:rPr lang="en-US" dirty="0"/>
            </a:br>
            <a:r>
              <a:rPr lang="en-US" sz="2200" dirty="0"/>
              <a:t>(3 of 5)</a:t>
            </a:r>
          </a:p>
        </p:txBody>
      </p:sp>
      <p:sp>
        <p:nvSpPr>
          <p:cNvPr id="4" name="Content Placeholder 3"/>
          <p:cNvSpPr>
            <a:spLocks noGrp="1"/>
          </p:cNvSpPr>
          <p:nvPr>
            <p:ph idx="1"/>
          </p:nvPr>
        </p:nvSpPr>
        <p:spPr/>
        <p:txBody>
          <a:bodyPr>
            <a:normAutofit/>
          </a:bodyPr>
          <a:lstStyle/>
          <a:p>
            <a:pPr marL="0" indent="0">
              <a:buNone/>
            </a:pPr>
            <a:r>
              <a:rPr lang="en-US" dirty="0"/>
              <a:t>Empowering Go-Getters, Fence-Sitters, and Adversarials: Fence-Sitters</a:t>
            </a:r>
          </a:p>
          <a:p>
            <a:r>
              <a:rPr lang="en-US" dirty="0"/>
              <a:t>Meet expectations and go no further.</a:t>
            </a:r>
          </a:p>
          <a:p>
            <a:r>
              <a:rPr lang="en-US" dirty="0"/>
              <a:t>Ways to empower: increase expectations and separate from fence-sitters.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791938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Empowering Employees</a:t>
            </a:r>
            <a:br>
              <a:rPr lang="en-US" dirty="0"/>
            </a:br>
            <a:r>
              <a:rPr lang="en-US" sz="2200" dirty="0"/>
              <a:t>(4 of 5)</a:t>
            </a:r>
          </a:p>
        </p:txBody>
      </p:sp>
      <p:sp>
        <p:nvSpPr>
          <p:cNvPr id="4" name="Content Placeholder 3"/>
          <p:cNvSpPr>
            <a:spLocks noGrp="1"/>
          </p:cNvSpPr>
          <p:nvPr>
            <p:ph idx="1"/>
          </p:nvPr>
        </p:nvSpPr>
        <p:spPr/>
        <p:txBody>
          <a:bodyPr>
            <a:normAutofit/>
          </a:bodyPr>
          <a:lstStyle/>
          <a:p>
            <a:pPr marL="0" indent="0">
              <a:buNone/>
            </a:pPr>
            <a:r>
              <a:rPr lang="en-US" dirty="0"/>
              <a:t>Empowering Go-Getters, Fence-Sitters, and Adversarials: Adversarial Employees</a:t>
            </a:r>
          </a:p>
          <a:p>
            <a:r>
              <a:rPr lang="en-US" dirty="0"/>
              <a:t>Traits: do not like work and have negative attitudes.</a:t>
            </a:r>
          </a:p>
          <a:p>
            <a:r>
              <a:rPr lang="en-US" dirty="0"/>
              <a:t>Managers should not empower them.</a:t>
            </a:r>
          </a:p>
          <a:p>
            <a:r>
              <a:rPr lang="en-US" dirty="0"/>
              <a:t>Adversarials can become go-getters.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16723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Empowering Employees</a:t>
            </a:r>
            <a:br>
              <a:rPr lang="en-US" dirty="0"/>
            </a:br>
            <a:r>
              <a:rPr lang="en-US" sz="2200" dirty="0"/>
              <a:t>(5 of 5)</a:t>
            </a:r>
          </a:p>
        </p:txBody>
      </p:sp>
      <p:sp>
        <p:nvSpPr>
          <p:cNvPr id="4" name="Content Placeholder 3"/>
          <p:cNvSpPr>
            <a:spLocks noGrp="1"/>
          </p:cNvSpPr>
          <p:nvPr>
            <p:ph idx="1"/>
          </p:nvPr>
        </p:nvSpPr>
        <p:spPr/>
        <p:txBody>
          <a:bodyPr>
            <a:normAutofit/>
          </a:bodyPr>
          <a:lstStyle/>
          <a:p>
            <a:pPr marL="0" indent="0">
              <a:buNone/>
            </a:pPr>
            <a:r>
              <a:rPr lang="en-US" dirty="0"/>
              <a:t>Measuring a Manager’s Empowerment Behaviors</a:t>
            </a:r>
          </a:p>
          <a:p>
            <a:r>
              <a:rPr lang="en-US" dirty="0"/>
              <a:t>Empowerment entails delegating.</a:t>
            </a:r>
          </a:p>
          <a:p>
            <a:r>
              <a:rPr lang="en-US" dirty="0"/>
              <a:t>Empowered employees develop managerial mind-set.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01419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Extent and Benefits of Employee Engagement</a:t>
            </a:r>
            <a:endParaRPr lang="en-US" sz="2200" dirty="0"/>
          </a:p>
        </p:txBody>
      </p:sp>
      <p:sp>
        <p:nvSpPr>
          <p:cNvPr id="4" name="Content Placeholder 3"/>
          <p:cNvSpPr>
            <a:spLocks noGrp="1"/>
          </p:cNvSpPr>
          <p:nvPr>
            <p:ph idx="1"/>
          </p:nvPr>
        </p:nvSpPr>
        <p:spPr/>
        <p:txBody>
          <a:bodyPr>
            <a:normAutofit/>
          </a:bodyPr>
          <a:lstStyle/>
          <a:p>
            <a:r>
              <a:rPr lang="en-US" dirty="0"/>
              <a:t>Strong link between ethical organizations and employee engagement.</a:t>
            </a:r>
          </a:p>
          <a:p>
            <a:r>
              <a:rPr lang="en-US" dirty="0"/>
              <a:t>Gallup findings on employee engagement.</a:t>
            </a:r>
          </a:p>
          <a:p>
            <a:r>
              <a:rPr lang="en-US" dirty="0"/>
              <a:t>Costs of disengaged employees.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(1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Empowering Effective Teams</a:t>
            </a:r>
          </a:p>
          <a:p>
            <a:r>
              <a:rPr lang="en-US" dirty="0"/>
              <a:t>5 characteristics of effective team members.</a:t>
            </a:r>
          </a:p>
          <a:p>
            <a:r>
              <a:rPr lang="en-US" dirty="0"/>
              <a:t>Pinch theory.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96198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(2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Empowering Effective Teams</a:t>
            </a:r>
          </a:p>
          <a:p>
            <a:r>
              <a:rPr lang="en-US" dirty="0"/>
              <a:t>Conflict clarification</a:t>
            </a:r>
          </a:p>
          <a:p>
            <a:r>
              <a:rPr lang="en-US" dirty="0"/>
              <a:t>Conflict solution.</a:t>
            </a:r>
          </a:p>
          <a:p>
            <a:r>
              <a:rPr lang="en-US" dirty="0"/>
              <a:t>Team problem-solving process.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20769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(3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Open-Book Management</a:t>
            </a:r>
          </a:p>
          <a:p>
            <a:r>
              <a:rPr lang="en-US" dirty="0"/>
              <a:t>Opening financial books to all employees.</a:t>
            </a:r>
          </a:p>
          <a:p>
            <a:r>
              <a:rPr lang="en-US" dirty="0"/>
              <a:t>Nonmanagement employees enabled to act like managers.</a:t>
            </a:r>
          </a:p>
          <a:p>
            <a:r>
              <a:rPr lang="en-US" dirty="0"/>
              <a:t>Useful during recessionary periods.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92099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(4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Ethical Applications: Open-Book Management</a:t>
            </a:r>
          </a:p>
          <a:p>
            <a:r>
              <a:rPr lang="en-US" dirty="0"/>
              <a:t>Relevant information.</a:t>
            </a:r>
          </a:p>
          <a:p>
            <a:r>
              <a:rPr lang="en-US" dirty="0"/>
              <a:t>Training to understand numbers, targets.</a:t>
            </a:r>
          </a:p>
          <a:p>
            <a:r>
              <a:rPr lang="en-US" dirty="0"/>
              <a:t>Authority to make decisions.</a:t>
            </a:r>
          </a:p>
          <a:p>
            <a:r>
              <a:rPr lang="en-US" dirty="0"/>
              <a:t>Financial stake in success.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489984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(5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Appreciative Inquiry</a:t>
            </a:r>
          </a:p>
          <a:p>
            <a:r>
              <a:rPr lang="en-US" dirty="0"/>
              <a:t>4-phase process: discover, dream, design, and destiny.</a:t>
            </a:r>
          </a:p>
          <a:p>
            <a:r>
              <a:rPr lang="en-US" dirty="0"/>
              <a:t>8-step appreciative inquiry workshop.</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72724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Empowering Through Teams</a:t>
            </a:r>
            <a:br>
              <a:rPr lang="en-US" dirty="0"/>
            </a:br>
            <a:r>
              <a:rPr lang="en-US" sz="2000" dirty="0"/>
              <a:t>(6 of 6)</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Daily Performance Huddles</a:t>
            </a:r>
          </a:p>
          <a:p>
            <a:r>
              <a:rPr lang="en-US" dirty="0"/>
              <a:t>Schedule huddle for 10–15 minutes at the end of the day.</a:t>
            </a:r>
          </a:p>
          <a:p>
            <a:r>
              <a:rPr lang="en-US" dirty="0"/>
              <a:t>Have everyone answer 4 questions.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24623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Empowering Through Group-Based Financial Incentives </a:t>
            </a:r>
            <a:r>
              <a:rPr lang="en-US" sz="2200" dirty="0"/>
              <a:t>(1 of 3)</a:t>
            </a:r>
          </a:p>
        </p:txBody>
      </p:sp>
      <p:sp>
        <p:nvSpPr>
          <p:cNvPr id="4" name="Content Placeholder 3"/>
          <p:cNvSpPr>
            <a:spLocks noGrp="1"/>
          </p:cNvSpPr>
          <p:nvPr>
            <p:ph idx="1"/>
          </p:nvPr>
        </p:nvSpPr>
        <p:spPr/>
        <p:txBody>
          <a:bodyPr>
            <a:normAutofit/>
          </a:bodyPr>
          <a:lstStyle/>
          <a:p>
            <a:pPr marL="0" indent="0">
              <a:buNone/>
            </a:pPr>
            <a:r>
              <a:rPr lang="en-US" dirty="0"/>
              <a:t>Scanlon-Type Gainsharing Plans</a:t>
            </a:r>
          </a:p>
          <a:p>
            <a:r>
              <a:rPr lang="en-US" dirty="0"/>
              <a:t>Initially implemented in manufacturing.</a:t>
            </a:r>
          </a:p>
          <a:p>
            <a:r>
              <a:rPr lang="en-US" dirty="0"/>
              <a:t>5 plan features.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86139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Empowering Through Group-Based Financial Incentives </a:t>
            </a:r>
            <a:r>
              <a:rPr lang="en-US" sz="2200" dirty="0"/>
              <a:t>(2 of 3)</a:t>
            </a:r>
          </a:p>
        </p:txBody>
      </p:sp>
      <p:sp>
        <p:nvSpPr>
          <p:cNvPr id="4" name="Content Placeholder 3"/>
          <p:cNvSpPr>
            <a:spLocks noGrp="1"/>
          </p:cNvSpPr>
          <p:nvPr>
            <p:ph idx="1"/>
          </p:nvPr>
        </p:nvSpPr>
        <p:spPr/>
        <p:txBody>
          <a:bodyPr>
            <a:normAutofit/>
          </a:bodyPr>
          <a:lstStyle/>
          <a:p>
            <a:pPr marL="0" indent="0">
              <a:buNone/>
            </a:pPr>
            <a:r>
              <a:rPr lang="en-US" dirty="0"/>
              <a:t>Profit Sharing</a:t>
            </a:r>
          </a:p>
          <a:p>
            <a:r>
              <a:rPr lang="en-US" dirty="0"/>
              <a:t>Plans governed by Employee Retirement Income Security Act.</a:t>
            </a:r>
          </a:p>
          <a:p>
            <a:r>
              <a:rPr lang="en-US" dirty="0"/>
              <a:t>Companies set aside a percentage of profits.</a:t>
            </a:r>
          </a:p>
          <a:p>
            <a:r>
              <a:rPr lang="en-US" dirty="0"/>
              <a:t>Plans enhance organizational loyalty.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57561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Empowering Through Group-Based Financial Incentives </a:t>
            </a:r>
            <a:r>
              <a:rPr lang="en-US" sz="2200" dirty="0"/>
              <a:t>(3 of 3)</a:t>
            </a:r>
          </a:p>
        </p:txBody>
      </p:sp>
      <p:sp>
        <p:nvSpPr>
          <p:cNvPr id="4" name="Content Placeholder 3"/>
          <p:cNvSpPr>
            <a:spLocks noGrp="1"/>
          </p:cNvSpPr>
          <p:nvPr>
            <p:ph idx="1"/>
          </p:nvPr>
        </p:nvSpPr>
        <p:spPr/>
        <p:txBody>
          <a:bodyPr>
            <a:normAutofit/>
          </a:bodyPr>
          <a:lstStyle/>
          <a:p>
            <a:pPr marL="0" indent="0">
              <a:buNone/>
            </a:pPr>
            <a:r>
              <a:rPr lang="en-US" dirty="0"/>
              <a:t>Stock Option and Stock Purchase Plans</a:t>
            </a:r>
          </a:p>
          <a:p>
            <a:r>
              <a:rPr lang="en-US" dirty="0"/>
              <a:t>Stock options.</a:t>
            </a:r>
          </a:p>
          <a:p>
            <a:r>
              <a:rPr lang="en-US" dirty="0"/>
              <a:t>Employee stock purchase plan.</a:t>
            </a:r>
          </a:p>
          <a:p>
            <a:r>
              <a:rPr lang="en-US" dirty="0"/>
              <a:t>Phantom stock.</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02655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(1 of 13)</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Human Needs: Paul Lawrence</a:t>
            </a:r>
          </a:p>
          <a:p>
            <a:r>
              <a:rPr lang="en-US" dirty="0"/>
              <a:t>Decisions influenced by 4 subconscious drives.</a:t>
            </a:r>
          </a:p>
          <a:p>
            <a:r>
              <a:rPr lang="en-US" dirty="0"/>
              <a:t>Misguided managers suppress some drives.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6006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(2 of 13)</a:t>
            </a:r>
          </a:p>
        </p:txBody>
      </p:sp>
      <p:sp>
        <p:nvSpPr>
          <p:cNvPr id="4" name="Content Placeholder 3"/>
          <p:cNvSpPr>
            <a:spLocks noGrp="1"/>
          </p:cNvSpPr>
          <p:nvPr>
            <p:ph idx="1"/>
          </p:nvPr>
        </p:nvSpPr>
        <p:spPr/>
        <p:txBody>
          <a:bodyPr>
            <a:normAutofit/>
          </a:bodyPr>
          <a:lstStyle/>
          <a:p>
            <a:pPr marL="0" indent="0">
              <a:buNone/>
            </a:pPr>
            <a:r>
              <a:rPr lang="en-US" dirty="0"/>
              <a:t>Human Needs: Abraham Maslow</a:t>
            </a:r>
          </a:p>
          <a:p>
            <a:r>
              <a:rPr lang="en-US" dirty="0"/>
              <a:t>Hierarchy of needs.</a:t>
            </a:r>
          </a:p>
          <a:p>
            <a:r>
              <a:rPr lang="en-US" dirty="0"/>
              <a:t>Physiological and safety needs hard to tap.</a:t>
            </a:r>
          </a:p>
          <a:p>
            <a:r>
              <a:rPr lang="en-US" dirty="0"/>
              <a:t>3 levels: survival, success, and transformation.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73503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6200"/>
            <a:ext cx="8534400" cy="1143000"/>
          </a:xfrm>
        </p:spPr>
        <p:txBody>
          <a:bodyPr>
            <a:normAutofit/>
          </a:bodyPr>
          <a:lstStyle/>
          <a:p>
            <a:r>
              <a:rPr lang="en-US" dirty="0"/>
              <a:t>Ethically Engaging Employees</a:t>
            </a:r>
            <a:br>
              <a:rPr lang="en-US" dirty="0"/>
            </a:br>
            <a:r>
              <a:rPr lang="en-US" sz="2000" dirty="0"/>
              <a:t>(3 of 13)</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26" name="Picture 2" descr="Maslow’s Hierarchy of Needs is depicted in pyramid structure.&#10;&#10;The pyramid is divided into 5 levels.&#10;From the top, the levels are:&#10;• Level 5: Self-Actualization Needs: Personal Development and Fulfillment, Authentic, Creative, Autonomous Truth, Justice, Wisdom, Meaningful Life&#10;Work Implication: Challenging and Meaningful Work&#10;• Level 4: Esteem Needs: Self-Esteem, Status, Recognition, Reputation, Respected by Others Work Implication: Recognition for Personal Achievements&#10;• Level 3: Love/Belonging Needs: Love, Belonging, Friendships, Intimacy, Acceptance &#10;Work Implication: Camaraderie, Workplace Relationships, Teams&#10;• Level 2: Safety Needs: Personal Security, Financial Security, Order, Stability, Health, Well-Being &#10;Work Implication: Safe Working Conditions, Job Security, Retirement Benefits&#10;• Level 1: Physiological Needs: Oxygen, Food, Water, Sleep&#10;Work Implication: Lunch Breaks, Rest Breaks, Living Wage.&#10;" title="FIGURE 11.1  Maslow’s Hierarchy of Nee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370" y="1219200"/>
            <a:ext cx="477263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62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(4 of 13)</a:t>
            </a:r>
          </a:p>
        </p:txBody>
      </p:sp>
      <p:sp>
        <p:nvSpPr>
          <p:cNvPr id="4" name="Content Placeholder 3"/>
          <p:cNvSpPr>
            <a:spLocks noGrp="1"/>
          </p:cNvSpPr>
          <p:nvPr>
            <p:ph idx="1"/>
          </p:nvPr>
        </p:nvSpPr>
        <p:spPr/>
        <p:txBody>
          <a:bodyPr>
            <a:normAutofit/>
          </a:bodyPr>
          <a:lstStyle/>
          <a:p>
            <a:pPr marL="0" indent="0">
              <a:buNone/>
            </a:pPr>
            <a:r>
              <a:rPr lang="en-US" dirty="0"/>
              <a:t>Human Needs: David McClelland</a:t>
            </a:r>
          </a:p>
          <a:p>
            <a:r>
              <a:rPr lang="en-US" dirty="0"/>
              <a:t>Rating 3 types of needs.</a:t>
            </a:r>
          </a:p>
          <a:p>
            <a:r>
              <a:rPr lang="en-US" dirty="0"/>
              <a:t>Matching need with motivating factor.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99172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(5 of 13)</a:t>
            </a:r>
          </a:p>
        </p:txBody>
      </p:sp>
      <p:sp>
        <p:nvSpPr>
          <p:cNvPr id="4" name="Content Placeholder 3"/>
          <p:cNvSpPr>
            <a:spLocks noGrp="1"/>
          </p:cNvSpPr>
          <p:nvPr>
            <p:ph idx="1"/>
          </p:nvPr>
        </p:nvSpPr>
        <p:spPr/>
        <p:txBody>
          <a:bodyPr>
            <a:normAutofit/>
          </a:bodyPr>
          <a:lstStyle/>
          <a:p>
            <a:pPr marL="0" indent="0">
              <a:buNone/>
            </a:pPr>
            <a:r>
              <a:rPr lang="en-US" dirty="0"/>
              <a:t>Job Satisfaction</a:t>
            </a:r>
          </a:p>
          <a:p>
            <a:r>
              <a:rPr lang="en-US" dirty="0"/>
              <a:t>Complex relationship with employee productivity.</a:t>
            </a:r>
          </a:p>
          <a:p>
            <a:r>
              <a:rPr lang="en-US" dirty="0"/>
              <a:t>Frederick Herzberg: job satisfaction not linear.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87618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(6 of 13)</a:t>
            </a:r>
          </a:p>
        </p:txBody>
      </p:sp>
      <p:graphicFrame>
        <p:nvGraphicFramePr>
          <p:cNvPr id="6" name="Table 6">
            <a:extLst>
              <a:ext uri="{FF2B5EF4-FFF2-40B4-BE49-F238E27FC236}">
                <a16:creationId xmlns="" xmlns:a16="http://schemas.microsoft.com/office/drawing/2014/main" id="{1039F6A5-441A-4516-9425-39BD0BE8C8E1}"/>
              </a:ext>
            </a:extLst>
          </p:cNvPr>
          <p:cNvGraphicFramePr>
            <a:graphicFrameLocks noGrp="1"/>
          </p:cNvGraphicFramePr>
          <p:nvPr>
            <p:ph idx="1"/>
            <p:extLst>
              <p:ext uri="{D42A27DB-BD31-4B8C-83A1-F6EECF244321}">
                <p14:modId xmlns:p14="http://schemas.microsoft.com/office/powerpoint/2010/main" val="999174433"/>
              </p:ext>
            </p:extLst>
          </p:nvPr>
        </p:nvGraphicFramePr>
        <p:xfrm>
          <a:off x="457200" y="2133600"/>
          <a:ext cx="8229600" cy="313436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3380072797"/>
                    </a:ext>
                  </a:extLst>
                </a:gridCol>
                <a:gridCol w="4114800">
                  <a:extLst>
                    <a:ext uri="{9D8B030D-6E8A-4147-A177-3AD203B41FA5}">
                      <a16:colId xmlns="" xmlns:a16="http://schemas.microsoft.com/office/drawing/2014/main" val="2945644345"/>
                    </a:ext>
                  </a:extLst>
                </a:gridCol>
              </a:tblGrid>
              <a:tr h="370840">
                <a:tc>
                  <a:txBody>
                    <a:bodyPr/>
                    <a:lstStyle/>
                    <a:p>
                      <a:r>
                        <a:rPr lang="en-US" dirty="0"/>
                        <a:t>Motivation Factors Affecting Job Satisfaction</a:t>
                      </a:r>
                    </a:p>
                  </a:txBody>
                  <a:tcPr/>
                </a:tc>
                <a:tc>
                  <a:txBody>
                    <a:bodyPr/>
                    <a:lstStyle/>
                    <a:p>
                      <a:r>
                        <a:rPr lang="en-US" dirty="0"/>
                        <a:t>Hygiene Factors Affecting Job Dissatisfaction</a:t>
                      </a:r>
                    </a:p>
                  </a:txBody>
                  <a:tcPr/>
                </a:tc>
                <a:extLst>
                  <a:ext uri="{0D108BD9-81ED-4DB2-BD59-A6C34878D82A}">
                    <a16:rowId xmlns="" xmlns:a16="http://schemas.microsoft.com/office/drawing/2014/main" val="2818670140"/>
                  </a:ext>
                </a:extLst>
              </a:tr>
              <a:tr h="370840">
                <a:tc>
                  <a:txBody>
                    <a:bodyPr/>
                    <a:lstStyle/>
                    <a:p>
                      <a:r>
                        <a:rPr lang="en-US" dirty="0"/>
                        <a:t>1. Achievement</a:t>
                      </a:r>
                    </a:p>
                  </a:txBody>
                  <a:tcPr/>
                </a:tc>
                <a:tc>
                  <a:txBody>
                    <a:bodyPr/>
                    <a:lstStyle/>
                    <a:p>
                      <a:r>
                        <a:rPr lang="en-US" dirty="0"/>
                        <a:t>1. Company policies and administration</a:t>
                      </a:r>
                    </a:p>
                  </a:txBody>
                  <a:tcPr/>
                </a:tc>
                <a:extLst>
                  <a:ext uri="{0D108BD9-81ED-4DB2-BD59-A6C34878D82A}">
                    <a16:rowId xmlns="" xmlns:a16="http://schemas.microsoft.com/office/drawing/2014/main" val="2515272010"/>
                  </a:ext>
                </a:extLst>
              </a:tr>
              <a:tr h="370840">
                <a:tc>
                  <a:txBody>
                    <a:bodyPr/>
                    <a:lstStyle/>
                    <a:p>
                      <a:r>
                        <a:rPr lang="en-US" dirty="0"/>
                        <a:t>2. Recognition</a:t>
                      </a:r>
                    </a:p>
                  </a:txBody>
                  <a:tcPr/>
                </a:tc>
                <a:tc>
                  <a:txBody>
                    <a:bodyPr/>
                    <a:lstStyle/>
                    <a:p>
                      <a:r>
                        <a:rPr lang="en-US" dirty="0"/>
                        <a:t>2. Quality of supervision</a:t>
                      </a:r>
                    </a:p>
                  </a:txBody>
                  <a:tcPr/>
                </a:tc>
                <a:extLst>
                  <a:ext uri="{0D108BD9-81ED-4DB2-BD59-A6C34878D82A}">
                    <a16:rowId xmlns="" xmlns:a16="http://schemas.microsoft.com/office/drawing/2014/main" val="4269183185"/>
                  </a:ext>
                </a:extLst>
              </a:tr>
              <a:tr h="370840">
                <a:tc>
                  <a:txBody>
                    <a:bodyPr/>
                    <a:lstStyle/>
                    <a:p>
                      <a:r>
                        <a:rPr lang="en-US" dirty="0"/>
                        <a:t>3. Work itself (doing a complete job)</a:t>
                      </a:r>
                    </a:p>
                  </a:txBody>
                  <a:tcPr/>
                </a:tc>
                <a:tc>
                  <a:txBody>
                    <a:bodyPr/>
                    <a:lstStyle/>
                    <a:p>
                      <a:r>
                        <a:rPr lang="en-US" dirty="0"/>
                        <a:t>3. Relationship with boss</a:t>
                      </a:r>
                    </a:p>
                  </a:txBody>
                  <a:tcPr/>
                </a:tc>
                <a:extLst>
                  <a:ext uri="{0D108BD9-81ED-4DB2-BD59-A6C34878D82A}">
                    <a16:rowId xmlns="" xmlns:a16="http://schemas.microsoft.com/office/drawing/2014/main" val="715514638"/>
                  </a:ext>
                </a:extLst>
              </a:tr>
              <a:tr h="370840">
                <a:tc>
                  <a:txBody>
                    <a:bodyPr/>
                    <a:lstStyle/>
                    <a:p>
                      <a:r>
                        <a:rPr lang="en-US" dirty="0"/>
                        <a:t>4. Responsibility</a:t>
                      </a:r>
                    </a:p>
                  </a:txBody>
                  <a:tcPr/>
                </a:tc>
                <a:tc>
                  <a:txBody>
                    <a:bodyPr/>
                    <a:lstStyle/>
                    <a:p>
                      <a:r>
                        <a:rPr lang="en-US" dirty="0"/>
                        <a:t>4. Working conditions</a:t>
                      </a:r>
                    </a:p>
                  </a:txBody>
                  <a:tcPr/>
                </a:tc>
                <a:extLst>
                  <a:ext uri="{0D108BD9-81ED-4DB2-BD59-A6C34878D82A}">
                    <a16:rowId xmlns="" xmlns:a16="http://schemas.microsoft.com/office/drawing/2014/main" val="1393009865"/>
                  </a:ext>
                </a:extLst>
              </a:tr>
              <a:tr h="370840">
                <a:tc>
                  <a:txBody>
                    <a:bodyPr/>
                    <a:lstStyle/>
                    <a:p>
                      <a:r>
                        <a:rPr lang="en-US" dirty="0"/>
                        <a:t>5. Advancement</a:t>
                      </a:r>
                    </a:p>
                  </a:txBody>
                  <a:tcPr/>
                </a:tc>
                <a:tc>
                  <a:txBody>
                    <a:bodyPr/>
                    <a:lstStyle/>
                    <a:p>
                      <a:r>
                        <a:rPr lang="en-US" dirty="0"/>
                        <a:t>5. Base wage or salary</a:t>
                      </a:r>
                    </a:p>
                  </a:txBody>
                  <a:tcPr/>
                </a:tc>
                <a:extLst>
                  <a:ext uri="{0D108BD9-81ED-4DB2-BD59-A6C34878D82A}">
                    <a16:rowId xmlns="" xmlns:a16="http://schemas.microsoft.com/office/drawing/2014/main" val="649679496"/>
                  </a:ext>
                </a:extLst>
              </a:tr>
              <a:tr h="370840">
                <a:tc>
                  <a:txBody>
                    <a:bodyPr/>
                    <a:lstStyle/>
                    <a:p>
                      <a:r>
                        <a:rPr lang="en-US" dirty="0"/>
                        <a:t>6. Growth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Relationship with peers</a:t>
                      </a:r>
                    </a:p>
                  </a:txBody>
                  <a:tcPr/>
                </a:tc>
                <a:extLst>
                  <a:ext uri="{0D108BD9-81ED-4DB2-BD59-A6C34878D82A}">
                    <a16:rowId xmlns="" xmlns:a16="http://schemas.microsoft.com/office/drawing/2014/main" val="1182418056"/>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21872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Ethically Engaging Employees</a:t>
            </a:r>
            <a:br>
              <a:rPr lang="en-US" dirty="0"/>
            </a:br>
            <a:r>
              <a:rPr lang="en-US" sz="2000" dirty="0"/>
              <a:t>(7 of 13)</a:t>
            </a:r>
          </a:p>
        </p:txBody>
      </p:sp>
      <p:sp>
        <p:nvSpPr>
          <p:cNvPr id="4" name="Content Placeholder 3"/>
          <p:cNvSpPr>
            <a:spLocks noGrp="1"/>
          </p:cNvSpPr>
          <p:nvPr>
            <p:ph idx="1"/>
          </p:nvPr>
        </p:nvSpPr>
        <p:spPr/>
        <p:txBody>
          <a:bodyPr>
            <a:normAutofit/>
          </a:bodyPr>
          <a:lstStyle/>
          <a:p>
            <a:pPr marL="0" indent="0">
              <a:buNone/>
            </a:pPr>
            <a:r>
              <a:rPr lang="en-US" dirty="0"/>
              <a:t>Organizational Justice and Fairness</a:t>
            </a:r>
          </a:p>
          <a:p>
            <a:r>
              <a:rPr lang="en-US" dirty="0"/>
              <a:t>4 forms of organizational justice.</a:t>
            </a:r>
          </a:p>
          <a:p>
            <a:r>
              <a:rPr lang="en-US" dirty="0"/>
              <a:t>Influences on organizational justice </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39606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5506</Words>
  <Application>Microsoft Office PowerPoint</Application>
  <PresentationFormat>On-screen Show (4:3)</PresentationFormat>
  <Paragraphs>453</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Business Ethics, 3e Chapter 11: Ethically Engaging and Empowering Employees</vt:lpstr>
      <vt:lpstr>Extent and Benefits of Employee Engagement</vt:lpstr>
      <vt:lpstr>Ethically Engaging Employees (1 of 13)</vt:lpstr>
      <vt:lpstr>Ethically Engaging Employees (2 of 13)</vt:lpstr>
      <vt:lpstr>Ethically Engaging Employees (3 of 13)</vt:lpstr>
      <vt:lpstr>Ethically Engaging Employees (4 of 13)</vt:lpstr>
      <vt:lpstr>Ethically Engaging Employees (5 of 13)</vt:lpstr>
      <vt:lpstr>Ethically Engaging Employees (6 of 13)</vt:lpstr>
      <vt:lpstr>Ethically Engaging Employees (7 of 13)</vt:lpstr>
      <vt:lpstr>Ethically Engaging Employees (8 of 13)</vt:lpstr>
      <vt:lpstr>Ethically Engaging Employees (9 of 13)</vt:lpstr>
      <vt:lpstr>Ethically Engaging Employees (10 of 13)</vt:lpstr>
      <vt:lpstr>Ethically Engaging Employees (11 of 13)</vt:lpstr>
      <vt:lpstr>Ethically Engaging Employees (13 of 13)</vt:lpstr>
      <vt:lpstr>Ethically Empowering Employees (1 of 5)</vt:lpstr>
      <vt:lpstr>Ethically Empowering Employees (2 of 5)</vt:lpstr>
      <vt:lpstr>Ethically Empowering Employees (3 of 5)</vt:lpstr>
      <vt:lpstr>Ethically Empowering Employees (4 of 5)</vt:lpstr>
      <vt:lpstr>Ethically Empowering Employees (5 of 5)</vt:lpstr>
      <vt:lpstr>Empowering Through Teams (1 of 6)</vt:lpstr>
      <vt:lpstr>Empowering Through Teams (2 of 6)</vt:lpstr>
      <vt:lpstr>Empowering Through Teams (3 of 6)</vt:lpstr>
      <vt:lpstr>Empowering Through Teams (4 of 6)</vt:lpstr>
      <vt:lpstr>Empowering Through Teams (5 of 6)</vt:lpstr>
      <vt:lpstr>Empowering Through Teams (6 of 6)</vt:lpstr>
      <vt:lpstr>Empowering Through Group-Based Financial Incentives (1 of 3)</vt:lpstr>
      <vt:lpstr>Empowering Through Group-Based Financial Incentives (2 of 3)</vt:lpstr>
      <vt:lpstr>Empowering Through Group-Based Financial Incentives (3 of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11 PowerPoints</dc:title>
  <dc:creator>Ancheta, Katie</dc:creator>
  <cp:lastModifiedBy>Ramya Saravanan</cp:lastModifiedBy>
  <cp:revision>48</cp:revision>
  <dcterms:created xsi:type="dcterms:W3CDTF">2006-08-16T00:00:00Z</dcterms:created>
  <dcterms:modified xsi:type="dcterms:W3CDTF">2021-06-03T15:41:27Z</dcterms:modified>
</cp:coreProperties>
</file>