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sldIdLst>
    <p:sldId id="256" r:id="rId2"/>
    <p:sldId id="275" r:id="rId3"/>
    <p:sldId id="282" r:id="rId4"/>
    <p:sldId id="283" r:id="rId5"/>
    <p:sldId id="294" r:id="rId6"/>
    <p:sldId id="295" r:id="rId7"/>
    <p:sldId id="296" r:id="rId8"/>
    <p:sldId id="284" r:id="rId9"/>
    <p:sldId id="297" r:id="rId10"/>
    <p:sldId id="276" r:id="rId11"/>
    <p:sldId id="298" r:id="rId12"/>
    <p:sldId id="285" r:id="rId13"/>
    <p:sldId id="299" r:id="rId14"/>
    <p:sldId id="277" r:id="rId15"/>
    <p:sldId id="300" r:id="rId16"/>
    <p:sldId id="301" r:id="rId17"/>
    <p:sldId id="302" r:id="rId18"/>
    <p:sldId id="278" r:id="rId19"/>
    <p:sldId id="286" r:id="rId20"/>
    <p:sldId id="279" r:id="rId21"/>
    <p:sldId id="280" r:id="rId22"/>
    <p:sldId id="287" r:id="rId23"/>
    <p:sldId id="307" r:id="rId24"/>
    <p:sldId id="306" r:id="rId25"/>
    <p:sldId id="288" r:id="rId26"/>
    <p:sldId id="289" r:id="rId27"/>
    <p:sldId id="304" r:id="rId28"/>
    <p:sldId id="305" r:id="rId29"/>
    <p:sldId id="290" r:id="rId30"/>
    <p:sldId id="291" r:id="rId31"/>
    <p:sldId id="303" r:id="rId32"/>
    <p:sldId id="292" r:id="rId33"/>
    <p:sldId id="293"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2F6"/>
    <a:srgbClr val="F0F8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82918" autoAdjust="0"/>
  </p:normalViewPr>
  <p:slideViewPr>
    <p:cSldViewPr>
      <p:cViewPr>
        <p:scale>
          <a:sx n="60" d="100"/>
          <a:sy n="60" d="100"/>
        </p:scale>
        <p:origin x="-165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cy Scelsi" userId="ba66f8fb-5724-4b8e-937c-42871ed26bae" providerId="ADAL" clId="{931BDA94-413A-4158-A168-8F52078FC697}"/>
    <pc:docChg chg="delSld">
      <pc:chgData name="Darcy Scelsi" userId="ba66f8fb-5724-4b8e-937c-42871ed26bae" providerId="ADAL" clId="{931BDA94-413A-4158-A168-8F52078FC697}" dt="2021-05-27T14:28:41.898" v="0" actId="47"/>
      <pc:docMkLst>
        <pc:docMk/>
      </pc:docMkLst>
      <pc:sldChg chg="del">
        <pc:chgData name="Darcy Scelsi" userId="ba66f8fb-5724-4b8e-937c-42871ed26bae" providerId="ADAL" clId="{931BDA94-413A-4158-A168-8F52078FC697}" dt="2021-05-27T14:28:41.898" v="0" actId="47"/>
        <pc:sldMkLst>
          <pc:docMk/>
          <pc:sldMk cId="554333572" sldId="28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422B10-FE80-4935-B9C9-55F2DE02CE53}" type="datetimeFigureOut">
              <a:rPr lang="en-US" smtClean="0"/>
              <a:t>6/3/2021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974C31-EB4A-4B21-8134-CB5741A1DC5F}" type="slidenum">
              <a:rPr lang="en-US" smtClean="0"/>
              <a:t>‹#›</a:t>
            </a:fld>
            <a:endParaRPr lang="en-US" dirty="0"/>
          </a:p>
        </p:txBody>
      </p:sp>
    </p:spTree>
    <p:extLst>
      <p:ext uri="{BB962C8B-B14F-4D97-AF65-F5344CB8AC3E}">
        <p14:creationId xmlns:p14="http://schemas.microsoft.com/office/powerpoint/2010/main" val="2113143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a:t>
            </a:fld>
            <a:endParaRPr lang="en-US" dirty="0"/>
          </a:p>
        </p:txBody>
      </p:sp>
    </p:spTree>
    <p:extLst>
      <p:ext uri="{BB962C8B-B14F-4D97-AF65-F5344CB8AC3E}">
        <p14:creationId xmlns:p14="http://schemas.microsoft.com/office/powerpoint/2010/main" val="1407573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12.2 Explain the 2015 Paris Agreement goals and how the three largest carbon dioxide–emitting countries have responded.</a:t>
            </a:r>
          </a:p>
          <a:p>
            <a:endParaRPr lang="en-US" dirty="0"/>
          </a:p>
          <a:p>
            <a:pPr marL="0" marR="0">
              <a:lnSpc>
                <a:spcPct val="150000"/>
              </a:lnSpc>
              <a:spcBef>
                <a:spcPts val="0"/>
              </a:spcBef>
              <a:spcAft>
                <a:spcPts val="0"/>
              </a:spcAft>
            </a:pPr>
            <a:r>
              <a:rPr lang="en-US" sz="1800" dirty="0">
                <a:solidFill>
                  <a:srgbClr val="C00000"/>
                </a:solidFill>
                <a:effectLst/>
                <a:latin typeface="Times New Roman" panose="02020603050405020304" pitchFamily="18" charset="0"/>
                <a:ea typeface="Times New Roman" panose="02020603050405020304" pitchFamily="18" charset="0"/>
              </a:rPr>
              <a:t>Table 12.1: </a:t>
            </a:r>
            <a:r>
              <a:rPr lang="en-US" sz="1800" dirty="0">
                <a:solidFill>
                  <a:srgbClr val="943634"/>
                </a:solidFill>
                <a:effectLst/>
                <a:latin typeface="Times New Roman" panose="02020603050405020304" pitchFamily="18" charset="0"/>
                <a:ea typeface="Times New Roman" panose="02020603050405020304" pitchFamily="18" charset="0"/>
              </a:rPr>
              <a:t>CO</a:t>
            </a:r>
            <a:r>
              <a:rPr lang="en-US" sz="1800" baseline="-25000" dirty="0">
                <a:solidFill>
                  <a:srgbClr val="943634"/>
                </a:solidFill>
                <a:effectLst/>
                <a:latin typeface="Times New Roman" panose="02020603050405020304" pitchFamily="18" charset="0"/>
                <a:ea typeface="Times New Roman" panose="02020603050405020304" pitchFamily="18" charset="0"/>
              </a:rPr>
              <a:t>2</a:t>
            </a:r>
            <a:r>
              <a:rPr lang="en-US" sz="1800" dirty="0">
                <a:solidFill>
                  <a:srgbClr val="943634"/>
                </a:solidFill>
                <a:effectLst/>
                <a:latin typeface="Times New Roman" panose="02020603050405020304" pitchFamily="18" charset="0"/>
                <a:ea typeface="Times New Roman" panose="02020603050405020304" pitchFamily="18" charset="0"/>
              </a:rPr>
              <a:t> Emissions From Fuel Consumption, 1990–2018</a:t>
            </a:r>
          </a:p>
          <a:p>
            <a:pPr marL="0" marR="0" indent="228600" algn="just">
              <a:lnSpc>
                <a:spcPct val="150000"/>
              </a:lnSpc>
              <a:spcBef>
                <a:spcPts val="0"/>
              </a:spcBef>
              <a:spcAft>
                <a:spcPts val="0"/>
              </a:spcAft>
            </a:pPr>
            <a:r>
              <a:rPr lang="en-US" sz="1800" dirty="0">
                <a:solidFill>
                  <a:srgbClr val="00B050"/>
                </a:solidFill>
                <a:effectLst/>
                <a:latin typeface="Times New Roman" panose="02020603050405020304" pitchFamily="18" charset="0"/>
                <a:ea typeface="Times New Roman" panose="02020603050405020304" pitchFamily="18" charset="0"/>
                <a:cs typeface="ITC Berkeley Oldstyle Std Bk"/>
              </a:rPr>
              <a:t>* Unit: Million tonnes of CO</a:t>
            </a:r>
            <a:r>
              <a:rPr lang="en-US" sz="1800" baseline="-25000" dirty="0">
                <a:solidFill>
                  <a:srgbClr val="00B050"/>
                </a:solidFill>
                <a:effectLst/>
                <a:latin typeface="Times New Roman" panose="02020603050405020304" pitchFamily="18" charset="0"/>
                <a:ea typeface="Times New Roman" panose="02020603050405020304" pitchFamily="18" charset="0"/>
                <a:cs typeface="ITC Berkeley Oldstyle Std Bk"/>
              </a:rPr>
              <a:t>2</a:t>
            </a:r>
            <a:endParaRPr lang="en-US" sz="1800" dirty="0">
              <a:solidFill>
                <a:srgbClr val="00B050"/>
              </a:solidFill>
              <a:effectLst/>
              <a:latin typeface="Times New Roman" panose="02020603050405020304" pitchFamily="18" charset="0"/>
              <a:ea typeface="Times New Roman" panose="02020603050405020304" pitchFamily="18" charset="0"/>
              <a:cs typeface="ITC Berkeley Oldstyle Std Bk"/>
            </a:endParaRPr>
          </a:p>
          <a:p>
            <a:pPr marL="0" marR="0" indent="228600" algn="just">
              <a:lnSpc>
                <a:spcPct val="150000"/>
              </a:lnSpc>
              <a:spcBef>
                <a:spcPts val="0"/>
              </a:spcBef>
              <a:spcAft>
                <a:spcPts val="0"/>
              </a:spcAft>
            </a:pPr>
            <a:r>
              <a:rPr lang="en-US" sz="1800" dirty="0">
                <a:solidFill>
                  <a:srgbClr val="00B050"/>
                </a:solidFill>
                <a:effectLst/>
                <a:latin typeface="Times New Roman" panose="02020603050405020304" pitchFamily="18" charset="0"/>
                <a:ea typeface="Times New Roman" panose="02020603050405020304" pitchFamily="18" charset="0"/>
                <a:cs typeface="ITC Berkeley Oldstyle Std Bk"/>
              </a:rPr>
              <a:t>Source: ©European Union.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10</a:t>
            </a:fld>
            <a:endParaRPr lang="en-US" dirty="0"/>
          </a:p>
        </p:txBody>
      </p:sp>
    </p:spTree>
    <p:extLst>
      <p:ext uri="{BB962C8B-B14F-4D97-AF65-F5344CB8AC3E}">
        <p14:creationId xmlns:p14="http://schemas.microsoft.com/office/powerpoint/2010/main" val="3801252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12.2 Explain the 2015 Paris Agreement goals and how the three largest carbon dioxide–emitting countries have responded.</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As underdeveloped nations climb out of poverty and malnourishment, and developed nations seek to enhance their standards of living, environmental conditions will worsen under “business as usual” conditions.</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Journalist Thomas Friedman puts population growth impacts in perspective using an </a:t>
            </a:r>
            <a:r>
              <a:rPr lang="en-US" sz="1800" i="1" dirty="0">
                <a:effectLst/>
                <a:latin typeface="Times New Roman" panose="02020603050405020304" pitchFamily="18" charset="0"/>
                <a:ea typeface="Times New Roman" panose="02020603050405020304" pitchFamily="18" charset="0"/>
              </a:rPr>
              <a:t>Americum</a:t>
            </a:r>
            <a:r>
              <a:rPr lang="en-US" sz="1800" dirty="0">
                <a:effectLst/>
                <a:latin typeface="Times New Roman" panose="02020603050405020304" pitchFamily="18" charset="0"/>
                <a:ea typeface="Times New Roman" panose="02020603050405020304" pitchFamily="18" charset="0"/>
              </a:rPr>
              <a:t> unit of analysis.</a:t>
            </a:r>
          </a:p>
          <a:p>
            <a:pPr marL="628650" lvl="1" indent="-171450">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Americum </a:t>
            </a:r>
            <a:r>
              <a:rPr lang="en-US" sz="1800" dirty="0">
                <a:effectLst/>
                <a:latin typeface="Times New Roman" panose="02020603050405020304" pitchFamily="18" charset="0"/>
                <a:ea typeface="Times New Roman" panose="02020603050405020304" pitchFamily="18" charset="0"/>
              </a:rPr>
              <a:t>Any group of 350 million people living an American lifestyle.</a:t>
            </a:r>
          </a:p>
        </p:txBody>
      </p:sp>
      <p:sp>
        <p:nvSpPr>
          <p:cNvPr id="4" name="Slide Number Placeholder 3"/>
          <p:cNvSpPr>
            <a:spLocks noGrp="1"/>
          </p:cNvSpPr>
          <p:nvPr>
            <p:ph type="sldNum" sz="quarter" idx="5"/>
          </p:nvPr>
        </p:nvSpPr>
        <p:spPr/>
        <p:txBody>
          <a:bodyPr/>
          <a:lstStyle/>
          <a:p>
            <a:fld id="{39974C31-EB4A-4B21-8134-CB5741A1DC5F}" type="slidenum">
              <a:rPr lang="en-US" smtClean="0"/>
              <a:t>11</a:t>
            </a:fld>
            <a:endParaRPr lang="en-US" dirty="0"/>
          </a:p>
        </p:txBody>
      </p:sp>
    </p:spTree>
    <p:extLst>
      <p:ext uri="{BB962C8B-B14F-4D97-AF65-F5344CB8AC3E}">
        <p14:creationId xmlns:p14="http://schemas.microsoft.com/office/powerpoint/2010/main" val="1156091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12.2 Explain the 2015 Paris Agreement goals and how the three largest carbon dioxide–emitting countries have responded.</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Kyoto Protocol </a:t>
            </a:r>
            <a:r>
              <a:rPr lang="en-US" sz="1800" dirty="0">
                <a:effectLst/>
                <a:latin typeface="Times New Roman" panose="02020603050405020304" pitchFamily="18" charset="0"/>
                <a:ea typeface="Times New Roman" panose="02020603050405020304" pitchFamily="18" charset="0"/>
              </a:rPr>
              <a:t>A treaty established in 1997 at a</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climate change conference in Japan to reduce worldwide GHG gas emissions to 5% below the 1990 level by 2012.</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Ratified by more than 180 nations, the Kyoto Protocol went into effect in 2005 without the consent of the United States.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Paris Agreement</a:t>
            </a:r>
            <a:r>
              <a:rPr lang="en-US" sz="1800" dirty="0">
                <a:effectLst/>
                <a:latin typeface="Times New Roman" panose="02020603050405020304" pitchFamily="18" charset="0"/>
                <a:ea typeface="Times New Roman" panose="02020603050405020304" pitchFamily="18" charset="0"/>
              </a:rPr>
              <a:t> The first international climate agreement binding on both developed and developing countries, with a goal to limit average global temperature increases to 1.5°C of preindustrial levels.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The United Nations Environment Programme produces an annual report assessing the gap between Paris Agreement goals and progress made to date.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12</a:t>
            </a:fld>
            <a:endParaRPr lang="en-US" dirty="0"/>
          </a:p>
        </p:txBody>
      </p:sp>
    </p:spTree>
    <p:extLst>
      <p:ext uri="{BB962C8B-B14F-4D97-AF65-F5344CB8AC3E}">
        <p14:creationId xmlns:p14="http://schemas.microsoft.com/office/powerpoint/2010/main" val="3440274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12.2 Explain the 2015 Paris Agreement goals and how the three largest carbon dioxide–emitting countries have responded.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effectLst/>
              <a:latin typeface="Times New Roman" panose="02020603050405020304" pitchFamily="18" charset="0"/>
              <a:ea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China’s strategies include higher energy efficiency standards; low-carbon cities required to develop CO</a:t>
            </a:r>
            <a:r>
              <a:rPr lang="en-US" sz="1800" baseline="-25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 emissions baselines and targets; and a national </a:t>
            </a:r>
            <a:r>
              <a:rPr lang="en-US" sz="1800" b="1" dirty="0">
                <a:effectLst/>
                <a:latin typeface="Times New Roman" panose="02020603050405020304" pitchFamily="18" charset="0"/>
                <a:ea typeface="Times New Roman" panose="02020603050405020304" pitchFamily="18" charset="0"/>
              </a:rPr>
              <a:t>emissions trading system (ETS)</a:t>
            </a:r>
            <a:r>
              <a:rPr lang="en-US" sz="1800" dirty="0">
                <a:effectLst/>
                <a:latin typeface="Times New Roman" panose="02020603050405020304" pitchFamily="18" charset="0"/>
                <a:ea typeface="Times New Roman" panose="02020603050405020304" pitchFamily="18" charset="0"/>
              </a:rPr>
              <a:t> among companies, institutions, and governments based on continuously declining allotted emission amounts.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Emissions trading system</a:t>
            </a:r>
            <a:r>
              <a:rPr lang="en-US" sz="1800" dirty="0">
                <a:effectLst/>
                <a:latin typeface="Times New Roman" panose="02020603050405020304" pitchFamily="18" charset="0"/>
                <a:ea typeface="Times New Roman" panose="02020603050405020304" pitchFamily="18" charset="0"/>
              </a:rPr>
              <a:t> A system that</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allows low-carbon organizations to sell unused pollution permits to high-carbon organizations needing extra pollution permits.</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EU submitted a Paris Agreement plan to reduce GHG emission 40% by 2030 compared to 1990 levels.</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U.S. reaction has been less consistent. </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Democratic president Barack Obama developed more restrictive rules for factories and power plants, and established higher energy efficiency standards for appliances, cars, and trucks.</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Upon President Donald Trump’s election in 2016, his administration rolled back many Obama regulatory actions because of their negative impacts on business activities and job creation.</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 response to the federal government’s withdrawal, U.S. states and cities formed associations that adopted Paris Agreement goals. </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 group led by influential Republicans from previous presidential administrations formed the Climate Leadership Council (CLC).</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13</a:t>
            </a:fld>
            <a:endParaRPr lang="en-US" dirty="0"/>
          </a:p>
        </p:txBody>
      </p:sp>
    </p:spTree>
    <p:extLst>
      <p:ext uri="{BB962C8B-B14F-4D97-AF65-F5344CB8AC3E}">
        <p14:creationId xmlns:p14="http://schemas.microsoft.com/office/powerpoint/2010/main" val="2127448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12.3 Articulate the competitive advantages of being eco-friendly.</a:t>
            </a:r>
          </a:p>
          <a:p>
            <a:endParaRPr lang="en-US" dirty="0"/>
          </a:p>
          <a:p>
            <a:pPr marL="285750" marR="0" indent="-285750" algn="just">
              <a:lnSpc>
                <a:spcPct val="15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Business environmental responses can be categorized as one of the following:</a:t>
            </a:r>
          </a:p>
          <a:p>
            <a:pPr marL="742950" marR="0" lvl="1" indent="-285750" algn="just">
              <a:lnSpc>
                <a:spcPct val="150000"/>
              </a:lnSpc>
              <a:spcBef>
                <a:spcPts val="0"/>
              </a:spcBef>
              <a:spcAft>
                <a:spcPts val="0"/>
              </a:spcAft>
              <a:buSzPts val="1000"/>
              <a:buFont typeface="Arial" panose="020B0604020202020204" pitchFamily="34" charset="0"/>
              <a:buChar char="•"/>
              <a:tabLst>
                <a:tab pos="457200" algn="l"/>
              </a:tabLst>
            </a:pPr>
            <a:r>
              <a:rPr lang="en-US" sz="1800" i="1" dirty="0">
                <a:solidFill>
                  <a:srgbClr val="000000"/>
                </a:solidFill>
                <a:effectLst/>
                <a:latin typeface="Times New Roman" panose="02020603050405020304" pitchFamily="18" charset="0"/>
                <a:ea typeface="Times New Roman" panose="02020603050405020304" pitchFamily="18" charset="0"/>
              </a:rPr>
              <a:t>Eco-resistant</a:t>
            </a:r>
            <a:r>
              <a:rPr lang="en-US" sz="1800" dirty="0">
                <a:solidFill>
                  <a:srgbClr val="000000"/>
                </a:solidFill>
                <a:effectLst/>
                <a:latin typeface="Times New Roman" panose="02020603050405020304" pitchFamily="18" charset="0"/>
                <a:ea typeface="Times New Roman" panose="02020603050405020304" pitchFamily="18" charset="0"/>
              </a:rPr>
              <a:t>: Hostile toward environmental regulations and science</a:t>
            </a:r>
          </a:p>
          <a:p>
            <a:pPr marL="742950" marR="0" lvl="1" indent="-285750" algn="just">
              <a:lnSpc>
                <a:spcPct val="150000"/>
              </a:lnSpc>
              <a:spcBef>
                <a:spcPts val="0"/>
              </a:spcBef>
              <a:spcAft>
                <a:spcPts val="0"/>
              </a:spcAft>
              <a:buSzPts val="1000"/>
              <a:buFont typeface="Arial" panose="020B0604020202020204" pitchFamily="34" charset="0"/>
              <a:buChar char="•"/>
              <a:tabLst>
                <a:tab pos="457200" algn="l"/>
              </a:tabLst>
            </a:pPr>
            <a:r>
              <a:rPr lang="en-US" sz="1800" i="1" dirty="0">
                <a:solidFill>
                  <a:srgbClr val="000000"/>
                </a:solidFill>
                <a:effectLst/>
                <a:latin typeface="Times New Roman" panose="02020603050405020304" pitchFamily="18" charset="0"/>
                <a:ea typeface="Times New Roman" panose="02020603050405020304" pitchFamily="18" charset="0"/>
              </a:rPr>
              <a:t>Eco-compliant</a:t>
            </a:r>
            <a:r>
              <a:rPr lang="en-US" sz="1800" dirty="0">
                <a:solidFill>
                  <a:srgbClr val="000000"/>
                </a:solidFill>
                <a:effectLst/>
                <a:latin typeface="Times New Roman" panose="02020603050405020304" pitchFamily="18" charset="0"/>
                <a:ea typeface="Times New Roman" panose="02020603050405020304" pitchFamily="18" charset="0"/>
              </a:rPr>
              <a:t>: Accept and follow the law</a:t>
            </a:r>
          </a:p>
          <a:p>
            <a:pPr marL="742950" marR="0" lvl="1" indent="-285750" algn="just">
              <a:lnSpc>
                <a:spcPct val="150000"/>
              </a:lnSpc>
              <a:spcBef>
                <a:spcPts val="0"/>
              </a:spcBef>
              <a:spcAft>
                <a:spcPts val="0"/>
              </a:spcAft>
              <a:buSzPts val="1000"/>
              <a:buFont typeface="Arial" panose="020B0604020202020204" pitchFamily="34" charset="0"/>
              <a:buChar char="•"/>
              <a:tabLst>
                <a:tab pos="457200" algn="l"/>
              </a:tabLst>
            </a:pPr>
            <a:r>
              <a:rPr lang="en-US" sz="1800" i="1" dirty="0">
                <a:solidFill>
                  <a:srgbClr val="000000"/>
                </a:solidFill>
                <a:effectLst/>
                <a:latin typeface="Times New Roman" panose="02020603050405020304" pitchFamily="18" charset="0"/>
                <a:ea typeface="Times New Roman" panose="02020603050405020304" pitchFamily="18" charset="0"/>
              </a:rPr>
              <a:t>Eco-efficient</a:t>
            </a:r>
            <a:r>
              <a:rPr lang="en-US" sz="1800" dirty="0">
                <a:solidFill>
                  <a:srgbClr val="000000"/>
                </a:solidFill>
                <a:effectLst/>
                <a:latin typeface="Times New Roman" panose="02020603050405020304" pitchFamily="18" charset="0"/>
                <a:ea typeface="Times New Roman" panose="02020603050405020304" pitchFamily="18" charset="0"/>
              </a:rPr>
              <a:t>: Reduce energy, waste, and scrap costs</a:t>
            </a:r>
          </a:p>
          <a:p>
            <a:pPr marL="742950" marR="0" lvl="1" indent="-285750" algn="just">
              <a:lnSpc>
                <a:spcPct val="150000"/>
              </a:lnSpc>
              <a:spcBef>
                <a:spcPts val="0"/>
              </a:spcBef>
              <a:spcAft>
                <a:spcPts val="0"/>
              </a:spcAft>
              <a:buSzPts val="1000"/>
              <a:buFont typeface="Arial" panose="020B0604020202020204" pitchFamily="34" charset="0"/>
              <a:buChar char="•"/>
              <a:tabLst>
                <a:tab pos="457200" algn="l"/>
              </a:tabLst>
            </a:pPr>
            <a:r>
              <a:rPr lang="en-US" sz="1800" i="1" dirty="0">
                <a:solidFill>
                  <a:srgbClr val="000000"/>
                </a:solidFill>
                <a:effectLst/>
                <a:latin typeface="Times New Roman" panose="02020603050405020304" pitchFamily="18" charset="0"/>
                <a:ea typeface="Times New Roman" panose="02020603050405020304" pitchFamily="18" charset="0"/>
              </a:rPr>
              <a:t>Eco-advantage</a:t>
            </a:r>
            <a:r>
              <a:rPr lang="en-US" sz="1800" dirty="0">
                <a:solidFill>
                  <a:srgbClr val="000000"/>
                </a:solidFill>
                <a:effectLst/>
                <a:latin typeface="Times New Roman" panose="02020603050405020304" pitchFamily="18" charset="0"/>
                <a:ea typeface="Times New Roman" panose="02020603050405020304" pitchFamily="18" charset="0"/>
              </a:rPr>
              <a:t>: Green leadership, innovation, products, and services</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business case for superior environmental performance is based on five factors: (1) revenue generation, (2) cost reductions, (3) mitigating risks, (4) employee relations benefits, and (5) community relations (see Table 12.2).</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As climate change issues gain greater public awareness, shareholders are awarding sustainability efforts. </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Morgan Stanley Capital International (MSCI) World Index measures the market performance of large and midcap companies that have a global presence. </a:t>
            </a:r>
          </a:p>
          <a:p>
            <a:pPr marL="1200150" marR="0" lvl="2" indent="-285750" algn="just">
              <a:lnSpc>
                <a:spcPct val="150000"/>
              </a:lnSpc>
              <a:spcBef>
                <a:spcPts val="0"/>
              </a:spcBef>
              <a:spcAft>
                <a:spcPts val="0"/>
              </a:spcAft>
              <a:buSzPts val="1000"/>
              <a:buFont typeface="Arial" panose="020B0604020202020204" pitchFamily="34" charset="0"/>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The stock for companies that were the subject of positive climate change news, and made positive environmental announcements, outperformed the MSCI World Index by 15%.</a:t>
            </a:r>
          </a:p>
          <a:p>
            <a:pPr marL="1200150" marR="0" lvl="2" indent="-285750" algn="just">
              <a:lnSpc>
                <a:spcPct val="150000"/>
              </a:lnSpc>
              <a:spcBef>
                <a:spcPts val="0"/>
              </a:spcBef>
              <a:spcAft>
                <a:spcPts val="0"/>
              </a:spcAft>
              <a:buSzPts val="1000"/>
              <a:buFont typeface="Arial" panose="020B0604020202020204" pitchFamily="34" charset="0"/>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The stock for companies that had more positive press and company environmental announcements over the preceding 12 months outperformed the MSCI World Index by 26%.</a:t>
            </a:r>
          </a:p>
          <a:p>
            <a:pPr marL="1200150" marR="0" lvl="2" indent="-285750" algn="just">
              <a:lnSpc>
                <a:spcPct val="150000"/>
              </a:lnSpc>
              <a:spcBef>
                <a:spcPts val="0"/>
              </a:spcBef>
              <a:spcAft>
                <a:spcPts val="0"/>
              </a:spcAft>
              <a:buSzPts val="1000"/>
              <a:buFont typeface="Arial" panose="020B0604020202020204" pitchFamily="34" charset="0"/>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The stock for companies that received negative climate change news underperformed the MSCI World Index by 5%.</a:t>
            </a:r>
            <a:r>
              <a:rPr lang="en-US" sz="1800" b="1" u="sng" dirty="0">
                <a:solidFill>
                  <a:srgbClr val="000000"/>
                </a:solidFill>
                <a:effectLst/>
                <a:latin typeface="Times New Roman" panose="02020603050405020304" pitchFamily="18" charset="0"/>
                <a:ea typeface="Times New Roman" panose="02020603050405020304" pitchFamily="18" charset="0"/>
              </a:rPr>
              <a:t> </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085850" lvl="2"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14</a:t>
            </a:fld>
            <a:endParaRPr lang="en-US" dirty="0"/>
          </a:p>
        </p:txBody>
      </p:sp>
    </p:spTree>
    <p:extLst>
      <p:ext uri="{BB962C8B-B14F-4D97-AF65-F5344CB8AC3E}">
        <p14:creationId xmlns:p14="http://schemas.microsoft.com/office/powerpoint/2010/main" val="3540347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12.3 Articulate the competitive advantages of being eco-friendly.</a:t>
            </a:r>
          </a:p>
          <a:p>
            <a:endParaRPr lang="en-US" dirty="0"/>
          </a:p>
          <a:p>
            <a:pPr marL="0" marR="0">
              <a:lnSpc>
                <a:spcPct val="150000"/>
              </a:lnSpc>
              <a:spcBef>
                <a:spcPts val="0"/>
              </a:spcBef>
              <a:spcAft>
                <a:spcPts val="0"/>
              </a:spcAft>
            </a:pPr>
            <a:r>
              <a:rPr lang="en-US" sz="1800" dirty="0">
                <a:solidFill>
                  <a:srgbClr val="C00000"/>
                </a:solidFill>
                <a:effectLst/>
                <a:latin typeface="Times New Roman" panose="02020603050405020304" pitchFamily="18" charset="0"/>
                <a:ea typeface="Times New Roman" panose="02020603050405020304" pitchFamily="18" charset="0"/>
              </a:rPr>
              <a:t>Table 12.2: </a:t>
            </a:r>
            <a:r>
              <a:rPr lang="en-US" sz="1800" dirty="0">
                <a:solidFill>
                  <a:srgbClr val="943634"/>
                </a:solidFill>
                <a:effectLst/>
                <a:latin typeface="Times New Roman" panose="02020603050405020304" pitchFamily="18" charset="0"/>
                <a:ea typeface="Times New Roman" panose="02020603050405020304" pitchFamily="18" charset="0"/>
              </a:rPr>
              <a:t>Competitive Advantages of Being Eco-Friendly</a:t>
            </a:r>
          </a:p>
          <a:p>
            <a:pPr marL="285750" marR="0" indent="-285750" hangingPunct="0">
              <a:lnSpc>
                <a:spcPct val="115000"/>
              </a:lnSpc>
              <a:spcBef>
                <a:spcPts val="0"/>
              </a:spcBef>
              <a:spcAft>
                <a:spcPts val="120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Revenue Generation</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115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Product differentiation through eco-labeling.</a:t>
            </a:r>
          </a:p>
          <a:p>
            <a:pPr marL="742950" marR="0" lvl="1" indent="-285750" hangingPunct="0">
              <a:lnSpc>
                <a:spcPct val="115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New markets for green products and producing green technologies.</a:t>
            </a:r>
          </a:p>
          <a:p>
            <a:pPr marL="742950" marR="0" lvl="1" indent="-285750" hangingPunct="0">
              <a:lnSpc>
                <a:spcPct val="115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Customers with higher environmental expectations develop greater loyalty to products.</a:t>
            </a:r>
          </a:p>
          <a:p>
            <a:pPr marL="742950" marR="0" lvl="1" indent="-285750" hangingPunct="0">
              <a:lnSpc>
                <a:spcPct val="115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Qualifying for green and socially responsible mutual funds provides easier access to capital.</a:t>
            </a:r>
          </a:p>
          <a:p>
            <a:pPr marL="285750" marR="0" indent="-285750" hangingPunct="0">
              <a:lnSpc>
                <a:spcPct val="115000"/>
              </a:lnSpc>
              <a:spcBef>
                <a:spcPts val="0"/>
              </a:spcBef>
              <a:spcAft>
                <a:spcPts val="120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Cost Savings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115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Reduction in escalating energy costs.</a:t>
            </a:r>
          </a:p>
          <a:p>
            <a:pPr marL="742950" marR="0" lvl="1" indent="-285750" hangingPunct="0">
              <a:lnSpc>
                <a:spcPct val="115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Reduction in supply chain and distribution costs. </a:t>
            </a:r>
          </a:p>
          <a:p>
            <a:pPr marL="742950" marR="0" lvl="1" indent="-285750" hangingPunct="0">
              <a:lnSpc>
                <a:spcPct val="115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Lower insurance premiums for sustainable development initiatives.</a:t>
            </a:r>
          </a:p>
          <a:p>
            <a:pPr marL="742950" marR="0" lvl="1" indent="-285750" hangingPunct="0">
              <a:lnSpc>
                <a:spcPct val="115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Lower sustainability-linked bank loans for projects and acquisitions that reduce environmental risk.</a:t>
            </a:r>
          </a:p>
          <a:p>
            <a:pPr marL="742950" marR="0" lvl="1" indent="-285750" hangingPunct="0">
              <a:lnSpc>
                <a:spcPct val="115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Reduction in costs associated with environmental clean-ups and property damage.</a:t>
            </a:r>
          </a:p>
          <a:p>
            <a:pPr marL="742950" marR="0" lvl="1" indent="-285750" hangingPunct="0">
              <a:lnSpc>
                <a:spcPct val="115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Avoidance of regulatory delays in bringing new products to market.</a:t>
            </a:r>
          </a:p>
          <a:p>
            <a:pPr marL="742950" marR="0" lvl="1" indent="-285750" hangingPunct="0">
              <a:lnSpc>
                <a:spcPct val="115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Greater regulatory flexibility for organizations with an environmental management system.</a:t>
            </a:r>
          </a:p>
          <a:p>
            <a:pPr marL="285750" marR="0" indent="-285750" hangingPunct="0">
              <a:lnSpc>
                <a:spcPct val="115000"/>
              </a:lnSpc>
              <a:spcBef>
                <a:spcPts val="0"/>
              </a:spcBef>
              <a:spcAft>
                <a:spcPts val="120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Mitigating Risks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115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Stay ahead of regulatory developments.</a:t>
            </a:r>
          </a:p>
          <a:p>
            <a:pPr marL="742950" marR="0" lvl="1" indent="-285750" hangingPunct="0">
              <a:lnSpc>
                <a:spcPct val="115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Avoid potential legal liabilities.</a:t>
            </a:r>
          </a:p>
          <a:p>
            <a:pPr marL="742950" marR="0" lvl="1" indent="-285750" hangingPunct="0">
              <a:lnSpc>
                <a:spcPct val="115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Avoid damage to reputation and brand.</a:t>
            </a:r>
          </a:p>
          <a:p>
            <a:pPr marL="742950" marR="0" lvl="1" indent="-285750" hangingPunct="0">
              <a:lnSpc>
                <a:spcPct val="115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Avoid supply chain disruptions and shocks.</a:t>
            </a:r>
          </a:p>
          <a:p>
            <a:pPr marL="285750" marR="0" indent="-285750" hangingPunct="0">
              <a:lnSpc>
                <a:spcPct val="115000"/>
              </a:lnSpc>
              <a:spcBef>
                <a:spcPts val="0"/>
              </a:spcBef>
              <a:spcAft>
                <a:spcPts val="120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Employee Relations Benefits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115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Millennials and other professionals consider environmental reputation when searching for jobs.</a:t>
            </a:r>
          </a:p>
          <a:p>
            <a:pPr marL="742950" marR="0" lvl="1" indent="-285750" hangingPunct="0">
              <a:lnSpc>
                <a:spcPct val="115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Employees are proud to be associated with the organization.</a:t>
            </a:r>
          </a:p>
          <a:p>
            <a:pPr marL="742950" marR="0" lvl="1" indent="-285750" hangingPunct="0">
              <a:lnSpc>
                <a:spcPct val="115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Enhances employee commitment and performance.</a:t>
            </a:r>
          </a:p>
          <a:p>
            <a:pPr marL="285750" marR="0" indent="-285750" hangingPunct="0">
              <a:lnSpc>
                <a:spcPct val="115000"/>
              </a:lnSpc>
              <a:spcBef>
                <a:spcPts val="0"/>
              </a:spcBef>
              <a:spcAft>
                <a:spcPts val="120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Community Relations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115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Media outlets highlight the organization as a good citizen.</a:t>
            </a:r>
          </a:p>
          <a:p>
            <a:pPr marL="742950" marR="0" lvl="1" indent="-285750" hangingPunct="0">
              <a:lnSpc>
                <a:spcPct val="115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Community members are more accepting of organizational expansion.</a:t>
            </a:r>
          </a:p>
          <a:p>
            <a:pPr marL="742950" marR="0" lvl="1" indent="-285750" hangingPunct="0">
              <a:lnSpc>
                <a:spcPct val="115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Community activists are more willing to engage in discussions.</a:t>
            </a:r>
          </a:p>
        </p:txBody>
      </p:sp>
      <p:sp>
        <p:nvSpPr>
          <p:cNvPr id="4" name="Slide Number Placeholder 3"/>
          <p:cNvSpPr>
            <a:spLocks noGrp="1"/>
          </p:cNvSpPr>
          <p:nvPr>
            <p:ph type="sldNum" sz="quarter" idx="5"/>
          </p:nvPr>
        </p:nvSpPr>
        <p:spPr/>
        <p:txBody>
          <a:bodyPr/>
          <a:lstStyle/>
          <a:p>
            <a:fld id="{39974C31-EB4A-4B21-8134-CB5741A1DC5F}" type="slidenum">
              <a:rPr lang="en-US" smtClean="0"/>
              <a:t>15</a:t>
            </a:fld>
            <a:endParaRPr lang="en-US" dirty="0"/>
          </a:p>
        </p:txBody>
      </p:sp>
    </p:spTree>
    <p:extLst>
      <p:ext uri="{BB962C8B-B14F-4D97-AF65-F5344CB8AC3E}">
        <p14:creationId xmlns:p14="http://schemas.microsoft.com/office/powerpoint/2010/main" val="9023573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12.3 Articulate the competitive advantages of being eco-friendly.</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The competitive advantages of businesses adopting an eco-friendly perspective is reflected in the growth of the Socially Responsible Investing (SRI) market, also referred to as the Environmental, Social, and Governance (ESG) market.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Dow Jones Sustainability Index</a:t>
            </a:r>
            <a:r>
              <a:rPr lang="en-US" sz="1800" dirty="0">
                <a:effectLst/>
                <a:latin typeface="Times New Roman" panose="02020603050405020304" pitchFamily="18" charset="0"/>
                <a:ea typeface="Times New Roman" panose="02020603050405020304" pitchFamily="18" charset="0"/>
              </a:rPr>
              <a:t> An index,</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created in 1999, that consists of the leading publicly owned sustainable companies based on their corporate economic, environmental, and social performance.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Consumer spending for eco-friendly products continues to increase substantially, as does the number of sustainably certified products available.</a:t>
            </a:r>
          </a:p>
        </p:txBody>
      </p:sp>
      <p:sp>
        <p:nvSpPr>
          <p:cNvPr id="4" name="Slide Number Placeholder 3"/>
          <p:cNvSpPr>
            <a:spLocks noGrp="1"/>
          </p:cNvSpPr>
          <p:nvPr>
            <p:ph type="sldNum" sz="quarter" idx="5"/>
          </p:nvPr>
        </p:nvSpPr>
        <p:spPr/>
        <p:txBody>
          <a:bodyPr/>
          <a:lstStyle/>
          <a:p>
            <a:fld id="{39974C31-EB4A-4B21-8134-CB5741A1DC5F}" type="slidenum">
              <a:rPr lang="en-US" smtClean="0"/>
              <a:t>16</a:t>
            </a:fld>
            <a:endParaRPr lang="en-US" dirty="0"/>
          </a:p>
        </p:txBody>
      </p:sp>
    </p:spTree>
    <p:extLst>
      <p:ext uri="{BB962C8B-B14F-4D97-AF65-F5344CB8AC3E}">
        <p14:creationId xmlns:p14="http://schemas.microsoft.com/office/powerpoint/2010/main" val="4375850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12.3 Articulate the competitive advantages of being eco-friendly.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effectLst/>
              <a:latin typeface="Times New Roman" panose="02020603050405020304" pitchFamily="18" charset="0"/>
              <a:ea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The media is particularly fond of highlighting green accomplishments.</a:t>
            </a:r>
          </a:p>
          <a:p>
            <a:pPr marL="171450" lvl="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Increasingly, employees and the public are demanding leadership action.</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At Amazon, 3,000 employees, led by “Amazon Employees for Climate Justice,” walked out of its Seattle headquarters, as did 1,800 other Amazon employees in more than 25 cities and 14 countries.</a:t>
            </a:r>
          </a:p>
          <a:p>
            <a:pPr marL="1085850" lvl="2" indent="-171450">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The group made three specific company demands:</a:t>
            </a:r>
          </a:p>
          <a:p>
            <a:pPr marL="1543050" lvl="3" indent="-171450">
              <a:buFont typeface="Arial" panose="020B0604020202020204" pitchFamily="34" charset="0"/>
              <a:buChar char="•"/>
            </a:pPr>
            <a:r>
              <a:rPr lang="en-US" sz="1800" spc="10" dirty="0">
                <a:solidFill>
                  <a:srgbClr val="1A1A1A"/>
                </a:solidFill>
                <a:effectLst/>
                <a:latin typeface="Times New Roman" panose="02020603050405020304" pitchFamily="18" charset="0"/>
                <a:ea typeface="Times New Roman" panose="02020603050405020304" pitchFamily="18" charset="0"/>
              </a:rPr>
              <a:t>Stop donating to politicians and lobbying groups that deny the reality of climate change.</a:t>
            </a:r>
            <a:endParaRPr lang="en-US" sz="1800" spc="0" dirty="0">
              <a:solidFill>
                <a:srgbClr val="000000"/>
              </a:solidFill>
              <a:effectLst/>
              <a:latin typeface="Times New Roman" panose="02020603050405020304" pitchFamily="18" charset="0"/>
              <a:ea typeface="Times New Roman" panose="02020603050405020304" pitchFamily="18" charset="0"/>
            </a:endParaRPr>
          </a:p>
          <a:p>
            <a:pPr marL="1543050" lvl="3" indent="-171450">
              <a:buFont typeface="Arial" panose="020B0604020202020204" pitchFamily="34" charset="0"/>
              <a:buChar char="•"/>
            </a:pPr>
            <a:r>
              <a:rPr lang="en-US" sz="1800" spc="0" dirty="0">
                <a:solidFill>
                  <a:srgbClr val="000000"/>
                </a:solidFill>
                <a:effectLst/>
                <a:latin typeface="Times New Roman" panose="02020603050405020304" pitchFamily="18" charset="0"/>
                <a:ea typeface="Times New Roman" panose="02020603050405020304" pitchFamily="18" charset="0"/>
              </a:rPr>
              <a:t>S</a:t>
            </a:r>
            <a:r>
              <a:rPr lang="en-US" sz="1800" spc="10" dirty="0">
                <a:solidFill>
                  <a:srgbClr val="1A1A1A"/>
                </a:solidFill>
                <a:effectLst/>
                <a:latin typeface="Times New Roman" panose="02020603050405020304" pitchFamily="18" charset="0"/>
                <a:ea typeface="Times New Roman" panose="02020603050405020304" pitchFamily="18" charset="0"/>
              </a:rPr>
              <a:t>top working with oil and gas companies that optimize fossil fuel extraction.</a:t>
            </a:r>
            <a:endParaRPr lang="en-US" sz="1800" spc="0" dirty="0">
              <a:solidFill>
                <a:srgbClr val="000000"/>
              </a:solidFill>
              <a:effectLst/>
              <a:latin typeface="Times New Roman" panose="02020603050405020304" pitchFamily="18" charset="0"/>
              <a:ea typeface="Times New Roman" panose="02020603050405020304" pitchFamily="18" charset="0"/>
            </a:endParaRPr>
          </a:p>
          <a:p>
            <a:pPr marL="1543050" lvl="3" indent="-171450">
              <a:buFont typeface="Arial" panose="020B0604020202020204" pitchFamily="34" charset="0"/>
              <a:buChar char="•"/>
            </a:pPr>
            <a:r>
              <a:rPr lang="en-US" sz="1800" spc="10" dirty="0">
                <a:solidFill>
                  <a:srgbClr val="1A1A1A"/>
                </a:solidFill>
                <a:effectLst/>
                <a:latin typeface="Times New Roman" panose="02020603050405020304" pitchFamily="18" charset="0"/>
                <a:ea typeface="Times New Roman" panose="02020603050405020304" pitchFamily="18" charset="0"/>
              </a:rPr>
              <a:t>Achieve zero carbon emissions by 2030.</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085850" lvl="2"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17</a:t>
            </a:fld>
            <a:endParaRPr lang="en-US" dirty="0"/>
          </a:p>
        </p:txBody>
      </p:sp>
    </p:spTree>
    <p:extLst>
      <p:ext uri="{BB962C8B-B14F-4D97-AF65-F5344CB8AC3E}">
        <p14:creationId xmlns:p14="http://schemas.microsoft.com/office/powerpoint/2010/main" val="40469535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12.4 Identify big-impact greenhouse gas reduction solutions and science-based targets.</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solidFill>
                  <a:srgbClr val="000000"/>
                </a:solidFill>
                <a:effectLst/>
                <a:latin typeface="Times New Roman" panose="02020603050405020304" pitchFamily="18" charset="0"/>
                <a:ea typeface="Times New Roman" panose="02020603050405020304" pitchFamily="18" charset="0"/>
              </a:rPr>
              <a:t>Project Drawdown </a:t>
            </a:r>
            <a:r>
              <a:rPr lang="en-US" sz="1800" dirty="0">
                <a:solidFill>
                  <a:srgbClr val="000000"/>
                </a:solidFill>
                <a:effectLst/>
                <a:latin typeface="Times New Roman" panose="02020603050405020304" pitchFamily="18" charset="0"/>
                <a:ea typeface="Times New Roman" panose="02020603050405020304" pitchFamily="18" charset="0"/>
              </a:rPr>
              <a:t>Ranks the impact of sustainability solutions based on their projected global GHG reductions by 2050.</a:t>
            </a:r>
            <a:r>
              <a:rPr lang="en-US" sz="1800" b="1" dirty="0">
                <a:solidFill>
                  <a:srgbClr val="FF0000"/>
                </a:solidFill>
                <a:effectLst/>
                <a:latin typeface="Times New Roman" panose="02020603050405020304" pitchFamily="18" charset="0"/>
                <a:ea typeface="Times New Roman" panose="02020603050405020304" pitchFamily="18" charset="0"/>
              </a:rPr>
              <a: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dirty="0">
                <a:effectLst/>
                <a:latin typeface="Times New Roman" panose="02020603050405020304" pitchFamily="18" charset="0"/>
                <a:ea typeface="Times New Roman" panose="02020603050405020304" pitchFamily="18" charset="0"/>
              </a:rPr>
              <a:t>The solutions are grouped in seven areas: energy, food, women and girls, buildings and cities, land use, transportation, and coming attractions.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Renewable energy</a:t>
            </a:r>
            <a:r>
              <a:rPr lang="en-US" sz="1800" dirty="0">
                <a:effectLst/>
                <a:latin typeface="Times New Roman" panose="02020603050405020304" pitchFamily="18" charset="0"/>
                <a:ea typeface="Times New Roman" panose="02020603050405020304" pitchFamily="18" charset="0"/>
              </a:rPr>
              <a:t> Natural processes continuously replenished by nature at a higher rate than they are consumed.</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Solar, wind, geothermal, hydro, and biomass are the primary sources of renewable energy.</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According to the Union of Concerned Scientists, wind and solar are the preferred renewable energy sources. </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18</a:t>
            </a:fld>
            <a:endParaRPr lang="en-US" dirty="0"/>
          </a:p>
        </p:txBody>
      </p:sp>
    </p:spTree>
    <p:extLst>
      <p:ext uri="{BB962C8B-B14F-4D97-AF65-F5344CB8AC3E}">
        <p14:creationId xmlns:p14="http://schemas.microsoft.com/office/powerpoint/2010/main" val="4077385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12.4 Identify big-impact greenhouse gas reduction solutions and science-based targets.</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 key accomplishment of the 2015 Paris Agreement was the establishment of science-based targets for companies to reduce their GHG emissions in alignment with Paris Agreement goals </a:t>
            </a:r>
            <a:r>
              <a:rPr lang="en-US" sz="1800" dirty="0">
                <a:solidFill>
                  <a:srgbClr val="000000"/>
                </a:solidFill>
                <a:effectLst/>
                <a:latin typeface="Times New Roman" panose="02020603050405020304" pitchFamily="18" charset="0"/>
                <a:ea typeface="Times New Roman" panose="02020603050405020304" pitchFamily="18" charset="0"/>
              </a:rPr>
              <a:t>to limit global warming to 1.5°C above preindustrial levels.</a:t>
            </a:r>
          </a:p>
          <a:p>
            <a:pPr marL="171450" indent="-171450">
              <a:buFont typeface="Arial" panose="020B0604020202020204" pitchFamily="34" charset="0"/>
              <a:buChar char="•"/>
            </a:pPr>
            <a:r>
              <a:rPr lang="en-US" dirty="0"/>
              <a:t>Science-based firms take responsibility for three types of GHG emission scopes that are publicly announced and validated:</a:t>
            </a:r>
          </a:p>
          <a:p>
            <a:pPr marL="628650" lvl="1" indent="-171450">
              <a:buFont typeface="Arial" panose="020B0604020202020204" pitchFamily="34" charset="0"/>
              <a:buChar char="•"/>
            </a:pPr>
            <a:r>
              <a:rPr lang="en-US" dirty="0"/>
              <a:t>Scope 1 consists of direct GHG emissions from owned or controlled sources, such as on-site fossil fuel combustion and fleet fuel consumption. </a:t>
            </a:r>
          </a:p>
          <a:p>
            <a:pPr marL="628650" lvl="1" indent="-171450">
              <a:buFont typeface="Arial" panose="020B0604020202020204" pitchFamily="34" charset="0"/>
              <a:buChar char="•"/>
            </a:pPr>
            <a:r>
              <a:rPr lang="en-US" dirty="0"/>
              <a:t>Scope 2 is indirect GHG emissions from energy purchased by the company, such as from a public utility. </a:t>
            </a:r>
          </a:p>
          <a:p>
            <a:pPr marL="628650" lvl="1" indent="-171450">
              <a:buFont typeface="Arial" panose="020B0604020202020204" pitchFamily="34" charset="0"/>
              <a:buChar char="•"/>
            </a:pPr>
            <a:r>
              <a:rPr lang="en-US" dirty="0"/>
              <a:t>Scope 3 is indirect emissions attributed to the company’s value chain, both upstream supplier emissions and downstream consumer emissions, accounting for both their own purchases and the products they sell.</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Developing new clean energy technologies can also lead to gigantic financial failures.</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Shai Agassi, CEO of Better Place, developed a system for drivers to pull into a station and swap batteries in a few minutes, the same amount of time it takes to refuel gasoline, rather than wait for them to be recharged. </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 2008, Better Place projected 100,000 battery swap electric cars on Israeli roads within a few years, coinciding with rollouts in other nations. </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After 5 years of operation, the start-up went bankrupt, having spent about $1 billion to sell or lease 1,200 electric vehicles with battery swap capacities.</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19</a:t>
            </a:fld>
            <a:endParaRPr lang="en-US" dirty="0"/>
          </a:p>
        </p:txBody>
      </p:sp>
    </p:spTree>
    <p:extLst>
      <p:ext uri="{BB962C8B-B14F-4D97-AF65-F5344CB8AC3E}">
        <p14:creationId xmlns:p14="http://schemas.microsoft.com/office/powerpoint/2010/main" val="777197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12.1 Describe how fossil fuel economies impact the Earth’s climate and human well-being.</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Sustainability</a:t>
            </a:r>
            <a:r>
              <a:rPr lang="en-US" sz="1800" dirty="0">
                <a:effectLst/>
                <a:latin typeface="Times New Roman" panose="02020603050405020304" pitchFamily="18" charset="0"/>
                <a:ea typeface="Times New Roman" panose="02020603050405020304" pitchFamily="18" charset="0"/>
              </a:rPr>
              <a:t> Defined by</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John Ehrenfeld as “the possibility that humans and other life will flourish on Earth forever.”</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 simplistic ethical solution to the long-term problem is that businesses and governments are obligated to do whatever is necessary to reverse the disturbing projections, and those businesses and nations that contributed the most to the problem bear the greatest burden in fixing it.</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From a business and economics perspective, climate change solutions need to take into consideration costs associated with correcting the problem and constraints the solutions have on economic development.</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a:t>
            </a:fld>
            <a:endParaRPr lang="en-US" dirty="0"/>
          </a:p>
        </p:txBody>
      </p:sp>
    </p:spTree>
    <p:extLst>
      <p:ext uri="{BB962C8B-B14F-4D97-AF65-F5344CB8AC3E}">
        <p14:creationId xmlns:p14="http://schemas.microsoft.com/office/powerpoint/2010/main" val="4186963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12.5 Summarize 10 aspects of the environmental change process.</a:t>
            </a:r>
          </a:p>
          <a:p>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solidFill>
                  <a:srgbClr val="000000"/>
                </a:solidFill>
                <a:effectLst/>
                <a:latin typeface="Times New Roman" panose="02020603050405020304" pitchFamily="18" charset="0"/>
                <a:ea typeface="Times New Roman" panose="02020603050405020304" pitchFamily="18" charset="0"/>
              </a:rPr>
              <a:t>Green team </a:t>
            </a:r>
            <a:r>
              <a:rPr lang="en-US" sz="1800" dirty="0">
                <a:solidFill>
                  <a:srgbClr val="000000"/>
                </a:solidFill>
                <a:effectLst/>
                <a:latin typeface="Times New Roman" panose="02020603050405020304" pitchFamily="18" charset="0"/>
                <a:ea typeface="Times New Roman" panose="02020603050405020304" pitchFamily="18" charset="0"/>
              </a:rPr>
              <a:t>A team of employees (go-getters) who address common sustainability concerns, share knowledge, and successfully implement environmental action plans.</a:t>
            </a:r>
          </a:p>
          <a:p>
            <a:pPr marL="742950" lvl="1"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green team should elicit change ideas from employees, industry best practices, government programs, and other sources.</a:t>
            </a:r>
          </a:p>
          <a:p>
            <a:pPr marL="1200150" lvl="2"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green team should determine which improvement areas are easy to measure and impact.</a:t>
            </a:r>
          </a:p>
          <a:p>
            <a:pPr marL="742950" lvl="1" indent="-285750">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Step 1</a:t>
            </a:r>
            <a:r>
              <a:rPr lang="en-US" sz="1800" dirty="0">
                <a:solidFill>
                  <a:srgbClr val="000000"/>
                </a:solidFill>
                <a:effectLst/>
                <a:latin typeface="Times New Roman" panose="02020603050405020304" pitchFamily="18" charset="0"/>
                <a:ea typeface="Times New Roman" panose="02020603050405020304" pitchFamily="18" charset="0"/>
              </a:rPr>
              <a:t>: Create a green team accountable to a specific high-level manager.</a:t>
            </a:r>
          </a:p>
          <a:p>
            <a:pPr marL="742950" marR="0" lvl="1" indent="-285750" algn="just">
              <a:lnSpc>
                <a:spcPct val="15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Step 2</a:t>
            </a:r>
            <a:r>
              <a:rPr lang="en-US" sz="1800" dirty="0">
                <a:solidFill>
                  <a:srgbClr val="000000"/>
                </a:solidFill>
                <a:effectLst/>
                <a:latin typeface="Times New Roman" panose="02020603050405020304" pitchFamily="18" charset="0"/>
                <a:ea typeface="Times New Roman" panose="02020603050405020304" pitchFamily="18" charset="0"/>
              </a:rPr>
              <a:t>: Give credit for previous accomplishments.</a:t>
            </a:r>
          </a:p>
          <a:p>
            <a:pPr marL="742950" marR="0" lvl="1" indent="-285750" algn="just">
              <a:lnSpc>
                <a:spcPct val="15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Step 3</a:t>
            </a:r>
            <a:r>
              <a:rPr lang="en-US" sz="1800" dirty="0">
                <a:solidFill>
                  <a:srgbClr val="000000"/>
                </a:solidFill>
                <a:effectLst/>
                <a:latin typeface="Times New Roman" panose="02020603050405020304" pitchFamily="18" charset="0"/>
                <a:ea typeface="Times New Roman" panose="02020603050405020304" pitchFamily="18" charset="0"/>
              </a:rPr>
              <a:t>: Gather relevant data and create historical benchmarks.</a:t>
            </a:r>
          </a:p>
          <a:p>
            <a:pPr marL="742950" marR="0" lvl="1" indent="-285750">
              <a:lnSpc>
                <a:spcPct val="150000"/>
              </a:lnSpc>
              <a:spcBef>
                <a:spcPts val="0"/>
              </a:spcBef>
              <a:spcAft>
                <a:spcPts val="0"/>
              </a:spcAft>
              <a:buFont typeface="Arial" panose="020B0604020202020204" pitchFamily="34" charset="0"/>
              <a:buChar char="•"/>
            </a:pPr>
            <a:r>
              <a:rPr lang="en-US" sz="1800" i="1" dirty="0">
                <a:effectLst/>
                <a:latin typeface="Times New Roman" panose="02020603050405020304" pitchFamily="18" charset="0"/>
                <a:ea typeface="Times New Roman" panose="02020603050405020304" pitchFamily="18" charset="0"/>
              </a:rPr>
              <a:t>Step 4</a:t>
            </a:r>
            <a:r>
              <a:rPr lang="en-US" sz="1800" dirty="0">
                <a:effectLst/>
                <a:latin typeface="Times New Roman" panose="02020603050405020304" pitchFamily="18" charset="0"/>
                <a:ea typeface="Times New Roman" panose="02020603050405020304" pitchFamily="18" charset="0"/>
              </a:rPr>
              <a:t>: Engage employees in submitting ideas for incremental changes.</a:t>
            </a:r>
          </a:p>
          <a:p>
            <a:pPr marL="742950" marR="0" lvl="1" indent="-285750">
              <a:lnSpc>
                <a:spcPct val="150000"/>
              </a:lnSpc>
              <a:spcBef>
                <a:spcPts val="0"/>
              </a:spcBef>
              <a:spcAft>
                <a:spcPts val="0"/>
              </a:spcAft>
              <a:buFont typeface="Arial" panose="020B0604020202020204" pitchFamily="34" charset="0"/>
              <a:buChar char="•"/>
            </a:pPr>
            <a:r>
              <a:rPr lang="en-US" sz="1800" i="1" dirty="0">
                <a:effectLst/>
                <a:latin typeface="Times New Roman" panose="02020603050405020304" pitchFamily="18" charset="0"/>
                <a:ea typeface="Times New Roman" panose="02020603050405020304" pitchFamily="18" charset="0"/>
              </a:rPr>
              <a:t>Step 5</a:t>
            </a:r>
            <a:r>
              <a:rPr lang="en-US" sz="1800" dirty="0">
                <a:effectLst/>
                <a:latin typeface="Times New Roman" panose="02020603050405020304" pitchFamily="18" charset="0"/>
                <a:ea typeface="Times New Roman" panose="02020603050405020304" pitchFamily="18" charset="0"/>
              </a:rPr>
              <a:t>: Inspire employees by tackling a large project with a high likelihood of success.</a:t>
            </a:r>
          </a:p>
          <a:p>
            <a:pPr marL="742950" marR="0" lvl="1" indent="-285750" algn="just">
              <a:lnSpc>
                <a:spcPct val="15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Step 6</a:t>
            </a:r>
            <a:r>
              <a:rPr lang="en-US" sz="1800" dirty="0">
                <a:solidFill>
                  <a:srgbClr val="000000"/>
                </a:solidFill>
                <a:effectLst/>
                <a:latin typeface="Times New Roman" panose="02020603050405020304" pitchFamily="18" charset="0"/>
                <a:ea typeface="Times New Roman" panose="02020603050405020304" pitchFamily="18" charset="0"/>
              </a:rPr>
              <a:t>: Institutionalize changes.</a:t>
            </a:r>
          </a:p>
          <a:p>
            <a:pPr marL="742950" marR="0" lvl="1" indent="-285750" algn="just">
              <a:lnSpc>
                <a:spcPct val="15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Step 7</a:t>
            </a:r>
            <a:r>
              <a:rPr lang="en-US" sz="1800" dirty="0">
                <a:solidFill>
                  <a:srgbClr val="000000"/>
                </a:solidFill>
                <a:effectLst/>
                <a:latin typeface="Times New Roman" panose="02020603050405020304" pitchFamily="18" charset="0"/>
                <a:ea typeface="Times New Roman" panose="02020603050405020304" pitchFamily="18" charset="0"/>
              </a:rPr>
              <a:t>: Recognize and celebrate accomplishments.</a:t>
            </a:r>
          </a:p>
          <a:p>
            <a:pPr marL="742950" marR="0" lvl="1" indent="-285750" algn="just">
              <a:lnSpc>
                <a:spcPct val="15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Step 8</a:t>
            </a:r>
            <a:r>
              <a:rPr lang="en-US" sz="1800" dirty="0">
                <a:solidFill>
                  <a:srgbClr val="000000"/>
                </a:solidFill>
                <a:effectLst/>
                <a:latin typeface="Times New Roman" panose="02020603050405020304" pitchFamily="18" charset="0"/>
                <a:ea typeface="Times New Roman" panose="02020603050405020304" pitchFamily="18" charset="0"/>
              </a:rPr>
              <a:t>: Enhance customer awareness of accomplishments.</a:t>
            </a:r>
          </a:p>
          <a:p>
            <a:pPr marL="742950" marR="0" lvl="1" indent="-285750" algn="just">
              <a:lnSpc>
                <a:spcPct val="15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Step 9</a:t>
            </a:r>
            <a:r>
              <a:rPr lang="en-US" sz="1800" dirty="0">
                <a:solidFill>
                  <a:srgbClr val="000000"/>
                </a:solidFill>
                <a:effectLst/>
                <a:latin typeface="Times New Roman" panose="02020603050405020304" pitchFamily="18" charset="0"/>
                <a:ea typeface="Times New Roman" panose="02020603050405020304" pitchFamily="18" charset="0"/>
              </a:rPr>
              <a:t>: Network with others in the industry and the broader community.</a:t>
            </a:r>
          </a:p>
          <a:p>
            <a:pPr marL="742950" marR="0" lvl="1" indent="-285750" algn="just">
              <a:lnSpc>
                <a:spcPct val="15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Step 10</a:t>
            </a:r>
            <a:r>
              <a:rPr lang="en-US" sz="1800" dirty="0">
                <a:solidFill>
                  <a:srgbClr val="000000"/>
                </a:solidFill>
                <a:effectLst/>
                <a:latin typeface="Times New Roman" panose="02020603050405020304" pitchFamily="18" charset="0"/>
                <a:ea typeface="Times New Roman" panose="02020603050405020304" pitchFamily="18" charset="0"/>
              </a:rPr>
              <a:t>: Continual improvements and education.</a:t>
            </a:r>
          </a:p>
          <a:p>
            <a:pPr marL="285750" lvl="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At Edgewood College, a small liberal arts college in Madison, Wisconsin, the environmental change process began with the creation of the cross-functional Green Campus Task Force to more directly encourage faculty, staff, and students to develop an eco-friendly campus. </a:t>
            </a:r>
          </a:p>
          <a:p>
            <a:pPr marL="742950" lvl="1"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task force transformed into a green team and developed a list of environmental indicators to annually benchmark improvements.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These efforts contributed to receiving Green Tier certification from Wisconsin’s Department of Natural Resources for superior environmental performance.</a:t>
            </a:r>
          </a:p>
          <a:p>
            <a:pPr marL="742950" lvl="1"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Based on these successes, a wide range of environmental projects were undertaken with the support of college administrators and the green team. </a:t>
            </a:r>
          </a:p>
        </p:txBody>
      </p:sp>
      <p:sp>
        <p:nvSpPr>
          <p:cNvPr id="4" name="Slide Number Placeholder 3"/>
          <p:cNvSpPr>
            <a:spLocks noGrp="1"/>
          </p:cNvSpPr>
          <p:nvPr>
            <p:ph type="sldNum" sz="quarter" idx="5"/>
          </p:nvPr>
        </p:nvSpPr>
        <p:spPr/>
        <p:txBody>
          <a:bodyPr/>
          <a:lstStyle/>
          <a:p>
            <a:fld id="{39974C31-EB4A-4B21-8134-CB5741A1DC5F}" type="slidenum">
              <a:rPr lang="en-US" smtClean="0"/>
              <a:t>20</a:t>
            </a:fld>
            <a:endParaRPr lang="en-US" dirty="0"/>
          </a:p>
        </p:txBody>
      </p:sp>
    </p:spTree>
    <p:extLst>
      <p:ext uri="{BB962C8B-B14F-4D97-AF65-F5344CB8AC3E}">
        <p14:creationId xmlns:p14="http://schemas.microsoft.com/office/powerpoint/2010/main" val="23126753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12.6 Determine the key features of green organizations.</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Create an “environmental mission statement” that clearly articulates the organization’s relationship with the natural environment.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Similar to a code of ethics, use the environmental mission statement as a foundation for determining and assessing organizational actions.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Sustainability should be integrated into the organization’s overall mission statement by noting a commitment to environmental responsibility and stewardship.</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21</a:t>
            </a:fld>
            <a:endParaRPr lang="en-US" dirty="0"/>
          </a:p>
        </p:txBody>
      </p:sp>
    </p:spTree>
    <p:extLst>
      <p:ext uri="{BB962C8B-B14F-4D97-AF65-F5344CB8AC3E}">
        <p14:creationId xmlns:p14="http://schemas.microsoft.com/office/powerpoint/2010/main" val="5086223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12.6 Determine the key features of green organizations.</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Environmental management system</a:t>
            </a:r>
            <a:r>
              <a:rPr lang="en-US" sz="1800" dirty="0">
                <a:effectLst/>
                <a:latin typeface="Times New Roman" panose="02020603050405020304" pitchFamily="18" charset="0"/>
                <a:ea typeface="Times New Roman" panose="02020603050405020304" pitchFamily="18" charset="0"/>
              </a:rPr>
              <a:t> A document that describes how the organization conducts environmental policy development, environmental planning, environmental implementation, environmental monitoring and corrective actions, and management review of environmental performance.</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EMS plan describes how the organization conducts environmental policy development, environmental planning, environmental implementation, environmental monitoring and corrective actions, and management review.</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 key aspect of an EMS is managing environmental risk. </a:t>
            </a:r>
          </a:p>
          <a:p>
            <a:pPr marL="1085850" lvl="2"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Each organization has a unique set of environmental input, throughput, and output risks.</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Another key aspect of an EMS is developing a thorough understanding of the organization’s environmental interactions.</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22</a:t>
            </a:fld>
            <a:endParaRPr lang="en-US" dirty="0"/>
          </a:p>
        </p:txBody>
      </p:sp>
    </p:spTree>
    <p:extLst>
      <p:ext uri="{BB962C8B-B14F-4D97-AF65-F5344CB8AC3E}">
        <p14:creationId xmlns:p14="http://schemas.microsoft.com/office/powerpoint/2010/main" val="2471037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12.6 Determine the key features of green organizations.</a:t>
            </a:r>
          </a:p>
          <a:p>
            <a:endParaRPr lang="en-US" dirty="0"/>
          </a:p>
          <a:p>
            <a:pPr marL="171450" indent="-171450">
              <a:buFont typeface="Arial" panose="020B0604020202020204" pitchFamily="34" charset="0"/>
              <a:buChar char="•"/>
            </a:pPr>
            <a:r>
              <a:rPr lang="en-US" dirty="0"/>
              <a:t>Table 12.3: Environmental Management System (EMS) Plan</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23</a:t>
            </a:fld>
            <a:endParaRPr lang="en-US" dirty="0"/>
          </a:p>
        </p:txBody>
      </p:sp>
    </p:spTree>
    <p:extLst>
      <p:ext uri="{BB962C8B-B14F-4D97-AF65-F5344CB8AC3E}">
        <p14:creationId xmlns:p14="http://schemas.microsoft.com/office/powerpoint/2010/main" val="1340279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12.6 Determine the key features of green organizations.</a:t>
            </a:r>
          </a:p>
          <a:p>
            <a:endParaRPr lang="en-US" dirty="0"/>
          </a:p>
          <a:p>
            <a:pPr marL="0" marR="0">
              <a:lnSpc>
                <a:spcPct val="150000"/>
              </a:lnSpc>
              <a:spcBef>
                <a:spcPts val="0"/>
              </a:spcBef>
              <a:spcAft>
                <a:spcPts val="0"/>
              </a:spcAft>
            </a:pPr>
            <a:r>
              <a:rPr lang="en-US" sz="1800" dirty="0">
                <a:solidFill>
                  <a:srgbClr val="C00000"/>
                </a:solidFill>
                <a:effectLst/>
                <a:latin typeface="Times New Roman" panose="02020603050405020304" pitchFamily="18" charset="0"/>
                <a:ea typeface="Times New Roman" panose="02020603050405020304" pitchFamily="18" charset="0"/>
              </a:rPr>
              <a:t>Table 12.4: </a:t>
            </a:r>
            <a:r>
              <a:rPr lang="en-US" sz="1800" dirty="0">
                <a:solidFill>
                  <a:srgbClr val="943634"/>
                </a:solidFill>
                <a:effectLst/>
                <a:latin typeface="Times New Roman" panose="02020603050405020304" pitchFamily="18" charset="0"/>
                <a:ea typeface="Times New Roman" panose="02020603050405020304" pitchFamily="18" charset="0"/>
              </a:rPr>
              <a:t>Eco-Friendly Business Activities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24</a:t>
            </a:fld>
            <a:endParaRPr lang="en-US" dirty="0"/>
          </a:p>
        </p:txBody>
      </p:sp>
    </p:spTree>
    <p:extLst>
      <p:ext uri="{BB962C8B-B14F-4D97-AF65-F5344CB8AC3E}">
        <p14:creationId xmlns:p14="http://schemas.microsoft.com/office/powerpoint/2010/main" val="21592470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12.6 Determine the key features of green organizations.</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In the United States, the building sector accounts for 39% of all CO</a:t>
            </a:r>
            <a:r>
              <a:rPr lang="en-US" sz="1800" baseline="-25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 emissions, compared with 32% for the industrial sector and 29% for the transportation sector.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Leadership in Energy and Environmental Design (LEED)</a:t>
            </a:r>
            <a:r>
              <a:rPr lang="en-US" sz="1800" dirty="0">
                <a:effectLst/>
                <a:latin typeface="Times New Roman" panose="02020603050405020304" pitchFamily="18" charset="0"/>
                <a:ea typeface="Times New Roman" panose="02020603050405020304" pitchFamily="18" charset="0"/>
              </a:rPr>
              <a:t> A</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rating system that provides eco-friendly measurement standards for certifying building construction and remodeling.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Common complaints about LEED certification have been additional costs for building, lack of postconstruction review, and a point system that can be manipulated.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25</a:t>
            </a:fld>
            <a:endParaRPr lang="en-US" dirty="0"/>
          </a:p>
        </p:txBody>
      </p:sp>
    </p:spTree>
    <p:extLst>
      <p:ext uri="{BB962C8B-B14F-4D97-AF65-F5344CB8AC3E}">
        <p14:creationId xmlns:p14="http://schemas.microsoft.com/office/powerpoint/2010/main" val="39904587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12.6 Determine the key features of green organizations.</a:t>
            </a:r>
          </a:p>
          <a:p>
            <a:endParaRPr lang="en-US" dirty="0"/>
          </a:p>
          <a:p>
            <a:pPr marL="285750" marR="0" indent="-285750" algn="just">
              <a:lnSpc>
                <a:spcPct val="150000"/>
              </a:lnSpc>
              <a:spcBef>
                <a:spcPts val="0"/>
              </a:spcBef>
              <a:spcAft>
                <a:spcPts val="0"/>
              </a:spcAft>
              <a:buFont typeface="Arial" panose="020B0604020202020204" pitchFamily="34" charset="0"/>
              <a:buChar char="•"/>
            </a:pPr>
            <a:r>
              <a:rPr lang="en-US" sz="1800" dirty="0">
                <a:solidFill>
                  <a:srgbClr val="993300"/>
                </a:solidFill>
                <a:effectLst/>
                <a:latin typeface="Times New Roman" panose="02020603050405020304" pitchFamily="18" charset="0"/>
                <a:ea typeface="Times New Roman" panose="02020603050405020304" pitchFamily="18" charset="0"/>
              </a:rPr>
              <a:t>Install energy-efficient lighting.</a:t>
            </a:r>
          </a:p>
          <a:p>
            <a:pPr marL="285750" marR="0" indent="-285750" algn="just">
              <a:lnSpc>
                <a:spcPct val="150000"/>
              </a:lnSpc>
              <a:spcBef>
                <a:spcPts val="0"/>
              </a:spcBef>
              <a:spcAft>
                <a:spcPts val="0"/>
              </a:spcAft>
              <a:buFont typeface="Arial" panose="020B0604020202020204" pitchFamily="34" charset="0"/>
              <a:buChar char="•"/>
            </a:pPr>
            <a:r>
              <a:rPr lang="en-US" sz="1800" dirty="0">
                <a:solidFill>
                  <a:srgbClr val="993300"/>
                </a:solidFill>
                <a:effectLst/>
                <a:latin typeface="Times New Roman" panose="02020603050405020304" pitchFamily="18" charset="0"/>
                <a:ea typeface="Times New Roman" panose="02020603050405020304" pitchFamily="18" charset="0"/>
              </a:rPr>
              <a:t>Replace the office coffee with fair-trade, shade-grown, or organic coffee.</a:t>
            </a:r>
          </a:p>
          <a:p>
            <a:pPr marL="285750" marR="0" indent="-285750" algn="just">
              <a:lnSpc>
                <a:spcPct val="150000"/>
              </a:lnSpc>
              <a:spcBef>
                <a:spcPts val="0"/>
              </a:spcBef>
              <a:spcAft>
                <a:spcPts val="0"/>
              </a:spcAft>
              <a:buFont typeface="Arial" panose="020B0604020202020204" pitchFamily="34" charset="0"/>
              <a:buChar char="•"/>
            </a:pPr>
            <a:r>
              <a:rPr lang="en-US" sz="1800" dirty="0">
                <a:solidFill>
                  <a:srgbClr val="993300"/>
                </a:solidFill>
                <a:effectLst/>
                <a:latin typeface="Times New Roman" panose="02020603050405020304" pitchFamily="18" charset="0"/>
                <a:ea typeface="Times New Roman" panose="02020603050405020304" pitchFamily="18" charset="0"/>
              </a:rPr>
              <a:t>Replace disposable kitchen area items and paper coffee cups with washable items such as reusable mugs.</a:t>
            </a:r>
          </a:p>
          <a:p>
            <a:pPr marL="285750" marR="0" indent="-285750" algn="just">
              <a:lnSpc>
                <a:spcPct val="150000"/>
              </a:lnSpc>
              <a:spcBef>
                <a:spcPts val="0"/>
              </a:spcBef>
              <a:spcAft>
                <a:spcPts val="0"/>
              </a:spcAft>
              <a:buFont typeface="Arial" panose="020B0604020202020204" pitchFamily="34" charset="0"/>
              <a:buChar char="•"/>
            </a:pPr>
            <a:r>
              <a:rPr lang="en-US" sz="1800" dirty="0">
                <a:solidFill>
                  <a:srgbClr val="993300"/>
                </a:solidFill>
                <a:effectLst/>
                <a:latin typeface="Times New Roman" panose="02020603050405020304" pitchFamily="18" charset="0"/>
                <a:ea typeface="Times New Roman" panose="02020603050405020304" pitchFamily="18" charset="0"/>
              </a:rPr>
              <a:t>Use the energy-saver settings on all electronics, such as motion sensors and computer sleep mode, and turn them off when you leave for the day.</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26</a:t>
            </a:fld>
            <a:endParaRPr lang="en-US" dirty="0"/>
          </a:p>
        </p:txBody>
      </p:sp>
    </p:spTree>
    <p:extLst>
      <p:ext uri="{BB962C8B-B14F-4D97-AF65-F5344CB8AC3E}">
        <p14:creationId xmlns:p14="http://schemas.microsoft.com/office/powerpoint/2010/main" val="7573959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12.6 Determine the key features of green organizations.</a:t>
            </a:r>
          </a:p>
          <a:p>
            <a:endParaRPr lang="en-US" dirty="0"/>
          </a:p>
          <a:p>
            <a:pPr marL="285750" marR="0" indent="-285750" algn="just">
              <a:lnSpc>
                <a:spcPct val="150000"/>
              </a:lnSpc>
              <a:spcBef>
                <a:spcPts val="0"/>
              </a:spcBef>
              <a:spcAft>
                <a:spcPts val="0"/>
              </a:spcAft>
              <a:buFont typeface="Arial" panose="020B0604020202020204" pitchFamily="34" charset="0"/>
              <a:buChar char="•"/>
            </a:pPr>
            <a:r>
              <a:rPr lang="en-US" sz="1800" dirty="0">
                <a:solidFill>
                  <a:srgbClr val="993300"/>
                </a:solidFill>
                <a:effectLst/>
                <a:latin typeface="Times New Roman" panose="02020603050405020304" pitchFamily="18" charset="0"/>
                <a:ea typeface="Times New Roman" panose="02020603050405020304" pitchFamily="18" charset="0"/>
              </a:rPr>
              <a:t>Use faucet aerators and low-flow toilets.</a:t>
            </a:r>
          </a:p>
          <a:p>
            <a:pPr marL="285750" marR="0" indent="-285750" algn="just">
              <a:lnSpc>
                <a:spcPct val="150000"/>
              </a:lnSpc>
              <a:spcBef>
                <a:spcPts val="0"/>
              </a:spcBef>
              <a:spcAft>
                <a:spcPts val="0"/>
              </a:spcAft>
              <a:buFont typeface="Arial" panose="020B0604020202020204" pitchFamily="34" charset="0"/>
              <a:buChar char="•"/>
            </a:pPr>
            <a:r>
              <a:rPr lang="en-US" sz="1800" dirty="0">
                <a:solidFill>
                  <a:srgbClr val="993300"/>
                </a:solidFill>
                <a:effectLst/>
                <a:latin typeface="Times New Roman" panose="02020603050405020304" pitchFamily="18" charset="0"/>
                <a:ea typeface="Times New Roman" panose="02020603050405020304" pitchFamily="18" charset="0"/>
              </a:rPr>
              <a:t>Purchase eco-friendly office supplies, such as those made of reclaimed or recycled materials and nontoxic cleaners.</a:t>
            </a:r>
          </a:p>
          <a:p>
            <a:pPr marL="285750" marR="0" indent="-285750" algn="just">
              <a:lnSpc>
                <a:spcPct val="150000"/>
              </a:lnSpc>
              <a:spcBef>
                <a:spcPts val="0"/>
              </a:spcBef>
              <a:spcAft>
                <a:spcPts val="0"/>
              </a:spcAft>
              <a:buFont typeface="Arial" panose="020B0604020202020204" pitchFamily="34" charset="0"/>
              <a:buChar char="•"/>
            </a:pPr>
            <a:r>
              <a:rPr lang="en-US" sz="1800" dirty="0">
                <a:solidFill>
                  <a:srgbClr val="993300"/>
                </a:solidFill>
                <a:effectLst/>
                <a:latin typeface="Times New Roman" panose="02020603050405020304" pitchFamily="18" charset="0"/>
                <a:ea typeface="Times New Roman" panose="02020603050405020304" pitchFamily="18" charset="0"/>
              </a:rPr>
              <a:t>Use 100% recycled paper for all printing needs; set print default to double-sided.</a:t>
            </a:r>
          </a:p>
          <a:p>
            <a:pPr marL="285750" marR="0" indent="-285750" algn="just">
              <a:lnSpc>
                <a:spcPct val="150000"/>
              </a:lnSpc>
              <a:spcBef>
                <a:spcPts val="0"/>
              </a:spcBef>
              <a:spcAft>
                <a:spcPts val="0"/>
              </a:spcAft>
              <a:buFont typeface="Arial" panose="020B0604020202020204" pitchFamily="34" charset="0"/>
              <a:buChar char="•"/>
            </a:pPr>
            <a:r>
              <a:rPr lang="en-US" sz="1800" dirty="0">
                <a:solidFill>
                  <a:srgbClr val="993300"/>
                </a:solidFill>
                <a:effectLst/>
                <a:latin typeface="Times New Roman" panose="02020603050405020304" pitchFamily="18" charset="0"/>
                <a:ea typeface="Times New Roman" panose="02020603050405020304" pitchFamily="18" charset="0"/>
              </a:rPr>
              <a:t>Go as paperless as possible by using electronic communications and PDFs, without printing them.</a:t>
            </a:r>
          </a:p>
          <a:p>
            <a:pPr marL="285750" marR="0" indent="-285750" algn="just">
              <a:lnSpc>
                <a:spcPct val="150000"/>
              </a:lnSpc>
              <a:spcBef>
                <a:spcPts val="0"/>
              </a:spcBef>
              <a:spcAft>
                <a:spcPts val="0"/>
              </a:spcAft>
              <a:buFont typeface="Arial" panose="020B0604020202020204" pitchFamily="34" charset="0"/>
              <a:buChar char="•"/>
            </a:pPr>
            <a:r>
              <a:rPr lang="en-US" sz="1800" dirty="0">
                <a:solidFill>
                  <a:srgbClr val="993300"/>
                </a:solidFill>
                <a:effectLst/>
                <a:latin typeface="Times New Roman" panose="02020603050405020304" pitchFamily="18" charset="0"/>
                <a:ea typeface="Times New Roman" panose="02020603050405020304" pitchFamily="18" charset="0"/>
              </a:rPr>
              <a:t>Display signage for separate recycling, compost, and landfill waste bins.</a:t>
            </a:r>
          </a:p>
        </p:txBody>
      </p:sp>
      <p:sp>
        <p:nvSpPr>
          <p:cNvPr id="4" name="Slide Number Placeholder 3"/>
          <p:cNvSpPr>
            <a:spLocks noGrp="1"/>
          </p:cNvSpPr>
          <p:nvPr>
            <p:ph type="sldNum" sz="quarter" idx="5"/>
          </p:nvPr>
        </p:nvSpPr>
        <p:spPr/>
        <p:txBody>
          <a:bodyPr/>
          <a:lstStyle/>
          <a:p>
            <a:fld id="{39974C31-EB4A-4B21-8134-CB5741A1DC5F}" type="slidenum">
              <a:rPr lang="en-US" smtClean="0"/>
              <a:t>27</a:t>
            </a:fld>
            <a:endParaRPr lang="en-US" dirty="0"/>
          </a:p>
        </p:txBody>
      </p:sp>
    </p:spTree>
    <p:extLst>
      <p:ext uri="{BB962C8B-B14F-4D97-AF65-F5344CB8AC3E}">
        <p14:creationId xmlns:p14="http://schemas.microsoft.com/office/powerpoint/2010/main" val="498588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12.6 Determine the key features of green organizations.</a:t>
            </a:r>
          </a:p>
          <a:p>
            <a:endParaRPr lang="en-US" dirty="0"/>
          </a:p>
          <a:p>
            <a:pPr marL="285750" marR="0" indent="-285750" algn="just">
              <a:lnSpc>
                <a:spcPct val="150000"/>
              </a:lnSpc>
              <a:spcBef>
                <a:spcPts val="0"/>
              </a:spcBef>
              <a:spcAft>
                <a:spcPts val="0"/>
              </a:spcAft>
              <a:buFont typeface="Arial" panose="020B0604020202020204" pitchFamily="34" charset="0"/>
              <a:buChar char="•"/>
            </a:pPr>
            <a:r>
              <a:rPr lang="en-US" sz="1800" dirty="0">
                <a:solidFill>
                  <a:srgbClr val="993300"/>
                </a:solidFill>
                <a:effectLst/>
                <a:latin typeface="Times New Roman" panose="02020603050405020304" pitchFamily="18" charset="0"/>
                <a:ea typeface="Times New Roman" panose="02020603050405020304" pitchFamily="18" charset="0"/>
              </a:rPr>
              <a:t>Encourage eco-friendly transportation with carpooling and public transportation incentives.</a:t>
            </a:r>
          </a:p>
          <a:p>
            <a:pPr marL="285750" marR="0" indent="-285750" algn="just">
              <a:lnSpc>
                <a:spcPct val="150000"/>
              </a:lnSpc>
              <a:spcBef>
                <a:spcPts val="0"/>
              </a:spcBef>
              <a:spcAft>
                <a:spcPts val="0"/>
              </a:spcAft>
              <a:buFont typeface="Arial" panose="020B0604020202020204" pitchFamily="34" charset="0"/>
              <a:buChar char="•"/>
            </a:pPr>
            <a:r>
              <a:rPr lang="en-US" sz="1800" dirty="0">
                <a:solidFill>
                  <a:srgbClr val="993300"/>
                </a:solidFill>
                <a:effectLst/>
                <a:latin typeface="Times New Roman" panose="02020603050405020304" pitchFamily="18" charset="0"/>
                <a:ea typeface="Times New Roman" panose="02020603050405020304" pitchFamily="18" charset="0"/>
              </a:rPr>
              <a:t>During winter, set heat to no higher than 68 degrees Fahrenheit, and during summer set air conditioning to no lower than 78 degrees Fahrenheit.</a:t>
            </a:r>
          </a:p>
          <a:p>
            <a:pPr marL="285750" marR="0" indent="-285750" algn="just">
              <a:lnSpc>
                <a:spcPct val="150000"/>
              </a:lnSpc>
              <a:spcBef>
                <a:spcPts val="0"/>
              </a:spcBef>
              <a:spcAft>
                <a:spcPts val="0"/>
              </a:spcAft>
              <a:buFont typeface="Arial" panose="020B0604020202020204" pitchFamily="34" charset="0"/>
              <a:buChar char="•"/>
            </a:pPr>
            <a:r>
              <a:rPr lang="en-US" sz="1800" dirty="0">
                <a:solidFill>
                  <a:srgbClr val="993300"/>
                </a:solidFill>
                <a:effectLst/>
                <a:latin typeface="Times New Roman" panose="02020603050405020304" pitchFamily="18" charset="0"/>
                <a:ea typeface="Times New Roman" panose="02020603050405020304" pitchFamily="18" charset="0"/>
              </a:rPr>
              <a:t>Benchmark energy, waste, and water use, and track continuous improvements.</a:t>
            </a:r>
          </a:p>
          <a:p>
            <a:pPr marL="285750" marR="0" indent="-285750" algn="just">
              <a:lnSpc>
                <a:spcPct val="150000"/>
              </a:lnSpc>
              <a:spcBef>
                <a:spcPts val="0"/>
              </a:spcBef>
              <a:spcAft>
                <a:spcPts val="0"/>
              </a:spcAft>
              <a:buFont typeface="Arial" panose="020B0604020202020204" pitchFamily="34" charset="0"/>
              <a:buChar char="•"/>
            </a:pPr>
            <a:r>
              <a:rPr lang="en-US" sz="1800" dirty="0">
                <a:solidFill>
                  <a:srgbClr val="993300"/>
                </a:solidFill>
                <a:effectLst/>
                <a:latin typeface="Times New Roman" panose="02020603050405020304" pitchFamily="18" charset="0"/>
                <a:ea typeface="Times New Roman" panose="02020603050405020304" pitchFamily="18" charset="0"/>
              </a:rPr>
              <a:t>Support local and environmentally friendly vendors.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28</a:t>
            </a:fld>
            <a:endParaRPr lang="en-US" dirty="0"/>
          </a:p>
        </p:txBody>
      </p:sp>
    </p:spTree>
    <p:extLst>
      <p:ext uri="{BB962C8B-B14F-4D97-AF65-F5344CB8AC3E}">
        <p14:creationId xmlns:p14="http://schemas.microsoft.com/office/powerpoint/2010/main" val="635343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12.6 Determine the key features of green organizations.</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Cradle-to-cradle products</a:t>
            </a:r>
            <a:r>
              <a:rPr lang="en-US" sz="1800" dirty="0">
                <a:effectLst/>
                <a:latin typeface="Times New Roman" panose="02020603050405020304" pitchFamily="18" charset="0"/>
                <a:ea typeface="Times New Roman" panose="02020603050405020304" pitchFamily="18" charset="0"/>
              </a:rPr>
              <a:t> Designed to achieve zero waste, where every aspect of production waste and product is reused again in either company operations or by another organization.</a:t>
            </a:r>
            <a:r>
              <a:rPr lang="en-US" sz="1800" b="1" dirty="0">
                <a:solidFill>
                  <a:srgbClr val="FF0000"/>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Circular economy</a:t>
            </a:r>
            <a:r>
              <a:rPr lang="en-US" sz="1800" dirty="0">
                <a:effectLst/>
                <a:latin typeface="Times New Roman" panose="02020603050405020304" pitchFamily="18" charset="0"/>
                <a:ea typeface="Times New Roman" panose="02020603050405020304" pitchFamily="18" charset="0"/>
              </a:rPr>
              <a:t> A broad network of producers and users who cooperatively eliminate waste from a product’s life cycle.</a:t>
            </a:r>
            <a:r>
              <a:rPr lang="en-US" sz="1800" b="1" dirty="0">
                <a:solidFill>
                  <a:srgbClr val="FF0000"/>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171450" indent="-171450">
              <a:buFont typeface="Arial" panose="020B0604020202020204" pitchFamily="34" charset="0"/>
              <a:buChar char="•"/>
            </a:pPr>
            <a:r>
              <a:rPr lang="en-US" sz="1800" dirty="0">
                <a:solidFill>
                  <a:srgbClr val="222222"/>
                </a:solidFill>
                <a:effectLst/>
                <a:latin typeface="Times New Roman" panose="02020603050405020304" pitchFamily="18" charset="0"/>
                <a:ea typeface="Times New Roman" panose="02020603050405020304" pitchFamily="18" charset="0"/>
              </a:rPr>
              <a:t>The World Business Council for Sustainable Development (WBCSD) launched a Factor10 initiative linked with the circular economy concept of total waste elimination.</a:t>
            </a:r>
          </a:p>
          <a:p>
            <a:pPr marL="628650" lvl="1" indent="-171450">
              <a:buFont typeface="Arial" panose="020B0604020202020204" pitchFamily="34" charset="0"/>
              <a:buChar char="•"/>
            </a:pPr>
            <a:r>
              <a:rPr lang="en-US" sz="1800" dirty="0">
                <a:solidFill>
                  <a:srgbClr val="222222"/>
                </a:solidFill>
                <a:effectLst/>
                <a:latin typeface="Times New Roman" panose="02020603050405020304" pitchFamily="18" charset="0"/>
                <a:ea typeface="Times New Roman" panose="02020603050405020304" pitchFamily="18" charset="0"/>
              </a:rPr>
              <a:t>Thirty leading companies with a combined revenue of $1.3 trillion agreed to “</a:t>
            </a:r>
            <a:r>
              <a:rPr lang="en-US" sz="1800" dirty="0">
                <a:solidFill>
                  <a:srgbClr val="404040"/>
                </a:solidFill>
                <a:effectLst/>
                <a:latin typeface="Times New Roman" panose="02020603050405020304" pitchFamily="18" charset="0"/>
                <a:ea typeface="Times New Roman" panose="02020603050405020304" pitchFamily="18" charset="0"/>
              </a:rPr>
              <a:t>focus on three priority areas</a:t>
            </a:r>
            <a:r>
              <a:rPr lang="en-US" sz="1800" dirty="0">
                <a:effectLst/>
                <a:latin typeface="Times New Roman" panose="02020603050405020304" pitchFamily="18" charset="0"/>
                <a:ea typeface="Times New Roman" panose="02020603050405020304" pitchFamily="18" charset="0"/>
              </a:rPr>
              <a:t>: (1) developing transformative cross-value chain solutions that unlock circular opportunities for business; (2) generating circular economy knowledge to help business understand the landscape, best practices and leading examples; and (3) amplifying the business voice globally.</a:t>
            </a:r>
            <a:r>
              <a:rPr lang="en-US" sz="1800" dirty="0">
                <a:solidFill>
                  <a:srgbClr val="404040"/>
                </a:solidFill>
                <a:effectLst/>
                <a:latin typeface="Times New Roman" panose="02020603050405020304" pitchFamily="18" charset="0"/>
                <a:ea typeface="Times New Roman" panose="02020603050405020304" pitchFamily="18" charset="0"/>
              </a:rPr>
              <a:t>”</a:t>
            </a:r>
          </a:p>
          <a:p>
            <a:pPr marL="171450" lvl="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circular economy theme has been operationalized within a business park in Umea, Sweden, where 100% of waste by-products are reused or recycled. </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Umea business park’s occupants included a Ford Motor Company dealership, a gas station, a car wash, a convenience store, and a McDonald’s. </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heat generated by the McDonald’s cooking grills and the convenience store’s refrigerator system was circulated through underground pipes to other businesses, as was runoff water from the car wash. </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29</a:t>
            </a:fld>
            <a:endParaRPr lang="en-US" dirty="0"/>
          </a:p>
        </p:txBody>
      </p:sp>
    </p:spTree>
    <p:extLst>
      <p:ext uri="{BB962C8B-B14F-4D97-AF65-F5344CB8AC3E}">
        <p14:creationId xmlns:p14="http://schemas.microsoft.com/office/powerpoint/2010/main" val="3194870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12.1 Describe how fossil fuel economies impact the Earth’s climate and human well-being.</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As the number of people inhabiting the Earth increased, more energy was needed to produce more products used by more consumers.</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Over time, fossil fuel–based technologies have created environmental problems, such as air, water, and soil pollution. </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For two centuries, people did not realize that economic growth through fossil fuel–based industrialization also impacted the Earth’s climate.</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3</a:t>
            </a:fld>
            <a:endParaRPr lang="en-US" dirty="0"/>
          </a:p>
        </p:txBody>
      </p:sp>
    </p:spTree>
    <p:extLst>
      <p:ext uri="{BB962C8B-B14F-4D97-AF65-F5344CB8AC3E}">
        <p14:creationId xmlns:p14="http://schemas.microsoft.com/office/powerpoint/2010/main" val="2291206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12.6 Determine the key features of green organizations.</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Going green entails making sure the inputs an organization receives are themselves environmentally friendly. </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Walmart and other large companies have significantly increased the number of businesses engaged in carbon footprint reduction by greening their supply chains.</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Walmart worked with the Sustainability Consortium to create a Sustainability Index score, a universal rating system, for assessing the environmental and social sustainability of all products, which it uses to screen its 100,000 suppliers and educate consumers. </a:t>
            </a:r>
          </a:p>
          <a:p>
            <a:pPr marL="1085850" lvl="2" indent="-171450">
              <a:buFont typeface="Arial" panose="020B0604020202020204" pitchFamily="34" charset="0"/>
              <a:buChar char="•"/>
            </a:pPr>
            <a:r>
              <a:rPr lang="en-US" dirty="0"/>
              <a:t>Is the supplier reducing energy costs and greenhouse gas emissions?</a:t>
            </a:r>
          </a:p>
          <a:p>
            <a:pPr marL="1085850" lvl="2" indent="-171450">
              <a:buFont typeface="Arial" panose="020B0604020202020204" pitchFamily="34" charset="0"/>
              <a:buChar char="•"/>
            </a:pPr>
            <a:r>
              <a:rPr lang="en-US" dirty="0"/>
              <a:t>Is the supplier reducing material waste and enhancing quality?</a:t>
            </a:r>
          </a:p>
          <a:p>
            <a:pPr marL="1085850" lvl="2" indent="-171450">
              <a:buFont typeface="Arial" panose="020B0604020202020204" pitchFamily="34" charset="0"/>
              <a:buChar char="•"/>
            </a:pPr>
            <a:r>
              <a:rPr lang="en-US" dirty="0"/>
              <a:t>Does the supplier work with its suppliers to ensure that they use high-quality and responsibly sourced raw materials?</a:t>
            </a:r>
          </a:p>
          <a:p>
            <a:pPr marL="1085850" lvl="2" indent="-171450">
              <a:buFont typeface="Arial" panose="020B0604020202020204" pitchFamily="34" charset="0"/>
              <a:buChar char="•"/>
            </a:pPr>
            <a:r>
              <a:rPr lang="en-US" dirty="0"/>
              <a:t>Is the supplier investing in community development activities, and does it work with its suppliers to meet high-quality production standards and social compliance standards? </a:t>
            </a:r>
          </a:p>
          <a:p>
            <a:pPr marL="171450" lvl="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REI, the $2.8 billion outdoor equipment consumer co-op retailer, has taken a different approach by establishing minimum and preferred supplier standards for five categories: fair and safe supply chains, chemical management, animal welfare, land stewardship, and environmental management.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Sustainable products checklist</a:t>
            </a:r>
            <a:r>
              <a:rPr lang="en-US" sz="1800" dirty="0">
                <a:effectLst/>
                <a:latin typeface="Times New Roman" panose="02020603050405020304" pitchFamily="18" charset="0"/>
                <a:ea typeface="Times New Roman" panose="02020603050405020304" pitchFamily="18" charset="0"/>
              </a:rPr>
              <a:t> A checklist composed of eco-friendly factors that organizations can use to determine which products are more environmentally friendly.</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30</a:t>
            </a:fld>
            <a:endParaRPr lang="en-US" dirty="0"/>
          </a:p>
        </p:txBody>
      </p:sp>
    </p:spTree>
    <p:extLst>
      <p:ext uri="{BB962C8B-B14F-4D97-AF65-F5344CB8AC3E}">
        <p14:creationId xmlns:p14="http://schemas.microsoft.com/office/powerpoint/2010/main" val="19244444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12.6 Determine the key features of green organizations.</a:t>
            </a:r>
          </a:p>
          <a:p>
            <a:endParaRPr lang="en-US" dirty="0"/>
          </a:p>
          <a:p>
            <a:pPr marL="0" marR="0">
              <a:lnSpc>
                <a:spcPct val="150000"/>
              </a:lnSpc>
              <a:spcBef>
                <a:spcPts val="0"/>
              </a:spcBef>
              <a:spcAft>
                <a:spcPts val="0"/>
              </a:spcAft>
            </a:pPr>
            <a:r>
              <a:rPr lang="en-US" sz="1800" dirty="0">
                <a:solidFill>
                  <a:srgbClr val="C00000"/>
                </a:solidFill>
                <a:effectLst/>
                <a:latin typeface="Times New Roman" panose="02020603050405020304" pitchFamily="18" charset="0"/>
                <a:ea typeface="Times New Roman" panose="02020603050405020304" pitchFamily="18" charset="0"/>
              </a:rPr>
              <a:t>Table 12.5: </a:t>
            </a:r>
            <a:r>
              <a:rPr lang="en-US" sz="1800" dirty="0">
                <a:solidFill>
                  <a:srgbClr val="943634"/>
                </a:solidFill>
                <a:effectLst/>
                <a:latin typeface="Times New Roman" panose="02020603050405020304" pitchFamily="18" charset="0"/>
                <a:ea typeface="Times New Roman" panose="02020603050405020304" pitchFamily="18" charset="0"/>
              </a:rPr>
              <a:t>Sustainable Products Checklist</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31</a:t>
            </a:fld>
            <a:endParaRPr lang="en-US" dirty="0"/>
          </a:p>
        </p:txBody>
      </p:sp>
    </p:spTree>
    <p:extLst>
      <p:ext uri="{BB962C8B-B14F-4D97-AF65-F5344CB8AC3E}">
        <p14:creationId xmlns:p14="http://schemas.microsoft.com/office/powerpoint/2010/main" val="5743013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12.6 Determine the key features of green organizations.</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Each organization has a unique set of environmental impacts. </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Gather information to measure these impacts and document continuous improvement.</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Link the analysis of environmental performance measures to organizational strategy.</a:t>
            </a:r>
          </a:p>
          <a:p>
            <a:pPr marL="1085850" lvl="2"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 more useful measure for growing companies is a ratio of energy use per revenue dollar rather than an accumulated amount. </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Goal setting is an essential management tool for continuous improvement. </a:t>
            </a:r>
          </a:p>
          <a:p>
            <a:pPr marL="171450" lvl="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Burt’s Bees, a subsidiary of Clorox, is a medium-sized personal care products company that has won many environmental awards.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Burt’s Bees’ 2020 goals were established in 2016, and company progress was reported halfway through.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Some goals have already been surpassed, and others, such as climate and energy, will be difficult to achieve.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The company reports that it had achieved an 18% energy reduction in 2017, but then a 2018 plant expansion led to a 10% energy increase.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Burt’s Bees could have developed a metric that excluded the new plant expansion energy costs but apparently took the more difficult challenge and chose not to.</a:t>
            </a:r>
          </a:p>
          <a:p>
            <a:pPr marL="171450" lvl="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An environmental financial statement is another type of performance indicator. </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Global Reporting Initiative (GRI), an international multistakeholder coalition founded in 1997, provides general guidelines for sustainability reporting best practices that allow comparisons between organizations for environmental, social, and governance performance measures.</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32</a:t>
            </a:fld>
            <a:endParaRPr lang="en-US" dirty="0"/>
          </a:p>
        </p:txBody>
      </p:sp>
    </p:spTree>
    <p:extLst>
      <p:ext uri="{BB962C8B-B14F-4D97-AF65-F5344CB8AC3E}">
        <p14:creationId xmlns:p14="http://schemas.microsoft.com/office/powerpoint/2010/main" val="20300336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12.6 Determine the key features of green organizations.</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Carbon offsets</a:t>
            </a:r>
            <a:r>
              <a:rPr lang="en-US" sz="1800" dirty="0">
                <a:effectLst/>
                <a:latin typeface="Times New Roman" panose="02020603050405020304" pitchFamily="18" charset="0"/>
                <a:ea typeface="Times New Roman" panose="02020603050405020304" pitchFamily="18" charset="0"/>
              </a:rPr>
              <a:t> A process</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 entails paying another organization to reduce CO</a:t>
            </a:r>
            <a:r>
              <a:rPr lang="en-US" sz="1800" baseline="-25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 emissions on a company’s behalf.</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The payment is tax deductible if made to a </a:t>
            </a:r>
            <a:r>
              <a:rPr lang="en-US" sz="1800" dirty="0">
                <a:solidFill>
                  <a:srgbClr val="222222"/>
                </a:solidFill>
                <a:effectLst/>
                <a:latin typeface="Times New Roman" panose="02020603050405020304" pitchFamily="18" charset="0"/>
                <a:ea typeface="Times New Roman" panose="02020603050405020304" pitchFamily="18" charset="0"/>
              </a:rPr>
              <a:t>501(c)(3) nonprofit organization.</a:t>
            </a:r>
            <a:endParaRPr lang="en-US" sz="1800" dirty="0">
              <a:effectLst/>
              <a:latin typeface="Times New Roman" panose="02020603050405020304" pitchFamily="18" charset="0"/>
              <a:ea typeface="Times New Roman" panose="02020603050405020304" pitchFamily="18" charset="0"/>
            </a:endParaRP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most common carbon offsets invest in tree plantings, forestry projects, clean and renewable energy projects, and energy efficiency projects. </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Another way businesses can help mitigate climate change is through philanthropic donations. </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Many nonprofit organizations are dedicated to reducing detrimental environmental impacts</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33</a:t>
            </a:fld>
            <a:endParaRPr lang="en-US" dirty="0"/>
          </a:p>
        </p:txBody>
      </p:sp>
    </p:spTree>
    <p:extLst>
      <p:ext uri="{BB962C8B-B14F-4D97-AF65-F5344CB8AC3E}">
        <p14:creationId xmlns:p14="http://schemas.microsoft.com/office/powerpoint/2010/main" val="1462873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12.1 Describe how fossil fuel economies impact the Earth’s climate and human well-being.</a:t>
            </a:r>
          </a:p>
          <a:p>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Climate change</a:t>
            </a:r>
            <a:r>
              <a:rPr lang="en-US" sz="1800" dirty="0">
                <a:effectLst/>
                <a:latin typeface="Times New Roman" panose="02020603050405020304" pitchFamily="18" charset="0"/>
                <a:ea typeface="Times New Roman" panose="02020603050405020304" pitchFamily="18" charset="0"/>
              </a:rPr>
              <a:t> A long-term change in the Earth’s average atmospheric temperature.</a:t>
            </a:r>
          </a:p>
          <a:p>
            <a:pPr marL="742950" lvl="1"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Using sophisticated databases and computers, the National Aeronautics and Space Administration (NASA), which monitors weather patterns, has documented a 1.9°F (0.95°C) global temperature increase from 1880 to 2020, with a steady rise since 1910.</a:t>
            </a:r>
          </a:p>
          <a:p>
            <a:pPr marL="742950" marR="0" lvl="1" indent="-285750">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Besides taking the Earth’s temperature every year, NASA closely monitors four other “vital signs,” a health dashboard for the Earth: arctic ice, land ice, sea levels, and carbon dioxide.</a:t>
            </a:r>
          </a:p>
          <a:p>
            <a:pPr marL="1200150" marR="0" lvl="2" indent="-285750">
              <a:lnSpc>
                <a:spcPct val="150000"/>
              </a:lnSpc>
              <a:spcBef>
                <a:spcPts val="0"/>
              </a:spcBef>
              <a:spcAft>
                <a:spcPts val="0"/>
              </a:spcAft>
              <a:buSzPts val="1000"/>
              <a:buFont typeface="Arial" panose="020B0604020202020204" pitchFamily="34" charset="0"/>
              <a:buChar char="•"/>
              <a:tabLst>
                <a:tab pos="457200" algn="l"/>
              </a:tabLst>
            </a:pPr>
            <a:r>
              <a:rPr lang="en-US" sz="1800" i="1" dirty="0">
                <a:effectLst/>
                <a:latin typeface="Times New Roman" panose="02020603050405020304" pitchFamily="18" charset="0"/>
                <a:ea typeface="Times New Roman" panose="02020603050405020304" pitchFamily="18" charset="0"/>
              </a:rPr>
              <a:t>Artic ice</a:t>
            </a:r>
            <a:r>
              <a:rPr lang="en-US" sz="1800" dirty="0">
                <a:effectLst/>
                <a:latin typeface="Times New Roman" panose="02020603050405020304" pitchFamily="18" charset="0"/>
                <a:ea typeface="Times New Roman" panose="02020603050405020304" pitchFamily="18" charset="0"/>
              </a:rPr>
              <a:t> has declined at a rate of 12.85% per decade relative to the </a:t>
            </a:r>
            <a:r>
              <a:rPr lang="en-US" sz="1800" dirty="0" smtClean="0">
                <a:effectLst/>
                <a:latin typeface="Times New Roman" panose="02020603050405020304" pitchFamily="18" charset="0"/>
                <a:ea typeface="Times New Roman" panose="02020603050405020304" pitchFamily="18" charset="0"/>
              </a:rPr>
              <a:t>1981</a:t>
            </a:r>
            <a:r>
              <a:rPr lang="en-US" sz="1200" kern="1200" dirty="0" smtClean="0">
                <a:solidFill>
                  <a:schemeClr val="tx1"/>
                </a:solidFill>
                <a:effectLst/>
                <a:latin typeface="+mn-lt"/>
                <a:ea typeface="+mn-ea"/>
                <a:cs typeface="+mn-cs"/>
              </a:rPr>
              <a:t>–</a:t>
            </a:r>
            <a:r>
              <a:rPr lang="en-US" sz="1800" dirty="0" smtClean="0">
                <a:effectLst/>
                <a:latin typeface="Times New Roman" panose="02020603050405020304" pitchFamily="18" charset="0"/>
                <a:ea typeface="Times New Roman" panose="02020603050405020304" pitchFamily="18" charset="0"/>
              </a:rPr>
              <a:t>2010 </a:t>
            </a:r>
            <a:r>
              <a:rPr lang="en-US" sz="1800" dirty="0">
                <a:effectLst/>
                <a:latin typeface="Times New Roman" panose="02020603050405020304" pitchFamily="18" charset="0"/>
                <a:ea typeface="Times New Roman" panose="02020603050405020304" pitchFamily="18" charset="0"/>
              </a:rPr>
              <a:t>average. </a:t>
            </a:r>
          </a:p>
          <a:p>
            <a:pPr marL="1200150" marR="0" lvl="2" indent="-285750">
              <a:lnSpc>
                <a:spcPct val="150000"/>
              </a:lnSpc>
              <a:spcBef>
                <a:spcPts val="0"/>
              </a:spcBef>
              <a:spcAft>
                <a:spcPts val="0"/>
              </a:spcAft>
              <a:buSzPts val="1000"/>
              <a:buFont typeface="Arial" panose="020B0604020202020204" pitchFamily="34" charset="0"/>
              <a:buChar char="•"/>
              <a:tabLst>
                <a:tab pos="457200" algn="l"/>
              </a:tabLst>
            </a:pPr>
            <a:r>
              <a:rPr lang="en-US" sz="1800" i="1" dirty="0">
                <a:effectLst/>
                <a:latin typeface="Times New Roman" panose="02020603050405020304" pitchFamily="18" charset="0"/>
                <a:ea typeface="Times New Roman" panose="02020603050405020304" pitchFamily="18" charset="0"/>
              </a:rPr>
              <a:t>Land ice</a:t>
            </a:r>
            <a:r>
              <a:rPr lang="en-US" sz="1800" dirty="0">
                <a:effectLst/>
                <a:latin typeface="Times New Roman" panose="02020603050405020304" pitchFamily="18" charset="0"/>
                <a:ea typeface="Times New Roman" panose="02020603050405020304" pitchFamily="18" charset="0"/>
              </a:rPr>
              <a:t> in Antarctica has declined 146 metric gigatons per year from 2002 to 2020, and 281 metric gigatons annually in Greenland.</a:t>
            </a:r>
          </a:p>
          <a:p>
            <a:pPr marL="1200150" marR="0" lvl="2" indent="-285750">
              <a:lnSpc>
                <a:spcPct val="150000"/>
              </a:lnSpc>
              <a:spcBef>
                <a:spcPts val="0"/>
              </a:spcBef>
              <a:spcAft>
                <a:spcPts val="0"/>
              </a:spcAft>
              <a:buSzPts val="1000"/>
              <a:buFont typeface="Arial" panose="020B0604020202020204" pitchFamily="34" charset="0"/>
              <a:buChar char="•"/>
              <a:tabLst>
                <a:tab pos="457200" algn="l"/>
              </a:tabLst>
            </a:pPr>
            <a:r>
              <a:rPr lang="en-US" sz="1800" i="1" dirty="0">
                <a:effectLst/>
                <a:latin typeface="Times New Roman" panose="02020603050405020304" pitchFamily="18" charset="0"/>
                <a:ea typeface="Times New Roman" panose="02020603050405020304" pitchFamily="18" charset="0"/>
              </a:rPr>
              <a:t>Sea levels</a:t>
            </a:r>
            <a:r>
              <a:rPr lang="en-US" sz="1800" dirty="0">
                <a:effectLst/>
                <a:latin typeface="Times New Roman" panose="02020603050405020304" pitchFamily="18" charset="0"/>
                <a:ea typeface="Times New Roman" panose="02020603050405020304" pitchFamily="18" charset="0"/>
              </a:rPr>
              <a:t> are rising 3.3 millimeters per year, which is 7 inches in the past 100 years.</a:t>
            </a:r>
          </a:p>
          <a:p>
            <a:pPr marL="1200150" marR="0" lvl="2" indent="-285750">
              <a:lnSpc>
                <a:spcPct val="150000"/>
              </a:lnSpc>
              <a:spcBef>
                <a:spcPts val="0"/>
              </a:spcBef>
              <a:spcAft>
                <a:spcPts val="0"/>
              </a:spcAft>
              <a:buSzPts val="1000"/>
              <a:buFont typeface="Arial" panose="020B0604020202020204" pitchFamily="34" charset="0"/>
              <a:buChar char="•"/>
              <a:tabLst>
                <a:tab pos="457200" algn="l"/>
              </a:tabLst>
            </a:pPr>
            <a:r>
              <a:rPr lang="en-US" sz="1800" i="1" dirty="0">
                <a:effectLst/>
                <a:latin typeface="Times New Roman" panose="02020603050405020304" pitchFamily="18" charset="0"/>
                <a:ea typeface="Times New Roman" panose="02020603050405020304" pitchFamily="18" charset="0"/>
              </a:rPr>
              <a:t>Carbon dioxide</a:t>
            </a:r>
            <a:r>
              <a:rPr lang="en-US" sz="1800" dirty="0">
                <a:effectLst/>
                <a:latin typeface="Times New Roman" panose="02020603050405020304" pitchFamily="18" charset="0"/>
                <a:ea typeface="Times New Roman" panose="02020603050405020304" pitchFamily="18" charset="0"/>
              </a:rPr>
              <a:t> in the atmosphere has increased 9% from 2005 to 2020, 0.6% annually, and 47% since 1880.</a:t>
            </a:r>
          </a:p>
          <a:p>
            <a:pPr marL="742950" marR="0" lvl="1" indent="-285750">
              <a:lnSpc>
                <a:spcPct val="150000"/>
              </a:lnSpc>
              <a:spcBef>
                <a:spcPts val="0"/>
              </a:spcBef>
              <a:spcAft>
                <a:spcPts val="0"/>
              </a:spcAft>
              <a:buSzPts val="1000"/>
              <a:buFont typeface="Arial" panose="020B0604020202020204" pitchFamily="34" charset="0"/>
              <a:buChar char="•"/>
              <a:tabLst>
                <a:tab pos="457200" algn="l"/>
              </a:tabLst>
            </a:pPr>
            <a:r>
              <a:rPr lang="en-US" sz="1800" dirty="0">
                <a:effectLst/>
                <a:latin typeface="Times New Roman" panose="02020603050405020304" pitchFamily="18" charset="0"/>
                <a:ea typeface="Times New Roman" panose="02020603050405020304" pitchFamily="18" charset="0"/>
              </a:rPr>
              <a:t>The primary human contribution to GHG is CO</a:t>
            </a:r>
            <a:r>
              <a:rPr lang="en-US" sz="1800" baseline="-25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 emitted from burning conventional fossil fuels used for energy production (e.g., coal, oil, and natural gas). </a:t>
            </a:r>
          </a:p>
          <a:p>
            <a:pPr marL="1200150" marR="0" lvl="2" indent="-285750">
              <a:lnSpc>
                <a:spcPct val="150000"/>
              </a:lnSpc>
              <a:spcBef>
                <a:spcPts val="0"/>
              </a:spcBef>
              <a:spcAft>
                <a:spcPts val="0"/>
              </a:spcAft>
              <a:buSzPts val="1000"/>
              <a:buFont typeface="Arial" panose="020B0604020202020204" pitchFamily="34" charset="0"/>
              <a:buChar char="•"/>
              <a:tabLst>
                <a:tab pos="457200" algn="l"/>
              </a:tabLst>
            </a:pPr>
            <a:r>
              <a:rPr lang="en-US" sz="1800" dirty="0">
                <a:effectLst/>
                <a:latin typeface="Times New Roman" panose="02020603050405020304" pitchFamily="18" charset="0"/>
                <a:ea typeface="Times New Roman" panose="02020603050405020304" pitchFamily="18" charset="0"/>
              </a:rPr>
              <a:t>Prior to the Industrial Revolution, the volume of CO</a:t>
            </a:r>
            <a:r>
              <a:rPr lang="en-US" sz="1800" baseline="-25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 atmospheric concentrations was a consistent 280 parts per million (ppm). </a:t>
            </a:r>
          </a:p>
          <a:p>
            <a:pPr marL="1200150" marR="0" lvl="2" indent="-285750">
              <a:lnSpc>
                <a:spcPct val="150000"/>
              </a:lnSpc>
              <a:spcBef>
                <a:spcPts val="0"/>
              </a:spcBef>
              <a:spcAft>
                <a:spcPts val="0"/>
              </a:spcAft>
              <a:buSzPts val="1000"/>
              <a:buFont typeface="Arial" panose="020B0604020202020204" pitchFamily="34" charset="0"/>
              <a:buChar char="•"/>
              <a:tabLst>
                <a:tab pos="457200" algn="l"/>
              </a:tabLst>
            </a:pPr>
            <a:r>
              <a:rPr lang="en-US" sz="1800" dirty="0">
                <a:effectLst/>
                <a:latin typeface="Times New Roman" panose="02020603050405020304" pitchFamily="18" charset="0"/>
                <a:ea typeface="Times New Roman" panose="02020603050405020304" pitchFamily="18" charset="0"/>
              </a:rPr>
              <a:t>By 2020, reliance on fossil fuel as an energy source increased CO</a:t>
            </a:r>
            <a:r>
              <a:rPr lang="en-US" sz="1800" baseline="-25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 atmospheric concentrations to more than 413 ppm, at an annual rate of 1.5% over the preceding decade</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NASA reports that “97 percent or more of actively publishing climate scientists agree: Climate-warming trends over the past century are extremely likely due to human activities [and] most of the leading scientific organizations worldwide have issued public statements endorsing this position.”</a:t>
            </a:r>
          </a:p>
          <a:p>
            <a:pPr marL="1085850" lvl="2"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 handful of scientists, however, maintain that continual record-high temperatures do not prove that global warming is occurring or attributable to CO</a:t>
            </a:r>
            <a:r>
              <a:rPr lang="en-US" sz="1800" baseline="-25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 emissions.</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4</a:t>
            </a:fld>
            <a:endParaRPr lang="en-US" dirty="0"/>
          </a:p>
        </p:txBody>
      </p:sp>
    </p:spTree>
    <p:extLst>
      <p:ext uri="{BB962C8B-B14F-4D97-AF65-F5344CB8AC3E}">
        <p14:creationId xmlns:p14="http://schemas.microsoft.com/office/powerpoint/2010/main" val="1574311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12.1 Describe how fossil fuel economies impact the Earth’s climate and human well-being.</a:t>
            </a:r>
          </a:p>
          <a:p>
            <a:endParaRPr lang="en-US" dirty="0"/>
          </a:p>
          <a:p>
            <a:pPr marL="285750" marR="0" indent="-285750" algn="just">
              <a:lnSpc>
                <a:spcPct val="150000"/>
              </a:lnSpc>
              <a:spcBef>
                <a:spcPts val="0"/>
              </a:spcBef>
              <a:spcAft>
                <a:spcPts val="0"/>
              </a:spcAft>
              <a:buFont typeface="Arial" panose="020B0604020202020204" pitchFamily="34" charset="0"/>
              <a:buChar char="•"/>
            </a:pPr>
            <a:r>
              <a:rPr lang="en-US" sz="1800" dirty="0">
                <a:solidFill>
                  <a:srgbClr val="FF0000"/>
                </a:solidFill>
                <a:effectLst/>
                <a:latin typeface="Times New Roman" panose="02020603050405020304" pitchFamily="18" charset="0"/>
                <a:ea typeface="Times New Roman" panose="02020603050405020304" pitchFamily="18" charset="0"/>
              </a:rPr>
              <a:t>Figure 12.1 Global Land-Ocean Temperature Index, 1880–2020</a:t>
            </a:r>
            <a:endParaRPr lang="en-US" sz="1800" dirty="0">
              <a:solidFill>
                <a:srgbClr val="0000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5</a:t>
            </a:fld>
            <a:endParaRPr lang="en-US" dirty="0"/>
          </a:p>
        </p:txBody>
      </p:sp>
    </p:spTree>
    <p:extLst>
      <p:ext uri="{BB962C8B-B14F-4D97-AF65-F5344CB8AC3E}">
        <p14:creationId xmlns:p14="http://schemas.microsoft.com/office/powerpoint/2010/main" val="2646604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12.1 Describe how fossil fuel economies impact the Earth’s climate and human well-being.</a:t>
            </a:r>
          </a:p>
          <a:p>
            <a:endParaRPr lang="en-US" dirty="0"/>
          </a:p>
          <a:p>
            <a:pPr marL="285750" marR="0" indent="-285750" algn="just">
              <a:lnSpc>
                <a:spcPct val="150000"/>
              </a:lnSpc>
              <a:spcBef>
                <a:spcPts val="0"/>
              </a:spcBef>
              <a:spcAft>
                <a:spcPts val="0"/>
              </a:spcAft>
              <a:buFont typeface="Arial" panose="020B0604020202020204" pitchFamily="34" charset="0"/>
              <a:buChar char="•"/>
            </a:pPr>
            <a:r>
              <a:rPr lang="en-US" sz="1800" dirty="0">
                <a:solidFill>
                  <a:srgbClr val="FF0000"/>
                </a:solidFill>
                <a:effectLst/>
                <a:latin typeface="Times New Roman" panose="02020603050405020304" pitchFamily="18" charset="0"/>
                <a:ea typeface="Times New Roman" panose="02020603050405020304" pitchFamily="18" charset="0"/>
              </a:rPr>
              <a:t>Figure 12.2 Carbon Dioxide, 2005–2020</a:t>
            </a:r>
            <a:endParaRPr lang="en-US" sz="1800" dirty="0">
              <a:solidFill>
                <a:srgbClr val="0000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6</a:t>
            </a:fld>
            <a:endParaRPr lang="en-US" dirty="0"/>
          </a:p>
        </p:txBody>
      </p:sp>
    </p:spTree>
    <p:extLst>
      <p:ext uri="{BB962C8B-B14F-4D97-AF65-F5344CB8AC3E}">
        <p14:creationId xmlns:p14="http://schemas.microsoft.com/office/powerpoint/2010/main" val="1842030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12.1 Describe how fossil fuel economies impact the Earth’s climate and human well-being.</a:t>
            </a:r>
          </a:p>
          <a:p>
            <a:endParaRPr lang="en-US" dirty="0"/>
          </a:p>
          <a:p>
            <a:pPr marL="285750" marR="0" indent="-285750" algn="just">
              <a:lnSpc>
                <a:spcPct val="150000"/>
              </a:lnSpc>
              <a:spcBef>
                <a:spcPts val="0"/>
              </a:spcBef>
              <a:spcAft>
                <a:spcPts val="0"/>
              </a:spcAft>
              <a:buFont typeface="Arial" panose="020B0604020202020204" pitchFamily="34" charset="0"/>
              <a:buChar char="•"/>
            </a:pPr>
            <a:r>
              <a:rPr lang="en-US" sz="1800" b="0" dirty="0">
                <a:solidFill>
                  <a:srgbClr val="FF0000"/>
                </a:solidFill>
                <a:effectLst/>
                <a:latin typeface="Times New Roman" panose="02020603050405020304" pitchFamily="18" charset="0"/>
                <a:ea typeface="Times New Roman" panose="02020603050405020304" pitchFamily="18" charset="0"/>
              </a:rPr>
              <a:t>Figure 12.3 Worldwide Energy Consumption</a:t>
            </a:r>
            <a:endParaRPr lang="en-US" sz="1800" b="0" dirty="0">
              <a:solidFill>
                <a:srgbClr val="0000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7</a:t>
            </a:fld>
            <a:endParaRPr lang="en-US" dirty="0"/>
          </a:p>
        </p:txBody>
      </p:sp>
    </p:spTree>
    <p:extLst>
      <p:ext uri="{BB962C8B-B14F-4D97-AF65-F5344CB8AC3E}">
        <p14:creationId xmlns:p14="http://schemas.microsoft.com/office/powerpoint/2010/main" val="1182250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12.1 Describe how fossil fuel economies impact the Earth’s climate and human well-being.</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Droughts and heat waves occur more often, and hurricanes are stronger and more intense, which negatively impact business and economic systems.</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Poorer nations are particularly vulnerable because they are least equipped to manage climate change impacts. </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 the United States, the altered climate change weather patterns have resulted in the loss of lives and damaged regional economies and the financial system. </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Businesses must now address climate change issues in their risk management assessments.</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 political bipartisan report, “Risky Business: The Economic Risks of Climate Change in the United States,” quantifies the economic risks from the impacts of a changing climate.</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Centers for Disease Control and Prevention links specific climate change issues with a host of health issues, including heart problems, asthma, cancer, trauma, stress-related disorders, diseases, and death.</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8</a:t>
            </a:fld>
            <a:endParaRPr lang="en-US" dirty="0"/>
          </a:p>
        </p:txBody>
      </p:sp>
    </p:spTree>
    <p:extLst>
      <p:ext uri="{BB962C8B-B14F-4D97-AF65-F5344CB8AC3E}">
        <p14:creationId xmlns:p14="http://schemas.microsoft.com/office/powerpoint/2010/main" val="1396368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12.1 Describe how fossil fuel economies impact the Earth’s climate and human well-being.</a:t>
            </a:r>
          </a:p>
          <a:p>
            <a:pPr marL="171450" indent="-171450">
              <a:buFont typeface="Arial" panose="020B0604020202020204" pitchFamily="34" charset="0"/>
              <a:buChar char="•"/>
            </a:pPr>
            <a:endParaRPr lang="en-US" dirty="0"/>
          </a:p>
          <a:p>
            <a:pPr marL="285750" marR="0" indent="-285750">
              <a:spcBef>
                <a:spcPts val="0"/>
              </a:spcBef>
              <a:spcAft>
                <a:spcPts val="0"/>
              </a:spcAft>
              <a:buFont typeface="Arial" panose="020B0604020202020204" pitchFamily="34" charset="0"/>
              <a:buChar char="•"/>
            </a:pPr>
            <a:r>
              <a:rPr lang="en-US" sz="1800" b="1" dirty="0">
                <a:solidFill>
                  <a:srgbClr val="FF0000"/>
                </a:solidFill>
                <a:effectLst/>
                <a:latin typeface="Times New Roman" panose="02020603050405020304" pitchFamily="18" charset="0"/>
                <a:ea typeface="Times New Roman" panose="02020603050405020304" pitchFamily="18" charset="0"/>
              </a:rPr>
              <a:t>Figure 12.4 Health Issues Related to Climate Change </a:t>
            </a:r>
            <a:endParaRPr lang="en-US" sz="1800" dirty="0">
              <a:effectLst/>
              <a:latin typeface="Times New Roman" panose="02020603050405020304" pitchFamily="18" charset="0"/>
              <a:ea typeface="Times New Roman" panose="02020603050405020304" pitchFamily="18" charset="0"/>
            </a:endParaRPr>
          </a:p>
          <a:p>
            <a:pPr marL="285750" marR="0" indent="-285750">
              <a:spcBef>
                <a:spcPts val="0"/>
              </a:spcBef>
              <a:spcAft>
                <a:spcPts val="0"/>
              </a:spcAft>
              <a:buFont typeface="Arial" panose="020B0604020202020204" pitchFamily="34" charset="0"/>
              <a:buChar char="•"/>
            </a:pPr>
            <a:r>
              <a:rPr lang="en-US" sz="1800" b="1" dirty="0">
                <a:solidFill>
                  <a:srgbClr val="FF0000"/>
                </a:solidFill>
                <a:effectLst/>
                <a:latin typeface="Times New Roman" panose="02020603050405020304" pitchFamily="18" charset="0"/>
                <a:ea typeface="Times New Roman" panose="02020603050405020304" pitchFamily="18" charset="0"/>
              </a:rPr>
              <a:t>Source: </a:t>
            </a:r>
            <a:r>
              <a:rPr lang="en-US" sz="1800" dirty="0">
                <a:effectLst/>
                <a:latin typeface="Times New Roman" panose="02020603050405020304" pitchFamily="18" charset="0"/>
                <a:ea typeface="Times New Roman" panose="02020603050405020304" pitchFamily="18" charset="0"/>
              </a:rPr>
              <a:t>Centers for Disease Control and Prevention, “Climate Effects on Health,” available at </a:t>
            </a:r>
            <a:r>
              <a:rPr lang="en-US" sz="1800" u="none" strike="noStrike" dirty="0">
                <a:solidFill>
                  <a:srgbClr val="FF0000"/>
                </a:solidFill>
                <a:effectLst/>
                <a:latin typeface="Times New Roman" panose="02020603050405020304" pitchFamily="18" charset="0"/>
                <a:ea typeface="Times New Roman" panose="02020603050405020304" pitchFamily="18" charset="0"/>
              </a:rPr>
              <a:t>https://www.cdc.gov/climateandhealth/effects/default.htm</a:t>
            </a:r>
            <a:r>
              <a:rPr lang="en-US" sz="1800" dirty="0">
                <a:effectLst/>
                <a:latin typeface="Times New Roman" panose="02020603050405020304" pitchFamily="18" charset="0"/>
                <a:ea typeface="Times New Roman" panose="02020603050405020304" pitchFamily="18" charset="0"/>
              </a:rPr>
              <a:t>, accessed 12/4/19.</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9</a:t>
            </a:fld>
            <a:endParaRPr lang="en-US" dirty="0"/>
          </a:p>
        </p:txBody>
      </p:sp>
    </p:spTree>
    <p:extLst>
      <p:ext uri="{BB962C8B-B14F-4D97-AF65-F5344CB8AC3E}">
        <p14:creationId xmlns:p14="http://schemas.microsoft.com/office/powerpoint/2010/main" val="1716138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E2F2F6"/>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Author, Title and Edition. © 20XX SAGE Publishing.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Title 6"/>
          <p:cNvSpPr>
            <a:spLocks noGrp="1"/>
          </p:cNvSpPr>
          <p:nvPr>
            <p:ph type="title"/>
          </p:nvPr>
        </p:nvSpPr>
        <p:spPr>
          <a:xfrm>
            <a:off x="1371600" y="3733800"/>
            <a:ext cx="6400800" cy="1752600"/>
          </a:xfrm>
        </p:spPr>
        <p:txBody>
          <a:bodyPr>
            <a:normAutofit/>
          </a:bodyPr>
          <a:lstStyle>
            <a:lvl1pPr>
              <a:defRPr sz="3200">
                <a:solidFill>
                  <a:schemeClr val="tx1"/>
                </a:solidFill>
                <a:latin typeface="+mn-lt"/>
              </a:defRPr>
            </a:lvl1pPr>
          </a:lstStyle>
          <a:p>
            <a:r>
              <a:rPr lang="en-US" dirty="0"/>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3008313" cy="72831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838200"/>
            <a:ext cx="5111750" cy="5287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76400"/>
            <a:ext cx="3008313" cy="4449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r>
              <a:rPr lang="en-US" dirty="0"/>
              <a:t>Author, Title and Edition. © 20XX SAGE Publishing.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761999"/>
            <a:ext cx="5486400" cy="39655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6962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990600" y="1676400"/>
            <a:ext cx="7696200" cy="4449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990600" y="6356350"/>
            <a:ext cx="7010400" cy="365125"/>
          </a:xfrm>
        </p:spPr>
        <p:txBody>
          <a:bodyPr/>
          <a:lstStyle/>
          <a:p>
            <a:r>
              <a:rPr lang="en-US" dirty="0"/>
              <a:t>Author, Title and Edition. © 20XX SAGE Publishing.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Rectangle 6"/>
          <p:cNvSpPr/>
          <p:nvPr userDrawn="1"/>
        </p:nvSpPr>
        <p:spPr>
          <a:xfrm>
            <a:off x="0" y="0"/>
            <a:ext cx="609600" cy="6858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40290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2027238"/>
            <a:ext cx="4040188" cy="563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799"/>
            <a:ext cx="4040188" cy="3535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2027238"/>
            <a:ext cx="4041775" cy="563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590799"/>
            <a:ext cx="4041775" cy="3535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Author, Title and Edition. © 20XX SAGE Publishing.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536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38200"/>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2133600"/>
            <a:ext cx="8229600" cy="3992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7200" y="6356350"/>
            <a:ext cx="7543800" cy="365125"/>
          </a:xfrm>
          <a:prstGeom prst="rect">
            <a:avLst/>
          </a:prstGeom>
        </p:spPr>
        <p:txBody>
          <a:bodyPr vert="horz" lIns="91440" tIns="45720" rIns="91440" bIns="45720" rtlCol="0" anchor="ctr"/>
          <a:lstStyle>
            <a:lvl1pPr algn="l">
              <a:defRPr sz="1050">
                <a:solidFill>
                  <a:schemeClr val="tx1">
                    <a:tint val="75000"/>
                  </a:schemeClr>
                </a:solidFill>
                <a:latin typeface="Arial" panose="020B0604020202020204" pitchFamily="34" charset="0"/>
                <a:cs typeface="Arial" panose="020B0604020202020204" pitchFamily="34" charset="0"/>
              </a:defRPr>
            </a:lvl1pPr>
          </a:lstStyle>
          <a:p>
            <a:r>
              <a:rPr lang="en-US" dirty="0"/>
              <a:t>Author, Title and Edition. © 20XX SAGE Publishing.</a:t>
            </a:r>
          </a:p>
        </p:txBody>
      </p:sp>
      <p:sp>
        <p:nvSpPr>
          <p:cNvPr id="6" name="Slide Number Placeholder 5"/>
          <p:cNvSpPr>
            <a:spLocks noGrp="1"/>
          </p:cNvSpPr>
          <p:nvPr>
            <p:ph type="sldNum" sz="quarter" idx="4"/>
          </p:nvPr>
        </p:nvSpPr>
        <p:spPr>
          <a:xfrm>
            <a:off x="8229600" y="6356350"/>
            <a:ext cx="457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
        <p:nvSpPr>
          <p:cNvPr id="7" name="Rectangle 6"/>
          <p:cNvSpPr/>
          <p:nvPr userDrawn="1"/>
        </p:nvSpPr>
        <p:spPr>
          <a:xfrm>
            <a:off x="0" y="0"/>
            <a:ext cx="9144000" cy="6096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61" r:id="rId9"/>
    <p:sldLayoutId id="2147483656" r:id="rId10"/>
    <p:sldLayoutId id="2147483657"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Business Ethics, 3e</a:t>
            </a:r>
            <a:br>
              <a:rPr lang="en-US" dirty="0"/>
            </a:br>
            <a:r>
              <a:rPr lang="en-US" dirty="0"/>
              <a:t>Chapter 12: Global Sustainability</a:t>
            </a:r>
          </a:p>
        </p:txBody>
      </p:sp>
    </p:spTree>
    <p:extLst>
      <p:ext uri="{BB962C8B-B14F-4D97-AF65-F5344CB8AC3E}">
        <p14:creationId xmlns:p14="http://schemas.microsoft.com/office/powerpoint/2010/main" val="2565008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International Treatises and National Public Policy </a:t>
            </a:r>
            <a:r>
              <a:rPr lang="en-US" sz="2200" dirty="0"/>
              <a:t>(1 of 4)</a:t>
            </a:r>
          </a:p>
        </p:txBody>
      </p:sp>
      <p:graphicFrame>
        <p:nvGraphicFramePr>
          <p:cNvPr id="6" name="Table 6">
            <a:extLst>
              <a:ext uri="{FF2B5EF4-FFF2-40B4-BE49-F238E27FC236}">
                <a16:creationId xmlns="" xmlns:a16="http://schemas.microsoft.com/office/drawing/2014/main" id="{B408A064-D395-48B8-97F4-FDF1F18F27AD}"/>
              </a:ext>
            </a:extLst>
          </p:cNvPr>
          <p:cNvGraphicFramePr>
            <a:graphicFrameLocks noGrp="1"/>
          </p:cNvGraphicFramePr>
          <p:nvPr>
            <p:ph idx="1"/>
            <p:extLst>
              <p:ext uri="{D42A27DB-BD31-4B8C-83A1-F6EECF244321}">
                <p14:modId xmlns:p14="http://schemas.microsoft.com/office/powerpoint/2010/main" val="2759547920"/>
              </p:ext>
            </p:extLst>
          </p:nvPr>
        </p:nvGraphicFramePr>
        <p:xfrm>
          <a:off x="457200" y="2133600"/>
          <a:ext cx="8229600" cy="2860040"/>
        </p:xfrm>
        <a:graphic>
          <a:graphicData uri="http://schemas.openxmlformats.org/drawingml/2006/table">
            <a:tbl>
              <a:tblPr firstRow="1" bandRow="1">
                <a:tableStyleId>{5C22544A-7EE6-4342-B048-85BDC9FD1C3A}</a:tableStyleId>
              </a:tblPr>
              <a:tblGrid>
                <a:gridCol w="2286000">
                  <a:extLst>
                    <a:ext uri="{9D8B030D-6E8A-4147-A177-3AD203B41FA5}">
                      <a16:colId xmlns="" xmlns:a16="http://schemas.microsoft.com/office/drawing/2014/main" val="2371315038"/>
                    </a:ext>
                  </a:extLst>
                </a:gridCol>
                <a:gridCol w="1828800">
                  <a:extLst>
                    <a:ext uri="{9D8B030D-6E8A-4147-A177-3AD203B41FA5}">
                      <a16:colId xmlns="" xmlns:a16="http://schemas.microsoft.com/office/drawing/2014/main" val="1309316251"/>
                    </a:ext>
                  </a:extLst>
                </a:gridCol>
                <a:gridCol w="2057400">
                  <a:extLst>
                    <a:ext uri="{9D8B030D-6E8A-4147-A177-3AD203B41FA5}">
                      <a16:colId xmlns="" xmlns:a16="http://schemas.microsoft.com/office/drawing/2014/main" val="1680044198"/>
                    </a:ext>
                  </a:extLst>
                </a:gridCol>
                <a:gridCol w="2057400">
                  <a:extLst>
                    <a:ext uri="{9D8B030D-6E8A-4147-A177-3AD203B41FA5}">
                      <a16:colId xmlns="" xmlns:a16="http://schemas.microsoft.com/office/drawing/2014/main" val="2986319112"/>
                    </a:ext>
                  </a:extLst>
                </a:gridCol>
              </a:tblGrid>
              <a:tr h="370840">
                <a:tc>
                  <a:txBody>
                    <a:bodyPr/>
                    <a:lstStyle/>
                    <a:p>
                      <a:endParaRPr lang="en-US" dirty="0"/>
                    </a:p>
                  </a:txBody>
                  <a:tcPr/>
                </a:tc>
                <a:tc>
                  <a:txBody>
                    <a:bodyPr/>
                    <a:lstStyle/>
                    <a:p>
                      <a:r>
                        <a:rPr lang="en-US" dirty="0"/>
                        <a:t>1990</a:t>
                      </a:r>
                    </a:p>
                  </a:txBody>
                  <a:tcPr/>
                </a:tc>
                <a:tc>
                  <a:txBody>
                    <a:bodyPr/>
                    <a:lstStyle/>
                    <a:p>
                      <a:r>
                        <a:rPr lang="en-US" dirty="0"/>
                        <a:t>2018</a:t>
                      </a:r>
                    </a:p>
                  </a:txBody>
                  <a:tcPr/>
                </a:tc>
                <a:tc>
                  <a:txBody>
                    <a:bodyPr/>
                    <a:lstStyle/>
                    <a:p>
                      <a:r>
                        <a:rPr lang="en-US" dirty="0"/>
                        <a:t>% Emissions Change</a:t>
                      </a:r>
                    </a:p>
                  </a:txBody>
                  <a:tcPr/>
                </a:tc>
                <a:extLst>
                  <a:ext uri="{0D108BD9-81ED-4DB2-BD59-A6C34878D82A}">
                    <a16:rowId xmlns="" xmlns:a16="http://schemas.microsoft.com/office/drawing/2014/main" val="2775480422"/>
                  </a:ext>
                </a:extLst>
              </a:tr>
              <a:tr h="370840">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World</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22,637*</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37,887</a:t>
                      </a:r>
                    </a:p>
                  </a:txBody>
                  <a:tcPr marL="68580" marR="68580" marT="0" marB="0"/>
                </a:tc>
                <a:tc>
                  <a:txBody>
                    <a:bodyPr/>
                    <a:lstStyle/>
                    <a:p>
                      <a:r>
                        <a:rPr lang="en-US" dirty="0"/>
                        <a:t>67%</a:t>
                      </a:r>
                    </a:p>
                  </a:txBody>
                  <a:tcPr/>
                </a:tc>
                <a:extLst>
                  <a:ext uri="{0D108BD9-81ED-4DB2-BD59-A6C34878D82A}">
                    <a16:rowId xmlns="" xmlns:a16="http://schemas.microsoft.com/office/drawing/2014/main" val="2031748143"/>
                  </a:ext>
                </a:extLst>
              </a:tr>
              <a:tr h="370840">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China</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2,397 (11%)</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11,255 (30%)</a:t>
                      </a:r>
                    </a:p>
                  </a:txBody>
                  <a:tcPr marL="68580" marR="68580" marT="0" marB="0"/>
                </a:tc>
                <a:tc>
                  <a:txBody>
                    <a:bodyPr/>
                    <a:lstStyle/>
                    <a:p>
                      <a:r>
                        <a:rPr lang="en-US" dirty="0"/>
                        <a:t>423%</a:t>
                      </a:r>
                    </a:p>
                  </a:txBody>
                  <a:tcPr/>
                </a:tc>
                <a:extLst>
                  <a:ext uri="{0D108BD9-81ED-4DB2-BD59-A6C34878D82A}">
                    <a16:rowId xmlns="" xmlns:a16="http://schemas.microsoft.com/office/drawing/2014/main" val="387288475"/>
                  </a:ext>
                </a:extLst>
              </a:tr>
              <a:tr h="370840">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United States</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5,063 (22%)</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5,275 (14%)</a:t>
                      </a:r>
                    </a:p>
                  </a:txBody>
                  <a:tcPr marL="68580" marR="68580" marT="0" marB="0"/>
                </a:tc>
                <a:tc>
                  <a:txBody>
                    <a:bodyPr/>
                    <a:lstStyle/>
                    <a:p>
                      <a:r>
                        <a:rPr lang="en-US" dirty="0"/>
                        <a:t>4%</a:t>
                      </a:r>
                    </a:p>
                  </a:txBody>
                  <a:tcPr/>
                </a:tc>
                <a:extLst>
                  <a:ext uri="{0D108BD9-81ED-4DB2-BD59-A6C34878D82A}">
                    <a16:rowId xmlns="" xmlns:a16="http://schemas.microsoft.com/office/drawing/2014/main" val="818107145"/>
                  </a:ext>
                </a:extLst>
              </a:tr>
              <a:tr h="370840">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European Union–28</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4,408 (19%)</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3,457 (9%)</a:t>
                      </a:r>
                    </a:p>
                  </a:txBody>
                  <a:tcPr marL="68580" marR="68580" marT="0" marB="0"/>
                </a:tc>
                <a:tc>
                  <a:txBody>
                    <a:bodyPr/>
                    <a:lstStyle/>
                    <a:p>
                      <a:r>
                        <a:rPr lang="en-US" dirty="0"/>
                        <a:t>-22%</a:t>
                      </a:r>
                    </a:p>
                  </a:txBody>
                  <a:tcPr/>
                </a:tc>
                <a:extLst>
                  <a:ext uri="{0D108BD9-81ED-4DB2-BD59-A6C34878D82A}">
                    <a16:rowId xmlns="" xmlns:a16="http://schemas.microsoft.com/office/drawing/2014/main" val="2475820320"/>
                  </a:ext>
                </a:extLst>
              </a:tr>
              <a:tr h="0">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India</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594 (3%)</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2,621 (7%)</a:t>
                      </a:r>
                    </a:p>
                  </a:txBody>
                  <a:tcPr marL="68580" marR="68580" marT="0" marB="0"/>
                </a:tc>
                <a:tc>
                  <a:txBody>
                    <a:bodyPr/>
                    <a:lstStyle/>
                    <a:p>
                      <a:r>
                        <a:rPr lang="en-US" dirty="0"/>
                        <a:t>341%</a:t>
                      </a:r>
                    </a:p>
                  </a:txBody>
                  <a:tcPr/>
                </a:tc>
                <a:extLst>
                  <a:ext uri="{0D108BD9-81ED-4DB2-BD59-A6C34878D82A}">
                    <a16:rowId xmlns="" xmlns:a16="http://schemas.microsoft.com/office/drawing/2014/main" val="1979419897"/>
                  </a:ext>
                </a:extLst>
              </a:tr>
              <a:tr h="370840">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Russia</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2,355 (10%)</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1,748 (5%)</a:t>
                      </a:r>
                    </a:p>
                  </a:txBody>
                  <a:tcPr marL="68580" marR="68580" marT="0" marB="0"/>
                </a:tc>
                <a:tc>
                  <a:txBody>
                    <a:bodyPr/>
                    <a:lstStyle/>
                    <a:p>
                      <a:r>
                        <a:rPr lang="en-US" dirty="0"/>
                        <a:t>-26%</a:t>
                      </a:r>
                    </a:p>
                  </a:txBody>
                  <a:tcPr/>
                </a:tc>
                <a:extLst>
                  <a:ext uri="{0D108BD9-81ED-4DB2-BD59-A6C34878D82A}">
                    <a16:rowId xmlns="" xmlns:a16="http://schemas.microsoft.com/office/drawing/2014/main" val="1826388156"/>
                  </a:ext>
                </a:extLst>
              </a:tr>
            </a:tbl>
          </a:graphicData>
        </a:graphic>
      </p:graphicFrame>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spTree>
    <p:extLst>
      <p:ext uri="{BB962C8B-B14F-4D97-AF65-F5344CB8AC3E}">
        <p14:creationId xmlns:p14="http://schemas.microsoft.com/office/powerpoint/2010/main" val="4033235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International Treatises and National Public Policy </a:t>
            </a:r>
            <a:r>
              <a:rPr lang="en-US" sz="2200" dirty="0"/>
              <a:t>(2 of 4)</a:t>
            </a:r>
          </a:p>
        </p:txBody>
      </p:sp>
      <p:sp>
        <p:nvSpPr>
          <p:cNvPr id="4" name="Content Placeholder 3"/>
          <p:cNvSpPr>
            <a:spLocks noGrp="1"/>
          </p:cNvSpPr>
          <p:nvPr>
            <p:ph idx="1"/>
          </p:nvPr>
        </p:nvSpPr>
        <p:spPr/>
        <p:txBody>
          <a:bodyPr>
            <a:normAutofit/>
          </a:bodyPr>
          <a:lstStyle/>
          <a:p>
            <a:pPr marL="0" indent="0">
              <a:buNone/>
            </a:pPr>
            <a:r>
              <a:rPr lang="en-US" dirty="0"/>
              <a:t>Global CO</a:t>
            </a:r>
            <a:r>
              <a:rPr lang="en-US" baseline="-25000" dirty="0"/>
              <a:t>2</a:t>
            </a:r>
            <a:r>
              <a:rPr lang="en-US" dirty="0"/>
              <a:t> Emissions</a:t>
            </a:r>
          </a:p>
          <a:p>
            <a:r>
              <a:rPr lang="en-US" dirty="0"/>
              <a:t>Environmental conditions will worsen under “business as usual” conditions.</a:t>
            </a:r>
          </a:p>
          <a:p>
            <a:r>
              <a:rPr lang="en-US" dirty="0"/>
              <a:t>Americum unit of analysis.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1749488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International Treatises and National Public Policy </a:t>
            </a:r>
            <a:r>
              <a:rPr lang="en-US" sz="2200" dirty="0"/>
              <a:t>(3 of 4)</a:t>
            </a:r>
          </a:p>
        </p:txBody>
      </p:sp>
      <p:sp>
        <p:nvSpPr>
          <p:cNvPr id="4" name="Content Placeholder 3"/>
          <p:cNvSpPr>
            <a:spLocks noGrp="1"/>
          </p:cNvSpPr>
          <p:nvPr>
            <p:ph idx="1"/>
          </p:nvPr>
        </p:nvSpPr>
        <p:spPr/>
        <p:txBody>
          <a:bodyPr>
            <a:normAutofit/>
          </a:bodyPr>
          <a:lstStyle/>
          <a:p>
            <a:pPr marL="0" indent="0">
              <a:buNone/>
            </a:pPr>
            <a:r>
              <a:rPr lang="en-US" dirty="0"/>
              <a:t>Global Accountability and Cooperation</a:t>
            </a:r>
          </a:p>
          <a:p>
            <a:r>
              <a:rPr lang="en-US" dirty="0"/>
              <a:t>Kyoto Protocol.</a:t>
            </a:r>
          </a:p>
          <a:p>
            <a:r>
              <a:rPr lang="en-US" dirty="0"/>
              <a:t>Paris Agreement.</a:t>
            </a:r>
          </a:p>
          <a:p>
            <a:r>
              <a:rPr lang="en-US" dirty="0"/>
              <a:t>United Nations Environment Programme annual report.</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4242588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International Treatises and National Public Policy </a:t>
            </a:r>
            <a:r>
              <a:rPr lang="en-US" sz="2200" dirty="0"/>
              <a:t>(4 of 4)</a:t>
            </a:r>
          </a:p>
        </p:txBody>
      </p:sp>
      <p:sp>
        <p:nvSpPr>
          <p:cNvPr id="4" name="Content Placeholder 3"/>
          <p:cNvSpPr>
            <a:spLocks noGrp="1"/>
          </p:cNvSpPr>
          <p:nvPr>
            <p:ph idx="1"/>
          </p:nvPr>
        </p:nvSpPr>
        <p:spPr/>
        <p:txBody>
          <a:bodyPr>
            <a:normAutofit/>
          </a:bodyPr>
          <a:lstStyle/>
          <a:p>
            <a:pPr marL="0" indent="0">
              <a:buNone/>
            </a:pPr>
            <a:r>
              <a:rPr lang="en-US" dirty="0"/>
              <a:t>Global Accountability and Cooperation: Responses to Paris Agreement</a:t>
            </a:r>
          </a:p>
          <a:p>
            <a:r>
              <a:rPr lang="en-US" dirty="0"/>
              <a:t>China: low-carbon cities and emissions trading system.</a:t>
            </a:r>
          </a:p>
          <a:p>
            <a:r>
              <a:rPr lang="en-US" dirty="0"/>
              <a:t>EU: 40% GHG emission reduction.</a:t>
            </a:r>
          </a:p>
          <a:p>
            <a:r>
              <a:rPr lang="en-US" dirty="0"/>
              <a:t>United </a:t>
            </a:r>
            <a:r>
              <a:rPr lang="en-US" dirty="0" smtClean="0"/>
              <a:t>States: </a:t>
            </a:r>
            <a:r>
              <a:rPr lang="en-US" dirty="0"/>
              <a:t>inconsistent.</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1686907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Competitive Advantages of Green Businesses </a:t>
            </a:r>
            <a:r>
              <a:rPr lang="en-US" sz="2200" dirty="0"/>
              <a:t>(1 of 4)</a:t>
            </a:r>
          </a:p>
        </p:txBody>
      </p:sp>
      <p:sp>
        <p:nvSpPr>
          <p:cNvPr id="4" name="Content Placeholder 3"/>
          <p:cNvSpPr>
            <a:spLocks noGrp="1"/>
          </p:cNvSpPr>
          <p:nvPr>
            <p:ph idx="1"/>
          </p:nvPr>
        </p:nvSpPr>
        <p:spPr/>
        <p:txBody>
          <a:bodyPr>
            <a:normAutofit/>
          </a:bodyPr>
          <a:lstStyle/>
          <a:p>
            <a:r>
              <a:rPr lang="en-US" dirty="0"/>
              <a:t>4 business environmental responses.</a:t>
            </a:r>
          </a:p>
          <a:p>
            <a:r>
              <a:rPr lang="en-US" dirty="0"/>
              <a:t>5 factors in favor of superior environmental performance.</a:t>
            </a:r>
          </a:p>
          <a:p>
            <a:r>
              <a:rPr lang="en-US" dirty="0"/>
              <a:t>Shareholders reward sustainability efforts.</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3825550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Competitive Advantages of Green Businesses </a:t>
            </a:r>
            <a:r>
              <a:rPr lang="en-US" sz="2200" dirty="0"/>
              <a:t>(2 of 4)</a:t>
            </a:r>
          </a:p>
        </p:txBody>
      </p:sp>
      <p:graphicFrame>
        <p:nvGraphicFramePr>
          <p:cNvPr id="6" name="Table 6">
            <a:extLst>
              <a:ext uri="{FF2B5EF4-FFF2-40B4-BE49-F238E27FC236}">
                <a16:creationId xmlns="" xmlns:a16="http://schemas.microsoft.com/office/drawing/2014/main" id="{049B1E38-F01D-48AA-8ED4-1810D848EA5A}"/>
              </a:ext>
            </a:extLst>
          </p:cNvPr>
          <p:cNvGraphicFramePr>
            <a:graphicFrameLocks noGrp="1"/>
          </p:cNvGraphicFramePr>
          <p:nvPr>
            <p:ph idx="1"/>
            <p:extLst>
              <p:ext uri="{D42A27DB-BD31-4B8C-83A1-F6EECF244321}">
                <p14:modId xmlns:p14="http://schemas.microsoft.com/office/powerpoint/2010/main" val="2547948266"/>
              </p:ext>
            </p:extLst>
          </p:nvPr>
        </p:nvGraphicFramePr>
        <p:xfrm>
          <a:off x="457200" y="2133600"/>
          <a:ext cx="8229600" cy="2225040"/>
        </p:xfrm>
        <a:graphic>
          <a:graphicData uri="http://schemas.openxmlformats.org/drawingml/2006/table">
            <a:tbl>
              <a:tblPr firstRow="1" bandRow="1">
                <a:tableStyleId>{5C22544A-7EE6-4342-B048-85BDC9FD1C3A}</a:tableStyleId>
              </a:tblPr>
              <a:tblGrid>
                <a:gridCol w="8229600">
                  <a:extLst>
                    <a:ext uri="{9D8B030D-6E8A-4147-A177-3AD203B41FA5}">
                      <a16:colId xmlns="" xmlns:a16="http://schemas.microsoft.com/office/drawing/2014/main" val="1214641564"/>
                    </a:ext>
                  </a:extLst>
                </a:gridCol>
              </a:tblGrid>
              <a:tr h="370840">
                <a:tc>
                  <a:txBody>
                    <a:bodyPr/>
                    <a:lstStyle/>
                    <a:p>
                      <a:r>
                        <a:rPr lang="en-US" dirty="0"/>
                        <a:t>Competitive Advantages of Being Eco-Friendly</a:t>
                      </a:r>
                    </a:p>
                  </a:txBody>
                  <a:tcPr/>
                </a:tc>
                <a:extLst>
                  <a:ext uri="{0D108BD9-81ED-4DB2-BD59-A6C34878D82A}">
                    <a16:rowId xmlns="" xmlns:a16="http://schemas.microsoft.com/office/drawing/2014/main" val="3603795533"/>
                  </a:ext>
                </a:extLst>
              </a:tr>
              <a:tr h="370840">
                <a:tc>
                  <a:txBody>
                    <a:bodyPr/>
                    <a:lstStyle/>
                    <a:p>
                      <a:r>
                        <a:rPr lang="en-US" dirty="0"/>
                        <a:t>Revenue Generation</a:t>
                      </a:r>
                    </a:p>
                  </a:txBody>
                  <a:tcPr/>
                </a:tc>
                <a:extLst>
                  <a:ext uri="{0D108BD9-81ED-4DB2-BD59-A6C34878D82A}">
                    <a16:rowId xmlns="" xmlns:a16="http://schemas.microsoft.com/office/drawing/2014/main" val="3015999820"/>
                  </a:ext>
                </a:extLst>
              </a:tr>
              <a:tr h="370840">
                <a:tc>
                  <a:txBody>
                    <a:bodyPr/>
                    <a:lstStyle/>
                    <a:p>
                      <a:r>
                        <a:rPr lang="en-US" dirty="0"/>
                        <a:t>Cost Savings</a:t>
                      </a:r>
                    </a:p>
                  </a:txBody>
                  <a:tcPr/>
                </a:tc>
                <a:extLst>
                  <a:ext uri="{0D108BD9-81ED-4DB2-BD59-A6C34878D82A}">
                    <a16:rowId xmlns="" xmlns:a16="http://schemas.microsoft.com/office/drawing/2014/main" val="610314221"/>
                  </a:ext>
                </a:extLst>
              </a:tr>
              <a:tr h="370840">
                <a:tc>
                  <a:txBody>
                    <a:bodyPr/>
                    <a:lstStyle/>
                    <a:p>
                      <a:r>
                        <a:rPr lang="en-US" dirty="0"/>
                        <a:t>Mitigating Risks</a:t>
                      </a:r>
                    </a:p>
                  </a:txBody>
                  <a:tcPr/>
                </a:tc>
                <a:extLst>
                  <a:ext uri="{0D108BD9-81ED-4DB2-BD59-A6C34878D82A}">
                    <a16:rowId xmlns="" xmlns:a16="http://schemas.microsoft.com/office/drawing/2014/main" val="2054482808"/>
                  </a:ext>
                </a:extLst>
              </a:tr>
              <a:tr h="370840">
                <a:tc>
                  <a:txBody>
                    <a:bodyPr/>
                    <a:lstStyle/>
                    <a:p>
                      <a:r>
                        <a:rPr lang="en-US" dirty="0"/>
                        <a:t>Employee Relations Benefits</a:t>
                      </a:r>
                    </a:p>
                  </a:txBody>
                  <a:tcPr/>
                </a:tc>
                <a:extLst>
                  <a:ext uri="{0D108BD9-81ED-4DB2-BD59-A6C34878D82A}">
                    <a16:rowId xmlns="" xmlns:a16="http://schemas.microsoft.com/office/drawing/2014/main" val="875092369"/>
                  </a:ext>
                </a:extLst>
              </a:tr>
              <a:tr h="370840">
                <a:tc>
                  <a:txBody>
                    <a:bodyPr/>
                    <a:lstStyle/>
                    <a:p>
                      <a:r>
                        <a:rPr lang="en-US" dirty="0"/>
                        <a:t>Community Relations</a:t>
                      </a:r>
                    </a:p>
                  </a:txBody>
                  <a:tcPr/>
                </a:tc>
                <a:extLst>
                  <a:ext uri="{0D108BD9-81ED-4DB2-BD59-A6C34878D82A}">
                    <a16:rowId xmlns="" xmlns:a16="http://schemas.microsoft.com/office/drawing/2014/main" val="3782868891"/>
                  </a:ext>
                </a:extLst>
              </a:tr>
            </a:tbl>
          </a:graphicData>
        </a:graphic>
      </p:graphicFrame>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val="3670037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Competitive Advantages of Green Businesses </a:t>
            </a:r>
            <a:r>
              <a:rPr lang="en-US" sz="2200" dirty="0"/>
              <a:t>(3 of 4)</a:t>
            </a:r>
          </a:p>
        </p:txBody>
      </p:sp>
      <p:sp>
        <p:nvSpPr>
          <p:cNvPr id="4" name="Content Placeholder 3"/>
          <p:cNvSpPr>
            <a:spLocks noGrp="1"/>
          </p:cNvSpPr>
          <p:nvPr>
            <p:ph idx="1"/>
          </p:nvPr>
        </p:nvSpPr>
        <p:spPr/>
        <p:txBody>
          <a:bodyPr>
            <a:normAutofit/>
          </a:bodyPr>
          <a:lstStyle/>
          <a:p>
            <a:r>
              <a:rPr lang="en-US" dirty="0"/>
              <a:t>Environmental, Social, and Governance (ESG) market</a:t>
            </a:r>
          </a:p>
          <a:p>
            <a:r>
              <a:rPr lang="en-US" dirty="0"/>
              <a:t>Dow Jones Sustainability Index.</a:t>
            </a:r>
          </a:p>
          <a:p>
            <a:r>
              <a:rPr lang="en-US" dirty="0"/>
              <a:t>Consumer spending for eco-friendly products.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dirty="0"/>
          </a:p>
        </p:txBody>
      </p:sp>
    </p:spTree>
    <p:extLst>
      <p:ext uri="{BB962C8B-B14F-4D97-AF65-F5344CB8AC3E}">
        <p14:creationId xmlns:p14="http://schemas.microsoft.com/office/powerpoint/2010/main" val="2860357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Competitive Advantages of Green Businesses </a:t>
            </a:r>
            <a:r>
              <a:rPr lang="en-US" sz="2200" dirty="0"/>
              <a:t>(4 of 4)</a:t>
            </a:r>
          </a:p>
        </p:txBody>
      </p:sp>
      <p:sp>
        <p:nvSpPr>
          <p:cNvPr id="4" name="Content Placeholder 3"/>
          <p:cNvSpPr>
            <a:spLocks noGrp="1"/>
          </p:cNvSpPr>
          <p:nvPr>
            <p:ph idx="1"/>
          </p:nvPr>
        </p:nvSpPr>
        <p:spPr/>
        <p:txBody>
          <a:bodyPr>
            <a:normAutofit/>
          </a:bodyPr>
          <a:lstStyle/>
          <a:p>
            <a:r>
              <a:rPr lang="en-US" dirty="0"/>
              <a:t>Positive media attention for green accomplishments.</a:t>
            </a:r>
          </a:p>
          <a:p>
            <a:r>
              <a:rPr lang="en-US" dirty="0"/>
              <a:t>Increasing demands for leadership action.</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dirty="0"/>
          </a:p>
        </p:txBody>
      </p:sp>
    </p:spTree>
    <p:extLst>
      <p:ext uri="{BB962C8B-B14F-4D97-AF65-F5344CB8AC3E}">
        <p14:creationId xmlns:p14="http://schemas.microsoft.com/office/powerpoint/2010/main" val="3715049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Business Sector Responses</a:t>
            </a:r>
            <a:br>
              <a:rPr lang="en-US" dirty="0"/>
            </a:br>
            <a:r>
              <a:rPr lang="en-US" sz="2000" dirty="0"/>
              <a:t>(1 of 2)</a:t>
            </a:r>
          </a:p>
        </p:txBody>
      </p:sp>
      <p:sp>
        <p:nvSpPr>
          <p:cNvPr id="4" name="Content Placeholder 3"/>
          <p:cNvSpPr>
            <a:spLocks noGrp="1"/>
          </p:cNvSpPr>
          <p:nvPr>
            <p:ph idx="1"/>
          </p:nvPr>
        </p:nvSpPr>
        <p:spPr/>
        <p:txBody>
          <a:bodyPr>
            <a:normAutofit/>
          </a:bodyPr>
          <a:lstStyle/>
          <a:p>
            <a:pPr marL="0" indent="0">
              <a:buNone/>
            </a:pPr>
            <a:r>
              <a:rPr lang="en-US" dirty="0"/>
              <a:t>Green Energy, Technology, and Jobs</a:t>
            </a:r>
          </a:p>
          <a:p>
            <a:r>
              <a:rPr lang="en-US" dirty="0"/>
              <a:t>Project Drawdown: 7 categories of solutions.</a:t>
            </a:r>
          </a:p>
          <a:p>
            <a:r>
              <a:rPr lang="en-US" dirty="0"/>
              <a:t>Renewable energy: solar, wind, geothermal, hydro, and biomass.</a:t>
            </a:r>
          </a:p>
          <a:p>
            <a:r>
              <a:rPr lang="en-US" dirty="0"/>
              <a:t>Preference for wind and solar.</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dirty="0"/>
          </a:p>
        </p:txBody>
      </p:sp>
    </p:spTree>
    <p:extLst>
      <p:ext uri="{BB962C8B-B14F-4D97-AF65-F5344CB8AC3E}">
        <p14:creationId xmlns:p14="http://schemas.microsoft.com/office/powerpoint/2010/main" val="1144075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Business Sector Responses</a:t>
            </a:r>
            <a:br>
              <a:rPr lang="en-US" dirty="0"/>
            </a:br>
            <a:r>
              <a:rPr lang="en-US" sz="2000" dirty="0"/>
              <a:t>(2 of 2)</a:t>
            </a:r>
          </a:p>
        </p:txBody>
      </p:sp>
      <p:sp>
        <p:nvSpPr>
          <p:cNvPr id="4" name="Content Placeholder 3"/>
          <p:cNvSpPr>
            <a:spLocks noGrp="1"/>
          </p:cNvSpPr>
          <p:nvPr>
            <p:ph idx="1"/>
          </p:nvPr>
        </p:nvSpPr>
        <p:spPr/>
        <p:txBody>
          <a:bodyPr>
            <a:normAutofit/>
          </a:bodyPr>
          <a:lstStyle/>
          <a:p>
            <a:pPr marL="0" indent="0">
              <a:buNone/>
            </a:pPr>
            <a:r>
              <a:rPr lang="en-US" dirty="0"/>
              <a:t>Science-Based Firms</a:t>
            </a:r>
          </a:p>
          <a:p>
            <a:r>
              <a:rPr lang="en-US" dirty="0"/>
              <a:t>Scope 1, 2, and 3 GHG emissions.</a:t>
            </a:r>
          </a:p>
          <a:p>
            <a:r>
              <a:rPr lang="en-US" dirty="0"/>
              <a:t>Walmart: first large retailer to sign on.</a:t>
            </a:r>
          </a:p>
          <a:p>
            <a:r>
              <a:rPr lang="en-US" dirty="0"/>
              <a:t>Clean energy technology can lead to failure: Better Place</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925228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Economic Growth and the World’s Changing Climate </a:t>
            </a:r>
            <a:r>
              <a:rPr lang="en-US" sz="2200" dirty="0"/>
              <a:t>(1 of 8)</a:t>
            </a:r>
          </a:p>
        </p:txBody>
      </p:sp>
      <p:sp>
        <p:nvSpPr>
          <p:cNvPr id="4" name="Content Placeholder 3"/>
          <p:cNvSpPr>
            <a:spLocks noGrp="1"/>
          </p:cNvSpPr>
          <p:nvPr>
            <p:ph idx="1"/>
          </p:nvPr>
        </p:nvSpPr>
        <p:spPr/>
        <p:txBody>
          <a:bodyPr>
            <a:normAutofit/>
          </a:bodyPr>
          <a:lstStyle/>
          <a:p>
            <a:r>
              <a:rPr lang="en-US" dirty="0"/>
              <a:t>Businesses and governments obligated to reverse projections on climate change.</a:t>
            </a:r>
          </a:p>
          <a:p>
            <a:r>
              <a:rPr lang="en-US" dirty="0"/>
              <a:t>Solutions need to consider the costs.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2644362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Managing the Environmental Change Process</a:t>
            </a:r>
            <a:endParaRPr lang="en-US" sz="2200" dirty="0"/>
          </a:p>
        </p:txBody>
      </p:sp>
      <p:sp>
        <p:nvSpPr>
          <p:cNvPr id="4" name="Content Placeholder 3"/>
          <p:cNvSpPr>
            <a:spLocks noGrp="1"/>
          </p:cNvSpPr>
          <p:nvPr>
            <p:ph idx="1"/>
          </p:nvPr>
        </p:nvSpPr>
        <p:spPr/>
        <p:txBody>
          <a:bodyPr>
            <a:normAutofit/>
          </a:bodyPr>
          <a:lstStyle/>
          <a:p>
            <a:pPr marL="0" indent="0">
              <a:buNone/>
            </a:pPr>
            <a:r>
              <a:rPr lang="en-US" dirty="0"/>
              <a:t>Create a “Green Team”</a:t>
            </a:r>
          </a:p>
          <a:p>
            <a:r>
              <a:rPr lang="en-US" dirty="0"/>
              <a:t>Elicit ideas from employees.</a:t>
            </a:r>
          </a:p>
          <a:p>
            <a:r>
              <a:rPr lang="en-US" dirty="0"/>
              <a:t>10 steps to follow.</a:t>
            </a:r>
          </a:p>
          <a:p>
            <a:r>
              <a:rPr lang="en-US" dirty="0"/>
              <a:t>Example: Edgewood College.</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dirty="0"/>
          </a:p>
        </p:txBody>
      </p:sp>
    </p:spTree>
    <p:extLst>
      <p:ext uri="{BB962C8B-B14F-4D97-AF65-F5344CB8AC3E}">
        <p14:creationId xmlns:p14="http://schemas.microsoft.com/office/powerpoint/2010/main" val="1880203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Green Organization Features</a:t>
            </a:r>
            <a:br>
              <a:rPr lang="en-US" dirty="0"/>
            </a:br>
            <a:r>
              <a:rPr lang="en-US" sz="2000" dirty="0"/>
              <a:t>(1 of 13)</a:t>
            </a:r>
          </a:p>
        </p:txBody>
      </p:sp>
      <p:sp>
        <p:nvSpPr>
          <p:cNvPr id="4" name="Content Placeholder 3"/>
          <p:cNvSpPr>
            <a:spLocks noGrp="1"/>
          </p:cNvSpPr>
          <p:nvPr>
            <p:ph idx="1"/>
          </p:nvPr>
        </p:nvSpPr>
        <p:spPr/>
        <p:txBody>
          <a:bodyPr>
            <a:normAutofit/>
          </a:bodyPr>
          <a:lstStyle/>
          <a:p>
            <a:pPr marL="0" indent="0">
              <a:buNone/>
            </a:pPr>
            <a:r>
              <a:rPr lang="en-US" dirty="0"/>
              <a:t>Green Mission Statement</a:t>
            </a:r>
          </a:p>
          <a:p>
            <a:r>
              <a:rPr lang="en-US" dirty="0"/>
              <a:t>Similar to a code of ethics.</a:t>
            </a:r>
          </a:p>
          <a:p>
            <a:r>
              <a:rPr lang="en-US" dirty="0"/>
              <a:t>Integrated into overall mission statement.</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dirty="0"/>
          </a:p>
        </p:txBody>
      </p:sp>
    </p:spTree>
    <p:extLst>
      <p:ext uri="{BB962C8B-B14F-4D97-AF65-F5344CB8AC3E}">
        <p14:creationId xmlns:p14="http://schemas.microsoft.com/office/powerpoint/2010/main" val="1517165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Green Organization Features</a:t>
            </a:r>
            <a:br>
              <a:rPr lang="en-US" dirty="0"/>
            </a:br>
            <a:r>
              <a:rPr lang="en-US" sz="2000" dirty="0"/>
              <a:t>(2 of 13)</a:t>
            </a:r>
          </a:p>
        </p:txBody>
      </p:sp>
      <p:sp>
        <p:nvSpPr>
          <p:cNvPr id="4" name="Content Placeholder 3"/>
          <p:cNvSpPr>
            <a:spLocks noGrp="1"/>
          </p:cNvSpPr>
          <p:nvPr>
            <p:ph idx="1"/>
          </p:nvPr>
        </p:nvSpPr>
        <p:spPr/>
        <p:txBody>
          <a:bodyPr>
            <a:normAutofit/>
          </a:bodyPr>
          <a:lstStyle/>
          <a:p>
            <a:pPr marL="0" indent="0">
              <a:buNone/>
            </a:pPr>
            <a:r>
              <a:rPr lang="en-US" dirty="0"/>
              <a:t>Environmental Management System (EMS)</a:t>
            </a:r>
          </a:p>
          <a:p>
            <a:r>
              <a:rPr lang="en-US" dirty="0"/>
              <a:t>How an organization conducts environmental policy.</a:t>
            </a:r>
          </a:p>
          <a:p>
            <a:r>
              <a:rPr lang="en-US" dirty="0"/>
              <a:t>Environmental risk is key.</a:t>
            </a:r>
          </a:p>
          <a:p>
            <a:r>
              <a:rPr lang="en-US" dirty="0"/>
              <a:t>Important to develop understanding of environmental interactions.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dirty="0"/>
          </a:p>
        </p:txBody>
      </p:sp>
    </p:spTree>
    <p:extLst>
      <p:ext uri="{BB962C8B-B14F-4D97-AF65-F5344CB8AC3E}">
        <p14:creationId xmlns:p14="http://schemas.microsoft.com/office/powerpoint/2010/main" val="3268599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Green Organization Features</a:t>
            </a:r>
            <a:br>
              <a:rPr lang="en-US" dirty="0"/>
            </a:br>
            <a:r>
              <a:rPr lang="en-US" sz="2000" dirty="0"/>
              <a:t>(3 of 13)</a:t>
            </a:r>
          </a:p>
        </p:txBody>
      </p:sp>
      <p:graphicFrame>
        <p:nvGraphicFramePr>
          <p:cNvPr id="6" name="Table 6">
            <a:extLst>
              <a:ext uri="{FF2B5EF4-FFF2-40B4-BE49-F238E27FC236}">
                <a16:creationId xmlns="" xmlns:a16="http://schemas.microsoft.com/office/drawing/2014/main" id="{59BEEEF1-C875-4430-A451-0AEA6306CE59}"/>
              </a:ext>
            </a:extLst>
          </p:cNvPr>
          <p:cNvGraphicFramePr>
            <a:graphicFrameLocks noGrp="1"/>
          </p:cNvGraphicFramePr>
          <p:nvPr>
            <p:ph idx="1"/>
            <p:extLst>
              <p:ext uri="{D42A27DB-BD31-4B8C-83A1-F6EECF244321}">
                <p14:modId xmlns:p14="http://schemas.microsoft.com/office/powerpoint/2010/main" val="1290866900"/>
              </p:ext>
            </p:extLst>
          </p:nvPr>
        </p:nvGraphicFramePr>
        <p:xfrm>
          <a:off x="457200" y="2133600"/>
          <a:ext cx="8229600" cy="2225040"/>
        </p:xfrm>
        <a:graphic>
          <a:graphicData uri="http://schemas.openxmlformats.org/drawingml/2006/table">
            <a:tbl>
              <a:tblPr firstRow="1" bandRow="1">
                <a:tableStyleId>{5C22544A-7EE6-4342-B048-85BDC9FD1C3A}</a:tableStyleId>
              </a:tblPr>
              <a:tblGrid>
                <a:gridCol w="8229600">
                  <a:extLst>
                    <a:ext uri="{9D8B030D-6E8A-4147-A177-3AD203B41FA5}">
                      <a16:colId xmlns="" xmlns:a16="http://schemas.microsoft.com/office/drawing/2014/main" val="2740632916"/>
                    </a:ext>
                  </a:extLst>
                </a:gridCol>
              </a:tblGrid>
              <a:tr h="370840">
                <a:tc>
                  <a:txBody>
                    <a:bodyPr/>
                    <a:lstStyle/>
                    <a:p>
                      <a:r>
                        <a:rPr lang="en-US" dirty="0"/>
                        <a:t>Environmental Management System (EMS) Plan</a:t>
                      </a:r>
                    </a:p>
                  </a:txBody>
                  <a:tcPr/>
                </a:tc>
                <a:extLst>
                  <a:ext uri="{0D108BD9-81ED-4DB2-BD59-A6C34878D82A}">
                    <a16:rowId xmlns="" xmlns:a16="http://schemas.microsoft.com/office/drawing/2014/main" val="1887458727"/>
                  </a:ext>
                </a:extLst>
              </a:tr>
              <a:tr h="370840">
                <a:tc>
                  <a:txBody>
                    <a:bodyPr/>
                    <a:lstStyle/>
                    <a:p>
                      <a:r>
                        <a:rPr lang="en-US" dirty="0"/>
                        <a:t>Environmental Policy</a:t>
                      </a:r>
                    </a:p>
                  </a:txBody>
                  <a:tcPr/>
                </a:tc>
                <a:extLst>
                  <a:ext uri="{0D108BD9-81ED-4DB2-BD59-A6C34878D82A}">
                    <a16:rowId xmlns="" xmlns:a16="http://schemas.microsoft.com/office/drawing/2014/main" val="134048012"/>
                  </a:ext>
                </a:extLst>
              </a:tr>
              <a:tr h="370840">
                <a:tc>
                  <a:txBody>
                    <a:bodyPr/>
                    <a:lstStyle/>
                    <a:p>
                      <a:r>
                        <a:rPr lang="en-US" dirty="0"/>
                        <a:t>Environmental Planning</a:t>
                      </a:r>
                    </a:p>
                  </a:txBody>
                  <a:tcPr/>
                </a:tc>
                <a:extLst>
                  <a:ext uri="{0D108BD9-81ED-4DB2-BD59-A6C34878D82A}">
                    <a16:rowId xmlns="" xmlns:a16="http://schemas.microsoft.com/office/drawing/2014/main" val="2514976982"/>
                  </a:ext>
                </a:extLst>
              </a:tr>
              <a:tr h="370840">
                <a:tc>
                  <a:txBody>
                    <a:bodyPr/>
                    <a:lstStyle/>
                    <a:p>
                      <a:r>
                        <a:rPr lang="en-US" dirty="0"/>
                        <a:t>Environmental Implementation and Operation</a:t>
                      </a:r>
                    </a:p>
                  </a:txBody>
                  <a:tcPr/>
                </a:tc>
                <a:extLst>
                  <a:ext uri="{0D108BD9-81ED-4DB2-BD59-A6C34878D82A}">
                    <a16:rowId xmlns="" xmlns:a16="http://schemas.microsoft.com/office/drawing/2014/main" val="3324315376"/>
                  </a:ext>
                </a:extLst>
              </a:tr>
              <a:tr h="370840">
                <a:tc>
                  <a:txBody>
                    <a:bodyPr/>
                    <a:lstStyle/>
                    <a:p>
                      <a:r>
                        <a:rPr lang="en-US" dirty="0"/>
                        <a:t>Environmental Checking and Corrective Action</a:t>
                      </a:r>
                    </a:p>
                  </a:txBody>
                  <a:tcPr/>
                </a:tc>
                <a:extLst>
                  <a:ext uri="{0D108BD9-81ED-4DB2-BD59-A6C34878D82A}">
                    <a16:rowId xmlns="" xmlns:a16="http://schemas.microsoft.com/office/drawing/2014/main" val="284971757"/>
                  </a:ext>
                </a:extLst>
              </a:tr>
              <a:tr h="370840">
                <a:tc>
                  <a:txBody>
                    <a:bodyPr/>
                    <a:lstStyle/>
                    <a:p>
                      <a:r>
                        <a:rPr lang="en-US" dirty="0"/>
                        <a:t>Management Review</a:t>
                      </a:r>
                    </a:p>
                  </a:txBody>
                  <a:tcPr/>
                </a:tc>
                <a:extLst>
                  <a:ext uri="{0D108BD9-81ED-4DB2-BD59-A6C34878D82A}">
                    <a16:rowId xmlns="" xmlns:a16="http://schemas.microsoft.com/office/drawing/2014/main" val="3304775990"/>
                  </a:ext>
                </a:extLst>
              </a:tr>
            </a:tbl>
          </a:graphicData>
        </a:graphic>
      </p:graphicFrame>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dirty="0"/>
          </a:p>
        </p:txBody>
      </p:sp>
    </p:spTree>
    <p:extLst>
      <p:ext uri="{BB962C8B-B14F-4D97-AF65-F5344CB8AC3E}">
        <p14:creationId xmlns:p14="http://schemas.microsoft.com/office/powerpoint/2010/main" val="3758304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Green Organization Features</a:t>
            </a:r>
            <a:br>
              <a:rPr lang="en-US" dirty="0"/>
            </a:br>
            <a:r>
              <a:rPr lang="en-US" sz="2000" dirty="0"/>
              <a:t>(4 of 13)</a:t>
            </a:r>
          </a:p>
        </p:txBody>
      </p:sp>
      <p:graphicFrame>
        <p:nvGraphicFramePr>
          <p:cNvPr id="6" name="Table 6">
            <a:extLst>
              <a:ext uri="{FF2B5EF4-FFF2-40B4-BE49-F238E27FC236}">
                <a16:creationId xmlns="" xmlns:a16="http://schemas.microsoft.com/office/drawing/2014/main" id="{A7A9DF7B-0AFD-4A5F-8A13-DD98C9D8CFA3}"/>
              </a:ext>
            </a:extLst>
          </p:cNvPr>
          <p:cNvGraphicFramePr>
            <a:graphicFrameLocks noGrp="1"/>
          </p:cNvGraphicFramePr>
          <p:nvPr>
            <p:ph idx="1"/>
            <p:extLst>
              <p:ext uri="{D42A27DB-BD31-4B8C-83A1-F6EECF244321}">
                <p14:modId xmlns:p14="http://schemas.microsoft.com/office/powerpoint/2010/main" val="4155636743"/>
              </p:ext>
            </p:extLst>
          </p:nvPr>
        </p:nvGraphicFramePr>
        <p:xfrm>
          <a:off x="457200" y="2133600"/>
          <a:ext cx="8229600" cy="4079240"/>
        </p:xfrm>
        <a:graphic>
          <a:graphicData uri="http://schemas.openxmlformats.org/drawingml/2006/table">
            <a:tbl>
              <a:tblPr firstRow="1" bandRow="1">
                <a:tableStyleId>{5C22544A-7EE6-4342-B048-85BDC9FD1C3A}</a:tableStyleId>
              </a:tblPr>
              <a:tblGrid>
                <a:gridCol w="8229600">
                  <a:extLst>
                    <a:ext uri="{9D8B030D-6E8A-4147-A177-3AD203B41FA5}">
                      <a16:colId xmlns="" xmlns:a16="http://schemas.microsoft.com/office/drawing/2014/main" val="2626947080"/>
                    </a:ext>
                  </a:extLst>
                </a:gridCol>
              </a:tblGrid>
              <a:tr h="370840">
                <a:tc>
                  <a:txBody>
                    <a:bodyPr/>
                    <a:lstStyle/>
                    <a:p>
                      <a:r>
                        <a:rPr lang="en-US" dirty="0"/>
                        <a:t>Categories</a:t>
                      </a:r>
                    </a:p>
                  </a:txBody>
                  <a:tcPr/>
                </a:tc>
                <a:extLst>
                  <a:ext uri="{0D108BD9-81ED-4DB2-BD59-A6C34878D82A}">
                    <a16:rowId xmlns="" xmlns:a16="http://schemas.microsoft.com/office/drawing/2014/main" val="1927220422"/>
                  </a:ext>
                </a:extLst>
              </a:tr>
              <a:tr h="370840">
                <a:tc>
                  <a:txBody>
                    <a:bodyPr/>
                    <a:lstStyle/>
                    <a:p>
                      <a:r>
                        <a:rPr lang="en-US" dirty="0"/>
                        <a:t>Energy</a:t>
                      </a:r>
                    </a:p>
                  </a:txBody>
                  <a:tcPr/>
                </a:tc>
                <a:extLst>
                  <a:ext uri="{0D108BD9-81ED-4DB2-BD59-A6C34878D82A}">
                    <a16:rowId xmlns="" xmlns:a16="http://schemas.microsoft.com/office/drawing/2014/main" val="2196834404"/>
                  </a:ext>
                </a:extLst>
              </a:tr>
              <a:tr h="370840">
                <a:tc>
                  <a:txBody>
                    <a:bodyPr/>
                    <a:lstStyle/>
                    <a:p>
                      <a:pPr marL="0" marR="0">
                        <a:spcBef>
                          <a:spcPts val="0"/>
                        </a:spcBef>
                        <a:spcAft>
                          <a:spcPts val="0"/>
                        </a:spcAft>
                      </a:pPr>
                      <a:r>
                        <a:rPr lang="en-US" sz="1800" kern="1200" dirty="0">
                          <a:solidFill>
                            <a:schemeClr val="dk1"/>
                          </a:solidFill>
                          <a:latin typeface="+mn-lt"/>
                          <a:ea typeface="+mn-ea"/>
                          <a:cs typeface="+mn-cs"/>
                        </a:rPr>
                        <a:t>Carbon dioxide</a:t>
                      </a:r>
                    </a:p>
                  </a:txBody>
                  <a:tcPr marL="68580" marR="68580" marT="0" marB="0"/>
                </a:tc>
                <a:extLst>
                  <a:ext uri="{0D108BD9-81ED-4DB2-BD59-A6C34878D82A}">
                    <a16:rowId xmlns="" xmlns:a16="http://schemas.microsoft.com/office/drawing/2014/main" val="3872832660"/>
                  </a:ext>
                </a:extLst>
              </a:tr>
              <a:tr h="370840">
                <a:tc>
                  <a:txBody>
                    <a:bodyPr/>
                    <a:lstStyle/>
                    <a:p>
                      <a:pPr marL="0" marR="0">
                        <a:spcBef>
                          <a:spcPts val="0"/>
                        </a:spcBef>
                        <a:spcAft>
                          <a:spcPts val="0"/>
                        </a:spcAft>
                      </a:pPr>
                      <a:r>
                        <a:rPr lang="en-US" sz="1800" kern="1200" dirty="0">
                          <a:solidFill>
                            <a:schemeClr val="dk1"/>
                          </a:solidFill>
                          <a:latin typeface="+mn-lt"/>
                          <a:ea typeface="+mn-ea"/>
                          <a:cs typeface="+mn-cs"/>
                        </a:rPr>
                        <a:t>Water</a:t>
                      </a:r>
                    </a:p>
                  </a:txBody>
                  <a:tcPr marL="68580" marR="68580" marT="0" marB="0"/>
                </a:tc>
                <a:extLst>
                  <a:ext uri="{0D108BD9-81ED-4DB2-BD59-A6C34878D82A}">
                    <a16:rowId xmlns="" xmlns:a16="http://schemas.microsoft.com/office/drawing/2014/main" val="1036940089"/>
                  </a:ext>
                </a:extLst>
              </a:tr>
              <a:tr h="370840">
                <a:tc>
                  <a:txBody>
                    <a:bodyPr/>
                    <a:lstStyle/>
                    <a:p>
                      <a:pPr marL="0" marR="0">
                        <a:spcBef>
                          <a:spcPts val="0"/>
                        </a:spcBef>
                        <a:spcAft>
                          <a:spcPts val="0"/>
                        </a:spcAft>
                      </a:pPr>
                      <a:r>
                        <a:rPr lang="en-US" sz="1800" kern="1200" dirty="0">
                          <a:solidFill>
                            <a:schemeClr val="dk1"/>
                          </a:solidFill>
                          <a:latin typeface="+mn-lt"/>
                          <a:ea typeface="+mn-ea"/>
                          <a:cs typeface="+mn-cs"/>
                        </a:rPr>
                        <a:t>Waste</a:t>
                      </a:r>
                    </a:p>
                  </a:txBody>
                  <a:tcPr marL="68580" marR="68580" marT="0" marB="0"/>
                </a:tc>
                <a:extLst>
                  <a:ext uri="{0D108BD9-81ED-4DB2-BD59-A6C34878D82A}">
                    <a16:rowId xmlns="" xmlns:a16="http://schemas.microsoft.com/office/drawing/2014/main" val="964146870"/>
                  </a:ext>
                </a:extLst>
              </a:tr>
              <a:tr h="370840">
                <a:tc>
                  <a:txBody>
                    <a:bodyPr/>
                    <a:lstStyle/>
                    <a:p>
                      <a:pPr marL="0" marR="0">
                        <a:spcBef>
                          <a:spcPts val="0"/>
                        </a:spcBef>
                        <a:spcAft>
                          <a:spcPts val="0"/>
                        </a:spcAft>
                      </a:pPr>
                      <a:r>
                        <a:rPr lang="en-US" sz="1800" kern="1200" dirty="0">
                          <a:solidFill>
                            <a:schemeClr val="dk1"/>
                          </a:solidFill>
                          <a:latin typeface="+mn-lt"/>
                          <a:ea typeface="+mn-ea"/>
                          <a:cs typeface="+mn-cs"/>
                        </a:rPr>
                        <a:t>Transportation</a:t>
                      </a:r>
                    </a:p>
                  </a:txBody>
                  <a:tcPr marL="68580" marR="68580" marT="0" marB="0"/>
                </a:tc>
                <a:extLst>
                  <a:ext uri="{0D108BD9-81ED-4DB2-BD59-A6C34878D82A}">
                    <a16:rowId xmlns="" xmlns:a16="http://schemas.microsoft.com/office/drawing/2014/main" val="2141917696"/>
                  </a:ext>
                </a:extLst>
              </a:tr>
              <a:tr h="370840">
                <a:tc>
                  <a:txBody>
                    <a:bodyPr/>
                    <a:lstStyle/>
                    <a:p>
                      <a:pPr marL="0" marR="0">
                        <a:spcBef>
                          <a:spcPts val="0"/>
                        </a:spcBef>
                        <a:spcAft>
                          <a:spcPts val="0"/>
                        </a:spcAft>
                      </a:pPr>
                      <a:r>
                        <a:rPr lang="en-US" sz="1800" kern="1200" dirty="0">
                          <a:solidFill>
                            <a:schemeClr val="dk1"/>
                          </a:solidFill>
                          <a:latin typeface="+mn-lt"/>
                          <a:ea typeface="+mn-ea"/>
                          <a:cs typeface="+mn-cs"/>
                        </a:rPr>
                        <a:t>Purchasing</a:t>
                      </a:r>
                    </a:p>
                  </a:txBody>
                  <a:tcPr marL="68580" marR="68580" marT="0" marB="0"/>
                </a:tc>
                <a:extLst>
                  <a:ext uri="{0D108BD9-81ED-4DB2-BD59-A6C34878D82A}">
                    <a16:rowId xmlns="" xmlns:a16="http://schemas.microsoft.com/office/drawing/2014/main" val="513458768"/>
                  </a:ext>
                </a:extLst>
              </a:tr>
              <a:tr h="370840">
                <a:tc>
                  <a:txBody>
                    <a:bodyPr/>
                    <a:lstStyle/>
                    <a:p>
                      <a:pPr marL="0" marR="0">
                        <a:spcBef>
                          <a:spcPts val="0"/>
                        </a:spcBef>
                        <a:spcAft>
                          <a:spcPts val="0"/>
                        </a:spcAft>
                      </a:pPr>
                      <a:r>
                        <a:rPr lang="en-US" sz="1800" kern="1200" dirty="0">
                          <a:solidFill>
                            <a:schemeClr val="dk1"/>
                          </a:solidFill>
                          <a:latin typeface="+mn-lt"/>
                          <a:ea typeface="+mn-ea"/>
                          <a:cs typeface="+mn-cs"/>
                        </a:rPr>
                        <a:t>Natural resources</a:t>
                      </a:r>
                    </a:p>
                  </a:txBody>
                  <a:tcPr marL="68580" marR="68580" marT="0" marB="0"/>
                </a:tc>
                <a:extLst>
                  <a:ext uri="{0D108BD9-81ED-4DB2-BD59-A6C34878D82A}">
                    <a16:rowId xmlns="" xmlns:a16="http://schemas.microsoft.com/office/drawing/2014/main" val="148236222"/>
                  </a:ext>
                </a:extLst>
              </a:tr>
              <a:tr h="370840">
                <a:tc>
                  <a:txBody>
                    <a:bodyPr/>
                    <a:lstStyle/>
                    <a:p>
                      <a:pPr marL="0" marR="0">
                        <a:spcBef>
                          <a:spcPts val="0"/>
                        </a:spcBef>
                        <a:spcAft>
                          <a:spcPts val="0"/>
                        </a:spcAft>
                      </a:pPr>
                      <a:r>
                        <a:rPr lang="en-US" sz="1800" kern="1200" dirty="0">
                          <a:solidFill>
                            <a:schemeClr val="dk1"/>
                          </a:solidFill>
                          <a:latin typeface="+mn-lt"/>
                          <a:ea typeface="+mn-ea"/>
                          <a:cs typeface="+mn-cs"/>
                        </a:rPr>
                        <a:t>Educational outreach</a:t>
                      </a:r>
                    </a:p>
                  </a:txBody>
                  <a:tcPr marL="68580" marR="68580" marT="0" marB="0"/>
                </a:tc>
                <a:extLst>
                  <a:ext uri="{0D108BD9-81ED-4DB2-BD59-A6C34878D82A}">
                    <a16:rowId xmlns="" xmlns:a16="http://schemas.microsoft.com/office/drawing/2014/main" val="711033631"/>
                  </a:ext>
                </a:extLst>
              </a:tr>
              <a:tr h="370840">
                <a:tc>
                  <a:txBody>
                    <a:bodyPr/>
                    <a:lstStyle/>
                    <a:p>
                      <a:pPr marL="0" marR="0">
                        <a:spcBef>
                          <a:spcPts val="0"/>
                        </a:spcBef>
                        <a:spcAft>
                          <a:spcPts val="0"/>
                        </a:spcAft>
                      </a:pPr>
                      <a:r>
                        <a:rPr lang="en-US" sz="1800" kern="1200" dirty="0">
                          <a:solidFill>
                            <a:schemeClr val="dk1"/>
                          </a:solidFill>
                          <a:latin typeface="+mn-lt"/>
                          <a:ea typeface="+mn-ea"/>
                          <a:cs typeface="+mn-cs"/>
                        </a:rPr>
                        <a:t>Social stratification</a:t>
                      </a:r>
                    </a:p>
                  </a:txBody>
                  <a:tcPr marL="68580" marR="68580" marT="0" marB="0"/>
                </a:tc>
                <a:extLst>
                  <a:ext uri="{0D108BD9-81ED-4DB2-BD59-A6C34878D82A}">
                    <a16:rowId xmlns="" xmlns:a16="http://schemas.microsoft.com/office/drawing/2014/main" val="2846420766"/>
                  </a:ext>
                </a:extLst>
              </a:tr>
              <a:tr h="370840">
                <a:tc>
                  <a:txBody>
                    <a:bodyPr/>
                    <a:lstStyle/>
                    <a:p>
                      <a:pPr marL="0" marR="0">
                        <a:spcBef>
                          <a:spcPts val="0"/>
                        </a:spcBef>
                        <a:spcAft>
                          <a:spcPts val="0"/>
                        </a:spcAft>
                      </a:pPr>
                      <a:r>
                        <a:rPr lang="en-US" sz="1800" kern="1200" dirty="0">
                          <a:solidFill>
                            <a:schemeClr val="dk1"/>
                          </a:solidFill>
                          <a:latin typeface="+mn-lt"/>
                          <a:ea typeface="+mn-ea"/>
                          <a:cs typeface="+mn-cs"/>
                        </a:rPr>
                        <a:t>Systematic evaluation</a:t>
                      </a:r>
                    </a:p>
                  </a:txBody>
                  <a:tcPr marL="68580" marR="68580" marT="0" marB="0"/>
                </a:tc>
                <a:extLst>
                  <a:ext uri="{0D108BD9-81ED-4DB2-BD59-A6C34878D82A}">
                    <a16:rowId xmlns="" xmlns:a16="http://schemas.microsoft.com/office/drawing/2014/main" val="3695614488"/>
                  </a:ext>
                </a:extLst>
              </a:tr>
            </a:tbl>
          </a:graphicData>
        </a:graphic>
      </p:graphicFrame>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dirty="0"/>
          </a:p>
        </p:txBody>
      </p:sp>
    </p:spTree>
    <p:extLst>
      <p:ext uri="{BB962C8B-B14F-4D97-AF65-F5344CB8AC3E}">
        <p14:creationId xmlns:p14="http://schemas.microsoft.com/office/powerpoint/2010/main" val="32408135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Green Organization Features</a:t>
            </a:r>
            <a:br>
              <a:rPr lang="en-US" dirty="0"/>
            </a:br>
            <a:r>
              <a:rPr lang="en-US" sz="2000" dirty="0"/>
              <a:t>(5 of 13)</a:t>
            </a:r>
          </a:p>
        </p:txBody>
      </p:sp>
      <p:sp>
        <p:nvSpPr>
          <p:cNvPr id="4" name="Content Placeholder 3"/>
          <p:cNvSpPr>
            <a:spLocks noGrp="1"/>
          </p:cNvSpPr>
          <p:nvPr>
            <p:ph idx="1"/>
          </p:nvPr>
        </p:nvSpPr>
        <p:spPr/>
        <p:txBody>
          <a:bodyPr>
            <a:normAutofit/>
          </a:bodyPr>
          <a:lstStyle/>
          <a:p>
            <a:pPr marL="0" indent="0">
              <a:buNone/>
            </a:pPr>
            <a:r>
              <a:rPr lang="en-US" dirty="0"/>
              <a:t>Green Buildings</a:t>
            </a:r>
          </a:p>
          <a:p>
            <a:r>
              <a:rPr lang="en-US" dirty="0"/>
              <a:t>Building sector: 39% of CO</a:t>
            </a:r>
            <a:r>
              <a:rPr lang="en-US" baseline="-25000" dirty="0"/>
              <a:t>2</a:t>
            </a:r>
            <a:r>
              <a:rPr lang="en-US" dirty="0"/>
              <a:t> emissions.</a:t>
            </a:r>
          </a:p>
          <a:p>
            <a:r>
              <a:rPr lang="en-US" dirty="0"/>
              <a:t>Leadership in Energy and Environmental Design (LEED) guidelines.</a:t>
            </a:r>
          </a:p>
          <a:p>
            <a:r>
              <a:rPr lang="en-US" dirty="0"/>
              <a:t>Criticisms of LEED.</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dirty="0"/>
          </a:p>
        </p:txBody>
      </p:sp>
    </p:spTree>
    <p:extLst>
      <p:ext uri="{BB962C8B-B14F-4D97-AF65-F5344CB8AC3E}">
        <p14:creationId xmlns:p14="http://schemas.microsoft.com/office/powerpoint/2010/main" val="2060224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Green Organization Features</a:t>
            </a:r>
            <a:br>
              <a:rPr lang="en-US" dirty="0"/>
            </a:br>
            <a:r>
              <a:rPr lang="en-US" sz="2000" dirty="0"/>
              <a:t>(6 of 13)</a:t>
            </a:r>
          </a:p>
        </p:txBody>
      </p:sp>
      <p:sp>
        <p:nvSpPr>
          <p:cNvPr id="4" name="Content Placeholder 3"/>
          <p:cNvSpPr>
            <a:spLocks noGrp="1"/>
          </p:cNvSpPr>
          <p:nvPr>
            <p:ph idx="1"/>
          </p:nvPr>
        </p:nvSpPr>
        <p:spPr/>
        <p:txBody>
          <a:bodyPr>
            <a:normAutofit/>
          </a:bodyPr>
          <a:lstStyle/>
          <a:p>
            <a:pPr marL="0" indent="0">
              <a:buNone/>
            </a:pPr>
            <a:r>
              <a:rPr lang="en-US" dirty="0"/>
              <a:t>Ethical Applications: Steps to Green Your Office</a:t>
            </a:r>
          </a:p>
          <a:p>
            <a:r>
              <a:rPr lang="en-US" dirty="0"/>
              <a:t>Energy-efficient lighting.</a:t>
            </a:r>
          </a:p>
          <a:p>
            <a:r>
              <a:rPr lang="en-US" dirty="0"/>
              <a:t>Fair-trade, shade-grown, or organic coffee.</a:t>
            </a:r>
          </a:p>
          <a:p>
            <a:r>
              <a:rPr lang="en-US" dirty="0"/>
              <a:t>Washable kitchen items.</a:t>
            </a:r>
          </a:p>
          <a:p>
            <a:r>
              <a:rPr lang="en-US" dirty="0"/>
              <a:t>Energy-saver settings on all electronics.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dirty="0"/>
          </a:p>
        </p:txBody>
      </p:sp>
    </p:spTree>
    <p:extLst>
      <p:ext uri="{BB962C8B-B14F-4D97-AF65-F5344CB8AC3E}">
        <p14:creationId xmlns:p14="http://schemas.microsoft.com/office/powerpoint/2010/main" val="26349587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Green Organization Features</a:t>
            </a:r>
            <a:br>
              <a:rPr lang="en-US" dirty="0"/>
            </a:br>
            <a:r>
              <a:rPr lang="en-US" sz="2000" dirty="0"/>
              <a:t>(7 of 13)</a:t>
            </a:r>
          </a:p>
        </p:txBody>
      </p:sp>
      <p:sp>
        <p:nvSpPr>
          <p:cNvPr id="4" name="Content Placeholder 3"/>
          <p:cNvSpPr>
            <a:spLocks noGrp="1"/>
          </p:cNvSpPr>
          <p:nvPr>
            <p:ph idx="1"/>
          </p:nvPr>
        </p:nvSpPr>
        <p:spPr/>
        <p:txBody>
          <a:bodyPr>
            <a:normAutofit/>
          </a:bodyPr>
          <a:lstStyle/>
          <a:p>
            <a:pPr marL="0" indent="0">
              <a:buNone/>
            </a:pPr>
            <a:r>
              <a:rPr lang="en-US" dirty="0"/>
              <a:t>Ethical Applications: Steps to Green Your Office</a:t>
            </a:r>
          </a:p>
          <a:p>
            <a:r>
              <a:rPr lang="en-US" dirty="0"/>
              <a:t>Faucet aerators and low-flow toilets.</a:t>
            </a:r>
          </a:p>
          <a:p>
            <a:r>
              <a:rPr lang="en-US" dirty="0"/>
              <a:t>Eco-friendly office supplies.</a:t>
            </a:r>
          </a:p>
          <a:p>
            <a:r>
              <a:rPr lang="en-US" dirty="0"/>
              <a:t>100% recycled paper and go paperless.</a:t>
            </a:r>
          </a:p>
          <a:p>
            <a:r>
              <a:rPr lang="en-US" dirty="0"/>
              <a:t>Signage for recycling and waste.</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dirty="0"/>
          </a:p>
        </p:txBody>
      </p:sp>
    </p:spTree>
    <p:extLst>
      <p:ext uri="{BB962C8B-B14F-4D97-AF65-F5344CB8AC3E}">
        <p14:creationId xmlns:p14="http://schemas.microsoft.com/office/powerpoint/2010/main" val="2385708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Green Organization Features</a:t>
            </a:r>
            <a:br>
              <a:rPr lang="en-US" dirty="0"/>
            </a:br>
            <a:r>
              <a:rPr lang="en-US" sz="2000" dirty="0"/>
              <a:t>(8 of 13)</a:t>
            </a:r>
          </a:p>
        </p:txBody>
      </p:sp>
      <p:sp>
        <p:nvSpPr>
          <p:cNvPr id="4" name="Content Placeholder 3"/>
          <p:cNvSpPr>
            <a:spLocks noGrp="1"/>
          </p:cNvSpPr>
          <p:nvPr>
            <p:ph idx="1"/>
          </p:nvPr>
        </p:nvSpPr>
        <p:spPr/>
        <p:txBody>
          <a:bodyPr>
            <a:normAutofit/>
          </a:bodyPr>
          <a:lstStyle/>
          <a:p>
            <a:pPr marL="0" indent="0">
              <a:buNone/>
            </a:pPr>
            <a:r>
              <a:rPr lang="en-US" dirty="0"/>
              <a:t>Ethical Applications: Steps to Green Your Office</a:t>
            </a:r>
          </a:p>
          <a:p>
            <a:r>
              <a:rPr lang="en-US" dirty="0"/>
              <a:t>Eco-friendly transportation.</a:t>
            </a:r>
          </a:p>
          <a:p>
            <a:r>
              <a:rPr lang="en-US" dirty="0"/>
              <a:t>Thermostat settings.</a:t>
            </a:r>
          </a:p>
          <a:p>
            <a:r>
              <a:rPr lang="en-US" dirty="0"/>
              <a:t>Track continuous improvements.</a:t>
            </a:r>
          </a:p>
          <a:p>
            <a:r>
              <a:rPr lang="en-US" dirty="0"/>
              <a:t>Local and eco-friendly vendors.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dirty="0"/>
          </a:p>
        </p:txBody>
      </p:sp>
    </p:spTree>
    <p:extLst>
      <p:ext uri="{BB962C8B-B14F-4D97-AF65-F5344CB8AC3E}">
        <p14:creationId xmlns:p14="http://schemas.microsoft.com/office/powerpoint/2010/main" val="26745528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Green Organization Features</a:t>
            </a:r>
            <a:br>
              <a:rPr lang="en-US" dirty="0"/>
            </a:br>
            <a:r>
              <a:rPr lang="en-US" sz="2000" dirty="0"/>
              <a:t>(9 of 13)</a:t>
            </a:r>
          </a:p>
        </p:txBody>
      </p:sp>
      <p:sp>
        <p:nvSpPr>
          <p:cNvPr id="4" name="Content Placeholder 3"/>
          <p:cNvSpPr>
            <a:spLocks noGrp="1"/>
          </p:cNvSpPr>
          <p:nvPr>
            <p:ph idx="1"/>
          </p:nvPr>
        </p:nvSpPr>
        <p:spPr/>
        <p:txBody>
          <a:bodyPr>
            <a:normAutofit/>
          </a:bodyPr>
          <a:lstStyle/>
          <a:p>
            <a:pPr marL="0" indent="0">
              <a:buNone/>
            </a:pPr>
            <a:r>
              <a:rPr lang="en-US" dirty="0"/>
              <a:t>Cradle-to-Cradle Products in a Circular Economy</a:t>
            </a:r>
          </a:p>
          <a:p>
            <a:r>
              <a:rPr lang="en-US" dirty="0"/>
              <a:t>Cradle-to-cradle products.</a:t>
            </a:r>
          </a:p>
          <a:p>
            <a:r>
              <a:rPr lang="en-US" dirty="0"/>
              <a:t>Circular economy.</a:t>
            </a:r>
          </a:p>
          <a:p>
            <a:r>
              <a:rPr lang="en-US" dirty="0"/>
              <a:t>Factor10 initiative.</a:t>
            </a:r>
          </a:p>
          <a:p>
            <a:r>
              <a:rPr lang="en-US" dirty="0"/>
              <a:t>Example: Umea, Sweden.</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dirty="0"/>
          </a:p>
        </p:txBody>
      </p:sp>
    </p:spTree>
    <p:extLst>
      <p:ext uri="{BB962C8B-B14F-4D97-AF65-F5344CB8AC3E}">
        <p14:creationId xmlns:p14="http://schemas.microsoft.com/office/powerpoint/2010/main" val="2301891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Economic Growth and the World’s Changing Climate </a:t>
            </a:r>
            <a:r>
              <a:rPr lang="en-US" sz="2200" dirty="0"/>
              <a:t>(2 of 8)</a:t>
            </a:r>
          </a:p>
        </p:txBody>
      </p:sp>
      <p:sp>
        <p:nvSpPr>
          <p:cNvPr id="4" name="Content Placeholder 3"/>
          <p:cNvSpPr>
            <a:spLocks noGrp="1"/>
          </p:cNvSpPr>
          <p:nvPr>
            <p:ph idx="1"/>
          </p:nvPr>
        </p:nvSpPr>
        <p:spPr/>
        <p:txBody>
          <a:bodyPr>
            <a:normAutofit/>
          </a:bodyPr>
          <a:lstStyle/>
          <a:p>
            <a:pPr marL="0" indent="0">
              <a:buNone/>
            </a:pPr>
            <a:r>
              <a:rPr lang="en-US" dirty="0"/>
              <a:t>Economic Growth</a:t>
            </a:r>
          </a:p>
          <a:p>
            <a:r>
              <a:rPr lang="en-US" dirty="0"/>
              <a:t>Population growth triggered need for more energy.</a:t>
            </a:r>
          </a:p>
          <a:p>
            <a:r>
              <a:rPr lang="en-US" dirty="0"/>
              <a:t>Fossil fuel technology have created environmental problems.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1025425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Green Organization Features</a:t>
            </a:r>
            <a:br>
              <a:rPr lang="en-US" dirty="0"/>
            </a:br>
            <a:r>
              <a:rPr lang="en-US" sz="2000" dirty="0"/>
              <a:t>(10 of 13)</a:t>
            </a:r>
          </a:p>
        </p:txBody>
      </p:sp>
      <p:sp>
        <p:nvSpPr>
          <p:cNvPr id="4" name="Content Placeholder 3"/>
          <p:cNvSpPr>
            <a:spLocks noGrp="1"/>
          </p:cNvSpPr>
          <p:nvPr>
            <p:ph idx="1"/>
          </p:nvPr>
        </p:nvSpPr>
        <p:spPr/>
        <p:txBody>
          <a:bodyPr>
            <a:normAutofit/>
          </a:bodyPr>
          <a:lstStyle/>
          <a:p>
            <a:pPr marL="0" indent="0">
              <a:buNone/>
            </a:pPr>
            <a:r>
              <a:rPr lang="en-US" dirty="0"/>
              <a:t>Green Suppliers</a:t>
            </a:r>
          </a:p>
          <a:p>
            <a:r>
              <a:rPr lang="en-US" dirty="0"/>
              <a:t>Suppliers accountable for green products.</a:t>
            </a:r>
          </a:p>
          <a:p>
            <a:r>
              <a:rPr lang="en-US" dirty="0"/>
              <a:t>Examples: Walmart and REI.</a:t>
            </a:r>
          </a:p>
          <a:p>
            <a:r>
              <a:rPr lang="en-US" dirty="0"/>
              <a:t>Sustainable products checklist.</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dirty="0"/>
          </a:p>
        </p:txBody>
      </p:sp>
    </p:spTree>
    <p:extLst>
      <p:ext uri="{BB962C8B-B14F-4D97-AF65-F5344CB8AC3E}">
        <p14:creationId xmlns:p14="http://schemas.microsoft.com/office/powerpoint/2010/main" val="5760087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Green Organization Features</a:t>
            </a:r>
            <a:br>
              <a:rPr lang="en-US" dirty="0"/>
            </a:br>
            <a:r>
              <a:rPr lang="en-US" sz="2000" dirty="0"/>
              <a:t>(11 of 13)</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dirty="0"/>
          </a:p>
        </p:txBody>
      </p:sp>
      <p:graphicFrame>
        <p:nvGraphicFramePr>
          <p:cNvPr id="10" name="Table 10">
            <a:extLst>
              <a:ext uri="{FF2B5EF4-FFF2-40B4-BE49-F238E27FC236}">
                <a16:creationId xmlns="" xmlns:a16="http://schemas.microsoft.com/office/drawing/2014/main" id="{487FB7CD-92DE-49CF-8E39-A0157FB8A823}"/>
              </a:ext>
            </a:extLst>
          </p:cNvPr>
          <p:cNvGraphicFramePr>
            <a:graphicFrameLocks noGrp="1"/>
          </p:cNvGraphicFramePr>
          <p:nvPr>
            <p:ph idx="1"/>
            <p:extLst>
              <p:ext uri="{D42A27DB-BD31-4B8C-83A1-F6EECF244321}">
                <p14:modId xmlns:p14="http://schemas.microsoft.com/office/powerpoint/2010/main" val="3822706137"/>
              </p:ext>
            </p:extLst>
          </p:nvPr>
        </p:nvGraphicFramePr>
        <p:xfrm>
          <a:off x="457200" y="2133600"/>
          <a:ext cx="8229600" cy="3881120"/>
        </p:xfrm>
        <a:graphic>
          <a:graphicData uri="http://schemas.openxmlformats.org/drawingml/2006/table">
            <a:tbl>
              <a:tblPr firstRow="1" bandRow="1">
                <a:tableStyleId>{5C22544A-7EE6-4342-B048-85BDC9FD1C3A}</a:tableStyleId>
              </a:tblPr>
              <a:tblGrid>
                <a:gridCol w="2057400">
                  <a:extLst>
                    <a:ext uri="{9D8B030D-6E8A-4147-A177-3AD203B41FA5}">
                      <a16:colId xmlns="" xmlns:a16="http://schemas.microsoft.com/office/drawing/2014/main" val="3661032311"/>
                    </a:ext>
                  </a:extLst>
                </a:gridCol>
                <a:gridCol w="2057400">
                  <a:extLst>
                    <a:ext uri="{9D8B030D-6E8A-4147-A177-3AD203B41FA5}">
                      <a16:colId xmlns="" xmlns:a16="http://schemas.microsoft.com/office/drawing/2014/main" val="847708971"/>
                    </a:ext>
                  </a:extLst>
                </a:gridCol>
                <a:gridCol w="2057400">
                  <a:extLst>
                    <a:ext uri="{9D8B030D-6E8A-4147-A177-3AD203B41FA5}">
                      <a16:colId xmlns="" xmlns:a16="http://schemas.microsoft.com/office/drawing/2014/main" val="115251729"/>
                    </a:ext>
                  </a:extLst>
                </a:gridCol>
                <a:gridCol w="2057400">
                  <a:extLst>
                    <a:ext uri="{9D8B030D-6E8A-4147-A177-3AD203B41FA5}">
                      <a16:colId xmlns="" xmlns:a16="http://schemas.microsoft.com/office/drawing/2014/main" val="754082693"/>
                    </a:ext>
                  </a:extLst>
                </a:gridCol>
              </a:tblGrid>
              <a:tr h="370840">
                <a:tc>
                  <a:txBody>
                    <a:bodyPr/>
                    <a:lstStyle/>
                    <a:p>
                      <a:r>
                        <a:rPr lang="en-US" dirty="0"/>
                        <a:t>Factor</a:t>
                      </a:r>
                    </a:p>
                  </a:txBody>
                  <a:tcPr/>
                </a:tc>
                <a:tc>
                  <a:txBody>
                    <a:bodyPr/>
                    <a:lstStyle/>
                    <a:p>
                      <a:r>
                        <a:rPr lang="en-US" dirty="0"/>
                        <a:t>Factor Weight</a:t>
                      </a:r>
                    </a:p>
                  </a:txBody>
                  <a:tcPr/>
                </a:tc>
                <a:tc>
                  <a:txBody>
                    <a:bodyPr/>
                    <a:lstStyle/>
                    <a:p>
                      <a:r>
                        <a:rPr lang="en-US" dirty="0"/>
                        <a:t>Product A Multiplicative Score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Product B Multiplicative Score</a:t>
                      </a:r>
                    </a:p>
                  </a:txBody>
                  <a:tcPr/>
                </a:tc>
                <a:extLst>
                  <a:ext uri="{0D108BD9-81ED-4DB2-BD59-A6C34878D82A}">
                    <a16:rowId xmlns="" xmlns:a16="http://schemas.microsoft.com/office/drawing/2014/main" val="2834289847"/>
                  </a:ext>
                </a:extLst>
              </a:tr>
              <a:tr h="370840">
                <a:tc>
                  <a:txBody>
                    <a:bodyPr/>
                    <a:lstStyle/>
                    <a:p>
                      <a:pPr marL="0" marR="0">
                        <a:spcBef>
                          <a:spcPts val="0"/>
                        </a:spcBef>
                        <a:spcAft>
                          <a:spcPts val="0"/>
                        </a:spcAft>
                      </a:pPr>
                      <a:r>
                        <a:rPr lang="en-US" sz="1800" kern="1200" dirty="0">
                          <a:solidFill>
                            <a:schemeClr val="dk1"/>
                          </a:solidFill>
                          <a:latin typeface="+mn-lt"/>
                          <a:ea typeface="+mn-ea"/>
                          <a:cs typeface="+mn-cs"/>
                        </a:rPr>
                        <a:t>Reusable</a:t>
                      </a:r>
                    </a:p>
                  </a:txBody>
                  <a:tcPr marL="68580" marR="68580" marT="0" marB="0"/>
                </a:tc>
                <a:tc>
                  <a:txBody>
                    <a:bodyPr/>
                    <a:lstStyle/>
                    <a:p>
                      <a:pPr marL="0" marR="0">
                        <a:spcBef>
                          <a:spcPts val="0"/>
                        </a:spcBef>
                        <a:spcAft>
                          <a:spcPts val="0"/>
                        </a:spcAft>
                      </a:pPr>
                      <a:r>
                        <a:rPr lang="en-US" sz="1800" kern="1200" dirty="0">
                          <a:solidFill>
                            <a:schemeClr val="dk1"/>
                          </a:solidFill>
                          <a:latin typeface="+mn-lt"/>
                          <a:ea typeface="+mn-ea"/>
                          <a:cs typeface="+mn-cs"/>
                        </a:rPr>
                        <a:t>10</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20</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30</a:t>
                      </a:r>
                    </a:p>
                  </a:txBody>
                  <a:tcPr marL="68580" marR="68580" marT="0" marB="0"/>
                </a:tc>
                <a:extLst>
                  <a:ext uri="{0D108BD9-81ED-4DB2-BD59-A6C34878D82A}">
                    <a16:rowId xmlns="" xmlns:a16="http://schemas.microsoft.com/office/drawing/2014/main" val="1721023853"/>
                  </a:ext>
                </a:extLst>
              </a:tr>
              <a:tr h="370840">
                <a:tc>
                  <a:txBody>
                    <a:bodyPr/>
                    <a:lstStyle/>
                    <a:p>
                      <a:pPr marL="0" marR="0">
                        <a:spcBef>
                          <a:spcPts val="0"/>
                        </a:spcBef>
                        <a:spcAft>
                          <a:spcPts val="0"/>
                        </a:spcAft>
                      </a:pPr>
                      <a:r>
                        <a:rPr lang="en-US" sz="1800" kern="1200" dirty="0">
                          <a:solidFill>
                            <a:schemeClr val="dk1"/>
                          </a:solidFill>
                          <a:latin typeface="+mn-lt"/>
                          <a:ea typeface="+mn-ea"/>
                          <a:cs typeface="+mn-cs"/>
                        </a:rPr>
                        <a:t>Recyclable</a:t>
                      </a:r>
                    </a:p>
                  </a:txBody>
                  <a:tcPr marL="68580" marR="68580" marT="0" marB="0"/>
                </a:tc>
                <a:tc>
                  <a:txBody>
                    <a:bodyPr/>
                    <a:lstStyle/>
                    <a:p>
                      <a:pPr marL="0" marR="0">
                        <a:spcBef>
                          <a:spcPts val="0"/>
                        </a:spcBef>
                        <a:spcAft>
                          <a:spcPts val="0"/>
                        </a:spcAft>
                      </a:pPr>
                      <a:r>
                        <a:rPr lang="en-US" sz="1800" kern="1200" dirty="0">
                          <a:solidFill>
                            <a:schemeClr val="dk1"/>
                          </a:solidFill>
                          <a:latin typeface="+mn-lt"/>
                          <a:ea typeface="+mn-ea"/>
                          <a:cs typeface="+mn-cs"/>
                        </a:rPr>
                        <a:t>8</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24</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16</a:t>
                      </a:r>
                    </a:p>
                  </a:txBody>
                  <a:tcPr marL="68580" marR="68580" marT="0" marB="0"/>
                </a:tc>
                <a:extLst>
                  <a:ext uri="{0D108BD9-81ED-4DB2-BD59-A6C34878D82A}">
                    <a16:rowId xmlns="" xmlns:a16="http://schemas.microsoft.com/office/drawing/2014/main" val="1129391992"/>
                  </a:ext>
                </a:extLst>
              </a:tr>
              <a:tr h="370840">
                <a:tc>
                  <a:txBody>
                    <a:bodyPr/>
                    <a:lstStyle/>
                    <a:p>
                      <a:pPr marL="0" marR="0">
                        <a:spcBef>
                          <a:spcPts val="0"/>
                        </a:spcBef>
                        <a:spcAft>
                          <a:spcPts val="0"/>
                        </a:spcAft>
                      </a:pPr>
                      <a:r>
                        <a:rPr lang="en-US" sz="1800" kern="1200" dirty="0">
                          <a:solidFill>
                            <a:schemeClr val="dk1"/>
                          </a:solidFill>
                          <a:latin typeface="+mn-lt"/>
                          <a:ea typeface="+mn-ea"/>
                          <a:cs typeface="+mn-cs"/>
                        </a:rPr>
                        <a:t>Biodegradable</a:t>
                      </a:r>
                    </a:p>
                  </a:txBody>
                  <a:tcPr marL="68580" marR="68580" marT="0" marB="0"/>
                </a:tc>
                <a:tc>
                  <a:txBody>
                    <a:bodyPr/>
                    <a:lstStyle/>
                    <a:p>
                      <a:pPr marL="0" marR="0">
                        <a:spcBef>
                          <a:spcPts val="0"/>
                        </a:spcBef>
                        <a:spcAft>
                          <a:spcPts val="0"/>
                        </a:spcAft>
                      </a:pPr>
                      <a:r>
                        <a:rPr lang="en-US" sz="1800" kern="1200" dirty="0">
                          <a:solidFill>
                            <a:schemeClr val="dk1"/>
                          </a:solidFill>
                          <a:latin typeface="+mn-lt"/>
                          <a:ea typeface="+mn-ea"/>
                          <a:cs typeface="+mn-cs"/>
                        </a:rPr>
                        <a:t>5</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5</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25</a:t>
                      </a:r>
                    </a:p>
                  </a:txBody>
                  <a:tcPr marL="68580" marR="68580" marT="0" marB="0"/>
                </a:tc>
                <a:extLst>
                  <a:ext uri="{0D108BD9-81ED-4DB2-BD59-A6C34878D82A}">
                    <a16:rowId xmlns="" xmlns:a16="http://schemas.microsoft.com/office/drawing/2014/main" val="1098033834"/>
                  </a:ext>
                </a:extLst>
              </a:tr>
              <a:tr h="370840">
                <a:tc>
                  <a:txBody>
                    <a:bodyPr/>
                    <a:lstStyle/>
                    <a:p>
                      <a:pPr marL="0" marR="0">
                        <a:spcBef>
                          <a:spcPts val="0"/>
                        </a:spcBef>
                        <a:spcAft>
                          <a:spcPts val="0"/>
                        </a:spcAft>
                      </a:pPr>
                      <a:r>
                        <a:rPr lang="en-US" sz="1800" kern="1200" dirty="0">
                          <a:solidFill>
                            <a:schemeClr val="dk1"/>
                          </a:solidFill>
                          <a:latin typeface="+mn-lt"/>
                          <a:ea typeface="+mn-ea"/>
                          <a:cs typeface="+mn-cs"/>
                        </a:rPr>
                        <a:t>Energy efficient</a:t>
                      </a:r>
                    </a:p>
                  </a:txBody>
                  <a:tcPr marL="68580" marR="68580" marT="0" marB="0"/>
                </a:tc>
                <a:tc>
                  <a:txBody>
                    <a:bodyPr/>
                    <a:lstStyle/>
                    <a:p>
                      <a:pPr marL="0" marR="0">
                        <a:spcBef>
                          <a:spcPts val="0"/>
                        </a:spcBef>
                        <a:spcAft>
                          <a:spcPts val="0"/>
                        </a:spcAft>
                      </a:pPr>
                      <a:r>
                        <a:rPr lang="en-US" sz="1800" kern="1200" dirty="0">
                          <a:solidFill>
                            <a:schemeClr val="dk1"/>
                          </a:solidFill>
                          <a:latin typeface="+mn-lt"/>
                          <a:ea typeface="+mn-ea"/>
                          <a:cs typeface="+mn-cs"/>
                        </a:rPr>
                        <a:t>10</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30</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40</a:t>
                      </a:r>
                    </a:p>
                  </a:txBody>
                  <a:tcPr marL="68580" marR="68580" marT="0" marB="0"/>
                </a:tc>
                <a:extLst>
                  <a:ext uri="{0D108BD9-81ED-4DB2-BD59-A6C34878D82A}">
                    <a16:rowId xmlns="" xmlns:a16="http://schemas.microsoft.com/office/drawing/2014/main" val="2677694132"/>
                  </a:ext>
                </a:extLst>
              </a:tr>
              <a:tr h="370840">
                <a:tc>
                  <a:txBody>
                    <a:bodyPr/>
                    <a:lstStyle/>
                    <a:p>
                      <a:pPr marL="0" marR="0">
                        <a:spcBef>
                          <a:spcPts val="0"/>
                        </a:spcBef>
                        <a:spcAft>
                          <a:spcPts val="0"/>
                        </a:spcAft>
                      </a:pPr>
                      <a:r>
                        <a:rPr lang="en-US" sz="1800" kern="1200" dirty="0">
                          <a:solidFill>
                            <a:schemeClr val="dk1"/>
                          </a:solidFill>
                          <a:latin typeface="+mn-lt"/>
                          <a:ea typeface="+mn-ea"/>
                          <a:cs typeface="+mn-cs"/>
                        </a:rPr>
                        <a:t>Nontoxic</a:t>
                      </a:r>
                    </a:p>
                  </a:txBody>
                  <a:tcPr marL="68580" marR="68580" marT="0" marB="0"/>
                </a:tc>
                <a:tc>
                  <a:txBody>
                    <a:bodyPr/>
                    <a:lstStyle/>
                    <a:p>
                      <a:pPr marL="0" marR="0">
                        <a:spcBef>
                          <a:spcPts val="0"/>
                        </a:spcBef>
                        <a:spcAft>
                          <a:spcPts val="0"/>
                        </a:spcAft>
                      </a:pPr>
                      <a:r>
                        <a:rPr lang="en-US" sz="1800" kern="1200" dirty="0">
                          <a:solidFill>
                            <a:schemeClr val="dk1"/>
                          </a:solidFill>
                          <a:latin typeface="+mn-lt"/>
                          <a:ea typeface="+mn-ea"/>
                          <a:cs typeface="+mn-cs"/>
                        </a:rPr>
                        <a:t>8</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24</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32</a:t>
                      </a:r>
                    </a:p>
                  </a:txBody>
                  <a:tcPr marL="68580" marR="68580" marT="0" marB="0"/>
                </a:tc>
                <a:extLst>
                  <a:ext uri="{0D108BD9-81ED-4DB2-BD59-A6C34878D82A}">
                    <a16:rowId xmlns="" xmlns:a16="http://schemas.microsoft.com/office/drawing/2014/main" val="1627410703"/>
                  </a:ext>
                </a:extLst>
              </a:tr>
              <a:tr h="370840">
                <a:tc>
                  <a:txBody>
                    <a:bodyPr/>
                    <a:lstStyle/>
                    <a:p>
                      <a:pPr marL="0" marR="0">
                        <a:spcBef>
                          <a:spcPts val="0"/>
                        </a:spcBef>
                        <a:spcAft>
                          <a:spcPts val="0"/>
                        </a:spcAft>
                      </a:pPr>
                      <a:r>
                        <a:rPr lang="en-US" sz="1800" kern="1200" dirty="0">
                          <a:solidFill>
                            <a:schemeClr val="dk1"/>
                          </a:solidFill>
                          <a:latin typeface="+mn-lt"/>
                          <a:ea typeface="+mn-ea"/>
                          <a:cs typeface="+mn-cs"/>
                        </a:rPr>
                        <a:t>Minimal packaging</a:t>
                      </a:r>
                    </a:p>
                  </a:txBody>
                  <a:tcPr marL="68580" marR="68580" marT="0" marB="0"/>
                </a:tc>
                <a:tc>
                  <a:txBody>
                    <a:bodyPr/>
                    <a:lstStyle/>
                    <a:p>
                      <a:pPr marL="0" marR="0">
                        <a:spcBef>
                          <a:spcPts val="0"/>
                        </a:spcBef>
                        <a:spcAft>
                          <a:spcPts val="0"/>
                        </a:spcAft>
                      </a:pPr>
                      <a:r>
                        <a:rPr lang="en-US" sz="1800" kern="1200" dirty="0">
                          <a:solidFill>
                            <a:schemeClr val="dk1"/>
                          </a:solidFill>
                          <a:latin typeface="+mn-lt"/>
                          <a:ea typeface="+mn-ea"/>
                          <a:cs typeface="+mn-cs"/>
                        </a:rPr>
                        <a:t>7</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28</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14</a:t>
                      </a:r>
                    </a:p>
                  </a:txBody>
                  <a:tcPr marL="68580" marR="68580" marT="0" marB="0"/>
                </a:tc>
                <a:extLst>
                  <a:ext uri="{0D108BD9-81ED-4DB2-BD59-A6C34878D82A}">
                    <a16:rowId xmlns="" xmlns:a16="http://schemas.microsoft.com/office/drawing/2014/main" val="2448886893"/>
                  </a:ext>
                </a:extLst>
              </a:tr>
              <a:tr h="370840">
                <a:tc>
                  <a:txBody>
                    <a:bodyPr/>
                    <a:lstStyle/>
                    <a:p>
                      <a:pPr marL="0" marR="0">
                        <a:spcBef>
                          <a:spcPts val="0"/>
                        </a:spcBef>
                        <a:spcAft>
                          <a:spcPts val="0"/>
                        </a:spcAft>
                      </a:pPr>
                      <a:r>
                        <a:rPr lang="en-US" sz="1800" kern="1200" dirty="0">
                          <a:solidFill>
                            <a:schemeClr val="dk1"/>
                          </a:solidFill>
                          <a:latin typeface="+mn-lt"/>
                          <a:ea typeface="+mn-ea"/>
                          <a:cs typeface="+mn-cs"/>
                        </a:rPr>
                        <a:t>Locally available</a:t>
                      </a:r>
                    </a:p>
                  </a:txBody>
                  <a:tcPr marL="68580" marR="68580" marT="0" marB="0"/>
                </a:tc>
                <a:tc>
                  <a:txBody>
                    <a:bodyPr/>
                    <a:lstStyle/>
                    <a:p>
                      <a:pPr marL="0" marR="0">
                        <a:spcBef>
                          <a:spcPts val="0"/>
                        </a:spcBef>
                        <a:spcAft>
                          <a:spcPts val="0"/>
                        </a:spcAft>
                      </a:pPr>
                      <a:r>
                        <a:rPr lang="en-US" sz="1800" kern="1200" dirty="0">
                          <a:solidFill>
                            <a:schemeClr val="dk1"/>
                          </a:solidFill>
                          <a:latin typeface="+mn-lt"/>
                          <a:ea typeface="+mn-ea"/>
                          <a:cs typeface="+mn-cs"/>
                        </a:rPr>
                        <a:t>5</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20</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10</a:t>
                      </a:r>
                    </a:p>
                  </a:txBody>
                  <a:tcPr marL="68580" marR="68580" marT="0" marB="0"/>
                </a:tc>
                <a:extLst>
                  <a:ext uri="{0D108BD9-81ED-4DB2-BD59-A6C34878D82A}">
                    <a16:rowId xmlns="" xmlns:a16="http://schemas.microsoft.com/office/drawing/2014/main" val="3965496973"/>
                  </a:ext>
                </a:extLst>
              </a:tr>
              <a:tr h="370840">
                <a:tc>
                  <a:txBody>
                    <a:bodyPr/>
                    <a:lstStyle/>
                    <a:p>
                      <a:pPr marL="0" marR="0">
                        <a:spcBef>
                          <a:spcPts val="0"/>
                        </a:spcBef>
                        <a:spcAft>
                          <a:spcPts val="0"/>
                        </a:spcAft>
                      </a:pPr>
                      <a:r>
                        <a:rPr lang="en-US" sz="1800" kern="1200" dirty="0">
                          <a:solidFill>
                            <a:schemeClr val="dk1"/>
                          </a:solidFill>
                          <a:latin typeface="+mn-lt"/>
                          <a:ea typeface="+mn-ea"/>
                          <a:cs typeface="+mn-cs"/>
                        </a:rPr>
                        <a:t>Total</a:t>
                      </a:r>
                    </a:p>
                  </a:txBody>
                  <a:tcPr marL="68580" marR="68580" marT="0" marB="0"/>
                </a:tc>
                <a:tc>
                  <a:txBody>
                    <a:bodyPr/>
                    <a:lstStyle/>
                    <a:p>
                      <a:endParaRPr lang="en-US" sz="1800" kern="1200" dirty="0">
                        <a:solidFill>
                          <a:schemeClr val="dk1"/>
                        </a:solidFill>
                        <a:latin typeface="+mn-lt"/>
                        <a:ea typeface="+mn-ea"/>
                        <a:cs typeface="+mn-cs"/>
                      </a:endParaRP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151</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167</a:t>
                      </a:r>
                    </a:p>
                  </a:txBody>
                  <a:tcPr marL="68580" marR="68580" marT="0" marB="0"/>
                </a:tc>
                <a:extLst>
                  <a:ext uri="{0D108BD9-81ED-4DB2-BD59-A6C34878D82A}">
                    <a16:rowId xmlns="" xmlns:a16="http://schemas.microsoft.com/office/drawing/2014/main" val="3588970437"/>
                  </a:ext>
                </a:extLst>
              </a:tr>
            </a:tbl>
          </a:graphicData>
        </a:graphic>
      </p:graphicFrame>
    </p:spTree>
    <p:extLst>
      <p:ext uri="{BB962C8B-B14F-4D97-AF65-F5344CB8AC3E}">
        <p14:creationId xmlns:p14="http://schemas.microsoft.com/office/powerpoint/2010/main" val="28452906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Green Organization Features</a:t>
            </a:r>
            <a:br>
              <a:rPr lang="en-US" dirty="0"/>
            </a:br>
            <a:r>
              <a:rPr lang="en-US" sz="2000" dirty="0"/>
              <a:t>(12 of 13)</a:t>
            </a:r>
          </a:p>
        </p:txBody>
      </p:sp>
      <p:sp>
        <p:nvSpPr>
          <p:cNvPr id="4" name="Content Placeholder 3"/>
          <p:cNvSpPr>
            <a:spLocks noGrp="1"/>
          </p:cNvSpPr>
          <p:nvPr>
            <p:ph idx="1"/>
          </p:nvPr>
        </p:nvSpPr>
        <p:spPr/>
        <p:txBody>
          <a:bodyPr>
            <a:normAutofit/>
          </a:bodyPr>
          <a:lstStyle/>
          <a:p>
            <a:pPr marL="0" indent="0">
              <a:buNone/>
            </a:pPr>
            <a:r>
              <a:rPr lang="en-US" dirty="0"/>
              <a:t>Environmental Goals and Performance Indicators</a:t>
            </a:r>
          </a:p>
          <a:p>
            <a:r>
              <a:rPr lang="en-US" dirty="0"/>
              <a:t>Organizations have unique impacts to measure.</a:t>
            </a:r>
          </a:p>
          <a:p>
            <a:r>
              <a:rPr lang="en-US" dirty="0"/>
              <a:t>Example: Burt’s Bees.</a:t>
            </a:r>
          </a:p>
          <a:p>
            <a:r>
              <a:rPr lang="en-US" dirty="0"/>
              <a:t>Global Reporting Initiative guidelines.</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dirty="0"/>
          </a:p>
        </p:txBody>
      </p:sp>
    </p:spTree>
    <p:extLst>
      <p:ext uri="{BB962C8B-B14F-4D97-AF65-F5344CB8AC3E}">
        <p14:creationId xmlns:p14="http://schemas.microsoft.com/office/powerpoint/2010/main" val="28702732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Green Organization Features</a:t>
            </a:r>
            <a:br>
              <a:rPr lang="en-US" dirty="0"/>
            </a:br>
            <a:r>
              <a:rPr lang="en-US" sz="2000" dirty="0"/>
              <a:t>(13 of 13)</a:t>
            </a:r>
          </a:p>
        </p:txBody>
      </p:sp>
      <p:sp>
        <p:nvSpPr>
          <p:cNvPr id="4" name="Content Placeholder 3"/>
          <p:cNvSpPr>
            <a:spLocks noGrp="1"/>
          </p:cNvSpPr>
          <p:nvPr>
            <p:ph idx="1"/>
          </p:nvPr>
        </p:nvSpPr>
        <p:spPr/>
        <p:txBody>
          <a:bodyPr>
            <a:normAutofit/>
          </a:bodyPr>
          <a:lstStyle/>
          <a:p>
            <a:pPr marL="0" indent="0">
              <a:buNone/>
            </a:pPr>
            <a:r>
              <a:rPr lang="en-US" dirty="0"/>
              <a:t>Carbon Offsets and Green Philanthropy</a:t>
            </a:r>
          </a:p>
          <a:p>
            <a:r>
              <a:rPr lang="en-US" dirty="0"/>
              <a:t>Carbon offsets: paying another organization to reduce CO</a:t>
            </a:r>
            <a:r>
              <a:rPr lang="en-US" baseline="-25000" dirty="0"/>
              <a:t>2</a:t>
            </a:r>
            <a:r>
              <a:rPr lang="en-US" dirty="0"/>
              <a:t> emissions.</a:t>
            </a:r>
          </a:p>
          <a:p>
            <a:r>
              <a:rPr lang="en-US" dirty="0"/>
              <a:t>Philanthropic donations: dedicated to reducing environmental impacts.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dirty="0"/>
          </a:p>
        </p:txBody>
      </p:sp>
    </p:spTree>
    <p:extLst>
      <p:ext uri="{BB962C8B-B14F-4D97-AF65-F5344CB8AC3E}">
        <p14:creationId xmlns:p14="http://schemas.microsoft.com/office/powerpoint/2010/main" val="2032073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Economic Growth and the World’s Changing Climate </a:t>
            </a:r>
            <a:r>
              <a:rPr lang="en-US" sz="2200" dirty="0"/>
              <a:t>(3 of 8)</a:t>
            </a:r>
          </a:p>
        </p:txBody>
      </p:sp>
      <p:sp>
        <p:nvSpPr>
          <p:cNvPr id="4" name="Content Placeholder 3"/>
          <p:cNvSpPr>
            <a:spLocks noGrp="1"/>
          </p:cNvSpPr>
          <p:nvPr>
            <p:ph idx="1"/>
          </p:nvPr>
        </p:nvSpPr>
        <p:spPr/>
        <p:txBody>
          <a:bodyPr>
            <a:normAutofit/>
          </a:bodyPr>
          <a:lstStyle/>
          <a:p>
            <a:pPr marL="0" indent="0">
              <a:buNone/>
            </a:pPr>
            <a:r>
              <a:rPr lang="en-US" dirty="0"/>
              <a:t>Climate Change</a:t>
            </a:r>
          </a:p>
          <a:p>
            <a:r>
              <a:rPr lang="en-US" dirty="0"/>
              <a:t>NASA’s monitoring of temperature and “vital signs.”</a:t>
            </a:r>
          </a:p>
          <a:p>
            <a:r>
              <a:rPr lang="en-US" dirty="0"/>
              <a:t>Primary human contribution: CO</a:t>
            </a:r>
            <a:r>
              <a:rPr lang="en-US" baseline="-25000" dirty="0"/>
              <a:t>2</a:t>
            </a:r>
          </a:p>
          <a:p>
            <a:r>
              <a:rPr lang="en-US" dirty="0"/>
              <a:t>97% of climate scientists agree warming trends due to human activity.</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3463013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Economic Growth and the World’s Changing Climate </a:t>
            </a:r>
            <a:r>
              <a:rPr lang="en-US" sz="2200" dirty="0"/>
              <a:t>(4 of 8)</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pic>
        <p:nvPicPr>
          <p:cNvPr id="1026" name="Picture 2" descr="A line graph depicting Global Land-Ocean Temperature Index, 1880–2020, with year on x-axis and temperature anomaly (c) on y-axis.&#10;&#10;The x-axis represents years from 1880 to 2020 in increments of 20 and the y-axis represents temperature anomaly in degree Celsius from −0.5 to 1.0 in increments of 0.5.&#10;The data from the graph are shown in the table below. Values are approximate.&#10;Year Temperature Anomaly (°C)&#10;1880 −0.1&#10;1900 −0.2&#10;1920 −0.3&#10;1940 0.1&#10;1960 0.00&#10;1980 0.2&#10;2000 0. 5&#10;2020 1.0&#10;&#10;&#10;&#10;" title="FIGURE 12.1  Global Land-Ocean Temperature Index, 1880–20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883" y="2362200"/>
            <a:ext cx="7170234"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3956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Economic Growth and the World’s Changing Climate </a:t>
            </a:r>
            <a:r>
              <a:rPr lang="en-US" sz="2200" dirty="0"/>
              <a:t>(5 of 8)</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pic>
        <p:nvPicPr>
          <p:cNvPr id="2050" name="Picture 2" descr="&quot;A line graph depicting the amount of CO2 in the air during 2005–2020 with year on x-axis and CO2 (parts per million) on y-axis.&quot;&#10;&#10;On the x-axis, year is labeled from 2005 to 2020 in increments of 2. On the y-axis, concentration of carbon dioxide in parts per million is labeled from 380 to 410 in increments of 5.&#10;The data from the graph are shown in the table below. Values are approximate.&#10;Year CO2 (parts per million)&#10;2005 379&#10;2006 381&#10;2008 385&#10;2010 389&#10;2012 393&#10;2014 398&#10;2016 404&#10;2018 408&#10;2019 411&#10;&#10;&#10;" title="FIGURE 12.2  Carbon Dioxide, 2005–20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 y="2438400"/>
            <a:ext cx="7543800"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1294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Economic Growth and the World’s Changing Climate </a:t>
            </a:r>
            <a:r>
              <a:rPr lang="en-US" sz="2200" dirty="0"/>
              <a:t>(6 of 8)</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pic>
        <p:nvPicPr>
          <p:cNvPr id="3074" name="Picture 2" descr="A pie chart depicting worldwide energy consumption.&#10;&#10;The data from the pie chart are as follows:&#10;• Oil (34%)&#10;• Coal (27%)&#10;• Natural gas (24%)&#10;• Hydro (7%)&#10;• Nuclear (4%)&#10;• Other renewables: solar, wind, geothermal (4%)&#10;" title="FIGURE 12.3  Worldwide Energy Consump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413" y="2257425"/>
            <a:ext cx="7115175" cy="391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2685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Economic Growth and the World’s Changing Climate </a:t>
            </a:r>
            <a:r>
              <a:rPr lang="en-US" sz="2200" dirty="0"/>
              <a:t>(7 of 8)</a:t>
            </a:r>
          </a:p>
        </p:txBody>
      </p:sp>
      <p:sp>
        <p:nvSpPr>
          <p:cNvPr id="4" name="Content Placeholder 3"/>
          <p:cNvSpPr>
            <a:spLocks noGrp="1"/>
          </p:cNvSpPr>
          <p:nvPr>
            <p:ph idx="1"/>
          </p:nvPr>
        </p:nvSpPr>
        <p:spPr/>
        <p:txBody>
          <a:bodyPr>
            <a:normAutofit/>
          </a:bodyPr>
          <a:lstStyle/>
          <a:p>
            <a:pPr marL="0" indent="0">
              <a:buNone/>
            </a:pPr>
            <a:r>
              <a:rPr lang="en-US" dirty="0"/>
              <a:t>Climate Change Impacts</a:t>
            </a:r>
          </a:p>
          <a:p>
            <a:r>
              <a:rPr lang="en-US" dirty="0"/>
              <a:t>Increased natural disasters.</a:t>
            </a:r>
          </a:p>
          <a:p>
            <a:r>
              <a:rPr lang="en-US" dirty="0"/>
              <a:t>Businesses must address climate change in risk assessments.</a:t>
            </a:r>
          </a:p>
          <a:p>
            <a:r>
              <a:rPr lang="en-US" dirty="0"/>
              <a:t>Governmental reports on negative impacts.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612470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76200"/>
            <a:ext cx="8534400" cy="1143000"/>
          </a:xfrm>
        </p:spPr>
        <p:txBody>
          <a:bodyPr>
            <a:normAutofit fontScale="90000"/>
          </a:bodyPr>
          <a:lstStyle/>
          <a:p>
            <a:r>
              <a:rPr lang="en-US" dirty="0"/>
              <a:t>Economic Growth and the World’s Changing Climate </a:t>
            </a:r>
            <a:r>
              <a:rPr lang="en-US" sz="2200" dirty="0"/>
              <a:t>(8 of 8)</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dirty="0"/>
          </a:p>
        </p:txBody>
      </p:sp>
      <p:pic>
        <p:nvPicPr>
          <p:cNvPr id="4098" name="Picture 2" descr="A chart depicting health Issues related to climate change.&#10;&#10;The chart is labeled as “Impact of Climate Change on Human Health.”&#10;Below this are given three concentric circles.&#10;The innermost circle has icons of sun, thunder storm, sea waves and air pollution.&#10;The second circle contains 4 circularly connected arrows. Each of these arrows are labeled as “MORE EXTREME WEATHER,” RISING SEA LEVEL,” “INCREASING CO2 LEVELS” and “RISING TEMPARAURES.”&#10;The third circle, which contains impact of climate change, is divided into 8 sectors. The division of these sectors is extended to the rest of the chart, which contains health issues due to these impacts.&#10;Clockwise from the top they are as follows:&#10;Air Pollution: Asthma, cardiovascular disease&#10;Changes in Vector Ecology: Malaria, dengue, encephalitis, hantavirus, Rift Valley fever, Lyme disease, chikungunya, West Nile virus&#10;Increasing Allergens: Respiratory allergies, asthma&#10;Water Quality Impacts: Cholera, cryptosporidiosis, campylobacter, leptospirosis, harmful algal blooms&#10;Water and Food Supply Impacts: Malnutrition, diarrheal disease&#10;Environmental Degradation: Forced migration, civil conflict, mental health impacts&#10;Extreme Heat: Heat-related illness and death, cardiovascular failure&#10;Severe Weather: Injuries, fatalities, mental health impacts.&#10;" title="FIGURE 12.4  Health Issues Related to Climate Chan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397234"/>
            <a:ext cx="5729287" cy="4927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443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524</TotalTime>
  <Words>5301</Words>
  <Application>Microsoft Office PowerPoint</Application>
  <PresentationFormat>On-screen Show (4:3)</PresentationFormat>
  <Paragraphs>551</Paragraphs>
  <Slides>33</Slides>
  <Notes>33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Business Ethics, 3e Chapter 12: Global Sustainability</vt:lpstr>
      <vt:lpstr>Economic Growth and the World’s Changing Climate (1 of 8)</vt:lpstr>
      <vt:lpstr>Economic Growth and the World’s Changing Climate (2 of 8)</vt:lpstr>
      <vt:lpstr>Economic Growth and the World’s Changing Climate (3 of 8)</vt:lpstr>
      <vt:lpstr>Economic Growth and the World’s Changing Climate (4 of 8)</vt:lpstr>
      <vt:lpstr>Economic Growth and the World’s Changing Climate (5 of 8)</vt:lpstr>
      <vt:lpstr>Economic Growth and the World’s Changing Climate (6 of 8)</vt:lpstr>
      <vt:lpstr>Economic Growth and the World’s Changing Climate (7 of 8)</vt:lpstr>
      <vt:lpstr>Economic Growth and the World’s Changing Climate (8 of 8)</vt:lpstr>
      <vt:lpstr>International Treatises and National Public Policy (1 of 4)</vt:lpstr>
      <vt:lpstr>International Treatises and National Public Policy (2 of 4)</vt:lpstr>
      <vt:lpstr>International Treatises and National Public Policy (3 of 4)</vt:lpstr>
      <vt:lpstr>International Treatises and National Public Policy (4 of 4)</vt:lpstr>
      <vt:lpstr>Competitive Advantages of Green Businesses (1 of 4)</vt:lpstr>
      <vt:lpstr>Competitive Advantages of Green Businesses (2 of 4)</vt:lpstr>
      <vt:lpstr>Competitive Advantages of Green Businesses (3 of 4)</vt:lpstr>
      <vt:lpstr>Competitive Advantages of Green Businesses (4 of 4)</vt:lpstr>
      <vt:lpstr>Business Sector Responses (1 of 2)</vt:lpstr>
      <vt:lpstr>Business Sector Responses (2 of 2)</vt:lpstr>
      <vt:lpstr>Managing the Environmental Change Process</vt:lpstr>
      <vt:lpstr>Green Organization Features (1 of 13)</vt:lpstr>
      <vt:lpstr>Green Organization Features (2 of 13)</vt:lpstr>
      <vt:lpstr>Green Organization Features (3 of 13)</vt:lpstr>
      <vt:lpstr>Green Organization Features (4 of 13)</vt:lpstr>
      <vt:lpstr>Green Organization Features (5 of 13)</vt:lpstr>
      <vt:lpstr>Green Organization Features (6 of 13)</vt:lpstr>
      <vt:lpstr>Green Organization Features (7 of 13)</vt:lpstr>
      <vt:lpstr>Green Organization Features (8 of 13)</vt:lpstr>
      <vt:lpstr>Green Organization Features (9 of 13)</vt:lpstr>
      <vt:lpstr>Green Organization Features (10 of 13)</vt:lpstr>
      <vt:lpstr>Green Organization Features (11 of 13)</vt:lpstr>
      <vt:lpstr>Green Organization Features (12 of 13)</vt:lpstr>
      <vt:lpstr>Green Organization Features (13 of 13)</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Collins 3e Chapter 12 PowerPoints</dc:title>
  <dc:creator>Ancheta, Katie</dc:creator>
  <cp:lastModifiedBy>Ramya Saravanan</cp:lastModifiedBy>
  <cp:revision>54</cp:revision>
  <dcterms:created xsi:type="dcterms:W3CDTF">2006-08-16T00:00:00Z</dcterms:created>
  <dcterms:modified xsi:type="dcterms:W3CDTF">2021-06-03T15:52:32Z</dcterms:modified>
</cp:coreProperties>
</file>