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0"/>
  </p:notesMasterIdLst>
  <p:sldIdLst>
    <p:sldId id="256" r:id="rId2"/>
    <p:sldId id="304" r:id="rId3"/>
    <p:sldId id="303" r:id="rId4"/>
    <p:sldId id="275" r:id="rId5"/>
    <p:sldId id="282" r:id="rId6"/>
    <p:sldId id="283" r:id="rId7"/>
    <p:sldId id="284" r:id="rId8"/>
    <p:sldId id="285" r:id="rId9"/>
    <p:sldId id="276" r:id="rId10"/>
    <p:sldId id="286" r:id="rId11"/>
    <p:sldId id="305" r:id="rId12"/>
    <p:sldId id="312" r:id="rId13"/>
    <p:sldId id="287" r:id="rId14"/>
    <p:sldId id="308" r:id="rId15"/>
    <p:sldId id="288" r:id="rId16"/>
    <p:sldId id="289" r:id="rId17"/>
    <p:sldId id="277" r:id="rId18"/>
    <p:sldId id="309" r:id="rId19"/>
    <p:sldId id="290" r:id="rId20"/>
    <p:sldId id="278" r:id="rId21"/>
    <p:sldId id="291" r:id="rId22"/>
    <p:sldId id="292" r:id="rId23"/>
    <p:sldId id="279" r:id="rId24"/>
    <p:sldId id="293" r:id="rId25"/>
    <p:sldId id="294" r:id="rId26"/>
    <p:sldId id="295" r:id="rId27"/>
    <p:sldId id="296" r:id="rId28"/>
    <p:sldId id="297" r:id="rId29"/>
    <p:sldId id="310" r:id="rId30"/>
    <p:sldId id="311" r:id="rId31"/>
    <p:sldId id="298" r:id="rId32"/>
    <p:sldId id="299" r:id="rId33"/>
    <p:sldId id="280" r:id="rId34"/>
    <p:sldId id="300" r:id="rId35"/>
    <p:sldId id="301" r:id="rId36"/>
    <p:sldId id="302" r:id="rId37"/>
    <p:sldId id="306" r:id="rId38"/>
    <p:sldId id="307"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2F6"/>
    <a:srgbClr val="F0F8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9" autoAdjust="0"/>
    <p:restoredTop sz="61921" autoAdjust="0"/>
  </p:normalViewPr>
  <p:slideViewPr>
    <p:cSldViewPr>
      <p:cViewPr>
        <p:scale>
          <a:sx n="76" d="100"/>
          <a:sy n="76" d="100"/>
        </p:scale>
        <p:origin x="-263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cy Scelsi" userId="ba66f8fb-5724-4b8e-937c-42871ed26bae" providerId="ADAL" clId="{09E9483B-E501-4B4D-AFB0-B9B57C900B47}"/>
    <pc:docChg chg="delSld">
      <pc:chgData name="Darcy Scelsi" userId="ba66f8fb-5724-4b8e-937c-42871ed26bae" providerId="ADAL" clId="{09E9483B-E501-4B4D-AFB0-B9B57C900B47}" dt="2021-05-27T14:35:09.131" v="0" actId="47"/>
      <pc:docMkLst>
        <pc:docMk/>
      </pc:docMkLst>
      <pc:sldChg chg="del">
        <pc:chgData name="Darcy Scelsi" userId="ba66f8fb-5724-4b8e-937c-42871ed26bae" providerId="ADAL" clId="{09E9483B-E501-4B4D-AFB0-B9B57C900B47}" dt="2021-05-27T14:35:09.131" v="0" actId="47"/>
        <pc:sldMkLst>
          <pc:docMk/>
          <pc:sldMk cId="666504800" sldId="28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422B10-FE80-4935-B9C9-55F2DE02CE53}" type="datetimeFigureOut">
              <a:rPr lang="en-US" smtClean="0"/>
              <a:t>6/1/2021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74C31-EB4A-4B21-8134-CB5741A1DC5F}" type="slidenum">
              <a:rPr lang="en-US" smtClean="0"/>
              <a:t>‹#›</a:t>
            </a:fld>
            <a:endParaRPr lang="en-US" dirty="0"/>
          </a:p>
        </p:txBody>
      </p:sp>
    </p:spTree>
    <p:extLst>
      <p:ext uri="{BB962C8B-B14F-4D97-AF65-F5344CB8AC3E}">
        <p14:creationId xmlns:p14="http://schemas.microsoft.com/office/powerpoint/2010/main" val="2113143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a:t>
            </a:fld>
            <a:endParaRPr lang="en-US" dirty="0"/>
          </a:p>
        </p:txBody>
      </p:sp>
    </p:spTree>
    <p:extLst>
      <p:ext uri="{BB962C8B-B14F-4D97-AF65-F5344CB8AC3E}">
        <p14:creationId xmlns:p14="http://schemas.microsoft.com/office/powerpoint/2010/main" val="1407573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13.2 Frame an organization’s international corporate citizenship based on the United Nations Global Compact.</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United Nations Global Compact principles</a:t>
            </a:r>
            <a:r>
              <a:rPr lang="en-US" sz="1800" dirty="0">
                <a:effectLst/>
                <a:latin typeface="Times New Roman" panose="02020603050405020304" pitchFamily="18" charset="0"/>
                <a:ea typeface="Times New Roman" panose="02020603050405020304" pitchFamily="18" charset="0"/>
              </a:rPr>
              <a:t> Ten principles in the areas of human rights, labor, environment, and corruption that aim to obtain consensus on accepting a set of shared values and moral norms for conducting business anywhere in the world.</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10 UNGC principles are in the areas of human rights, labor, the environment, and corruption (see Table 13.2). </a:t>
            </a:r>
          </a:p>
          <a:p>
            <a:pPr marL="1085850" lvl="2"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Countries are encouraged to transform these principles into national policies.</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UNGC signatories agree to meet several requirements, including making the principles an integral part of business strategy and day-to-day operations; CEO and board of directors’ endorsement; communicating progress annually; and advocating the use of these principles (and their own best practices) to peers, partners, clients, consumers, and the public. </a:t>
            </a:r>
          </a:p>
          <a:p>
            <a:pPr marL="1085850" lvl="2"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Signatories are delisted if they do not file a “Communication on Progress Report” for 2 consecutive years. </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UNGC is associated with the United Nations’ Sustainable Development Goals (SDGs), initially developed in 2000, revised in 2015, and intended to be achieved by 2030.</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10</a:t>
            </a:fld>
            <a:endParaRPr lang="en-US" dirty="0"/>
          </a:p>
        </p:txBody>
      </p:sp>
    </p:spTree>
    <p:extLst>
      <p:ext uri="{BB962C8B-B14F-4D97-AF65-F5344CB8AC3E}">
        <p14:creationId xmlns:p14="http://schemas.microsoft.com/office/powerpoint/2010/main" val="1953791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13.2 Frame an organization’s international corporate citizenship based on the United Nations Global Compact.</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C00000"/>
                </a:solidFill>
                <a:effectLst/>
                <a:latin typeface="Times New Roman" panose="02020603050405020304" pitchFamily="18" charset="0"/>
                <a:ea typeface="Times New Roman" panose="02020603050405020304" pitchFamily="18" charset="0"/>
              </a:rPr>
              <a:t>Table 13.2 United Nations Global Compact Principles</a:t>
            </a:r>
          </a:p>
          <a:p>
            <a:pPr marL="171450" lvl="0" indent="-171450">
              <a:buFont typeface="Arial" panose="020B0604020202020204" pitchFamily="34" charset="0"/>
              <a:buChar char="•"/>
            </a:pPr>
            <a:r>
              <a:rPr lang="fr-FR" dirty="0"/>
              <a:t>Source: https://www.unglobalcompact.org/what-is-gc/mission/principles </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11</a:t>
            </a:fld>
            <a:endParaRPr lang="en-US" dirty="0"/>
          </a:p>
        </p:txBody>
      </p:sp>
    </p:spTree>
    <p:extLst>
      <p:ext uri="{BB962C8B-B14F-4D97-AF65-F5344CB8AC3E}">
        <p14:creationId xmlns:p14="http://schemas.microsoft.com/office/powerpoint/2010/main" val="4092896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13.2 Frame an organization’s international corporate citizenship based on the United Nations Global Compact.</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C00000"/>
                </a:solidFill>
                <a:effectLst/>
                <a:latin typeface="Times New Roman" panose="02020603050405020304" pitchFamily="18" charset="0"/>
                <a:ea typeface="Times New Roman" panose="02020603050405020304" pitchFamily="18" charset="0"/>
              </a:rPr>
              <a:t>Table 13.2 United Nations Global Compact Principles</a:t>
            </a:r>
          </a:p>
          <a:p>
            <a:pPr marL="171450" lvl="0" indent="-171450">
              <a:buFont typeface="Arial" panose="020B0604020202020204" pitchFamily="34" charset="0"/>
              <a:buChar char="•"/>
            </a:pPr>
            <a:r>
              <a:rPr lang="fr-FR" dirty="0"/>
              <a:t>Source: https://www.unglobalcompact.org/what-is-gc/mission/principles </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12</a:t>
            </a:fld>
            <a:endParaRPr lang="en-US" dirty="0"/>
          </a:p>
        </p:txBody>
      </p:sp>
    </p:spTree>
    <p:extLst>
      <p:ext uri="{BB962C8B-B14F-4D97-AF65-F5344CB8AC3E}">
        <p14:creationId xmlns:p14="http://schemas.microsoft.com/office/powerpoint/2010/main" val="473032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13.2 Frame an organization’s international corporate citizenship based on the United Nations Global Compact.</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Bribe</a:t>
            </a:r>
            <a:r>
              <a:rPr lang="en-US" sz="1800" dirty="0">
                <a:effectLst/>
                <a:latin typeface="Times New Roman" panose="02020603050405020304" pitchFamily="18" charset="0"/>
                <a:ea typeface="Times New Roman" panose="02020603050405020304" pitchFamily="18" charset="0"/>
              </a:rPr>
              <a:t> Providing someone with a monetary incentive or object of value to do something contrary to his or her job description.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In 2018, TI’s annual Corruption Perceptions Index assessed 180 countries and territories based on 13 surveys and assessments from 12 institutions. </a:t>
            </a:r>
            <a:endParaRPr lang="en-US" sz="1800" dirty="0">
              <a:solidFill>
                <a:schemeClr val="tx1"/>
              </a:solidFill>
              <a:effectLst/>
              <a:latin typeface="Times New Roman" panose="02020603050405020304" pitchFamily="18" charset="0"/>
              <a:ea typeface="Times New Roman" panose="02020603050405020304" pitchFamily="18" charset="0"/>
            </a:endParaRP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Transparency International (TI) provides a useful mechanism for understanding the extent of bribery before entering a country to do business.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Each country was rated on a 0 (highly corrupt) to 100 (very clean) scale.</a:t>
            </a:r>
            <a:endParaRPr lang="en-US" sz="1800" dirty="0">
              <a:solidFill>
                <a:srgbClr val="000000"/>
              </a:solidFill>
              <a:effectLst/>
              <a:latin typeface="Times New Roman" panose="02020603050405020304" pitchFamily="18" charset="0"/>
              <a:ea typeface="Times New Roman" panose="02020603050405020304" pitchFamily="18"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TRACE Bribery Risk Matrix, which covers 200 countries, provides another source of information. It estimates the likelihood of being asked by a foreign official to pay a bribe based on four factors: (1) the nature and extent of government interaction with the private sector; (2) societal attitudes toward bribery and the government’s ability to enforce its prohibition; (3) the degree of governmental transparency; and (4) the ability of civil society to monitor and expose corruption.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In 1999, the OECD ratified the Anti-Bribery Convention, which required member nations to enact legislation criminalizing the payment of bribes in developing nations.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Foreign Corrupt Practices Act (FCPA)</a:t>
            </a:r>
            <a:r>
              <a:rPr lang="en-US" sz="1800" dirty="0">
                <a:effectLst/>
                <a:latin typeface="Times New Roman" panose="02020603050405020304" pitchFamily="18" charset="0"/>
                <a:ea typeface="Times New Roman" panose="02020603050405020304" pitchFamily="18" charset="0"/>
              </a:rPr>
              <a:t> A law passed in 1977 making it illegal for American businesses to directly pay bribes in other nations or through intermediaries, such as joint venture partners or agents.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13</a:t>
            </a:fld>
            <a:endParaRPr lang="en-US" dirty="0"/>
          </a:p>
        </p:txBody>
      </p:sp>
    </p:spTree>
    <p:extLst>
      <p:ext uri="{BB962C8B-B14F-4D97-AF65-F5344CB8AC3E}">
        <p14:creationId xmlns:p14="http://schemas.microsoft.com/office/powerpoint/2010/main" val="1998393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13.2 Frame an organization’s international corporate citizenship based on the United Nations Global Compact.</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Whereas a bribe provides someone an incentive to do something contrary to his or her job description, facilitating payments, which are legal, expedites performance of “routine governmental action,” such as obtaining permits, processing governmental papers, loading and unloading cargo, and scheduling inspections to transport goods across borders.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Some bribe and extortion payments, however, are made in dire circumstances.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What would you do if a Middle Eastern terrorist group threatened to kill your local employees unless you paid an extortion fee, knowing that the money would be used to purchase weapons to kill innocent people?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It is essential to work with home and host government officials on these issues.</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14</a:t>
            </a:fld>
            <a:endParaRPr lang="en-US" dirty="0"/>
          </a:p>
        </p:txBody>
      </p:sp>
    </p:spTree>
    <p:extLst>
      <p:ext uri="{BB962C8B-B14F-4D97-AF65-F5344CB8AC3E}">
        <p14:creationId xmlns:p14="http://schemas.microsoft.com/office/powerpoint/2010/main" val="1131947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13.2 Frame an organization’s international corporate citizenship based on the United Nations Global Compact.</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Sweatshop</a:t>
            </a:r>
            <a:r>
              <a:rPr lang="en-US" sz="1800" dirty="0">
                <a:effectLst/>
                <a:latin typeface="Times New Roman" panose="02020603050405020304" pitchFamily="18" charset="0"/>
                <a:ea typeface="Times New Roman" panose="02020603050405020304" pitchFamily="18" charset="0"/>
              </a:rPr>
              <a:t> A business facility that employs workers at low wages, for long hours, in unhealthy working conditions.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Sweatshop conditions typically violate UNGC Principle 2.</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But managers and political, economic, and moral theorists defend the ethics of employing sweatshop labor based on cultural relativism and utilitarianism.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solidFill>
                  <a:srgbClr val="000000"/>
                </a:solidFill>
                <a:effectLst/>
                <a:latin typeface="Times New Roman" panose="02020603050405020304" pitchFamily="18" charset="0"/>
                <a:ea typeface="Times New Roman" panose="02020603050405020304" pitchFamily="18" charset="0"/>
              </a:rPr>
              <a:t>Child labor</a:t>
            </a:r>
            <a:r>
              <a:rPr lang="en-US" sz="1800" dirty="0">
                <a:solidFill>
                  <a:srgbClr val="000000"/>
                </a:solidFill>
                <a:effectLst/>
                <a:latin typeface="Times New Roman" panose="02020603050405020304" pitchFamily="18" charset="0"/>
                <a:ea typeface="Times New Roman" panose="02020603050405020304" pitchFamily="18" charset="0"/>
              </a:rPr>
              <a:t> Any work performed by a person under 15 years of age, or under the age of completion of compulsory education, whichever is higher.</a:t>
            </a:r>
            <a:r>
              <a:rPr lang="en-US" sz="1800" b="1" dirty="0">
                <a:solidFill>
                  <a:srgbClr val="FF0000"/>
                </a:solidFill>
                <a:effectLst/>
                <a:latin typeface="Times New Roman" panose="02020603050405020304" pitchFamily="18" charset="0"/>
                <a:ea typeface="Times New Roman" panose="02020603050405020304" pitchFamily="18" charset="0"/>
              </a:rPr>
              <a: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UNGC Principle 5 calls for abolishing </a:t>
            </a:r>
            <a:r>
              <a:rPr lang="en-US" sz="1800" b="1" dirty="0">
                <a:effectLst/>
                <a:latin typeface="Times New Roman" panose="02020603050405020304" pitchFamily="18" charset="0"/>
                <a:ea typeface="Times New Roman" panose="02020603050405020304" pitchFamily="18" charset="0"/>
              </a:rPr>
              <a:t>child labor</a:t>
            </a:r>
            <a:r>
              <a:rPr lang="en-US" sz="1800" dirty="0">
                <a:effectLst/>
                <a:latin typeface="Times New Roman" panose="02020603050405020304" pitchFamily="18" charset="0"/>
                <a:ea typeface="Times New Roman" panose="02020603050405020304" pitchFamily="18" charset="0"/>
              </a:rPr>
              <a:t>, defined as any work performed by a person under 15 years of age, or under the age of completion of compulsory education, whichever is higher.</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085850" lvl="2"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Yet impoverished households, and orphaned children, depend on child labor to survive.</a:t>
            </a:r>
          </a:p>
          <a:p>
            <a:pPr marL="171450" lvl="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How can you ensure that a supplier or company subsidiary is sweatshop or child labor–free?</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Consider joining the Fair Labor Association (FLA) or use services associated with the Social Accountability International (SAI). </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15</a:t>
            </a:fld>
            <a:endParaRPr lang="en-US" dirty="0"/>
          </a:p>
        </p:txBody>
      </p:sp>
    </p:spTree>
    <p:extLst>
      <p:ext uri="{BB962C8B-B14F-4D97-AF65-F5344CB8AC3E}">
        <p14:creationId xmlns:p14="http://schemas.microsoft.com/office/powerpoint/2010/main" val="3013120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13.2 Frame an organization’s international corporate citizenship based on the United Nations Global Compact.</a:t>
            </a:r>
          </a:p>
          <a:p>
            <a:endParaRPr lang="en-US" dirty="0"/>
          </a:p>
          <a:p>
            <a:pPr marL="285750" marR="0" indent="-285750">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Iran: Kaveh BGC, a medical and sanitary products manufacturer, allocates 3% of sales to charity and cultural programs.</a:t>
            </a:r>
          </a:p>
          <a:p>
            <a:pPr marL="285750" marR="0" indent="-285750">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Malawi: Satemwa, a tea company, assists with community policing programs and trains employees and community members to construct fuel-efficient water heaters and stoves that use less firewood.</a:t>
            </a:r>
          </a:p>
          <a:p>
            <a:pPr marL="285750" marR="0" indent="-285750">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Pakistan: National Foods, a food products company, helped launch the Aagahi Adult Literacy Program to increase female literacy and basic education irrespective of caste or background.</a:t>
            </a:r>
          </a:p>
          <a:p>
            <a:pPr marL="285750" marR="0" indent="-285750">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Thailand: Siam Cement Group (SCG), a cement, chemical, and packaging business, helps villagers catch fish during the monsoon season and partners with others to reduce plastic waste and use easily biodegradable grocery bags.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16</a:t>
            </a:fld>
            <a:endParaRPr lang="en-US" dirty="0"/>
          </a:p>
        </p:txBody>
      </p:sp>
    </p:spTree>
    <p:extLst>
      <p:ext uri="{BB962C8B-B14F-4D97-AF65-F5344CB8AC3E}">
        <p14:creationId xmlns:p14="http://schemas.microsoft.com/office/powerpoint/2010/main" val="1343685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13.3 Articulate the competitive advantages of community involvement.</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C00000"/>
                </a:solidFill>
                <a:effectLst/>
                <a:latin typeface="Times New Roman" panose="02020603050405020304" pitchFamily="18" charset="0"/>
                <a:ea typeface="Times New Roman" panose="02020603050405020304" pitchFamily="18" charset="0"/>
              </a:rPr>
              <a:t>Table 13.3 Company Benefits From Community Outreach</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17</a:t>
            </a:fld>
            <a:endParaRPr lang="en-US" dirty="0"/>
          </a:p>
        </p:txBody>
      </p:sp>
    </p:spTree>
    <p:extLst>
      <p:ext uri="{BB962C8B-B14F-4D97-AF65-F5344CB8AC3E}">
        <p14:creationId xmlns:p14="http://schemas.microsoft.com/office/powerpoint/2010/main" val="2179288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13.3 Articulate the competitive advantages of community involvement.</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A company’s social performance reputation signals to high-quality Millennial job seekers that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employees will be treated well,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they can be proud of their employer, and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there will be a perceived value fit. </a:t>
            </a:r>
            <a:endParaRPr lang="en-US" sz="1800" dirty="0">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Being a good citizen also benefits customer relations.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Community involvement also generates goodwill from the community when contentious issues arise.</a:t>
            </a:r>
            <a:endParaRPr lang="en-US" sz="1200" b="0" dirty="0">
              <a:solidFill>
                <a:srgbClr val="000000"/>
              </a:solidFill>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Investors are also paying greater attention to a company’s social performance. Nonfinancial disclosures are increasingly used to inform investment decisions.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solidFill>
                  <a:srgbClr val="000000"/>
                </a:solidFill>
                <a:effectLst/>
                <a:latin typeface="Times New Roman" panose="02020603050405020304" pitchFamily="18" charset="0"/>
                <a:ea typeface="Times New Roman" panose="02020603050405020304" pitchFamily="18" charset="0"/>
              </a:rPr>
              <a:t>Environmental, social, and governance</a:t>
            </a:r>
            <a:r>
              <a:rPr lang="en-US" sz="1200" dirty="0">
                <a:solidFill>
                  <a:srgbClr val="000000"/>
                </a:solidFill>
                <a:effectLst/>
                <a:latin typeface="Times New Roman" panose="02020603050405020304" pitchFamily="18" charset="0"/>
                <a:ea typeface="Times New Roman" panose="02020603050405020304" pitchFamily="18" charset="0"/>
              </a:rPr>
              <a:t> </a:t>
            </a:r>
            <a:r>
              <a:rPr lang="en-US" sz="1200" b="1" dirty="0">
                <a:solidFill>
                  <a:srgbClr val="000000"/>
                </a:solidFill>
                <a:effectLst/>
                <a:latin typeface="Times New Roman" panose="02020603050405020304" pitchFamily="18" charset="0"/>
                <a:ea typeface="Times New Roman" panose="02020603050405020304" pitchFamily="18" charset="0"/>
              </a:rPr>
              <a:t>(ESG)</a:t>
            </a:r>
            <a:r>
              <a:rPr lang="en-US" sz="1200" b="1" dirty="0">
                <a:solidFill>
                  <a:srgbClr val="FF0000"/>
                </a:solidFill>
                <a:effectLst/>
                <a:latin typeface="Times New Roman" panose="02020603050405020304" pitchFamily="18" charset="0"/>
                <a:ea typeface="Times New Roman" panose="02020603050405020304" pitchFamily="18" charset="0"/>
              </a:rPr>
              <a:t> </a:t>
            </a:r>
            <a:r>
              <a:rPr lang="en-US" sz="1200" dirty="0">
                <a:solidFill>
                  <a:srgbClr val="000000"/>
                </a:solidFill>
                <a:effectLst/>
                <a:latin typeface="Times New Roman" panose="02020603050405020304" pitchFamily="18" charset="0"/>
                <a:ea typeface="Times New Roman" panose="02020603050405020304" pitchFamily="18" charset="0"/>
              </a:rPr>
              <a:t>Investment decisions made based on an assessment of a company in the areas of environmental, social, and governance performance; also known as socially responsible investment (SRI).</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18</a:t>
            </a:fld>
            <a:endParaRPr lang="en-US" dirty="0"/>
          </a:p>
        </p:txBody>
      </p:sp>
    </p:spTree>
    <p:extLst>
      <p:ext uri="{BB962C8B-B14F-4D97-AF65-F5344CB8AC3E}">
        <p14:creationId xmlns:p14="http://schemas.microsoft.com/office/powerpoint/2010/main" val="2755442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13.3 Articulate the competitive advantages of community involvement.</a:t>
            </a:r>
          </a:p>
          <a:p>
            <a:endParaRPr lang="en-US" dirty="0"/>
          </a:p>
          <a:p>
            <a:pPr marL="171450" indent="-171450">
              <a:buFont typeface="Arial" panose="020B0604020202020204" pitchFamily="34" charset="0"/>
              <a:buChar char="•"/>
            </a:pPr>
            <a:r>
              <a:rPr lang="en-US" sz="1800" b="0" dirty="0">
                <a:effectLst/>
                <a:latin typeface="Times New Roman" panose="02020603050405020304" pitchFamily="18" charset="0"/>
                <a:ea typeface="Times New Roman" panose="02020603050405020304" pitchFamily="18" charset="0"/>
              </a:rPr>
              <a:t>Rotary International is a professional networking and service organization founded in 1905 that has been promoting business ethics since. </a:t>
            </a:r>
          </a:p>
          <a:p>
            <a:pPr marL="171450" indent="-171450">
              <a:buFont typeface="Arial" panose="020B0604020202020204" pitchFamily="34" charset="0"/>
              <a:buChar char="•"/>
            </a:pPr>
            <a:r>
              <a:rPr lang="en-US" sz="1800" b="0" dirty="0">
                <a:effectLst/>
                <a:latin typeface="Times New Roman" panose="02020603050405020304" pitchFamily="18" charset="0"/>
                <a:ea typeface="Times New Roman" panose="02020603050405020304" pitchFamily="18" charset="0"/>
              </a:rPr>
              <a:t>The U.S. Chamber of Commerce and its local affiliates represent the interests of more than 3 million businesses, 96% of them small businesses with 100 or fewer employees.</a:t>
            </a:r>
          </a:p>
          <a:p>
            <a:pPr marL="171450" indent="-171450">
              <a:buFont typeface="Arial" panose="020B0604020202020204" pitchFamily="34" charset="0"/>
              <a:buChar char="•"/>
            </a:pPr>
            <a:r>
              <a:rPr lang="en-US" sz="1800" b="0" dirty="0">
                <a:effectLst/>
                <a:latin typeface="Times New Roman" panose="02020603050405020304" pitchFamily="18" charset="0"/>
                <a:ea typeface="Times New Roman" panose="02020603050405020304" pitchFamily="18" charset="0"/>
              </a:rPr>
              <a:t>The Better Business Bureau (BBB) is an international organization with independently governed affiliates that establish, monitor, and uphold standards for conducting business.</a:t>
            </a:r>
          </a:p>
          <a:p>
            <a:pPr marL="171450" indent="-171450">
              <a:buFont typeface="Arial" panose="020B0604020202020204" pitchFamily="34" charset="0"/>
              <a:buChar char="•"/>
            </a:pPr>
            <a:r>
              <a:rPr lang="en-US" sz="1800" b="0" dirty="0">
                <a:effectLst/>
                <a:latin typeface="Times New Roman" panose="02020603050405020304" pitchFamily="18" charset="0"/>
                <a:ea typeface="Times New Roman" panose="02020603050405020304" pitchFamily="18" charset="0"/>
              </a:rPr>
              <a:t>Businesses for Social Responsibility (BSR) is a global networking organization that shares best practices in social responsibility and sustainability.</a:t>
            </a:r>
            <a:endParaRPr lang="en-US" b="0" dirty="0"/>
          </a:p>
        </p:txBody>
      </p:sp>
      <p:sp>
        <p:nvSpPr>
          <p:cNvPr id="4" name="Slide Number Placeholder 3"/>
          <p:cNvSpPr>
            <a:spLocks noGrp="1"/>
          </p:cNvSpPr>
          <p:nvPr>
            <p:ph type="sldNum" sz="quarter" idx="5"/>
          </p:nvPr>
        </p:nvSpPr>
        <p:spPr/>
        <p:txBody>
          <a:bodyPr/>
          <a:lstStyle/>
          <a:p>
            <a:fld id="{39974C31-EB4A-4B21-8134-CB5741A1DC5F}" type="slidenum">
              <a:rPr lang="en-US" smtClean="0"/>
              <a:t>19</a:t>
            </a:fld>
            <a:endParaRPr lang="en-US" dirty="0"/>
          </a:p>
        </p:txBody>
      </p:sp>
    </p:spTree>
    <p:extLst>
      <p:ext uri="{BB962C8B-B14F-4D97-AF65-F5344CB8AC3E}">
        <p14:creationId xmlns:p14="http://schemas.microsoft.com/office/powerpoint/2010/main" val="3061614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13.1 Describe three primary ethical risks associated with conducting international business.</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Corporate citizenship</a:t>
            </a:r>
            <a:r>
              <a:rPr lang="en-US" sz="1800" dirty="0">
                <a:effectLst/>
                <a:latin typeface="Times New Roman" panose="02020603050405020304" pitchFamily="18" charset="0"/>
                <a:ea typeface="Times New Roman" panose="02020603050405020304" pitchFamily="18" charset="0"/>
              </a:rPr>
              <a:t> The extent to which a business meets its economic, legal, ethical, and philanthropic responsibilities in the community, or communities, in which it operates by creating a higher standard of living and quality of life.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solidFill>
                  <a:srgbClr val="000000"/>
                </a:solidFill>
                <a:effectLst/>
                <a:latin typeface="Times New Roman" panose="02020603050405020304" pitchFamily="18" charset="0"/>
                <a:ea typeface="Times New Roman" panose="02020603050405020304" pitchFamily="18" charset="0"/>
              </a:rPr>
              <a:t>International business</a:t>
            </a:r>
            <a:r>
              <a:rPr lang="en-US" sz="1800" dirty="0">
                <a:solidFill>
                  <a:srgbClr val="000000"/>
                </a:solidFill>
                <a:effectLst/>
                <a:latin typeface="Times New Roman" panose="02020603050405020304" pitchFamily="18" charset="0"/>
                <a:ea typeface="Times New Roman" panose="02020603050405020304" pitchFamily="18" charset="0"/>
              </a:rPr>
              <a:t> The exchange of goods, services, or resources across borders.</a:t>
            </a:r>
            <a:r>
              <a:rPr lang="en-US" sz="1800" b="1" dirty="0">
                <a:solidFill>
                  <a:srgbClr val="FF0000"/>
                </a:solidFill>
                <a:effectLst/>
                <a:latin typeface="Times New Roman" panose="02020603050405020304" pitchFamily="18" charset="0"/>
                <a:ea typeface="Times New Roman" panose="02020603050405020304" pitchFamily="18" charset="0"/>
              </a:rPr>
              <a:t>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Social commentator Thomas Friedman notes that since 1492 there have been three periods of economic globalization—nations globalizing, corporations globalizing, and individuals globalizing.</a:t>
            </a:r>
            <a:endParaRPr lang="en-US" sz="1800" b="1" dirty="0">
              <a:solidFill>
                <a:srgbClr val="000000"/>
              </a:solidFill>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solidFill>
                  <a:srgbClr val="000000"/>
                </a:solidFill>
                <a:effectLst/>
                <a:latin typeface="Times New Roman" panose="02020603050405020304" pitchFamily="18" charset="0"/>
                <a:ea typeface="Times New Roman" panose="02020603050405020304" pitchFamily="18" charset="0"/>
              </a:rPr>
              <a:t>Multinational corporations</a:t>
            </a:r>
            <a:r>
              <a:rPr lang="en-US" sz="1800" dirty="0">
                <a:solidFill>
                  <a:srgbClr val="000000"/>
                </a:solidFill>
                <a:effectLst/>
                <a:latin typeface="Times New Roman" panose="02020603050405020304" pitchFamily="18" charset="0"/>
                <a:ea typeface="Times New Roman" panose="02020603050405020304" pitchFamily="18" charset="0"/>
              </a:rPr>
              <a:t> (MNCs)</a:t>
            </a:r>
            <a:r>
              <a:rPr lang="en-US" sz="1800" b="1"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Corporations that have “facilities and other assets in at least one country other than its home country.”</a:t>
            </a:r>
          </a:p>
        </p:txBody>
      </p:sp>
      <p:sp>
        <p:nvSpPr>
          <p:cNvPr id="4" name="Slide Number Placeholder 3"/>
          <p:cNvSpPr>
            <a:spLocks noGrp="1"/>
          </p:cNvSpPr>
          <p:nvPr>
            <p:ph type="sldNum" sz="quarter" idx="5"/>
          </p:nvPr>
        </p:nvSpPr>
        <p:spPr/>
        <p:txBody>
          <a:bodyPr/>
          <a:lstStyle/>
          <a:p>
            <a:fld id="{39974C31-EB4A-4B21-8134-CB5741A1DC5F}" type="slidenum">
              <a:rPr lang="en-US" smtClean="0"/>
              <a:t>2</a:t>
            </a:fld>
            <a:endParaRPr lang="en-US" dirty="0"/>
          </a:p>
        </p:txBody>
      </p:sp>
    </p:spTree>
    <p:extLst>
      <p:ext uri="{BB962C8B-B14F-4D97-AF65-F5344CB8AC3E}">
        <p14:creationId xmlns:p14="http://schemas.microsoft.com/office/powerpoint/2010/main" val="1748688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13.4 Identify three types of business opportunities to address poverty.</a:t>
            </a:r>
          </a:p>
          <a:p>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Fair trade</a:t>
            </a:r>
            <a:r>
              <a:rPr lang="en-US" sz="1800" dirty="0">
                <a:effectLst/>
                <a:latin typeface="Times New Roman" panose="02020603050405020304" pitchFamily="18" charset="0"/>
                <a:ea typeface="Times New Roman" panose="02020603050405020304" pitchFamily="18" charset="0"/>
              </a:rPr>
              <a:t> A certification process that ensures a product meets environmentally sustainable criteria and employees earn a fair wage and have safe working conditions.</a:t>
            </a:r>
          </a:p>
          <a:p>
            <a:pPr marL="742950" lvl="1"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Fair-trade certified products meet agreed-on conditions for fair pricing, humane worker treatment, a living wage, and environmental sustainability.</a:t>
            </a:r>
          </a:p>
          <a:p>
            <a:pPr marL="742950" lvl="1"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 the fair-trade coffee industry, for example, certification is based on six general guidelines for producer and buyer activities:</a:t>
            </a:r>
          </a:p>
          <a:p>
            <a:pPr marL="1200150" marR="0" lvl="2" indent="-285750" algn="just">
              <a:lnSpc>
                <a:spcPct val="200000"/>
              </a:lnSpc>
              <a:spcBef>
                <a:spcPts val="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Price floor</a:t>
            </a:r>
            <a:r>
              <a:rPr lang="en-US" sz="1800" dirty="0">
                <a:solidFill>
                  <a:srgbClr val="548DD4"/>
                </a:solidFill>
                <a:effectLst/>
                <a:latin typeface="Times New Roman" panose="02020603050405020304" pitchFamily="18" charset="0"/>
                <a:ea typeface="Times New Roman" panose="02020603050405020304" pitchFamily="18" charset="0"/>
              </a:rPr>
              <a:t>: Buyers guarantee a reasonable minimum price for the product (e.g., $1.40 per pound or the market price, whichever is higher).</a:t>
            </a:r>
          </a:p>
          <a:p>
            <a:pPr marL="1200150" marR="0" lvl="2" indent="-285750" algn="just">
              <a:lnSpc>
                <a:spcPct val="200000"/>
              </a:lnSpc>
              <a:spcBef>
                <a:spcPts val="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Institutional structure</a:t>
            </a:r>
            <a:r>
              <a:rPr lang="en-US" sz="1800" dirty="0">
                <a:solidFill>
                  <a:srgbClr val="548DD4"/>
                </a:solidFill>
                <a:effectLst/>
                <a:latin typeface="Times New Roman" panose="02020603050405020304" pitchFamily="18" charset="0"/>
                <a:ea typeface="Times New Roman" panose="02020603050405020304" pitchFamily="18" charset="0"/>
              </a:rPr>
              <a:t>: Producers are encouraged to join cooperatives.</a:t>
            </a:r>
          </a:p>
          <a:p>
            <a:pPr marL="1200150" marR="0" lvl="2" indent="-285750" algn="just">
              <a:lnSpc>
                <a:spcPct val="200000"/>
              </a:lnSpc>
              <a:spcBef>
                <a:spcPts val="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Fair-trade premium</a:t>
            </a:r>
            <a:r>
              <a:rPr lang="en-US" sz="1800" dirty="0">
                <a:solidFill>
                  <a:srgbClr val="548DD4"/>
                </a:solidFill>
                <a:effectLst/>
                <a:latin typeface="Times New Roman" panose="02020603050405020304" pitchFamily="18" charset="0"/>
                <a:ea typeface="Times New Roman" panose="02020603050405020304" pitchFamily="18" charset="0"/>
              </a:rPr>
              <a:t>: Buyers pay an extra price above the price floor (e.g., an additional 20 cents per pound) for specified producer cooperative expenses, such as funding improved productivity techniques.</a:t>
            </a:r>
          </a:p>
          <a:p>
            <a:pPr marL="1200150" marR="0" lvl="2" indent="-285750" algn="just">
              <a:lnSpc>
                <a:spcPct val="200000"/>
              </a:lnSpc>
              <a:spcBef>
                <a:spcPts val="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Stability and access to credit</a:t>
            </a:r>
            <a:r>
              <a:rPr lang="en-US" sz="1800" dirty="0">
                <a:solidFill>
                  <a:srgbClr val="548DD4"/>
                </a:solidFill>
                <a:effectLst/>
                <a:latin typeface="Times New Roman" panose="02020603050405020304" pitchFamily="18" charset="0"/>
                <a:ea typeface="Times New Roman" panose="02020603050405020304" pitchFamily="18" charset="0"/>
              </a:rPr>
              <a:t>: Buyers provide one- or multiple-year contracts that allow a steady flow of income and offer crop financing credits.</a:t>
            </a:r>
          </a:p>
          <a:p>
            <a:pPr marL="1200150" marR="0" lvl="2" indent="-285750" algn="just">
              <a:lnSpc>
                <a:spcPct val="200000"/>
              </a:lnSpc>
              <a:spcBef>
                <a:spcPts val="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Working conditions</a:t>
            </a:r>
            <a:r>
              <a:rPr lang="en-US" sz="1800" dirty="0">
                <a:solidFill>
                  <a:srgbClr val="548DD4"/>
                </a:solidFill>
                <a:effectLst/>
                <a:latin typeface="Times New Roman" panose="02020603050405020304" pitchFamily="18" charset="0"/>
                <a:ea typeface="Times New Roman" panose="02020603050405020304" pitchFamily="18" charset="0"/>
              </a:rPr>
              <a:t>: Producers must allow unions, provide safe working conditions, and pay wages that are at least the legal minimum wage or regional averages.</a:t>
            </a:r>
          </a:p>
          <a:p>
            <a:pPr marL="1200150" marR="0" lvl="2" indent="-285750" algn="just">
              <a:lnSpc>
                <a:spcPct val="200000"/>
              </a:lnSpc>
              <a:spcBef>
                <a:spcPts val="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Environmental protection</a:t>
            </a:r>
            <a:r>
              <a:rPr lang="en-US" sz="1800" dirty="0">
                <a:solidFill>
                  <a:srgbClr val="548DD4"/>
                </a:solidFill>
                <a:effectLst/>
                <a:latin typeface="Times New Roman" panose="02020603050405020304" pitchFamily="18" charset="0"/>
                <a:ea typeface="Times New Roman" panose="02020603050405020304" pitchFamily="18" charset="0"/>
              </a:rPr>
              <a:t>: Producers must ban certain harmful chemicals.</a:t>
            </a:r>
          </a:p>
        </p:txBody>
      </p:sp>
      <p:sp>
        <p:nvSpPr>
          <p:cNvPr id="4" name="Slide Number Placeholder 3"/>
          <p:cNvSpPr>
            <a:spLocks noGrp="1"/>
          </p:cNvSpPr>
          <p:nvPr>
            <p:ph type="sldNum" sz="quarter" idx="5"/>
          </p:nvPr>
        </p:nvSpPr>
        <p:spPr/>
        <p:txBody>
          <a:bodyPr/>
          <a:lstStyle/>
          <a:p>
            <a:fld id="{39974C31-EB4A-4B21-8134-CB5741A1DC5F}" type="slidenum">
              <a:rPr lang="en-US" smtClean="0"/>
              <a:t>20</a:t>
            </a:fld>
            <a:endParaRPr lang="en-US" dirty="0"/>
          </a:p>
        </p:txBody>
      </p:sp>
    </p:spTree>
    <p:extLst>
      <p:ext uri="{BB962C8B-B14F-4D97-AF65-F5344CB8AC3E}">
        <p14:creationId xmlns:p14="http://schemas.microsoft.com/office/powerpoint/2010/main" val="35020219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13.4 Identify three types of business opportunities to address poverty.</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Social entrepreneurship</a:t>
            </a:r>
            <a:r>
              <a:rPr lang="en-US" sz="1800" dirty="0">
                <a:effectLst/>
                <a:latin typeface="Times New Roman" panose="02020603050405020304" pitchFamily="18" charset="0"/>
                <a:ea typeface="Times New Roman" panose="02020603050405020304" pitchFamily="18" charset="0"/>
              </a:rPr>
              <a:t> Refers to using business principles to directly meet basic human needs.</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This hybrid model between a nonprofit and for-profit organization seeks to drive social change by developing solutions to social, cultural, or environmental issues, and improve living conditions for marginalized people and communities.</a:t>
            </a:r>
          </a:p>
          <a:p>
            <a:pPr marL="1085850" lvl="2"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Social entrepreneurs initially came out of nonprofit organizations whose managers realized they needed innovative long-term funding streams to financially support their organizations. </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Better World Books, a book distributor, is a successful social entrepreneurship launched in 2003 by three University of Notre Dame graduates.</a:t>
            </a:r>
          </a:p>
          <a:p>
            <a:pPr marL="1085850" lvl="2"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new graduates sought to address two social issues—recycling and literacy—by linking them and appealing to supplier and customer altruism.</a:t>
            </a:r>
          </a:p>
          <a:p>
            <a:pPr marL="1085850" lvl="2"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Their plan: (1) Keep books from landfills by collecting donated books from college students and libraries, and then resell or recycle them; (2) for every donated book resold, one book is donated to someone in need; and (3) fund literacy and library programs with the money remaining after operational costs are paid. </a:t>
            </a:r>
          </a:p>
          <a:p>
            <a:pPr marL="1085850" lvl="2"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Their impact has been phenomenal. As of 2020, Better World Books has donated 26 million books, raised $28 million for literacy and library programs, and reused or recycled 320 million books.</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Social entrepreneurs addressing poverty issues in underdeveloped nations face many obstacles. </a:t>
            </a:r>
          </a:p>
          <a:p>
            <a:pPr marL="1085850" lvl="2"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 study of 37 social enterprise leaders operating in Nigeria, Africa’s most densely populated nation, highlighted the importance of leader passion to strengthen the organization’s ability to mobilize resources, generate member commitment, and attract and maintain talent.</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21</a:t>
            </a:fld>
            <a:endParaRPr lang="en-US" dirty="0"/>
          </a:p>
        </p:txBody>
      </p:sp>
    </p:spTree>
    <p:extLst>
      <p:ext uri="{BB962C8B-B14F-4D97-AF65-F5344CB8AC3E}">
        <p14:creationId xmlns:p14="http://schemas.microsoft.com/office/powerpoint/2010/main" val="36904091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13.4 Identify three types of business opportunities to address poverty.</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Business-as-a-poverty-antidote advocates note that there’s a fortune to be made by international businesses and social entrepreneurs providing services to the poor in underdeveloped regions at the bottom of the economic pyramid. </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People living at the bottom of the pyramid need predictable income sources and low-priced reliable products that meet their needs.</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International businesses can engage the poor as business partners, producers, or consumers by extending financial credit to new consumers and businesses.</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22</a:t>
            </a:fld>
            <a:endParaRPr lang="en-US" dirty="0"/>
          </a:p>
        </p:txBody>
      </p:sp>
    </p:spTree>
    <p:extLst>
      <p:ext uri="{BB962C8B-B14F-4D97-AF65-F5344CB8AC3E}">
        <p14:creationId xmlns:p14="http://schemas.microsoft.com/office/powerpoint/2010/main" val="13424830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13.5 Administer the community involvement process through philanthropy and volunteerism.</a:t>
            </a:r>
          </a:p>
          <a:p>
            <a:endParaRPr lang="en-US" dirty="0"/>
          </a:p>
          <a:p>
            <a:pPr marL="285750" marR="0" indent="-285750" algn="just">
              <a:lnSpc>
                <a:spcPct val="150000"/>
              </a:lnSpc>
              <a:spcBef>
                <a:spcPts val="0"/>
              </a:spcBef>
              <a:spcAft>
                <a:spcPts val="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Philanthropy</a:t>
            </a:r>
            <a:r>
              <a:rPr lang="en-US" sz="1800" dirty="0">
                <a:effectLst/>
                <a:latin typeface="Times New Roman" panose="02020603050405020304" pitchFamily="18" charset="0"/>
                <a:ea typeface="Times New Roman" panose="02020603050405020304" pitchFamily="18" charset="0"/>
              </a:rPr>
              <a:t> The donation of money or property to assist a nonprofit organization or people in need.</a:t>
            </a:r>
          </a:p>
          <a:p>
            <a:pPr marL="285750" marR="0" indent="-285750" algn="just">
              <a:lnSpc>
                <a:spcPct val="150000"/>
              </a:lnSpc>
              <a:spcBef>
                <a:spcPts val="0"/>
              </a:spcBef>
              <a:spcAft>
                <a:spcPts val="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Volunteerism</a:t>
            </a:r>
            <a:r>
              <a:rPr lang="en-US" sz="1800" dirty="0">
                <a:effectLst/>
                <a:latin typeface="Times New Roman" panose="02020603050405020304" pitchFamily="18" charset="0"/>
                <a:ea typeface="Times New Roman" panose="02020603050405020304" pitchFamily="18" charset="0"/>
              </a:rPr>
              <a:t> The donation of time to assist a nonprofit organization or people in need.</a:t>
            </a:r>
          </a:p>
          <a:p>
            <a:pPr marL="285750" marR="0" indent="-285750" algn="just">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Salesforce.com, for example, provides a well-rounded philanthropic “1/1/1 model” that other businesses can replicate: 1% of new shares of stock is placed in the company foundation for philanthropic purposes, 1% of the company’s products is donated to nonprofit organizations, and 1% of employee working hours (4 hours a month or 6 days annually) is allocated to community service.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23</a:t>
            </a:fld>
            <a:endParaRPr lang="en-US" dirty="0"/>
          </a:p>
        </p:txBody>
      </p:sp>
    </p:spTree>
    <p:extLst>
      <p:ext uri="{BB962C8B-B14F-4D97-AF65-F5344CB8AC3E}">
        <p14:creationId xmlns:p14="http://schemas.microsoft.com/office/powerpoint/2010/main" val="34904568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13.5 Administer the community involvement process through philanthropy and volunteerism.</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United Way</a:t>
            </a:r>
            <a:r>
              <a:rPr lang="en-US" sz="1800" dirty="0">
                <a:effectLst/>
                <a:latin typeface="Times New Roman" panose="02020603050405020304" pitchFamily="18" charset="0"/>
                <a:ea typeface="Times New Roman" panose="02020603050405020304" pitchFamily="18" charset="0"/>
              </a:rPr>
              <a:t> A nonprofit organization that</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serves as a conduit between businesses that generate money and nonprofit organizations that serve community needs.</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Businesspeople also donate money through their personal foundations. </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 2018, the Bill &amp; Melinda Gates Foundation was the largest foundation in the world with an endowment of $46.8 billion.</a:t>
            </a:r>
          </a:p>
          <a:p>
            <a:pPr marL="171450" lvl="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Companies can also encourage customers to donate money to nonprofit organizations.</a:t>
            </a:r>
          </a:p>
          <a:p>
            <a:pPr marL="171450" lvl="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 addition, have employees form teams and determine donations or loans for prescreened </a:t>
            </a:r>
            <a:r>
              <a:rPr lang="en-US" sz="1800" i="1" dirty="0">
                <a:effectLst/>
                <a:latin typeface="Times New Roman" panose="02020603050405020304" pitchFamily="18" charset="0"/>
                <a:ea typeface="Times New Roman" panose="02020603050405020304" pitchFamily="18" charset="0"/>
              </a:rPr>
              <a:t>international</a:t>
            </a:r>
            <a:r>
              <a:rPr lang="en-US" sz="1800" dirty="0">
                <a:effectLst/>
                <a:latin typeface="Times New Roman" panose="02020603050405020304" pitchFamily="18" charset="0"/>
                <a:ea typeface="Times New Roman" panose="02020603050405020304" pitchFamily="18" charset="0"/>
              </a:rPr>
              <a:t> social projects and individuals needing microloans.</a:t>
            </a:r>
          </a:p>
          <a:p>
            <a:pPr marL="171450" lvl="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Also consider donating money for local, national, and international emergencies important to employees.</a:t>
            </a:r>
          </a:p>
          <a:p>
            <a:pPr marL="171450" lvl="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Ensure that charitable donations are well-spent by reviewing online assessment screens provided by CharityWatch, Charity Navigator, and Impact Matters. </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24</a:t>
            </a:fld>
            <a:endParaRPr lang="en-US" dirty="0"/>
          </a:p>
        </p:txBody>
      </p:sp>
    </p:spTree>
    <p:extLst>
      <p:ext uri="{BB962C8B-B14F-4D97-AF65-F5344CB8AC3E}">
        <p14:creationId xmlns:p14="http://schemas.microsoft.com/office/powerpoint/2010/main" val="31831747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13.5 Administer the community involvement process through philanthropy and volunteerism.</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In-kind donations</a:t>
            </a:r>
            <a:r>
              <a:rPr lang="en-US" sz="1800" dirty="0">
                <a:effectLst/>
                <a:latin typeface="Times New Roman" panose="02020603050405020304" pitchFamily="18" charset="0"/>
                <a:ea typeface="Times New Roman" panose="02020603050405020304" pitchFamily="18" charset="0"/>
              </a:rPr>
              <a:t> Refers to noncash donations of products, which are tax deductible when given through a 501(c)(3) organization (a nonprofit recognized by the IRS as being tax exempt).</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Some organizations help businesses donate products. </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Good360, an international nonprofit formed in 1983, connects companies to nonprofit organizations willing to accept donations for slow-moving, obsolete, or seasonable inventory. </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 2018, Good360 received more than 30,000 product donations valued at $300 million from over 300 corporations.</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25</a:t>
            </a:fld>
            <a:endParaRPr lang="en-US" dirty="0"/>
          </a:p>
        </p:txBody>
      </p:sp>
    </p:spTree>
    <p:extLst>
      <p:ext uri="{BB962C8B-B14F-4D97-AF65-F5344CB8AC3E}">
        <p14:creationId xmlns:p14="http://schemas.microsoft.com/office/powerpoint/2010/main" val="12751296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13.5 Administer the community involvement process through philanthropy and volunteerism.</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Meaningful employee volunteer experiences contribute to job commitment, satisfaction, and performance.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Large companies typically provide a menu of community involvement opportunities from which employees or departments choose the activity they find most interesting.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Sabbatical</a:t>
            </a:r>
            <a:r>
              <a:rPr lang="en-US" sz="1800" dirty="0">
                <a:effectLst/>
                <a:latin typeface="Times New Roman" panose="02020603050405020304" pitchFamily="18" charset="0"/>
                <a:ea typeface="Times New Roman" panose="02020603050405020304" pitchFamily="18" charset="0"/>
              </a:rPr>
              <a:t> An extended period of leave from one’s customary work to rest or acquire new skills or training.</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 growing number of companies offer employees short- or long-term </a:t>
            </a:r>
            <a:r>
              <a:rPr lang="en-US" sz="1800" b="1" dirty="0">
                <a:effectLst/>
                <a:latin typeface="Times New Roman" panose="02020603050405020304" pitchFamily="18" charset="0"/>
                <a:ea typeface="Times New Roman" panose="02020603050405020304" pitchFamily="18" charset="0"/>
              </a:rPr>
              <a:t>sabbaticals</a:t>
            </a:r>
            <a:r>
              <a:rPr lang="en-US" sz="1800" dirty="0">
                <a:effectLst/>
                <a:latin typeface="Times New Roman" panose="02020603050405020304" pitchFamily="18" charset="0"/>
                <a:ea typeface="Times New Roman" panose="02020603050405020304" pitchFamily="18" charset="0"/>
              </a:rPr>
              <a:t> for community involvement activities.</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26</a:t>
            </a:fld>
            <a:endParaRPr lang="en-US" dirty="0"/>
          </a:p>
        </p:txBody>
      </p:sp>
    </p:spTree>
    <p:extLst>
      <p:ext uri="{BB962C8B-B14F-4D97-AF65-F5344CB8AC3E}">
        <p14:creationId xmlns:p14="http://schemas.microsoft.com/office/powerpoint/2010/main" val="21767095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13.5 Administer the community involvement process through philanthropy and volunteerism.</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Some companies create special job positions for people with disabilities, the elderly, and returning war veterans. </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Ex-felons are a group of people most in need of job opportunities. </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One reason for high recidivism rates is that ex-felons have difficulty obtaining employment despite rehabilitation and job skill enhancements. </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One of the best ways to serve this population is by removing the conviction history check-box from job applications, otherwise known as “Ban the Box.”</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27</a:t>
            </a:fld>
            <a:endParaRPr lang="en-US" dirty="0"/>
          </a:p>
        </p:txBody>
      </p:sp>
    </p:spTree>
    <p:extLst>
      <p:ext uri="{BB962C8B-B14F-4D97-AF65-F5344CB8AC3E}">
        <p14:creationId xmlns:p14="http://schemas.microsoft.com/office/powerpoint/2010/main" val="30531892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13.5 Administer the community involvement process through philanthropy and volunteerism.</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Strategic philanthropy</a:t>
            </a:r>
            <a:r>
              <a:rPr lang="en-US" sz="1800" dirty="0">
                <a:effectLst/>
                <a:latin typeface="Times New Roman" panose="02020603050405020304" pitchFamily="18" charset="0"/>
                <a:ea typeface="Times New Roman" panose="02020603050405020304" pitchFamily="18" charset="0"/>
              </a:rPr>
              <a:t> The partnering of a company and nonprofit organization to achieve a communal good that also benefits the company.</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Determine which community organization can benefit the most from your products and employees’ skill sets, and whose members may become future customers or employees. </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Company managers must be empathetic to the problems of managing community organizations.</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Acknowledge and respect the community organization’s limitations and work within those limits to develop quality win–win projects. </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28</a:t>
            </a:fld>
            <a:endParaRPr lang="en-US" dirty="0"/>
          </a:p>
        </p:txBody>
      </p:sp>
    </p:spTree>
    <p:extLst>
      <p:ext uri="{BB962C8B-B14F-4D97-AF65-F5344CB8AC3E}">
        <p14:creationId xmlns:p14="http://schemas.microsoft.com/office/powerpoint/2010/main" val="12773938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13.5 Administer the community involvement process through philanthropy and volunteerism.</a:t>
            </a:r>
          </a:p>
          <a:p>
            <a:endParaRPr lang="en-US" dirty="0"/>
          </a:p>
          <a:p>
            <a:pPr marL="0" marR="0">
              <a:lnSpc>
                <a:spcPct val="200000"/>
              </a:lnSpc>
              <a:spcBef>
                <a:spcPts val="0"/>
              </a:spcBef>
              <a:spcAft>
                <a:spcPts val="0"/>
              </a:spcAft>
            </a:pPr>
            <a:r>
              <a:rPr lang="en-US" sz="1800" dirty="0">
                <a:solidFill>
                  <a:srgbClr val="C00000"/>
                </a:solidFill>
                <a:effectLst/>
                <a:latin typeface="Times New Roman" panose="02020603050405020304" pitchFamily="18" charset="0"/>
                <a:ea typeface="Times New Roman" panose="02020603050405020304" pitchFamily="18" charset="0"/>
              </a:rPr>
              <a:t>Table 13.4 </a:t>
            </a:r>
            <a:r>
              <a:rPr lang="en-US" sz="1800" dirty="0">
                <a:solidFill>
                  <a:srgbClr val="943634"/>
                </a:solidFill>
                <a:effectLst/>
                <a:latin typeface="Times New Roman" panose="02020603050405020304" pitchFamily="18" charset="0"/>
                <a:ea typeface="Times New Roman" panose="02020603050405020304" pitchFamily="18" charset="0"/>
              </a:rPr>
              <a:t>Community Involvement Management Process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29</a:t>
            </a:fld>
            <a:endParaRPr lang="en-US" dirty="0"/>
          </a:p>
        </p:txBody>
      </p:sp>
    </p:spTree>
    <p:extLst>
      <p:ext uri="{BB962C8B-B14F-4D97-AF65-F5344CB8AC3E}">
        <p14:creationId xmlns:p14="http://schemas.microsoft.com/office/powerpoint/2010/main" val="161904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13.1 Describe three primary ethical risks associated with conducting international business.</a:t>
            </a:r>
          </a:p>
          <a:p>
            <a:endParaRPr lang="en-US" dirty="0"/>
          </a:p>
          <a:p>
            <a:pPr marL="285750" marR="0" indent="-285750">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Table 13.1 Largest MNCs</a:t>
            </a: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3</a:t>
            </a:fld>
            <a:endParaRPr lang="en-US" dirty="0"/>
          </a:p>
        </p:txBody>
      </p:sp>
    </p:spTree>
    <p:extLst>
      <p:ext uri="{BB962C8B-B14F-4D97-AF65-F5344CB8AC3E}">
        <p14:creationId xmlns:p14="http://schemas.microsoft.com/office/powerpoint/2010/main" val="16355247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13.5 Administer the community involvement process through philanthropy and volunteerism.</a:t>
            </a:r>
          </a:p>
          <a:p>
            <a:endParaRPr lang="en-US" dirty="0"/>
          </a:p>
          <a:p>
            <a:pPr marL="0" marR="0">
              <a:lnSpc>
                <a:spcPct val="200000"/>
              </a:lnSpc>
              <a:spcBef>
                <a:spcPts val="0"/>
              </a:spcBef>
              <a:spcAft>
                <a:spcPts val="0"/>
              </a:spcAft>
            </a:pPr>
            <a:r>
              <a:rPr lang="en-US" sz="1800" dirty="0">
                <a:solidFill>
                  <a:srgbClr val="C00000"/>
                </a:solidFill>
                <a:effectLst/>
                <a:latin typeface="Times New Roman" panose="02020603050405020304" pitchFamily="18" charset="0"/>
                <a:ea typeface="Times New Roman" panose="02020603050405020304" pitchFamily="18" charset="0"/>
              </a:rPr>
              <a:t>Table 13.4 </a:t>
            </a:r>
            <a:r>
              <a:rPr lang="en-US" sz="1800" dirty="0">
                <a:solidFill>
                  <a:srgbClr val="943634"/>
                </a:solidFill>
                <a:effectLst/>
                <a:latin typeface="Times New Roman" panose="02020603050405020304" pitchFamily="18" charset="0"/>
                <a:ea typeface="Times New Roman" panose="02020603050405020304" pitchFamily="18" charset="0"/>
              </a:rPr>
              <a:t>Community Involvement Management Process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30</a:t>
            </a:fld>
            <a:endParaRPr lang="en-US" dirty="0"/>
          </a:p>
        </p:txBody>
      </p:sp>
    </p:spTree>
    <p:extLst>
      <p:ext uri="{BB962C8B-B14F-4D97-AF65-F5344CB8AC3E}">
        <p14:creationId xmlns:p14="http://schemas.microsoft.com/office/powerpoint/2010/main" val="41053563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13.5 Administer the community involvement process through philanthropy and volunteerism.</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Innovative companies design their community involvement management process to include employee training benefits.</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Community involvement provides an opportunity for team building, leadership training, and teaching project management, all of which directly affect a company’s daily operations.</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Timberland uses community service projects to teach employees project management skills.</a:t>
            </a:r>
          </a:p>
          <a:p>
            <a:pPr marL="1085850" lvl="2"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employee leading the project defines its scope, researches community needs and assets, selects the service partner, develops the project, prepares a budget and plan, motivates participants, manages the event, measures outcomes, and celebrates the accomplishments.</a:t>
            </a:r>
          </a:p>
          <a:p>
            <a:pPr marL="1085850" lvl="2"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Employees can receive up to 40 paid hours annually to work on a project and have served more than 1 million hours.</a:t>
            </a:r>
          </a:p>
          <a:p>
            <a:pPr marL="1085850" lvl="2"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Timberland’s Service Tool Kit summarizes its community involvement management process from start to finish.</a:t>
            </a:r>
          </a:p>
          <a:p>
            <a:pPr marL="1085850" lvl="2"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Timberland’s service project team examines community needs and assets by conducting research, interviewing people in the community, and then distributing a Request for Proposal to identify local projects.</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31</a:t>
            </a:fld>
            <a:endParaRPr lang="en-US" dirty="0"/>
          </a:p>
        </p:txBody>
      </p:sp>
    </p:spTree>
    <p:extLst>
      <p:ext uri="{BB962C8B-B14F-4D97-AF65-F5344CB8AC3E}">
        <p14:creationId xmlns:p14="http://schemas.microsoft.com/office/powerpoint/2010/main" val="5379932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13.5 Administer the community involvement process through philanthropy and volunteerism.</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path to individual and community happiness, Aristotle reasoned, requires the development of four factors: physical well-being (health), financial well-being (wealth), intellectual virtue, and moral virtue, as well as responding appropriately to the misfortunes that are inevitable when pursuing these.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Aristotle’s happiness typology can be interpreted as a philosophical foundation for the United Nation’s annual World Happiness Report.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Have employees complete the “Aristotle Happiness Survey” (available online) to determine a happiness score for themselves and their organization, and develop strategies to improve the scores.</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Work–life balance</a:t>
            </a:r>
            <a:r>
              <a:rPr lang="en-US" sz="1800" dirty="0">
                <a:effectLst/>
                <a:latin typeface="Times New Roman" panose="02020603050405020304" pitchFamily="18" charset="0"/>
                <a:ea typeface="Times New Roman" panose="02020603050405020304" pitchFamily="18" charset="0"/>
              </a:rPr>
              <a:t> Refers to achieving the appropriate balance between time spent working and one’s personal life.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No matter how enjoyable or essential work may be, employees need time away from work to care for their families, develop their personalities, replenish their energy, and participate in civic organizations. </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Organisation for Economic Co-operation and Development (OECD), representing 30 developed nations, calculates work–life balance scores across nations.</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Americans work 25% more hours annually compared to their European counterparts, which amounts to 258 extra hours of work per year.</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Among OECD nations, the United States is the only country without a national</a:t>
            </a:r>
            <a:r>
              <a:rPr lang="en-US" sz="1800" i="1" dirty="0">
                <a:effectLst/>
                <a:latin typeface="Times New Roman" panose="02020603050405020304" pitchFamily="18" charset="0"/>
                <a:ea typeface="Times New Roman" panose="02020603050405020304" pitchFamily="18" charset="0"/>
              </a:rPr>
              <a:t> paid</a:t>
            </a:r>
            <a:r>
              <a:rPr lang="en-US" sz="1800" dirty="0">
                <a:effectLst/>
                <a:latin typeface="Times New Roman" panose="02020603050405020304" pitchFamily="18" charset="0"/>
                <a:ea typeface="Times New Roman" panose="02020603050405020304" pitchFamily="18" charset="0"/>
              </a:rPr>
              <a:t> parental leave policy, though it has a 6-week unpaid leave policy.</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32</a:t>
            </a:fld>
            <a:endParaRPr lang="en-US" dirty="0"/>
          </a:p>
        </p:txBody>
      </p:sp>
    </p:spTree>
    <p:extLst>
      <p:ext uri="{BB962C8B-B14F-4D97-AF65-F5344CB8AC3E}">
        <p14:creationId xmlns:p14="http://schemas.microsoft.com/office/powerpoint/2010/main" val="28663853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13.6 Describe the different phases of issues-driven multi-stakeholder dialogues.</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But from a practical perspective, managers cannot address all, and sometimes conflicting, stakeholder demands. </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Managers should be most sensitive to demands from stakeholders with power, legitimacy, and urgency. </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33</a:t>
            </a:fld>
            <a:endParaRPr lang="en-US" dirty="0"/>
          </a:p>
        </p:txBody>
      </p:sp>
    </p:spTree>
    <p:extLst>
      <p:ext uri="{BB962C8B-B14F-4D97-AF65-F5344CB8AC3E}">
        <p14:creationId xmlns:p14="http://schemas.microsoft.com/office/powerpoint/2010/main" val="29169432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13.6 Describe the different phases of issues-driven multi-stakeholder dialogues.</a:t>
            </a:r>
          </a:p>
          <a:p>
            <a:endParaRPr lang="en-US" dirty="0"/>
          </a:p>
          <a:p>
            <a:pPr marL="285750" marR="0" indent="-285750" algn="just">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Julia Roloff highlights seven phases of issues-driven multi-stakeholder dialogues.</a:t>
            </a:r>
          </a:p>
          <a:p>
            <a:pPr marL="742950" marR="0" lvl="1" indent="-285750" algn="just">
              <a:lnSpc>
                <a:spcPct val="20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Initiation phase.</a:t>
            </a:r>
            <a:r>
              <a:rPr lang="en-US" sz="1800" dirty="0">
                <a:solidFill>
                  <a:srgbClr val="000000"/>
                </a:solidFill>
                <a:effectLst/>
                <a:latin typeface="Times New Roman" panose="02020603050405020304" pitchFamily="18" charset="0"/>
                <a:ea typeface="Times New Roman" panose="02020603050405020304" pitchFamily="18" charset="0"/>
              </a:rPr>
              <a:t> Begin the dialogue process by having an independent third party with expert facilitation skills moderate the meeting.</a:t>
            </a:r>
          </a:p>
          <a:p>
            <a:pPr marL="742950" marR="0" lvl="1" indent="-285750" algn="just">
              <a:lnSpc>
                <a:spcPct val="20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Acquaintance phase.</a:t>
            </a:r>
            <a:r>
              <a:rPr lang="en-US" sz="1800" dirty="0">
                <a:solidFill>
                  <a:srgbClr val="000000"/>
                </a:solidFill>
                <a:effectLst/>
                <a:latin typeface="Times New Roman" panose="02020603050405020304" pitchFamily="18" charset="0"/>
                <a:ea typeface="Times New Roman" panose="02020603050405020304" pitchFamily="18" charset="0"/>
              </a:rPr>
              <a:t> Representatives of each stakeholder group, including the business itself, present their unique perspectives.</a:t>
            </a:r>
          </a:p>
          <a:p>
            <a:pPr marL="742950" marR="0" lvl="1" indent="-285750" algn="just">
              <a:lnSpc>
                <a:spcPct val="20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First-agreement phase.</a:t>
            </a:r>
            <a:r>
              <a:rPr lang="en-US" sz="1800" dirty="0">
                <a:solidFill>
                  <a:srgbClr val="000000"/>
                </a:solidFill>
                <a:effectLst/>
                <a:latin typeface="Times New Roman" panose="02020603050405020304" pitchFamily="18" charset="0"/>
                <a:ea typeface="Times New Roman" panose="02020603050405020304" pitchFamily="18" charset="0"/>
              </a:rPr>
              <a:t> Based on the articulated perspectives, participants, guided by the facilitator, reach agreement on the problem definition.</a:t>
            </a:r>
          </a:p>
          <a:p>
            <a:pPr marL="742950" marR="0" lvl="1" indent="-285750" algn="just">
              <a:lnSpc>
                <a:spcPct val="20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Second-agreement phase.</a:t>
            </a:r>
            <a:r>
              <a:rPr lang="en-US" sz="1800" dirty="0">
                <a:solidFill>
                  <a:srgbClr val="000000"/>
                </a:solidFill>
                <a:effectLst/>
                <a:latin typeface="Times New Roman" panose="02020603050405020304" pitchFamily="18" charset="0"/>
                <a:ea typeface="Times New Roman" panose="02020603050405020304" pitchFamily="18" charset="0"/>
              </a:rPr>
              <a:t> Stakeholder group representatives propose potential solutions to the defined problem.</a:t>
            </a:r>
          </a:p>
          <a:p>
            <a:pPr marL="742950" marR="0" lvl="1" indent="-285750" algn="just">
              <a:lnSpc>
                <a:spcPct val="20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Implementation phase.</a:t>
            </a:r>
            <a:r>
              <a:rPr lang="en-US" sz="1800" dirty="0">
                <a:solidFill>
                  <a:srgbClr val="000000"/>
                </a:solidFill>
                <a:effectLst/>
                <a:latin typeface="Times New Roman" panose="02020603050405020304" pitchFamily="18" charset="0"/>
                <a:ea typeface="Times New Roman" panose="02020603050405020304" pitchFamily="18" charset="0"/>
              </a:rPr>
              <a:t> Begin this phase by recognizing that every stakeholder, including the business, may have to sacrifice something to reach an agreement.</a:t>
            </a:r>
          </a:p>
          <a:p>
            <a:pPr marL="742950" marR="0" lvl="1" indent="-285750" algn="just">
              <a:lnSpc>
                <a:spcPct val="20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Consolidation phase.</a:t>
            </a:r>
            <a:r>
              <a:rPr lang="en-US" sz="1800" dirty="0">
                <a:solidFill>
                  <a:srgbClr val="000000"/>
                </a:solidFill>
                <a:effectLst/>
                <a:latin typeface="Times New Roman" panose="02020603050405020304" pitchFamily="18" charset="0"/>
                <a:ea typeface="Times New Roman" panose="02020603050405020304" pitchFamily="18" charset="0"/>
              </a:rPr>
              <a:t> Institutionalize successful dialogue formats and procedures until the issue is resolved.</a:t>
            </a:r>
          </a:p>
          <a:p>
            <a:pPr marL="742950" marR="0" lvl="1" indent="-285750" algn="just">
              <a:lnSpc>
                <a:spcPct val="20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Institutionalization or extinction phase.</a:t>
            </a:r>
            <a:r>
              <a:rPr lang="en-US" sz="1800" dirty="0">
                <a:solidFill>
                  <a:srgbClr val="000000"/>
                </a:solidFill>
                <a:effectLst/>
                <a:latin typeface="Times New Roman" panose="02020603050405020304" pitchFamily="18" charset="0"/>
                <a:ea typeface="Times New Roman" panose="02020603050405020304" pitchFamily="18" charset="0"/>
              </a:rPr>
              <a:t> As the initial issue reaches the end of its life cycle, participants in the stakeholder dialogue can either end their participation or institutionalize the dialogue process to address other issues on their potentially conflicting agendas.</a:t>
            </a:r>
          </a:p>
          <a:p>
            <a:pPr marL="285750" marR="0" lvl="0" indent="-285750" algn="just">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Business representatives must be transparent and fair, engage in two-way communication, and be held accountable for ensuring that the dialogue succeeds. </a:t>
            </a:r>
            <a:endParaRPr lang="en-US" sz="1800" dirty="0">
              <a:solidFill>
                <a:srgbClr val="0000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34</a:t>
            </a:fld>
            <a:endParaRPr lang="en-US" dirty="0"/>
          </a:p>
        </p:txBody>
      </p:sp>
    </p:spTree>
    <p:extLst>
      <p:ext uri="{BB962C8B-B14F-4D97-AF65-F5344CB8AC3E}">
        <p14:creationId xmlns:p14="http://schemas.microsoft.com/office/powerpoint/2010/main" val="33789312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13.6 Describe the different phases of issues-driven multi-stakeholder dialogues.</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Survey key constituents to ensure that an important intended benefit of community involvement—a better reputation—is being accomplished. </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Send the three-item survey, measured on a </a:t>
            </a:r>
            <a:r>
              <a:rPr lang="en-US" sz="1800" dirty="0" smtClean="0">
                <a:effectLst/>
                <a:latin typeface="Times New Roman" panose="02020603050405020304" pitchFamily="18" charset="0"/>
                <a:ea typeface="Times New Roman" panose="02020603050405020304" pitchFamily="18" charset="0"/>
              </a:rPr>
              <a:t>1–5 </a:t>
            </a:r>
            <a:r>
              <a:rPr lang="en-US" sz="1800" dirty="0">
                <a:effectLst/>
                <a:latin typeface="Times New Roman" panose="02020603050405020304" pitchFamily="18" charset="0"/>
                <a:ea typeface="Times New Roman" panose="02020603050405020304" pitchFamily="18" charset="0"/>
              </a:rPr>
              <a:t>Likert scale, to multiple stakeholders, or administer the survey at a focus group meeting.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Compared with other companies, </a:t>
            </a:r>
            <a:r>
              <a:rPr lang="en-US" sz="1800" u="sng" dirty="0">
                <a:solidFill>
                  <a:srgbClr val="000000"/>
                </a:solidFill>
                <a:effectLst/>
                <a:latin typeface="Times New Roman" panose="02020603050405020304" pitchFamily="18" charset="0"/>
                <a:ea typeface="Times New Roman" panose="02020603050405020304" pitchFamily="18" charset="0"/>
              </a:rPr>
              <a:t>(Company Name)</a:t>
            </a:r>
            <a:r>
              <a:rPr lang="en-US" sz="1800" dirty="0">
                <a:solidFill>
                  <a:srgbClr val="000000"/>
                </a:solidFill>
                <a:effectLst/>
                <a:latin typeface="Times New Roman" panose="02020603050405020304" pitchFamily="18" charset="0"/>
                <a:ea typeface="Times New Roman" panose="02020603050405020304" pitchFamily="18" charset="0"/>
              </a:rPr>
              <a:t> does its fair share to help the community and society.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Overall, </a:t>
            </a:r>
            <a:r>
              <a:rPr lang="en-US" sz="1800" u="sng" dirty="0">
                <a:solidFill>
                  <a:srgbClr val="000000"/>
                </a:solidFill>
                <a:effectLst/>
                <a:latin typeface="Times New Roman" panose="02020603050405020304" pitchFamily="18" charset="0"/>
                <a:ea typeface="Times New Roman" panose="02020603050405020304" pitchFamily="18" charset="0"/>
              </a:rPr>
              <a:t>(Company Name)</a:t>
            </a:r>
            <a:r>
              <a:rPr lang="en-US" sz="1800" dirty="0">
                <a:solidFill>
                  <a:srgbClr val="000000"/>
                </a:solidFill>
                <a:effectLst/>
                <a:latin typeface="Times New Roman" panose="02020603050405020304" pitchFamily="18" charset="0"/>
                <a:ea typeface="Times New Roman" panose="02020603050405020304" pitchFamily="18" charset="0"/>
              </a:rPr>
              <a:t> is the kind of company that helps the community and society by contributing such things as time, volunteers, money, and sponsorships of nonprofit events and causes.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u="sng" dirty="0">
                <a:solidFill>
                  <a:srgbClr val="000000"/>
                </a:solidFill>
                <a:effectLst/>
                <a:latin typeface="Times New Roman" panose="02020603050405020304" pitchFamily="18" charset="0"/>
                <a:ea typeface="Times New Roman" panose="02020603050405020304" pitchFamily="18" charset="0"/>
              </a:rPr>
              <a:t>(Company Name)</a:t>
            </a:r>
            <a:r>
              <a:rPr lang="en-US" sz="1800" dirty="0">
                <a:solidFill>
                  <a:srgbClr val="000000"/>
                </a:solidFill>
                <a:effectLst/>
                <a:latin typeface="Times New Roman" panose="02020603050405020304" pitchFamily="18" charset="0"/>
                <a:ea typeface="Times New Roman" panose="02020603050405020304" pitchFamily="18" charset="0"/>
              </a:rPr>
              <a:t> really seems to care about giving and making contributions to help the community and society.</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35</a:t>
            </a:fld>
            <a:endParaRPr lang="en-US" dirty="0"/>
          </a:p>
        </p:txBody>
      </p:sp>
    </p:spTree>
    <p:extLst>
      <p:ext uri="{BB962C8B-B14F-4D97-AF65-F5344CB8AC3E}">
        <p14:creationId xmlns:p14="http://schemas.microsoft.com/office/powerpoint/2010/main" val="31948114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13.6 Describe the different phases of issues-driven multi-stakeholder dialogues.</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Global Reporting Initiative (GRI) </a:t>
            </a:r>
            <a:r>
              <a:rPr lang="en-US" sz="1800" dirty="0">
                <a:effectLst/>
                <a:latin typeface="Times New Roman" panose="02020603050405020304" pitchFamily="18" charset="0"/>
                <a:ea typeface="Times New Roman" panose="02020603050405020304" pitchFamily="18" charset="0"/>
              </a:rPr>
              <a:t>A framework developed with input from businesses, investors, accountants, and activists that provides quantifiable measures for environmental, social, and governance costs and benefits.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GRI’s economic standards do not refer to typical financial performance.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Instead, they measure the organization’s economic impact throughout society based on managers hired from the local community, spending on local suppliers, and infrastructure services and investments.</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GRI’s social standard has 17 categories, including employment, training and education, diversity, human rights, local communities, and marketing and labeling.</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36</a:t>
            </a:fld>
            <a:endParaRPr lang="en-US" dirty="0"/>
          </a:p>
        </p:txBody>
      </p:sp>
    </p:spTree>
    <p:extLst>
      <p:ext uri="{BB962C8B-B14F-4D97-AF65-F5344CB8AC3E}">
        <p14:creationId xmlns:p14="http://schemas.microsoft.com/office/powerpoint/2010/main" val="17572592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13.6 Describe the different phases of issues-driven multi-stakeholder dialogues.</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Table 13.5 Top Two Indicators for Five Community Impact Topics</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37</a:t>
            </a:fld>
            <a:endParaRPr lang="en-US" dirty="0"/>
          </a:p>
        </p:txBody>
      </p:sp>
    </p:spTree>
    <p:extLst>
      <p:ext uri="{BB962C8B-B14F-4D97-AF65-F5344CB8AC3E}">
        <p14:creationId xmlns:p14="http://schemas.microsoft.com/office/powerpoint/2010/main" val="13746875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13.6 Describe the different phases of issues-driven multi-stakeholder dialogues.</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Table 13.5 Top Two Indicators for Five Community Impact Topics</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38</a:t>
            </a:fld>
            <a:endParaRPr lang="en-US" dirty="0"/>
          </a:p>
        </p:txBody>
      </p:sp>
    </p:spTree>
    <p:extLst>
      <p:ext uri="{BB962C8B-B14F-4D97-AF65-F5344CB8AC3E}">
        <p14:creationId xmlns:p14="http://schemas.microsoft.com/office/powerpoint/2010/main" val="3429210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13.1 Describe three primary ethical risks associated with conducting international business.</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A common MNC problem is the constant ethical tension that exists as to whether an MNC’s interests and activities are aligned with the home nation, host nation, both, or neither, and how host populations are treated.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An international business, compared to a domestic business, must consider a host nation’s contextual factors, such as misunderstandings due to language and other cultural differences.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Three ethical risks associated with conducting international business can be a problem due to different</a:t>
            </a:r>
            <a:endParaRPr lang="en-US" sz="1800" dirty="0">
              <a:effectLst/>
              <a:latin typeface="Times New Roman" panose="02020603050405020304" pitchFamily="18" charset="0"/>
              <a:ea typeface="Times New Roman" panose="02020603050405020304" pitchFamily="18"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dirty="0">
                <a:solidFill>
                  <a:srgbClr val="000000"/>
                </a:solidFill>
                <a:effectLst/>
                <a:latin typeface="Times New Roman" panose="02020603050405020304" pitchFamily="18" charset="0"/>
                <a:ea typeface="Times New Roman" panose="02020603050405020304" pitchFamily="18" charset="0"/>
              </a:rPr>
              <a:t>political and regulatory norms</a:t>
            </a:r>
            <a:r>
              <a:rPr lang="en-US" sz="1800" dirty="0">
                <a:solidFill>
                  <a:srgbClr val="000000"/>
                </a:solidFill>
                <a:effectLst/>
                <a:latin typeface="Times New Roman" panose="02020603050405020304" pitchFamily="18" charset="0"/>
                <a:ea typeface="Times New Roman" panose="02020603050405020304" pitchFamily="18" charset="0"/>
              </a:rPr>
              <a:t>, particularly in host nations that have unstable and frequently changing governments;</a:t>
            </a:r>
            <a:endParaRPr lang="en-US" sz="1800" dirty="0">
              <a:effectLst/>
              <a:latin typeface="Times New Roman" panose="02020603050405020304" pitchFamily="18" charset="0"/>
              <a:ea typeface="Times New Roman" panose="02020603050405020304" pitchFamily="18"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dirty="0">
                <a:solidFill>
                  <a:srgbClr val="000000"/>
                </a:solidFill>
                <a:effectLst/>
                <a:latin typeface="Times New Roman" panose="02020603050405020304" pitchFamily="18" charset="0"/>
                <a:ea typeface="Times New Roman" panose="02020603050405020304" pitchFamily="18" charset="0"/>
              </a:rPr>
              <a:t>legal and judicial norms</a:t>
            </a:r>
            <a:r>
              <a:rPr lang="en-US" sz="1800" dirty="0">
                <a:solidFill>
                  <a:srgbClr val="000000"/>
                </a:solidFill>
                <a:effectLst/>
                <a:latin typeface="Times New Roman" panose="02020603050405020304" pitchFamily="18" charset="0"/>
                <a:ea typeface="Times New Roman" panose="02020603050405020304" pitchFamily="18" charset="0"/>
              </a:rPr>
              <a:t>, which create conflicting legal nuances between home and host nations that need to be navigated; and</a:t>
            </a:r>
            <a:endParaRPr lang="en-US" sz="1800" dirty="0">
              <a:effectLst/>
              <a:latin typeface="Times New Roman" panose="02020603050405020304" pitchFamily="18" charset="0"/>
              <a:ea typeface="Times New Roman" panose="02020603050405020304" pitchFamily="18"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dirty="0">
                <a:solidFill>
                  <a:srgbClr val="000000"/>
                </a:solidFill>
                <a:effectLst/>
                <a:latin typeface="Times New Roman" panose="02020603050405020304" pitchFamily="18" charset="0"/>
                <a:ea typeface="Times New Roman" panose="02020603050405020304" pitchFamily="18" charset="0"/>
              </a:rPr>
              <a:t>cultural norms</a:t>
            </a:r>
            <a:r>
              <a:rPr lang="en-US" sz="1800" dirty="0">
                <a:solidFill>
                  <a:srgbClr val="000000"/>
                </a:solidFill>
                <a:effectLst/>
                <a:latin typeface="Times New Roman" panose="02020603050405020304" pitchFamily="18" charset="0"/>
                <a:ea typeface="Times New Roman" panose="02020603050405020304" pitchFamily="18" charset="0"/>
              </a:rPr>
              <a:t>,</a:t>
            </a:r>
            <a:r>
              <a:rPr lang="en-US" sz="1800" i="1"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whereby home nation employees must personally and professionally adjust to the host nation’s culture, and host managers must adjust to the home nation’s culture.</a:t>
            </a:r>
            <a:endParaRPr lang="en-US" sz="1800" dirty="0">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rgbClr val="0000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4</a:t>
            </a:fld>
            <a:endParaRPr lang="en-US" dirty="0"/>
          </a:p>
        </p:txBody>
      </p:sp>
    </p:spTree>
    <p:extLst>
      <p:ext uri="{BB962C8B-B14F-4D97-AF65-F5344CB8AC3E}">
        <p14:creationId xmlns:p14="http://schemas.microsoft.com/office/powerpoint/2010/main" val="4186963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13.1 Describe three primary ethical risks associated with conducting international business.</a:t>
            </a:r>
          </a:p>
          <a:p>
            <a:endParaRPr lang="en-US" dirty="0"/>
          </a:p>
          <a:p>
            <a:pPr marL="171450" indent="-171450">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McKinsey &amp; Company, one of the world’s largest management consulting companies, obtained its largest African contract, potentially worth $700 million, to provide services for Eskom, South Africa’s financially and operationally struggling government-owned public utility.</a:t>
            </a:r>
          </a:p>
          <a:p>
            <a:pPr marL="628650" lvl="1" indent="-171450">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The agreement required that McKinsey subcontract with Trillian Management Consulting, secretly owned by the corrupt Gupta family, </a:t>
            </a:r>
            <a:r>
              <a:rPr lang="en-US" sz="1800" dirty="0" smtClean="0">
                <a:solidFill>
                  <a:srgbClr val="000000"/>
                </a:solidFill>
                <a:effectLst/>
                <a:latin typeface="Times New Roman" panose="02020603050405020304" pitchFamily="18" charset="0"/>
                <a:ea typeface="Times New Roman" panose="02020603050405020304" pitchFamily="18" charset="0"/>
              </a:rPr>
              <a:t>well known </a:t>
            </a:r>
            <a:r>
              <a:rPr lang="en-US" sz="1800" dirty="0">
                <a:solidFill>
                  <a:srgbClr val="000000"/>
                </a:solidFill>
                <a:effectLst/>
                <a:latin typeface="Times New Roman" panose="02020603050405020304" pitchFamily="18" charset="0"/>
                <a:ea typeface="Times New Roman" panose="02020603050405020304" pitchFamily="18" charset="0"/>
              </a:rPr>
              <a:t>for bribing politicians in return for public funds being diverted to them. </a:t>
            </a:r>
          </a:p>
          <a:p>
            <a:pPr marL="628650" lvl="1" indent="-171450">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When McKinsey found out, it refused to subcontract anymore with Trillian, which was now paid directly by the South African government. By the time the scandal became public, Trillian earned $120 million in fees, much of it channeled to the Gupta family. </a:t>
            </a:r>
            <a:endParaRPr lang="en-US" sz="1800" dirty="0">
              <a:solidFill>
                <a:schemeClr val="tx1"/>
              </a:solidFill>
              <a:effectLst/>
              <a:latin typeface="Times New Roman" panose="02020603050405020304" pitchFamily="18" charset="0"/>
              <a:ea typeface="Times New Roman" panose="02020603050405020304" pitchFamily="18" charset="0"/>
            </a:endParaRPr>
          </a:p>
          <a:p>
            <a:pPr marL="171450" lvl="0" indent="-171450">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McKinsey responded well when it found out about Trillian’s ownership. However, it was now linked by association to the South African government and Gupta corruption scandals. </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5</a:t>
            </a:fld>
            <a:endParaRPr lang="en-US" dirty="0"/>
          </a:p>
        </p:txBody>
      </p:sp>
    </p:spTree>
    <p:extLst>
      <p:ext uri="{BB962C8B-B14F-4D97-AF65-F5344CB8AC3E}">
        <p14:creationId xmlns:p14="http://schemas.microsoft.com/office/powerpoint/2010/main" val="3805402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13.1 Describe three primary ethical risks associated with conducting international business.</a:t>
            </a:r>
          </a:p>
          <a:p>
            <a:endParaRPr lang="en-US" dirty="0"/>
          </a:p>
          <a:p>
            <a:pPr marL="171450" indent="-171450">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Uber, a ride-hailing company, aggressively enters new markets. </a:t>
            </a:r>
          </a:p>
          <a:p>
            <a:pPr marL="628650" lvl="1" indent="-171450">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The company usually begins operations without legal permission, creates a high demand for services, and then battles it out with the local legal system until approvals are granted. </a:t>
            </a:r>
          </a:p>
          <a:p>
            <a:pPr marL="171450" lvl="0" indent="-171450">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Pioneering Uber drivers in new U.S. markets were often harassed and threatened by taxi drivers experiencing revenue declines. </a:t>
            </a:r>
          </a:p>
          <a:p>
            <a:pPr marL="628650" lvl="1" indent="-171450">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The social context was much different in Brazil, however, where some Uber pioneers were killed by people knowing that they would be neither arrested by local police nor prosecuted by local judges.</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6</a:t>
            </a:fld>
            <a:endParaRPr lang="en-US" dirty="0"/>
          </a:p>
        </p:txBody>
      </p:sp>
    </p:spTree>
    <p:extLst>
      <p:ext uri="{BB962C8B-B14F-4D97-AF65-F5344CB8AC3E}">
        <p14:creationId xmlns:p14="http://schemas.microsoft.com/office/powerpoint/2010/main" val="902185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13.1 Describe three primary ethical risks associated with conducting international business.</a:t>
            </a:r>
          </a:p>
          <a:p>
            <a:endParaRPr lang="en-US" dirty="0"/>
          </a:p>
          <a:p>
            <a:pPr marL="171450" indent="-171450">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The U.S. pharmaceutical industry has struggled with correcting tainted and ineffective products from India due to cultural differences.</a:t>
            </a:r>
          </a:p>
          <a:p>
            <a:pPr marL="171450" indent="-171450">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When U.S.-based pharmaceuticals and the U.S. Food and Drug Administration attempted to hold Indian facilities to more stringent U.S. standards, Indian politicians and regulators accused them of being imperialistic and insensitive to Indian cultural differences even though patient lives were at risk. </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7</a:t>
            </a:fld>
            <a:endParaRPr lang="en-US" dirty="0"/>
          </a:p>
        </p:txBody>
      </p:sp>
    </p:spTree>
    <p:extLst>
      <p:ext uri="{BB962C8B-B14F-4D97-AF65-F5344CB8AC3E}">
        <p14:creationId xmlns:p14="http://schemas.microsoft.com/office/powerpoint/2010/main" val="463231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13.1 Describe three primary ethical risks associated with conducting international business.</a:t>
            </a:r>
          </a:p>
          <a:p>
            <a:endParaRPr lang="en-US" dirty="0"/>
          </a:p>
          <a:p>
            <a:pPr marL="171450" indent="-171450">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Two prominent global business civilizing mechanisms that challenge national sovereignty are the International Monetary Fund (IMF) and the World Trade Organization (WTO).</a:t>
            </a:r>
          </a:p>
          <a:p>
            <a:pPr marL="171450" indent="-171450">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Capitalism has also contributed to, and detracted from, efforts to create a more civilized world. </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Capitalism allows individuals to express their economic needs and pursue their economic interests, and profit by servicing those needs and interests.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Capitalism has also </a:t>
            </a:r>
            <a:r>
              <a:rPr lang="en-US" sz="1800" i="1" dirty="0">
                <a:effectLst/>
                <a:latin typeface="Times New Roman" panose="02020603050405020304" pitchFamily="18" charset="0"/>
                <a:ea typeface="Times New Roman" panose="02020603050405020304" pitchFamily="18" charset="0"/>
              </a:rPr>
              <a:t>derailed</a:t>
            </a:r>
            <a:r>
              <a:rPr lang="en-US" sz="1800" dirty="0">
                <a:effectLst/>
                <a:latin typeface="Times New Roman" panose="02020603050405020304" pitchFamily="18" charset="0"/>
                <a:ea typeface="Times New Roman" panose="02020603050405020304" pitchFamily="18" charset="0"/>
              </a:rPr>
              <a:t> civilizing processes because it provides space for selfish and narcissistic people to behave unethically and illegally, such as employing savvy accountants to exploit tax loopholes and avoid paying their fair share of taxes. </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8</a:t>
            </a:fld>
            <a:endParaRPr lang="en-US" dirty="0"/>
          </a:p>
        </p:txBody>
      </p:sp>
    </p:spTree>
    <p:extLst>
      <p:ext uri="{BB962C8B-B14F-4D97-AF65-F5344CB8AC3E}">
        <p14:creationId xmlns:p14="http://schemas.microsoft.com/office/powerpoint/2010/main" val="2092985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13.2 Frame an organization’s international corporate citizenship based on the United Nations Global Compact.</a:t>
            </a:r>
          </a:p>
          <a:p>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solidFill>
                  <a:srgbClr val="000000"/>
                </a:solidFill>
                <a:effectLst/>
                <a:latin typeface="Times New Roman" panose="02020603050405020304" pitchFamily="18" charset="0"/>
                <a:ea typeface="Times New Roman" panose="02020603050405020304" pitchFamily="18" charset="0"/>
              </a:rPr>
              <a:t>Integrative social contract theory</a:t>
            </a:r>
            <a:r>
              <a:rPr lang="en-US" sz="1800" dirty="0">
                <a:solidFill>
                  <a:srgbClr val="000000"/>
                </a:solidFill>
                <a:effectLst/>
                <a:latin typeface="Times New Roman" panose="02020603050405020304" pitchFamily="18" charset="0"/>
                <a:ea typeface="Times New Roman" panose="02020603050405020304" pitchFamily="18" charset="0"/>
              </a:rPr>
              <a:t> (ISCT) Helps businesses think through international ethical issues where the norms of two cultures conflict.</a:t>
            </a:r>
          </a:p>
          <a:p>
            <a:pPr marL="742950" lvl="1" indent="-285750">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ISCT differentiates between two types of norms for guiding societal behaviors. </a:t>
            </a:r>
            <a:r>
              <a:rPr lang="en-US" sz="1800" i="1" dirty="0">
                <a:solidFill>
                  <a:srgbClr val="000000"/>
                </a:solidFill>
                <a:effectLst/>
                <a:latin typeface="Times New Roman" panose="02020603050405020304" pitchFamily="18" charset="0"/>
                <a:ea typeface="Times New Roman" panose="02020603050405020304" pitchFamily="18" charset="0"/>
              </a:rPr>
              <a:t>Micro</a:t>
            </a:r>
            <a:r>
              <a:rPr lang="en-US" sz="1800" dirty="0">
                <a:solidFill>
                  <a:srgbClr val="000000"/>
                </a:solidFill>
                <a:effectLst/>
                <a:latin typeface="Times New Roman" panose="02020603050405020304" pitchFamily="18" charset="0"/>
                <a:ea typeface="Times New Roman" panose="02020603050405020304" pitchFamily="18" charset="0"/>
              </a:rPr>
              <a:t>social contracts are behaviors aligned with local community norms. </a:t>
            </a:r>
          </a:p>
          <a:p>
            <a:pPr marL="742950" lvl="1" indent="-285750">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Macro</a:t>
            </a:r>
            <a:r>
              <a:rPr lang="en-US" sz="1800" dirty="0">
                <a:solidFill>
                  <a:srgbClr val="000000"/>
                </a:solidFill>
                <a:effectLst/>
                <a:latin typeface="Times New Roman" panose="02020603050405020304" pitchFamily="18" charset="0"/>
                <a:ea typeface="Times New Roman" panose="02020603050405020304" pitchFamily="18" charset="0"/>
              </a:rPr>
              <a:t>social contracts are behaviors aligned with universal norms, which represent a convergence of generally held philosophical, religious, and cultural beliefs that all rational people would agree are binding on everyone. </a:t>
            </a:r>
          </a:p>
          <a:p>
            <a:pPr marL="742950" marR="0" lvl="1" indent="-285750">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ISCT determines an appropriate moral response when cultural norms conflict based on four principles:</a:t>
            </a:r>
            <a:endParaRPr lang="en-US" sz="1800" dirty="0">
              <a:effectLst/>
              <a:latin typeface="Times New Roman" panose="02020603050405020304" pitchFamily="18" charset="0"/>
              <a:ea typeface="Times New Roman" panose="02020603050405020304" pitchFamily="18" charset="0"/>
            </a:endParaRPr>
          </a:p>
          <a:p>
            <a:pPr marL="1200150" marR="0" lvl="2" indent="-285750">
              <a:lnSpc>
                <a:spcPct val="20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Principle 1.</a:t>
            </a:r>
            <a:r>
              <a:rPr lang="en-US" sz="1800" dirty="0">
                <a:solidFill>
                  <a:srgbClr val="000000"/>
                </a:solidFill>
                <a:effectLst/>
                <a:latin typeface="Times New Roman" panose="02020603050405020304" pitchFamily="18" charset="0"/>
                <a:ea typeface="Times New Roman" panose="02020603050405020304" pitchFamily="18" charset="0"/>
              </a:rPr>
              <a:t> Local economic communities may specify ethical norms for their members through microsocial contracts. </a:t>
            </a:r>
            <a:endParaRPr lang="en-US" sz="1800" dirty="0">
              <a:effectLst/>
              <a:latin typeface="Times New Roman" panose="02020603050405020304" pitchFamily="18" charset="0"/>
              <a:ea typeface="Times New Roman" panose="02020603050405020304" pitchFamily="18" charset="0"/>
            </a:endParaRPr>
          </a:p>
          <a:p>
            <a:pPr marL="1200150" marR="0" lvl="2" indent="-285750">
              <a:lnSpc>
                <a:spcPct val="20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Principle 2.</a:t>
            </a:r>
            <a:r>
              <a:rPr lang="en-US" sz="1800" dirty="0">
                <a:solidFill>
                  <a:srgbClr val="000000"/>
                </a:solidFill>
                <a:effectLst/>
                <a:latin typeface="Times New Roman" panose="02020603050405020304" pitchFamily="18" charset="0"/>
                <a:ea typeface="Times New Roman" panose="02020603050405020304" pitchFamily="18" charset="0"/>
              </a:rPr>
              <a:t> Norm-specifying microsocial contracts must be grounded in informed consent buttressed by a right of exit. </a:t>
            </a:r>
            <a:endParaRPr lang="en-US" sz="1800" dirty="0">
              <a:effectLst/>
              <a:latin typeface="Times New Roman" panose="02020603050405020304" pitchFamily="18" charset="0"/>
              <a:ea typeface="Times New Roman" panose="02020603050405020304" pitchFamily="18" charset="0"/>
            </a:endParaRPr>
          </a:p>
          <a:p>
            <a:pPr marL="1200150" marR="0" lvl="2" indent="-285750">
              <a:lnSpc>
                <a:spcPct val="20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Principle 3.</a:t>
            </a:r>
            <a:r>
              <a:rPr lang="en-US" sz="1800" dirty="0">
                <a:solidFill>
                  <a:srgbClr val="000000"/>
                </a:solidFill>
                <a:effectLst/>
                <a:latin typeface="Times New Roman" panose="02020603050405020304" pitchFamily="18" charset="0"/>
                <a:ea typeface="Times New Roman" panose="02020603050405020304" pitchFamily="18" charset="0"/>
              </a:rPr>
              <a:t> To be obligatory, a microsocial contract must be compatible with universal macrosocial contracts or norms. </a:t>
            </a:r>
            <a:endParaRPr lang="en-US" sz="1800" dirty="0">
              <a:effectLst/>
              <a:latin typeface="Times New Roman" panose="02020603050405020304" pitchFamily="18" charset="0"/>
              <a:ea typeface="Times New Roman" panose="02020603050405020304" pitchFamily="18" charset="0"/>
            </a:endParaRPr>
          </a:p>
          <a:p>
            <a:pPr marL="1200150" marR="0" lvl="2" indent="-285750">
              <a:lnSpc>
                <a:spcPct val="20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Principle 4.</a:t>
            </a:r>
            <a:r>
              <a:rPr lang="en-US" sz="1800" dirty="0">
                <a:solidFill>
                  <a:srgbClr val="000000"/>
                </a:solidFill>
                <a:effectLst/>
                <a:latin typeface="Times New Roman" panose="02020603050405020304" pitchFamily="18" charset="0"/>
                <a:ea typeface="Times New Roman" panose="02020603050405020304" pitchFamily="18" charset="0"/>
              </a:rPr>
              <a:t> In case of conflicts among norms satisfying Principles 1 to 3, priority must be established through the application of rules consistent with the spirit and letter of the macrosocial contract norms.</a:t>
            </a:r>
            <a:endParaRPr lang="en-US" sz="1800" dirty="0">
              <a:effectLst/>
              <a:latin typeface="Times New Roman" panose="02020603050405020304" pitchFamily="18" charset="0"/>
              <a:ea typeface="Times New Roman" panose="02020603050405020304" pitchFamily="18" charset="0"/>
            </a:endParaRP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9</a:t>
            </a:fld>
            <a:endParaRPr lang="en-US" dirty="0"/>
          </a:p>
        </p:txBody>
      </p:sp>
    </p:spTree>
    <p:extLst>
      <p:ext uri="{BB962C8B-B14F-4D97-AF65-F5344CB8AC3E}">
        <p14:creationId xmlns:p14="http://schemas.microsoft.com/office/powerpoint/2010/main" val="437304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E2F2F6"/>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20XX SAGE Publishing.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Title 6"/>
          <p:cNvSpPr>
            <a:spLocks noGrp="1"/>
          </p:cNvSpPr>
          <p:nvPr>
            <p:ph type="title"/>
          </p:nvPr>
        </p:nvSpPr>
        <p:spPr>
          <a:xfrm>
            <a:off x="1371600" y="3733800"/>
            <a:ext cx="6400800" cy="1752600"/>
          </a:xfrm>
        </p:spPr>
        <p:txBody>
          <a:bodyPr>
            <a:normAutofit/>
          </a:bodyPr>
          <a:lstStyle>
            <a:lvl1pPr>
              <a:defRPr sz="3200">
                <a:solidFill>
                  <a:schemeClr val="tx1"/>
                </a:solidFill>
                <a:latin typeface="+mn-lt"/>
              </a:defRPr>
            </a:lvl1pPr>
          </a:lstStyle>
          <a:p>
            <a:r>
              <a:rPr lang="en-US" dirty="0"/>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3008313" cy="72831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76400"/>
            <a:ext cx="3008313" cy="4449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r>
              <a:rPr lang="en-US" dirty="0"/>
              <a:t>Author, Title and Edition. © 20XX SAGE Publishing.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61999"/>
            <a:ext cx="5486400" cy="3965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6962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990600" y="1676400"/>
            <a:ext cx="7696200" cy="4449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990600" y="6356350"/>
            <a:ext cx="7010400" cy="365125"/>
          </a:xfrm>
        </p:spPr>
        <p:txBody>
          <a:bodyPr/>
          <a:lstStyle/>
          <a:p>
            <a:r>
              <a:rPr lang="en-US" dirty="0"/>
              <a:t>Author, Title and Edition. © 20XX SAGE Publishing.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Rectangle 6"/>
          <p:cNvSpPr/>
          <p:nvPr userDrawn="1"/>
        </p:nvSpPr>
        <p:spPr>
          <a:xfrm>
            <a:off x="0" y="0"/>
            <a:ext cx="609600"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40290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027238"/>
            <a:ext cx="4040188"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799"/>
            <a:ext cx="4040188"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2027238"/>
            <a:ext cx="4041775"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590799"/>
            <a:ext cx="4041775"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Author, Title and Edition. © 20XX SAGE Publishing.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536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38200"/>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2133600"/>
            <a:ext cx="8229600" cy="3992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 y="6356350"/>
            <a:ext cx="7543800" cy="365125"/>
          </a:xfrm>
          <a:prstGeom prst="rect">
            <a:avLst/>
          </a:prstGeom>
        </p:spPr>
        <p:txBody>
          <a:bodyPr vert="horz" lIns="91440" tIns="45720" rIns="91440" bIns="45720" rtlCol="0" anchor="ctr"/>
          <a:lstStyle>
            <a:lvl1pPr algn="l">
              <a:defRPr sz="1050">
                <a:solidFill>
                  <a:schemeClr val="tx1">
                    <a:tint val="75000"/>
                  </a:schemeClr>
                </a:solidFill>
                <a:latin typeface="Arial" panose="020B0604020202020204" pitchFamily="34" charset="0"/>
                <a:cs typeface="Arial" panose="020B0604020202020204" pitchFamily="34" charset="0"/>
              </a:defRPr>
            </a:lvl1pPr>
          </a:lstStyle>
          <a:p>
            <a:r>
              <a:rPr lang="en-US" dirty="0"/>
              <a:t>Author, Title and Edition. © 20XX SAGE Publishing.</a:t>
            </a:r>
          </a:p>
        </p:txBody>
      </p:sp>
      <p:sp>
        <p:nvSpPr>
          <p:cNvPr id="6" name="Slide Number Placeholder 5"/>
          <p:cNvSpPr>
            <a:spLocks noGrp="1"/>
          </p:cNvSpPr>
          <p:nvPr>
            <p:ph type="sldNum" sz="quarter" idx="4"/>
          </p:nvPr>
        </p:nvSpPr>
        <p:spPr>
          <a:xfrm>
            <a:off x="8229600" y="6356350"/>
            <a:ext cx="457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
        <p:nvSpPr>
          <p:cNvPr id="7" name="Rectangle 6"/>
          <p:cNvSpPr/>
          <p:nvPr userDrawn="1"/>
        </p:nvSpPr>
        <p:spPr>
          <a:xfrm>
            <a:off x="0" y="0"/>
            <a:ext cx="9144000" cy="6096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61" r:id="rId9"/>
    <p:sldLayoutId id="2147483656" r:id="rId10"/>
    <p:sldLayoutId id="2147483657"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Business Ethics, 3e</a:t>
            </a:r>
            <a:br>
              <a:rPr lang="en-US" dirty="0"/>
            </a:br>
            <a:r>
              <a:rPr lang="en-US" dirty="0"/>
              <a:t>Chapter 13: Global Corporate Citizenship</a:t>
            </a:r>
          </a:p>
        </p:txBody>
      </p:sp>
    </p:spTree>
    <p:extLst>
      <p:ext uri="{BB962C8B-B14F-4D97-AF65-F5344CB8AC3E}">
        <p14:creationId xmlns:p14="http://schemas.microsoft.com/office/powerpoint/2010/main" val="2565008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Addressing “When in Rome Do as the Romans Do” </a:t>
            </a:r>
            <a:r>
              <a:rPr lang="en-US" sz="2200" dirty="0"/>
              <a:t>(2 of 8)</a:t>
            </a:r>
          </a:p>
        </p:txBody>
      </p:sp>
      <p:sp>
        <p:nvSpPr>
          <p:cNvPr id="4" name="Content Placeholder 3"/>
          <p:cNvSpPr>
            <a:spLocks noGrp="1"/>
          </p:cNvSpPr>
          <p:nvPr>
            <p:ph idx="1"/>
          </p:nvPr>
        </p:nvSpPr>
        <p:spPr/>
        <p:txBody>
          <a:bodyPr>
            <a:normAutofit/>
          </a:bodyPr>
          <a:lstStyle/>
          <a:p>
            <a:pPr marL="0" indent="0">
              <a:buNone/>
            </a:pPr>
            <a:r>
              <a:rPr lang="en-US" dirty="0"/>
              <a:t>United Nations Global Compact</a:t>
            </a:r>
          </a:p>
          <a:p>
            <a:r>
              <a:rPr lang="en-US" dirty="0"/>
              <a:t>Countries encouraged to adopt principles.</a:t>
            </a:r>
          </a:p>
          <a:p>
            <a:r>
              <a:rPr lang="en-US" dirty="0"/>
              <a:t>Companies can commit as well.</a:t>
            </a:r>
          </a:p>
          <a:p>
            <a:r>
              <a:rPr lang="en-US" dirty="0"/>
              <a:t>Association with Sustainable Development Goals (SDGs).</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1341559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Addressing “When in Rome Do as the Romans Do” </a:t>
            </a:r>
            <a:r>
              <a:rPr lang="en-US" sz="2200" dirty="0"/>
              <a:t>(3 of 8)</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graphicFrame>
        <p:nvGraphicFramePr>
          <p:cNvPr id="16" name="Table 16">
            <a:extLst>
              <a:ext uri="{FF2B5EF4-FFF2-40B4-BE49-F238E27FC236}">
                <a16:creationId xmlns:a16="http://schemas.microsoft.com/office/drawing/2014/main" xmlns="" id="{FF332EC2-25DF-4F76-B219-AF9683C7CF38}"/>
              </a:ext>
            </a:extLst>
          </p:cNvPr>
          <p:cNvGraphicFramePr>
            <a:graphicFrameLocks noGrp="1"/>
          </p:cNvGraphicFramePr>
          <p:nvPr>
            <p:ph idx="1"/>
            <p:extLst>
              <p:ext uri="{D42A27DB-BD31-4B8C-83A1-F6EECF244321}">
                <p14:modId xmlns:p14="http://schemas.microsoft.com/office/powerpoint/2010/main" val="2694645645"/>
              </p:ext>
            </p:extLst>
          </p:nvPr>
        </p:nvGraphicFramePr>
        <p:xfrm>
          <a:off x="457200" y="2133600"/>
          <a:ext cx="8229600" cy="3845560"/>
        </p:xfrm>
        <a:graphic>
          <a:graphicData uri="http://schemas.openxmlformats.org/drawingml/2006/table">
            <a:tbl>
              <a:tblPr firstRow="1" bandRow="1">
                <a:tableStyleId>{69CF1AB2-1976-4502-BF36-3FF5EA218861}</a:tableStyleId>
              </a:tblPr>
              <a:tblGrid>
                <a:gridCol w="2209800">
                  <a:extLst>
                    <a:ext uri="{9D8B030D-6E8A-4147-A177-3AD203B41FA5}">
                      <a16:colId xmlns:a16="http://schemas.microsoft.com/office/drawing/2014/main" xmlns="" val="570680861"/>
                    </a:ext>
                  </a:extLst>
                </a:gridCol>
                <a:gridCol w="6019800">
                  <a:extLst>
                    <a:ext uri="{9D8B030D-6E8A-4147-A177-3AD203B41FA5}">
                      <a16:colId xmlns:a16="http://schemas.microsoft.com/office/drawing/2014/main" xmlns="" val="244907371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rPr>
                        <a:t>Human Rights</a:t>
                      </a:r>
                      <a:endParaRPr lang="en-US" sz="18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rPr>
                        <a:t>Principle 1: Businesses should support and respect the protection of internationally proclaimed human rights and</a:t>
                      </a:r>
                      <a:endParaRPr lang="en-US" sz="1800" b="0" kern="1200" dirty="0">
                        <a:solidFill>
                          <a:schemeClr val="dk1"/>
                        </a:solidFill>
                        <a:effectLst/>
                        <a:latin typeface="+mn-lt"/>
                        <a:ea typeface="+mn-ea"/>
                        <a:cs typeface="+mn-cs"/>
                      </a:endParaRPr>
                    </a:p>
                  </a:txBody>
                  <a:tcPr/>
                </a:tc>
                <a:extLst>
                  <a:ext uri="{0D108BD9-81ED-4DB2-BD59-A6C34878D82A}">
                    <a16:rowId xmlns:a16="http://schemas.microsoft.com/office/drawing/2014/main" xmlns="" val="3002592443"/>
                  </a:ext>
                </a:extLst>
              </a:tr>
              <a:tr h="370840">
                <a:tc>
                  <a:txBody>
                    <a:bodyPr/>
                    <a:lstStyle/>
                    <a:p>
                      <a:endParaRPr lang="en-US" dirty="0"/>
                    </a:p>
                  </a:txBody>
                  <a:tcPr/>
                </a:tc>
                <a:tc>
                  <a:txBody>
                    <a:bodyPr/>
                    <a:lstStyle/>
                    <a:p>
                      <a:r>
                        <a:rPr lang="en-US" sz="1800" kern="1200" dirty="0">
                          <a:solidFill>
                            <a:schemeClr val="dk1"/>
                          </a:solidFill>
                          <a:effectLst/>
                        </a:rPr>
                        <a:t>Principle 2: make sure they are not complicit in human rights abuses.</a:t>
                      </a:r>
                      <a:endParaRPr lang="en-US" dirty="0"/>
                    </a:p>
                  </a:txBody>
                  <a:tcPr/>
                </a:tc>
                <a:extLst>
                  <a:ext uri="{0D108BD9-81ED-4DB2-BD59-A6C34878D82A}">
                    <a16:rowId xmlns:a16="http://schemas.microsoft.com/office/drawing/2014/main" xmlns="" val="2109995327"/>
                  </a:ext>
                </a:extLst>
              </a:tr>
              <a:tr h="370840">
                <a:tc>
                  <a:txBody>
                    <a:bodyPr/>
                    <a:lstStyle/>
                    <a:p>
                      <a:r>
                        <a:rPr lang="en-US" sz="1800" kern="1200" dirty="0">
                          <a:solidFill>
                            <a:schemeClr val="dk1"/>
                          </a:solidFill>
                          <a:effectLst/>
                        </a:rPr>
                        <a:t>Labor</a:t>
                      </a:r>
                      <a:endParaRPr lang="en-US" sz="1800" kern="1200" dirty="0">
                        <a:solidFill>
                          <a:schemeClr val="dk1"/>
                        </a:solidFill>
                        <a:effectLst/>
                        <a:latin typeface="+mn-lt"/>
                        <a:ea typeface="+mn-ea"/>
                        <a:cs typeface="+mn-cs"/>
                      </a:endParaRPr>
                    </a:p>
                  </a:txBody>
                  <a:tcPr/>
                </a:tc>
                <a:tc>
                  <a:txBody>
                    <a:bodyPr/>
                    <a:lstStyle/>
                    <a:p>
                      <a:r>
                        <a:rPr lang="en-US" sz="1800" kern="1200" dirty="0">
                          <a:solidFill>
                            <a:schemeClr val="dk1"/>
                          </a:solidFill>
                          <a:effectLst/>
                        </a:rPr>
                        <a:t>Principle 3: Businesses should uphold the freedom of association and the effective recognition of the right to collective bargaining,</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xmlns="" val="2761715109"/>
                  </a:ext>
                </a:extLst>
              </a:tr>
              <a:tr h="370840">
                <a:tc>
                  <a:txBody>
                    <a:bodyPr/>
                    <a:lstStyle/>
                    <a:p>
                      <a:endParaRPr lang="en-US" dirty="0"/>
                    </a:p>
                  </a:txBody>
                  <a:tcPr/>
                </a:tc>
                <a:tc>
                  <a:txBody>
                    <a:bodyPr/>
                    <a:lstStyle/>
                    <a:p>
                      <a:r>
                        <a:rPr lang="en-US" sz="1800" kern="1200" dirty="0">
                          <a:solidFill>
                            <a:schemeClr val="dk1"/>
                          </a:solidFill>
                          <a:effectLst/>
                        </a:rPr>
                        <a:t>Principle 4: the elimination of all forms of forced and compulsory labor,</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xmlns="" val="2112266506"/>
                  </a:ext>
                </a:extLst>
              </a:tr>
              <a:tr h="370840">
                <a:tc>
                  <a:txBody>
                    <a:bodyPr/>
                    <a:lstStyle/>
                    <a:p>
                      <a:endParaRPr lang="en-US" dirty="0"/>
                    </a:p>
                  </a:txBody>
                  <a:tcPr/>
                </a:tc>
                <a:tc>
                  <a:txBody>
                    <a:bodyPr/>
                    <a:lstStyle/>
                    <a:p>
                      <a:r>
                        <a:rPr lang="en-US" sz="1800" kern="1200" dirty="0">
                          <a:solidFill>
                            <a:schemeClr val="dk1"/>
                          </a:solidFill>
                          <a:effectLst/>
                        </a:rPr>
                        <a:t>Principle 5: the effective abolition of child labor, and</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xmlns="" val="2762738941"/>
                  </a:ext>
                </a:extLst>
              </a:tr>
              <a:tr h="370840">
                <a:tc>
                  <a:txBody>
                    <a:bodyPr/>
                    <a:lstStyle/>
                    <a:p>
                      <a:endParaRPr lang="en-US" dirty="0"/>
                    </a:p>
                  </a:txBody>
                  <a:tcPr/>
                </a:tc>
                <a:tc>
                  <a:txBody>
                    <a:bodyPr/>
                    <a:lstStyle/>
                    <a:p>
                      <a:r>
                        <a:rPr lang="en-US" sz="1800" kern="1200" dirty="0">
                          <a:solidFill>
                            <a:schemeClr val="dk1"/>
                          </a:solidFill>
                          <a:effectLst/>
                          <a:latin typeface="+mn-lt"/>
                          <a:ea typeface="+mn-ea"/>
                          <a:cs typeface="+mn-cs"/>
                        </a:rPr>
                        <a:t>Principle 6: the elimination of discrimination in respect of employment and occupation.</a:t>
                      </a:r>
                      <a:endParaRPr lang="en-US" dirty="0"/>
                    </a:p>
                  </a:txBody>
                  <a:tcPr/>
                </a:tc>
                <a:extLst>
                  <a:ext uri="{0D108BD9-81ED-4DB2-BD59-A6C34878D82A}">
                    <a16:rowId xmlns:a16="http://schemas.microsoft.com/office/drawing/2014/main" xmlns="" val="3386276388"/>
                  </a:ext>
                </a:extLst>
              </a:tr>
            </a:tbl>
          </a:graphicData>
        </a:graphic>
      </p:graphicFrame>
    </p:spTree>
    <p:extLst>
      <p:ext uri="{BB962C8B-B14F-4D97-AF65-F5344CB8AC3E}">
        <p14:creationId xmlns:p14="http://schemas.microsoft.com/office/powerpoint/2010/main" val="1838282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Addressing “When in Rome Do as the Romans Do” </a:t>
            </a:r>
            <a:r>
              <a:rPr lang="en-US" sz="2200" dirty="0"/>
              <a:t>(4 of 8)</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graphicFrame>
        <p:nvGraphicFramePr>
          <p:cNvPr id="16" name="Table 16">
            <a:extLst>
              <a:ext uri="{FF2B5EF4-FFF2-40B4-BE49-F238E27FC236}">
                <a16:creationId xmlns:a16="http://schemas.microsoft.com/office/drawing/2014/main" xmlns="" id="{FF332EC2-25DF-4F76-B219-AF9683C7CF38}"/>
              </a:ext>
            </a:extLst>
          </p:cNvPr>
          <p:cNvGraphicFramePr>
            <a:graphicFrameLocks noGrp="1"/>
          </p:cNvGraphicFramePr>
          <p:nvPr>
            <p:ph idx="1"/>
            <p:extLst>
              <p:ext uri="{D42A27DB-BD31-4B8C-83A1-F6EECF244321}">
                <p14:modId xmlns:p14="http://schemas.microsoft.com/office/powerpoint/2010/main" val="2518178120"/>
              </p:ext>
            </p:extLst>
          </p:nvPr>
        </p:nvGraphicFramePr>
        <p:xfrm>
          <a:off x="457200" y="2133600"/>
          <a:ext cx="8229600" cy="2560320"/>
        </p:xfrm>
        <a:graphic>
          <a:graphicData uri="http://schemas.openxmlformats.org/drawingml/2006/table">
            <a:tbl>
              <a:tblPr firstRow="1" bandRow="1">
                <a:tableStyleId>{69CF1AB2-1976-4502-BF36-3FF5EA218861}</a:tableStyleId>
              </a:tblPr>
              <a:tblGrid>
                <a:gridCol w="2209800">
                  <a:extLst>
                    <a:ext uri="{9D8B030D-6E8A-4147-A177-3AD203B41FA5}">
                      <a16:colId xmlns:a16="http://schemas.microsoft.com/office/drawing/2014/main" xmlns="" val="570680861"/>
                    </a:ext>
                  </a:extLst>
                </a:gridCol>
                <a:gridCol w="6019800">
                  <a:extLst>
                    <a:ext uri="{9D8B030D-6E8A-4147-A177-3AD203B41FA5}">
                      <a16:colId xmlns:a16="http://schemas.microsoft.com/office/drawing/2014/main" xmlns="" val="244907371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Environment</a:t>
                      </a:r>
                    </a:p>
                  </a:txBody>
                  <a:tcPr/>
                </a:tc>
                <a:tc>
                  <a:txBody>
                    <a:bodyPr/>
                    <a:lstStyle/>
                    <a:p>
                      <a:r>
                        <a:rPr lang="en-US" b="0" dirty="0"/>
                        <a:t>Principle 7: Businesses should support a precautionary approach to environmental challenges,</a:t>
                      </a:r>
                    </a:p>
                  </a:txBody>
                  <a:tcPr/>
                </a:tc>
                <a:extLst>
                  <a:ext uri="{0D108BD9-81ED-4DB2-BD59-A6C34878D82A}">
                    <a16:rowId xmlns:a16="http://schemas.microsoft.com/office/drawing/2014/main" xmlns="" val="2893269099"/>
                  </a:ext>
                </a:extLst>
              </a:tr>
              <a:tr h="370840">
                <a:tc>
                  <a:txBody>
                    <a:bodyPr/>
                    <a:lstStyle/>
                    <a:p>
                      <a:endParaRPr lang="en-US" dirty="0"/>
                    </a:p>
                  </a:txBody>
                  <a:tcPr/>
                </a:tc>
                <a:tc>
                  <a:txBody>
                    <a:bodyPr/>
                    <a:lstStyle/>
                    <a:p>
                      <a:r>
                        <a:rPr lang="en-US" dirty="0"/>
                        <a:t>Principle 8: undertake initiatives to promote greater environmental responsibility, and</a:t>
                      </a:r>
                    </a:p>
                  </a:txBody>
                  <a:tcPr/>
                </a:tc>
                <a:extLst>
                  <a:ext uri="{0D108BD9-81ED-4DB2-BD59-A6C34878D82A}">
                    <a16:rowId xmlns:a16="http://schemas.microsoft.com/office/drawing/2014/main" xmlns="" val="1037538239"/>
                  </a:ext>
                </a:extLst>
              </a:tr>
              <a:tr h="370840">
                <a:tc>
                  <a:txBody>
                    <a:bodyPr/>
                    <a:lstStyle/>
                    <a:p>
                      <a:endParaRPr lang="en-US" dirty="0"/>
                    </a:p>
                  </a:txBody>
                  <a:tcPr/>
                </a:tc>
                <a:tc>
                  <a:txBody>
                    <a:bodyPr/>
                    <a:lstStyle/>
                    <a:p>
                      <a:r>
                        <a:rPr lang="en-US" dirty="0"/>
                        <a:t>Principle 9: encourage the development and diffusion of environmentally friendly technologies.</a:t>
                      </a:r>
                    </a:p>
                  </a:txBody>
                  <a:tcPr/>
                </a:tc>
                <a:extLst>
                  <a:ext uri="{0D108BD9-81ED-4DB2-BD59-A6C34878D82A}">
                    <a16:rowId xmlns:a16="http://schemas.microsoft.com/office/drawing/2014/main" xmlns="" val="28177955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rPr>
                        <a:t>Anticorruption</a:t>
                      </a:r>
                      <a:endParaRPr lang="en-US" sz="1800" kern="1200" dirty="0">
                        <a:solidFill>
                          <a:schemeClr val="dk1"/>
                        </a:solidFill>
                        <a:effectLst/>
                        <a:latin typeface="+mn-lt"/>
                        <a:ea typeface="+mn-ea"/>
                        <a:cs typeface="+mn-cs"/>
                      </a:endParaRPr>
                    </a:p>
                  </a:txBody>
                  <a:tcPr/>
                </a:tc>
                <a:tc>
                  <a:txBody>
                    <a:bodyPr/>
                    <a:lstStyle/>
                    <a:p>
                      <a:r>
                        <a:rPr lang="en-US" sz="1800" kern="1200" dirty="0">
                          <a:solidFill>
                            <a:schemeClr val="dk1"/>
                          </a:solidFill>
                          <a:effectLst/>
                        </a:rPr>
                        <a:t>Principle 10: Businesses should work against corruption in all its forms, including extortion and bribery.</a:t>
                      </a:r>
                      <a:endParaRPr lang="en-US" dirty="0"/>
                    </a:p>
                  </a:txBody>
                  <a:tcPr/>
                </a:tc>
                <a:extLst>
                  <a:ext uri="{0D108BD9-81ED-4DB2-BD59-A6C34878D82A}">
                    <a16:rowId xmlns:a16="http://schemas.microsoft.com/office/drawing/2014/main" xmlns="" val="2134401384"/>
                  </a:ext>
                </a:extLst>
              </a:tr>
            </a:tbl>
          </a:graphicData>
        </a:graphic>
      </p:graphicFrame>
    </p:spTree>
    <p:extLst>
      <p:ext uri="{BB962C8B-B14F-4D97-AF65-F5344CB8AC3E}">
        <p14:creationId xmlns:p14="http://schemas.microsoft.com/office/powerpoint/2010/main" val="3108324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Addressing “When in Rome Do as the Romans Do” </a:t>
            </a:r>
            <a:r>
              <a:rPr lang="en-US" sz="2200" dirty="0"/>
              <a:t>(5 of 8)</a:t>
            </a:r>
          </a:p>
        </p:txBody>
      </p:sp>
      <p:sp>
        <p:nvSpPr>
          <p:cNvPr id="4" name="Content Placeholder 3"/>
          <p:cNvSpPr>
            <a:spLocks noGrp="1"/>
          </p:cNvSpPr>
          <p:nvPr>
            <p:ph idx="1"/>
          </p:nvPr>
        </p:nvSpPr>
        <p:spPr/>
        <p:txBody>
          <a:bodyPr>
            <a:normAutofit/>
          </a:bodyPr>
          <a:lstStyle/>
          <a:p>
            <a:pPr marL="0" indent="0">
              <a:buNone/>
            </a:pPr>
            <a:r>
              <a:rPr lang="en-US" dirty="0"/>
              <a:t>Bribery and Foreign Corrupt Practices Act (FCPA)</a:t>
            </a:r>
          </a:p>
          <a:p>
            <a:r>
              <a:rPr lang="en-US" dirty="0"/>
              <a:t>Transparency International (TI) tool.</a:t>
            </a:r>
          </a:p>
          <a:p>
            <a:r>
              <a:rPr lang="en-US" dirty="0"/>
              <a:t>TRACE Bribery Risk Matrix.</a:t>
            </a:r>
          </a:p>
          <a:p>
            <a:r>
              <a:rPr lang="en-US" dirty="0"/>
              <a:t>Anti-Bribery Convention.</a:t>
            </a:r>
          </a:p>
          <a:p>
            <a:r>
              <a:rPr lang="en-US" dirty="0"/>
              <a:t>Foreign Corrupt Practices Act (FCPA).</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4064762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Addressing “When in Rome Do as the Romans Do” </a:t>
            </a:r>
            <a:r>
              <a:rPr lang="en-US" sz="2200" dirty="0"/>
              <a:t>(6 of 8)</a:t>
            </a:r>
          </a:p>
        </p:txBody>
      </p:sp>
      <p:sp>
        <p:nvSpPr>
          <p:cNvPr id="4" name="Content Placeholder 3"/>
          <p:cNvSpPr>
            <a:spLocks noGrp="1"/>
          </p:cNvSpPr>
          <p:nvPr>
            <p:ph idx="1"/>
          </p:nvPr>
        </p:nvSpPr>
        <p:spPr/>
        <p:txBody>
          <a:bodyPr>
            <a:normAutofit/>
          </a:bodyPr>
          <a:lstStyle/>
          <a:p>
            <a:pPr marL="0" indent="0">
              <a:buNone/>
            </a:pPr>
            <a:r>
              <a:rPr lang="en-US" dirty="0"/>
              <a:t>Bribery and Foreign Corrupt Practices Act (FCPA)</a:t>
            </a:r>
          </a:p>
          <a:p>
            <a:r>
              <a:rPr lang="en-US" dirty="0"/>
              <a:t>Facilitating payments.</a:t>
            </a:r>
          </a:p>
          <a:p>
            <a:r>
              <a:rPr lang="en-US" dirty="0"/>
              <a:t>Payments made in dire circumstances.</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344189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Addressing “When in Rome Do as the Romans Do” </a:t>
            </a:r>
            <a:r>
              <a:rPr lang="en-US" sz="2200" dirty="0"/>
              <a:t>(7 of 8)</a:t>
            </a:r>
          </a:p>
        </p:txBody>
      </p:sp>
      <p:sp>
        <p:nvSpPr>
          <p:cNvPr id="4" name="Content Placeholder 3"/>
          <p:cNvSpPr>
            <a:spLocks noGrp="1"/>
          </p:cNvSpPr>
          <p:nvPr>
            <p:ph idx="1"/>
          </p:nvPr>
        </p:nvSpPr>
        <p:spPr/>
        <p:txBody>
          <a:bodyPr>
            <a:normAutofit/>
          </a:bodyPr>
          <a:lstStyle/>
          <a:p>
            <a:pPr marL="0" indent="0">
              <a:buNone/>
            </a:pPr>
            <a:r>
              <a:rPr lang="en-US" dirty="0"/>
              <a:t>Sweatshops and Child Labor</a:t>
            </a:r>
          </a:p>
          <a:p>
            <a:r>
              <a:rPr lang="en-US" dirty="0"/>
              <a:t>Sweatshops violate UNGC Principle 2.</a:t>
            </a:r>
          </a:p>
          <a:p>
            <a:r>
              <a:rPr lang="en-US" dirty="0"/>
              <a:t>UNGC Principle 5 calls for abolishing child labor.</a:t>
            </a:r>
          </a:p>
          <a:p>
            <a:r>
              <a:rPr lang="en-US" dirty="0"/>
              <a:t>Ways to ensure suppliers are sweatshop and child-labor–free? </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1619306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Addressing “When in Rome Do as the Romans Do” </a:t>
            </a:r>
            <a:r>
              <a:rPr lang="en-US" sz="2200" dirty="0"/>
              <a:t>(8 of 8)</a:t>
            </a:r>
          </a:p>
        </p:txBody>
      </p:sp>
      <p:sp>
        <p:nvSpPr>
          <p:cNvPr id="4" name="Content Placeholder 3"/>
          <p:cNvSpPr>
            <a:spLocks noGrp="1"/>
          </p:cNvSpPr>
          <p:nvPr>
            <p:ph idx="1"/>
          </p:nvPr>
        </p:nvSpPr>
        <p:spPr/>
        <p:txBody>
          <a:bodyPr>
            <a:normAutofit/>
          </a:bodyPr>
          <a:lstStyle/>
          <a:p>
            <a:pPr marL="0" indent="0">
              <a:buNone/>
            </a:pPr>
            <a:r>
              <a:rPr lang="en-US" dirty="0"/>
              <a:t>Non-Western Society Corporate Social Responsibility Examples</a:t>
            </a:r>
          </a:p>
          <a:p>
            <a:r>
              <a:rPr lang="en-US" dirty="0"/>
              <a:t>Iran: Kaveh BGC.</a:t>
            </a:r>
          </a:p>
          <a:p>
            <a:r>
              <a:rPr lang="en-US" dirty="0"/>
              <a:t>Malawi: Satemwa.</a:t>
            </a:r>
          </a:p>
          <a:p>
            <a:r>
              <a:rPr lang="en-US" dirty="0"/>
              <a:t>Pakistan: National Foods.</a:t>
            </a:r>
          </a:p>
          <a:p>
            <a:r>
              <a:rPr lang="en-US" dirty="0"/>
              <a:t>Thailand: Siam Cement Group.</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1277813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Business Case for Community Involvement </a:t>
            </a:r>
            <a:r>
              <a:rPr lang="en-US" sz="2200" dirty="0"/>
              <a:t>(1 of 3)</a:t>
            </a:r>
          </a:p>
        </p:txBody>
      </p:sp>
      <p:graphicFrame>
        <p:nvGraphicFramePr>
          <p:cNvPr id="6" name="Table 6">
            <a:extLst>
              <a:ext uri="{FF2B5EF4-FFF2-40B4-BE49-F238E27FC236}">
                <a16:creationId xmlns:a16="http://schemas.microsoft.com/office/drawing/2014/main" xmlns="" id="{81B4AD78-1EB9-4822-9D86-EED62504C2A8}"/>
              </a:ext>
            </a:extLst>
          </p:cNvPr>
          <p:cNvGraphicFramePr>
            <a:graphicFrameLocks noGrp="1"/>
          </p:cNvGraphicFramePr>
          <p:nvPr>
            <p:ph idx="1"/>
            <p:extLst>
              <p:ext uri="{D42A27DB-BD31-4B8C-83A1-F6EECF244321}">
                <p14:modId xmlns:p14="http://schemas.microsoft.com/office/powerpoint/2010/main" val="290725749"/>
              </p:ext>
            </p:extLst>
          </p:nvPr>
        </p:nvGraphicFramePr>
        <p:xfrm>
          <a:off x="457200" y="2133600"/>
          <a:ext cx="8229600" cy="1838960"/>
        </p:xfrm>
        <a:graphic>
          <a:graphicData uri="http://schemas.openxmlformats.org/drawingml/2006/table">
            <a:tbl>
              <a:tblPr firstRow="1" bandRow="1">
                <a:tableStyleId>{69CF1AB2-1976-4502-BF36-3FF5EA218861}</a:tableStyleId>
              </a:tblPr>
              <a:tblGrid>
                <a:gridCol w="8229600">
                  <a:extLst>
                    <a:ext uri="{9D8B030D-6E8A-4147-A177-3AD203B41FA5}">
                      <a16:colId xmlns:a16="http://schemas.microsoft.com/office/drawing/2014/main" xmlns="" val="3437825161"/>
                    </a:ext>
                  </a:extLst>
                </a:gridCol>
              </a:tblGrid>
              <a:tr h="370840">
                <a:tc>
                  <a:txBody>
                    <a:bodyPr/>
                    <a:lstStyle/>
                    <a:p>
                      <a:r>
                        <a:rPr lang="en-US" sz="1800" b="0" kern="1200" dirty="0">
                          <a:solidFill>
                            <a:schemeClr val="dk1"/>
                          </a:solidFill>
                          <a:latin typeface="+mn-lt"/>
                          <a:ea typeface="+mn-ea"/>
                          <a:cs typeface="+mn-cs"/>
                        </a:rPr>
                        <a:t>Employee Relations Benefits</a:t>
                      </a:r>
                    </a:p>
                  </a:txBody>
                  <a:tcPr/>
                </a:tc>
                <a:extLst>
                  <a:ext uri="{0D108BD9-81ED-4DB2-BD59-A6C34878D82A}">
                    <a16:rowId xmlns:a16="http://schemas.microsoft.com/office/drawing/2014/main" xmlns="" val="1925411189"/>
                  </a:ext>
                </a:extLst>
              </a:tr>
              <a:tr h="370840">
                <a:tc>
                  <a:txBody>
                    <a:bodyPr/>
                    <a:lstStyle/>
                    <a:p>
                      <a:r>
                        <a:rPr lang="en-US" sz="1800" kern="1200" dirty="0">
                          <a:solidFill>
                            <a:schemeClr val="dk1"/>
                          </a:solidFill>
                          <a:latin typeface="+mn-lt"/>
                          <a:ea typeface="+mn-ea"/>
                          <a:cs typeface="+mn-cs"/>
                        </a:rPr>
                        <a:t>Customer Relations Benefits</a:t>
                      </a:r>
                    </a:p>
                  </a:txBody>
                  <a:tcPr/>
                </a:tc>
                <a:extLst>
                  <a:ext uri="{0D108BD9-81ED-4DB2-BD59-A6C34878D82A}">
                    <a16:rowId xmlns:a16="http://schemas.microsoft.com/office/drawing/2014/main" xmlns="" val="2814474820"/>
                  </a:ext>
                </a:extLst>
              </a:tr>
              <a:tr h="370840">
                <a:tc>
                  <a:txBody>
                    <a:bodyPr/>
                    <a:lstStyle/>
                    <a:p>
                      <a:pPr marL="0" marR="0" hangingPunct="0">
                        <a:lnSpc>
                          <a:spcPct val="200000"/>
                        </a:lnSpc>
                        <a:spcBef>
                          <a:spcPts val="0"/>
                        </a:spcBef>
                        <a:spcAft>
                          <a:spcPts val="0"/>
                        </a:spcAft>
                      </a:pPr>
                      <a:r>
                        <a:rPr lang="en-US" sz="1800" kern="1200" dirty="0">
                          <a:solidFill>
                            <a:schemeClr val="dk1"/>
                          </a:solidFill>
                          <a:latin typeface="+mn-lt"/>
                          <a:ea typeface="+mn-ea"/>
                          <a:cs typeface="+mn-cs"/>
                        </a:rPr>
                        <a:t>Community Relations Benefits</a:t>
                      </a:r>
                    </a:p>
                  </a:txBody>
                  <a:tcPr marL="68580" marR="68580" marT="0" marB="0"/>
                </a:tc>
                <a:extLst>
                  <a:ext uri="{0D108BD9-81ED-4DB2-BD59-A6C34878D82A}">
                    <a16:rowId xmlns:a16="http://schemas.microsoft.com/office/drawing/2014/main" xmlns="" val="1299610301"/>
                  </a:ext>
                </a:extLst>
              </a:tr>
              <a:tr h="370840">
                <a:tc>
                  <a:txBody>
                    <a:bodyPr/>
                    <a:lstStyle/>
                    <a:p>
                      <a:pPr marL="0" marR="0" hangingPunct="0">
                        <a:lnSpc>
                          <a:spcPct val="200000"/>
                        </a:lnSpc>
                        <a:spcBef>
                          <a:spcPts val="0"/>
                        </a:spcBef>
                        <a:spcAft>
                          <a:spcPts val="0"/>
                        </a:spcAft>
                      </a:pPr>
                      <a:r>
                        <a:rPr lang="en-US" sz="1800" kern="1200" dirty="0">
                          <a:solidFill>
                            <a:schemeClr val="dk1"/>
                          </a:solidFill>
                          <a:latin typeface="+mn-lt"/>
                          <a:ea typeface="+mn-ea"/>
                          <a:cs typeface="+mn-cs"/>
                        </a:rPr>
                        <a:t>Investor Relations Benefits</a:t>
                      </a:r>
                    </a:p>
                  </a:txBody>
                  <a:tcPr marL="68580" marR="68580" marT="0" marB="0"/>
                </a:tc>
                <a:extLst>
                  <a:ext uri="{0D108BD9-81ED-4DB2-BD59-A6C34878D82A}">
                    <a16:rowId xmlns:a16="http://schemas.microsoft.com/office/drawing/2014/main" xmlns="" val="3610850006"/>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dirty="0"/>
          </a:p>
        </p:txBody>
      </p:sp>
    </p:spTree>
    <p:extLst>
      <p:ext uri="{BB962C8B-B14F-4D97-AF65-F5344CB8AC3E}">
        <p14:creationId xmlns:p14="http://schemas.microsoft.com/office/powerpoint/2010/main" val="1988009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Business Case for Community Involvement </a:t>
            </a:r>
            <a:r>
              <a:rPr lang="en-US" sz="2200" dirty="0"/>
              <a:t>(2 of 3)</a:t>
            </a:r>
          </a:p>
        </p:txBody>
      </p:sp>
      <p:sp>
        <p:nvSpPr>
          <p:cNvPr id="4" name="Content Placeholder 3"/>
          <p:cNvSpPr>
            <a:spLocks noGrp="1"/>
          </p:cNvSpPr>
          <p:nvPr>
            <p:ph idx="1"/>
          </p:nvPr>
        </p:nvSpPr>
        <p:spPr/>
        <p:txBody>
          <a:bodyPr>
            <a:normAutofit/>
          </a:bodyPr>
          <a:lstStyle/>
          <a:p>
            <a:pPr marL="0" indent="0">
              <a:buNone/>
            </a:pPr>
            <a:r>
              <a:rPr lang="en-US" dirty="0"/>
              <a:t>Reputation Benefits</a:t>
            </a:r>
          </a:p>
          <a:p>
            <a:r>
              <a:rPr lang="en-US" dirty="0"/>
              <a:t>Attracts high-quality job seekers.</a:t>
            </a:r>
          </a:p>
          <a:p>
            <a:r>
              <a:rPr lang="en-US" dirty="0"/>
              <a:t>Benefits customer relations.</a:t>
            </a:r>
          </a:p>
          <a:p>
            <a:r>
              <a:rPr lang="en-US" dirty="0"/>
              <a:t>Generates community goodwill.</a:t>
            </a:r>
          </a:p>
          <a:p>
            <a:r>
              <a:rPr lang="en-US" dirty="0"/>
              <a:t>Informs investor decisions.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dirty="0"/>
          </a:p>
        </p:txBody>
      </p:sp>
    </p:spTree>
    <p:extLst>
      <p:ext uri="{BB962C8B-B14F-4D97-AF65-F5344CB8AC3E}">
        <p14:creationId xmlns:p14="http://schemas.microsoft.com/office/powerpoint/2010/main" val="2015249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Business Case for Community Involvement </a:t>
            </a:r>
            <a:r>
              <a:rPr lang="en-US" sz="2200" dirty="0"/>
              <a:t>(3 of 3)</a:t>
            </a:r>
          </a:p>
        </p:txBody>
      </p:sp>
      <p:sp>
        <p:nvSpPr>
          <p:cNvPr id="4" name="Content Placeholder 3"/>
          <p:cNvSpPr>
            <a:spLocks noGrp="1"/>
          </p:cNvSpPr>
          <p:nvPr>
            <p:ph idx="1"/>
          </p:nvPr>
        </p:nvSpPr>
        <p:spPr/>
        <p:txBody>
          <a:bodyPr>
            <a:normAutofit/>
          </a:bodyPr>
          <a:lstStyle/>
          <a:p>
            <a:pPr marL="0" indent="0">
              <a:buNone/>
            </a:pPr>
            <a:r>
              <a:rPr lang="en-US" dirty="0"/>
              <a:t>Networking Benefits</a:t>
            </a:r>
          </a:p>
          <a:p>
            <a:r>
              <a:rPr lang="en-US" dirty="0"/>
              <a:t>Rotary International.</a:t>
            </a:r>
          </a:p>
          <a:p>
            <a:r>
              <a:rPr lang="en-US" dirty="0"/>
              <a:t>U.S. Chamber of Commerce.</a:t>
            </a:r>
          </a:p>
          <a:p>
            <a:r>
              <a:rPr lang="en-US" dirty="0"/>
              <a:t>Better Business Bureau.</a:t>
            </a:r>
          </a:p>
          <a:p>
            <a:r>
              <a:rPr lang="en-US" dirty="0"/>
              <a:t>Businesses for Social Responsibility.</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2106696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International Business </a:t>
            </a:r>
            <a:r>
              <a:rPr lang="en-US" sz="2000" dirty="0"/>
              <a:t>(1 of 7)</a:t>
            </a:r>
          </a:p>
        </p:txBody>
      </p:sp>
      <p:sp>
        <p:nvSpPr>
          <p:cNvPr id="4" name="Content Placeholder 3"/>
          <p:cNvSpPr>
            <a:spLocks noGrp="1"/>
          </p:cNvSpPr>
          <p:nvPr>
            <p:ph idx="1"/>
          </p:nvPr>
        </p:nvSpPr>
        <p:spPr/>
        <p:txBody>
          <a:bodyPr>
            <a:normAutofit/>
          </a:bodyPr>
          <a:lstStyle/>
          <a:p>
            <a:pPr marL="0" indent="0">
              <a:buNone/>
            </a:pPr>
            <a:r>
              <a:rPr lang="en-US" dirty="0"/>
              <a:t>Globalization </a:t>
            </a:r>
          </a:p>
          <a:p>
            <a:r>
              <a:rPr lang="en-US" dirty="0"/>
              <a:t>International business.</a:t>
            </a:r>
          </a:p>
          <a:p>
            <a:r>
              <a:rPr lang="en-US" dirty="0"/>
              <a:t>3 periods of economic globalization.</a:t>
            </a:r>
          </a:p>
          <a:p>
            <a:r>
              <a:rPr lang="en-US" dirty="0"/>
              <a:t>Multinational corporations (MNCs).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2713961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Global CSR Business Opportunities for Addressing Poverty </a:t>
            </a:r>
            <a:r>
              <a:rPr lang="en-US" sz="2200" dirty="0"/>
              <a:t>(1 of 3)</a:t>
            </a:r>
          </a:p>
        </p:txBody>
      </p:sp>
      <p:sp>
        <p:nvSpPr>
          <p:cNvPr id="4" name="Content Placeholder 3"/>
          <p:cNvSpPr>
            <a:spLocks noGrp="1"/>
          </p:cNvSpPr>
          <p:nvPr>
            <p:ph idx="1"/>
          </p:nvPr>
        </p:nvSpPr>
        <p:spPr>
          <a:xfrm>
            <a:off x="457200" y="2362200"/>
            <a:ext cx="8229600" cy="3763963"/>
          </a:xfrm>
        </p:spPr>
        <p:txBody>
          <a:bodyPr>
            <a:normAutofit/>
          </a:bodyPr>
          <a:lstStyle/>
          <a:p>
            <a:pPr marL="0" indent="0">
              <a:buNone/>
            </a:pPr>
            <a:r>
              <a:rPr lang="en-US" dirty="0"/>
              <a:t>Fair Trade</a:t>
            </a:r>
          </a:p>
          <a:p>
            <a:r>
              <a:rPr lang="en-US" dirty="0"/>
              <a:t>Certification process varies.</a:t>
            </a:r>
          </a:p>
          <a:p>
            <a:r>
              <a:rPr lang="en-US" dirty="0"/>
              <a:t>Example: coffee industry.</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dirty="0"/>
          </a:p>
        </p:txBody>
      </p:sp>
    </p:spTree>
    <p:extLst>
      <p:ext uri="{BB962C8B-B14F-4D97-AF65-F5344CB8AC3E}">
        <p14:creationId xmlns:p14="http://schemas.microsoft.com/office/powerpoint/2010/main" val="620802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Global CSR Business Opportunities for Addressing Poverty </a:t>
            </a:r>
            <a:r>
              <a:rPr lang="en-US" sz="2200" dirty="0"/>
              <a:t>(2 of 3)</a:t>
            </a:r>
          </a:p>
        </p:txBody>
      </p:sp>
      <p:sp>
        <p:nvSpPr>
          <p:cNvPr id="4" name="Content Placeholder 3"/>
          <p:cNvSpPr>
            <a:spLocks noGrp="1"/>
          </p:cNvSpPr>
          <p:nvPr>
            <p:ph idx="1"/>
          </p:nvPr>
        </p:nvSpPr>
        <p:spPr>
          <a:xfrm>
            <a:off x="457200" y="2362200"/>
            <a:ext cx="8229600" cy="3763963"/>
          </a:xfrm>
        </p:spPr>
        <p:txBody>
          <a:bodyPr>
            <a:normAutofit/>
          </a:bodyPr>
          <a:lstStyle/>
          <a:p>
            <a:pPr marL="0" indent="0">
              <a:buNone/>
            </a:pPr>
            <a:r>
              <a:rPr lang="en-US" dirty="0"/>
              <a:t>Social Entrepreneurship</a:t>
            </a:r>
          </a:p>
          <a:p>
            <a:r>
              <a:rPr lang="en-US" dirty="0"/>
              <a:t>Hybrid of nonprofit and for-profit.</a:t>
            </a:r>
          </a:p>
          <a:p>
            <a:r>
              <a:rPr lang="en-US" dirty="0"/>
              <a:t>Example: better World Books.</a:t>
            </a:r>
          </a:p>
          <a:p>
            <a:r>
              <a:rPr lang="en-US" dirty="0"/>
              <a:t>Social entrepreneurs face obstacles.</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dirty="0"/>
          </a:p>
        </p:txBody>
      </p:sp>
    </p:spTree>
    <p:extLst>
      <p:ext uri="{BB962C8B-B14F-4D97-AF65-F5344CB8AC3E}">
        <p14:creationId xmlns:p14="http://schemas.microsoft.com/office/powerpoint/2010/main" val="166512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Global CSR Business Opportunities for Addressing Poverty </a:t>
            </a:r>
            <a:r>
              <a:rPr lang="en-US" sz="2200" dirty="0"/>
              <a:t>(3 of 3)</a:t>
            </a:r>
          </a:p>
        </p:txBody>
      </p:sp>
      <p:sp>
        <p:nvSpPr>
          <p:cNvPr id="4" name="Content Placeholder 3"/>
          <p:cNvSpPr>
            <a:spLocks noGrp="1"/>
          </p:cNvSpPr>
          <p:nvPr>
            <p:ph idx="1"/>
          </p:nvPr>
        </p:nvSpPr>
        <p:spPr>
          <a:xfrm>
            <a:off x="457200" y="2362200"/>
            <a:ext cx="8229600" cy="3763963"/>
          </a:xfrm>
        </p:spPr>
        <p:txBody>
          <a:bodyPr>
            <a:normAutofit/>
          </a:bodyPr>
          <a:lstStyle/>
          <a:p>
            <a:pPr marL="0" indent="0">
              <a:buNone/>
            </a:pPr>
            <a:r>
              <a:rPr lang="en-US" dirty="0"/>
              <a:t>Bottom of the Pyramid</a:t>
            </a:r>
          </a:p>
          <a:p>
            <a:r>
              <a:rPr lang="en-US" dirty="0"/>
              <a:t>Business as a poverty antidote.</a:t>
            </a:r>
          </a:p>
          <a:p>
            <a:r>
              <a:rPr lang="en-US" dirty="0"/>
              <a:t>People need reliable income and products to meet needs.</a:t>
            </a:r>
          </a:p>
          <a:p>
            <a:r>
              <a:rPr lang="en-US" dirty="0"/>
              <a:t>Businesses can engage the poor.</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val="66434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Philanthropy and Volunteerism</a:t>
            </a:r>
            <a:br>
              <a:rPr lang="en-US" dirty="0"/>
            </a:br>
            <a:r>
              <a:rPr lang="en-US" sz="2000" dirty="0"/>
              <a:t>(1 of 10)</a:t>
            </a:r>
            <a:endParaRPr lang="en-US" sz="2200" dirty="0"/>
          </a:p>
        </p:txBody>
      </p:sp>
      <p:sp>
        <p:nvSpPr>
          <p:cNvPr id="4" name="Content Placeholder 3"/>
          <p:cNvSpPr>
            <a:spLocks noGrp="1"/>
          </p:cNvSpPr>
          <p:nvPr>
            <p:ph idx="1"/>
          </p:nvPr>
        </p:nvSpPr>
        <p:spPr/>
        <p:txBody>
          <a:bodyPr>
            <a:normAutofit/>
          </a:bodyPr>
          <a:lstStyle/>
          <a:p>
            <a:r>
              <a:rPr lang="en-US" dirty="0"/>
              <a:t>Philanthropy: donation of money or property to support a nonprofit.</a:t>
            </a:r>
          </a:p>
          <a:p>
            <a:r>
              <a:rPr lang="en-US" dirty="0"/>
              <a:t>Volunteerism: donation of time.</a:t>
            </a:r>
          </a:p>
          <a:p>
            <a:r>
              <a:rPr lang="en-US" dirty="0"/>
              <a:t>Example: Salesforce.com.</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dirty="0"/>
          </a:p>
        </p:txBody>
      </p:sp>
    </p:spTree>
    <p:extLst>
      <p:ext uri="{BB962C8B-B14F-4D97-AF65-F5344CB8AC3E}">
        <p14:creationId xmlns:p14="http://schemas.microsoft.com/office/powerpoint/2010/main" val="3767304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Philanthropy and Volunteerism</a:t>
            </a:r>
            <a:br>
              <a:rPr lang="en-US" dirty="0"/>
            </a:br>
            <a:r>
              <a:rPr lang="en-US" sz="2000" dirty="0"/>
              <a:t>(2 of 10)</a:t>
            </a:r>
            <a:endParaRPr lang="en-US" sz="2200" dirty="0"/>
          </a:p>
        </p:txBody>
      </p:sp>
      <p:sp>
        <p:nvSpPr>
          <p:cNvPr id="4" name="Content Placeholder 3"/>
          <p:cNvSpPr>
            <a:spLocks noGrp="1"/>
          </p:cNvSpPr>
          <p:nvPr>
            <p:ph idx="1"/>
          </p:nvPr>
        </p:nvSpPr>
        <p:spPr/>
        <p:txBody>
          <a:bodyPr>
            <a:normAutofit/>
          </a:bodyPr>
          <a:lstStyle/>
          <a:p>
            <a:pPr marL="0" indent="0">
              <a:buNone/>
            </a:pPr>
            <a:r>
              <a:rPr lang="en-US" dirty="0"/>
              <a:t>Giving Money</a:t>
            </a:r>
          </a:p>
          <a:p>
            <a:r>
              <a:rPr lang="en-US" dirty="0"/>
              <a:t>Many ways for organizations to give.</a:t>
            </a:r>
          </a:p>
          <a:p>
            <a:r>
              <a:rPr lang="en-US" dirty="0"/>
              <a:t>Ensuring charitable donations well-spend.</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val="1669062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Philanthropy and Volunteerism</a:t>
            </a:r>
            <a:br>
              <a:rPr lang="en-US" dirty="0"/>
            </a:br>
            <a:r>
              <a:rPr lang="en-US" sz="2000" dirty="0"/>
              <a:t>(3 of 10)</a:t>
            </a:r>
            <a:endParaRPr lang="en-US" sz="2200" dirty="0"/>
          </a:p>
        </p:txBody>
      </p:sp>
      <p:sp>
        <p:nvSpPr>
          <p:cNvPr id="4" name="Content Placeholder 3"/>
          <p:cNvSpPr>
            <a:spLocks noGrp="1"/>
          </p:cNvSpPr>
          <p:nvPr>
            <p:ph idx="1"/>
          </p:nvPr>
        </p:nvSpPr>
        <p:spPr/>
        <p:txBody>
          <a:bodyPr>
            <a:normAutofit/>
          </a:bodyPr>
          <a:lstStyle/>
          <a:p>
            <a:pPr marL="0" indent="0">
              <a:buNone/>
            </a:pPr>
            <a:r>
              <a:rPr lang="en-US" dirty="0"/>
              <a:t>Giving Products</a:t>
            </a:r>
          </a:p>
          <a:p>
            <a:r>
              <a:rPr lang="en-US" dirty="0"/>
              <a:t>In-kind donations.</a:t>
            </a:r>
          </a:p>
          <a:p>
            <a:r>
              <a:rPr lang="en-US" dirty="0"/>
              <a:t>Organizational help: Good360.</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dirty="0"/>
          </a:p>
        </p:txBody>
      </p:sp>
    </p:spTree>
    <p:extLst>
      <p:ext uri="{BB962C8B-B14F-4D97-AF65-F5344CB8AC3E}">
        <p14:creationId xmlns:p14="http://schemas.microsoft.com/office/powerpoint/2010/main" val="2050163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Philanthropy and Volunteerism</a:t>
            </a:r>
            <a:br>
              <a:rPr lang="en-US" dirty="0"/>
            </a:br>
            <a:r>
              <a:rPr lang="en-US" sz="2000" dirty="0"/>
              <a:t>(4 of 10)</a:t>
            </a:r>
            <a:endParaRPr lang="en-US" sz="2200" dirty="0"/>
          </a:p>
        </p:txBody>
      </p:sp>
      <p:sp>
        <p:nvSpPr>
          <p:cNvPr id="4" name="Content Placeholder 3"/>
          <p:cNvSpPr>
            <a:spLocks noGrp="1"/>
          </p:cNvSpPr>
          <p:nvPr>
            <p:ph idx="1"/>
          </p:nvPr>
        </p:nvSpPr>
        <p:spPr/>
        <p:txBody>
          <a:bodyPr>
            <a:normAutofit/>
          </a:bodyPr>
          <a:lstStyle/>
          <a:p>
            <a:pPr marL="0" indent="0">
              <a:buNone/>
            </a:pPr>
            <a:r>
              <a:rPr lang="en-US" dirty="0"/>
              <a:t>Giving Skills</a:t>
            </a:r>
          </a:p>
          <a:p>
            <a:r>
              <a:rPr lang="en-US" dirty="0"/>
              <a:t>Volunteer activities.</a:t>
            </a:r>
          </a:p>
          <a:p>
            <a:r>
              <a:rPr lang="en-US" dirty="0"/>
              <a:t>Sabbaticals.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dirty="0"/>
          </a:p>
        </p:txBody>
      </p:sp>
    </p:spTree>
    <p:extLst>
      <p:ext uri="{BB962C8B-B14F-4D97-AF65-F5344CB8AC3E}">
        <p14:creationId xmlns:p14="http://schemas.microsoft.com/office/powerpoint/2010/main" val="1879759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Philanthropy and Volunteerism</a:t>
            </a:r>
            <a:br>
              <a:rPr lang="en-US" dirty="0"/>
            </a:br>
            <a:r>
              <a:rPr lang="en-US" sz="2000" dirty="0"/>
              <a:t>(5 of 10)</a:t>
            </a:r>
            <a:endParaRPr lang="en-US" sz="2200" dirty="0"/>
          </a:p>
        </p:txBody>
      </p:sp>
      <p:sp>
        <p:nvSpPr>
          <p:cNvPr id="4" name="Content Placeholder 3"/>
          <p:cNvSpPr>
            <a:spLocks noGrp="1"/>
          </p:cNvSpPr>
          <p:nvPr>
            <p:ph idx="1"/>
          </p:nvPr>
        </p:nvSpPr>
        <p:spPr/>
        <p:txBody>
          <a:bodyPr>
            <a:normAutofit/>
          </a:bodyPr>
          <a:lstStyle/>
          <a:p>
            <a:pPr marL="0" indent="0">
              <a:buNone/>
            </a:pPr>
            <a:r>
              <a:rPr lang="en-US" dirty="0"/>
              <a:t>Giving Job Opportunities</a:t>
            </a:r>
          </a:p>
          <a:p>
            <a:r>
              <a:rPr lang="en-US" dirty="0"/>
              <a:t>Some companies create special positions.</a:t>
            </a:r>
          </a:p>
          <a:p>
            <a:r>
              <a:rPr lang="en-US" dirty="0"/>
              <a:t>Ex-felons most in need of job opportunities.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dirty="0"/>
          </a:p>
        </p:txBody>
      </p:sp>
    </p:spTree>
    <p:extLst>
      <p:ext uri="{BB962C8B-B14F-4D97-AF65-F5344CB8AC3E}">
        <p14:creationId xmlns:p14="http://schemas.microsoft.com/office/powerpoint/2010/main" val="2792717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Philanthropy and Volunteerism</a:t>
            </a:r>
            <a:br>
              <a:rPr lang="en-US" dirty="0"/>
            </a:br>
            <a:r>
              <a:rPr lang="en-US" sz="2000" dirty="0"/>
              <a:t>(6 of 10)</a:t>
            </a:r>
            <a:endParaRPr lang="en-US" sz="2200" dirty="0"/>
          </a:p>
        </p:txBody>
      </p:sp>
      <p:sp>
        <p:nvSpPr>
          <p:cNvPr id="4" name="Content Placeholder 3"/>
          <p:cNvSpPr>
            <a:spLocks noGrp="1"/>
          </p:cNvSpPr>
          <p:nvPr>
            <p:ph idx="1"/>
          </p:nvPr>
        </p:nvSpPr>
        <p:spPr/>
        <p:txBody>
          <a:bodyPr>
            <a:normAutofit/>
          </a:bodyPr>
          <a:lstStyle/>
          <a:p>
            <a:pPr marL="0" indent="0">
              <a:buNone/>
            </a:pPr>
            <a:r>
              <a:rPr lang="en-US" dirty="0"/>
              <a:t>Strategic Philanthropy</a:t>
            </a:r>
          </a:p>
          <a:p>
            <a:r>
              <a:rPr lang="en-US" dirty="0"/>
              <a:t>Determine which organization can benefit the most from your products and skills.</a:t>
            </a:r>
          </a:p>
          <a:p>
            <a:r>
              <a:rPr lang="en-US" dirty="0"/>
              <a:t>Be empathetic to problems.</a:t>
            </a:r>
          </a:p>
          <a:p>
            <a:r>
              <a:rPr lang="en-US" dirty="0"/>
              <a:t>Accept limitations.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dirty="0"/>
          </a:p>
        </p:txBody>
      </p:sp>
    </p:spTree>
    <p:extLst>
      <p:ext uri="{BB962C8B-B14F-4D97-AF65-F5344CB8AC3E}">
        <p14:creationId xmlns:p14="http://schemas.microsoft.com/office/powerpoint/2010/main" val="24990739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Philanthropy and Volunteerism</a:t>
            </a:r>
            <a:br>
              <a:rPr lang="en-US" dirty="0"/>
            </a:br>
            <a:r>
              <a:rPr lang="en-US" sz="2000" dirty="0"/>
              <a:t>(7 of 10)</a:t>
            </a:r>
            <a:endParaRPr lang="en-US" sz="2200" dirty="0"/>
          </a:p>
        </p:txBody>
      </p:sp>
      <p:graphicFrame>
        <p:nvGraphicFramePr>
          <p:cNvPr id="6" name="Table 6">
            <a:extLst>
              <a:ext uri="{FF2B5EF4-FFF2-40B4-BE49-F238E27FC236}">
                <a16:creationId xmlns:a16="http://schemas.microsoft.com/office/drawing/2014/main" xmlns="" id="{BFBE4FBD-1AA8-473C-8CD8-315221A546EC}"/>
              </a:ext>
            </a:extLst>
          </p:cNvPr>
          <p:cNvGraphicFramePr>
            <a:graphicFrameLocks noGrp="1"/>
          </p:cNvGraphicFramePr>
          <p:nvPr>
            <p:ph idx="1"/>
            <p:extLst>
              <p:ext uri="{D42A27DB-BD31-4B8C-83A1-F6EECF244321}">
                <p14:modId xmlns:p14="http://schemas.microsoft.com/office/powerpoint/2010/main" val="3936060410"/>
              </p:ext>
            </p:extLst>
          </p:nvPr>
        </p:nvGraphicFramePr>
        <p:xfrm>
          <a:off x="457200" y="2133600"/>
          <a:ext cx="8229600" cy="296672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xmlns="" val="4174326527"/>
                    </a:ext>
                  </a:extLst>
                </a:gridCol>
                <a:gridCol w="7162800">
                  <a:extLst>
                    <a:ext uri="{9D8B030D-6E8A-4147-A177-3AD203B41FA5}">
                      <a16:colId xmlns:a16="http://schemas.microsoft.com/office/drawing/2014/main" xmlns="" val="3397690180"/>
                    </a:ext>
                  </a:extLst>
                </a:gridCol>
              </a:tblGrid>
              <a:tr h="370840">
                <a:tc>
                  <a:txBody>
                    <a:bodyPr/>
                    <a:lstStyle/>
                    <a:p>
                      <a:r>
                        <a:rPr lang="en-US" dirty="0"/>
                        <a:t>Step</a:t>
                      </a:r>
                    </a:p>
                  </a:txBody>
                  <a:tcPr/>
                </a:tc>
                <a:tc>
                  <a:txBody>
                    <a:bodyPr/>
                    <a:lstStyle/>
                    <a:p>
                      <a:r>
                        <a:rPr lang="en-US" dirty="0"/>
                        <a:t>Action</a:t>
                      </a:r>
                    </a:p>
                  </a:txBody>
                  <a:tcPr/>
                </a:tc>
                <a:extLst>
                  <a:ext uri="{0D108BD9-81ED-4DB2-BD59-A6C34878D82A}">
                    <a16:rowId xmlns:a16="http://schemas.microsoft.com/office/drawing/2014/main" xmlns="" val="2993331952"/>
                  </a:ext>
                </a:extLst>
              </a:tr>
              <a:tr h="370840">
                <a:tc>
                  <a:txBody>
                    <a:bodyPr/>
                    <a:lstStyle/>
                    <a:p>
                      <a:r>
                        <a:rPr lang="en-US" dirty="0"/>
                        <a:t>1</a:t>
                      </a:r>
                    </a:p>
                  </a:txBody>
                  <a:tcPr/>
                </a:tc>
                <a:tc>
                  <a:txBody>
                    <a:bodyPr/>
                    <a:lstStyle/>
                    <a:p>
                      <a:r>
                        <a:rPr lang="en-US" dirty="0"/>
                        <a:t>Assign a community involvement champion</a:t>
                      </a:r>
                    </a:p>
                  </a:txBody>
                  <a:tcPr/>
                </a:tc>
                <a:extLst>
                  <a:ext uri="{0D108BD9-81ED-4DB2-BD59-A6C34878D82A}">
                    <a16:rowId xmlns:a16="http://schemas.microsoft.com/office/drawing/2014/main" xmlns="" val="1411408258"/>
                  </a:ext>
                </a:extLst>
              </a:tr>
              <a:tr h="370840">
                <a:tc>
                  <a:txBody>
                    <a:bodyPr/>
                    <a:lstStyle/>
                    <a:p>
                      <a:r>
                        <a:rPr lang="en-US" dirty="0"/>
                        <a:t>2</a:t>
                      </a:r>
                    </a:p>
                  </a:txBody>
                  <a:tcPr/>
                </a:tc>
                <a:tc>
                  <a:txBody>
                    <a:bodyPr/>
                    <a:lstStyle/>
                    <a:p>
                      <a:r>
                        <a:rPr lang="en-US" sz="1800" kern="1200" dirty="0">
                          <a:solidFill>
                            <a:schemeClr val="dk1"/>
                          </a:solidFill>
                          <a:effectLst/>
                          <a:latin typeface="+mn-lt"/>
                          <a:ea typeface="+mn-ea"/>
                          <a:cs typeface="+mn-cs"/>
                        </a:rPr>
                        <a:t>Obtain management support</a:t>
                      </a:r>
                      <a:endParaRPr lang="en-US" dirty="0"/>
                    </a:p>
                  </a:txBody>
                  <a:tcPr/>
                </a:tc>
                <a:extLst>
                  <a:ext uri="{0D108BD9-81ED-4DB2-BD59-A6C34878D82A}">
                    <a16:rowId xmlns:a16="http://schemas.microsoft.com/office/drawing/2014/main" xmlns="" val="1414832032"/>
                  </a:ext>
                </a:extLst>
              </a:tr>
              <a:tr h="370840">
                <a:tc>
                  <a:txBody>
                    <a:bodyPr/>
                    <a:lstStyle/>
                    <a:p>
                      <a:r>
                        <a:rPr lang="en-US" dirty="0"/>
                        <a:t>3</a:t>
                      </a:r>
                    </a:p>
                  </a:txBody>
                  <a:tcPr/>
                </a:tc>
                <a:tc>
                  <a:txBody>
                    <a:bodyPr/>
                    <a:lstStyle/>
                    <a:p>
                      <a:r>
                        <a:rPr lang="en-US" dirty="0"/>
                        <a:t>Form a “community involvement team”</a:t>
                      </a:r>
                    </a:p>
                  </a:txBody>
                  <a:tcPr/>
                </a:tc>
                <a:extLst>
                  <a:ext uri="{0D108BD9-81ED-4DB2-BD59-A6C34878D82A}">
                    <a16:rowId xmlns:a16="http://schemas.microsoft.com/office/drawing/2014/main" xmlns="" val="3755081160"/>
                  </a:ext>
                </a:extLst>
              </a:tr>
              <a:tr h="370840">
                <a:tc>
                  <a:txBody>
                    <a:bodyPr/>
                    <a:lstStyle/>
                    <a:p>
                      <a:r>
                        <a:rPr lang="en-US" dirty="0"/>
                        <a:t>4</a:t>
                      </a:r>
                    </a:p>
                  </a:txBody>
                  <a:tcPr/>
                </a:tc>
                <a:tc>
                  <a:txBody>
                    <a:bodyPr/>
                    <a:lstStyle/>
                    <a:p>
                      <a:r>
                        <a:rPr lang="en-US" dirty="0"/>
                        <a:t>Conduct a company asset analysis</a:t>
                      </a:r>
                    </a:p>
                  </a:txBody>
                  <a:tcPr/>
                </a:tc>
                <a:extLst>
                  <a:ext uri="{0D108BD9-81ED-4DB2-BD59-A6C34878D82A}">
                    <a16:rowId xmlns:a16="http://schemas.microsoft.com/office/drawing/2014/main" xmlns="" val="170295022"/>
                  </a:ext>
                </a:extLst>
              </a:tr>
              <a:tr h="370840">
                <a:tc>
                  <a:txBody>
                    <a:bodyPr/>
                    <a:lstStyle/>
                    <a:p>
                      <a:r>
                        <a:rPr lang="en-US" dirty="0"/>
                        <a:t>5</a:t>
                      </a:r>
                    </a:p>
                  </a:txBody>
                  <a:tcPr/>
                </a:tc>
                <a:tc>
                  <a:txBody>
                    <a:bodyPr/>
                    <a:lstStyle/>
                    <a:p>
                      <a:r>
                        <a:rPr lang="en-US" dirty="0"/>
                        <a:t>Gather information on community needs</a:t>
                      </a:r>
                    </a:p>
                  </a:txBody>
                  <a:tcPr/>
                </a:tc>
                <a:extLst>
                  <a:ext uri="{0D108BD9-81ED-4DB2-BD59-A6C34878D82A}">
                    <a16:rowId xmlns:a16="http://schemas.microsoft.com/office/drawing/2014/main" xmlns="" val="760393040"/>
                  </a:ext>
                </a:extLst>
              </a:tr>
              <a:tr h="370840">
                <a:tc>
                  <a:txBody>
                    <a:bodyPr/>
                    <a:lstStyle/>
                    <a:p>
                      <a:r>
                        <a:rPr lang="en-US" dirty="0"/>
                        <a:t>6</a:t>
                      </a:r>
                    </a:p>
                  </a:txBody>
                  <a:tcPr/>
                </a:tc>
                <a:tc>
                  <a:txBody>
                    <a:bodyPr/>
                    <a:lstStyle/>
                    <a:p>
                      <a:r>
                        <a:rPr lang="en-US" sz="1800" kern="1200" dirty="0">
                          <a:solidFill>
                            <a:schemeClr val="dk1"/>
                          </a:solidFill>
                          <a:effectLst/>
                          <a:latin typeface="+mn-lt"/>
                          <a:ea typeface="+mn-ea"/>
                          <a:cs typeface="+mn-cs"/>
                        </a:rPr>
                        <a:t>Match </a:t>
                      </a:r>
                      <a:r>
                        <a:rPr lang="en-US" sz="1800" i="1" kern="1200" dirty="0">
                          <a:solidFill>
                            <a:schemeClr val="dk1"/>
                          </a:solidFill>
                          <a:effectLst/>
                          <a:latin typeface="+mn-lt"/>
                          <a:ea typeface="+mn-ea"/>
                          <a:cs typeface="+mn-cs"/>
                        </a:rPr>
                        <a:t>company</a:t>
                      </a:r>
                      <a:r>
                        <a:rPr lang="en-US" sz="1800" kern="1200" dirty="0">
                          <a:solidFill>
                            <a:schemeClr val="dk1"/>
                          </a:solidFill>
                          <a:effectLst/>
                          <a:latin typeface="+mn-lt"/>
                          <a:ea typeface="+mn-ea"/>
                          <a:cs typeface="+mn-cs"/>
                        </a:rPr>
                        <a:t> assets and </a:t>
                      </a:r>
                      <a:r>
                        <a:rPr lang="en-US" sz="1800" i="1" kern="1200" dirty="0">
                          <a:solidFill>
                            <a:schemeClr val="dk1"/>
                          </a:solidFill>
                          <a:effectLst/>
                          <a:latin typeface="+mn-lt"/>
                          <a:ea typeface="+mn-ea"/>
                          <a:cs typeface="+mn-cs"/>
                        </a:rPr>
                        <a:t>community</a:t>
                      </a:r>
                      <a:r>
                        <a:rPr lang="en-US" sz="1800" kern="1200" dirty="0">
                          <a:solidFill>
                            <a:schemeClr val="dk1"/>
                          </a:solidFill>
                          <a:effectLst/>
                          <a:latin typeface="+mn-lt"/>
                          <a:ea typeface="+mn-ea"/>
                          <a:cs typeface="+mn-cs"/>
                        </a:rPr>
                        <a:t> needs</a:t>
                      </a:r>
                      <a:endParaRPr lang="en-US" dirty="0"/>
                    </a:p>
                  </a:txBody>
                  <a:tcPr/>
                </a:tc>
                <a:extLst>
                  <a:ext uri="{0D108BD9-81ED-4DB2-BD59-A6C34878D82A}">
                    <a16:rowId xmlns:a16="http://schemas.microsoft.com/office/drawing/2014/main" xmlns="" val="2750181687"/>
                  </a:ext>
                </a:extLst>
              </a:tr>
              <a:tr h="370840">
                <a:tc>
                  <a:txBody>
                    <a:bodyPr/>
                    <a:lstStyle/>
                    <a:p>
                      <a:r>
                        <a:rPr lang="en-US" dirty="0"/>
                        <a:t>7</a:t>
                      </a:r>
                    </a:p>
                  </a:txBody>
                  <a:tcPr/>
                </a:tc>
                <a:tc>
                  <a:txBody>
                    <a:bodyPr/>
                    <a:lstStyle/>
                    <a:p>
                      <a:r>
                        <a:rPr lang="en-US" sz="1800" kern="1200" dirty="0">
                          <a:solidFill>
                            <a:schemeClr val="dk1"/>
                          </a:solidFill>
                          <a:effectLst/>
                          <a:latin typeface="+mn-lt"/>
                          <a:ea typeface="+mn-ea"/>
                          <a:cs typeface="+mn-cs"/>
                        </a:rPr>
                        <a:t>Match </a:t>
                      </a:r>
                      <a:r>
                        <a:rPr lang="en-US" sz="1800" i="1" kern="1200" dirty="0">
                          <a:solidFill>
                            <a:schemeClr val="dk1"/>
                          </a:solidFill>
                          <a:effectLst/>
                          <a:latin typeface="+mn-lt"/>
                          <a:ea typeface="+mn-ea"/>
                          <a:cs typeface="+mn-cs"/>
                        </a:rPr>
                        <a:t>community</a:t>
                      </a:r>
                      <a:r>
                        <a:rPr lang="en-US" sz="1800" kern="1200" dirty="0">
                          <a:solidFill>
                            <a:schemeClr val="dk1"/>
                          </a:solidFill>
                          <a:effectLst/>
                          <a:latin typeface="+mn-lt"/>
                          <a:ea typeface="+mn-ea"/>
                          <a:cs typeface="+mn-cs"/>
                        </a:rPr>
                        <a:t> assets and </a:t>
                      </a:r>
                      <a:r>
                        <a:rPr lang="en-US" sz="1800" i="1" kern="1200" dirty="0">
                          <a:solidFill>
                            <a:schemeClr val="dk1"/>
                          </a:solidFill>
                          <a:effectLst/>
                          <a:latin typeface="+mn-lt"/>
                          <a:ea typeface="+mn-ea"/>
                          <a:cs typeface="+mn-cs"/>
                        </a:rPr>
                        <a:t>company</a:t>
                      </a:r>
                      <a:r>
                        <a:rPr lang="en-US" sz="1800" kern="1200" dirty="0">
                          <a:solidFill>
                            <a:schemeClr val="dk1"/>
                          </a:solidFill>
                          <a:effectLst/>
                          <a:latin typeface="+mn-lt"/>
                          <a:ea typeface="+mn-ea"/>
                          <a:cs typeface="+mn-cs"/>
                        </a:rPr>
                        <a:t> needs</a:t>
                      </a:r>
                      <a:endParaRPr lang="en-US" dirty="0"/>
                    </a:p>
                  </a:txBody>
                  <a:tcPr/>
                </a:tc>
                <a:extLst>
                  <a:ext uri="{0D108BD9-81ED-4DB2-BD59-A6C34878D82A}">
                    <a16:rowId xmlns:a16="http://schemas.microsoft.com/office/drawing/2014/main" xmlns="" val="4274197533"/>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dirty="0"/>
          </a:p>
        </p:txBody>
      </p:sp>
    </p:spTree>
    <p:extLst>
      <p:ext uri="{BB962C8B-B14F-4D97-AF65-F5344CB8AC3E}">
        <p14:creationId xmlns:p14="http://schemas.microsoft.com/office/powerpoint/2010/main" val="1507265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International Business </a:t>
            </a:r>
            <a:r>
              <a:rPr lang="en-US" sz="2000" dirty="0"/>
              <a:t>(2 of 7)</a:t>
            </a:r>
          </a:p>
        </p:txBody>
      </p:sp>
      <p:graphicFrame>
        <p:nvGraphicFramePr>
          <p:cNvPr id="6" name="Table 6">
            <a:extLst>
              <a:ext uri="{FF2B5EF4-FFF2-40B4-BE49-F238E27FC236}">
                <a16:creationId xmlns:a16="http://schemas.microsoft.com/office/drawing/2014/main" xmlns="" id="{B6566D10-98C9-41A5-895B-CD18099CAC0D}"/>
              </a:ext>
            </a:extLst>
          </p:cNvPr>
          <p:cNvGraphicFramePr>
            <a:graphicFrameLocks noGrp="1"/>
          </p:cNvGraphicFramePr>
          <p:nvPr>
            <p:ph idx="1"/>
            <p:extLst>
              <p:ext uri="{D42A27DB-BD31-4B8C-83A1-F6EECF244321}">
                <p14:modId xmlns:p14="http://schemas.microsoft.com/office/powerpoint/2010/main" val="2806239559"/>
              </p:ext>
            </p:extLst>
          </p:nvPr>
        </p:nvGraphicFramePr>
        <p:xfrm>
          <a:off x="457200" y="2133600"/>
          <a:ext cx="8229600" cy="222504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xmlns="" val="3334087809"/>
                    </a:ext>
                  </a:extLst>
                </a:gridCol>
                <a:gridCol w="2971800">
                  <a:extLst>
                    <a:ext uri="{9D8B030D-6E8A-4147-A177-3AD203B41FA5}">
                      <a16:colId xmlns:a16="http://schemas.microsoft.com/office/drawing/2014/main" xmlns="" val="2013870470"/>
                    </a:ext>
                  </a:extLst>
                </a:gridCol>
                <a:gridCol w="1447800">
                  <a:extLst>
                    <a:ext uri="{9D8B030D-6E8A-4147-A177-3AD203B41FA5}">
                      <a16:colId xmlns:a16="http://schemas.microsoft.com/office/drawing/2014/main" xmlns="" val="2568241495"/>
                    </a:ext>
                  </a:extLst>
                </a:gridCol>
                <a:gridCol w="2895600">
                  <a:extLst>
                    <a:ext uri="{9D8B030D-6E8A-4147-A177-3AD203B41FA5}">
                      <a16:colId xmlns:a16="http://schemas.microsoft.com/office/drawing/2014/main" xmlns="" val="3865502215"/>
                    </a:ext>
                  </a:extLst>
                </a:gridCol>
              </a:tblGrid>
              <a:tr h="370840">
                <a:tc>
                  <a:txBody>
                    <a:bodyPr/>
                    <a:lstStyle/>
                    <a:p>
                      <a:r>
                        <a:rPr lang="en-US" dirty="0"/>
                        <a:t>Rank</a:t>
                      </a:r>
                    </a:p>
                  </a:txBody>
                  <a:tcPr/>
                </a:tc>
                <a:tc>
                  <a:txBody>
                    <a:bodyPr/>
                    <a:lstStyle/>
                    <a:p>
                      <a:r>
                        <a:rPr lang="en-US" dirty="0"/>
                        <a:t>Company</a:t>
                      </a:r>
                    </a:p>
                  </a:txBody>
                  <a:tcPr/>
                </a:tc>
                <a:tc>
                  <a:txBody>
                    <a:bodyPr/>
                    <a:lstStyle/>
                    <a:p>
                      <a:r>
                        <a:rPr lang="en-US" dirty="0"/>
                        <a:t>Sales</a:t>
                      </a:r>
                    </a:p>
                  </a:txBody>
                  <a:tcPr/>
                </a:tc>
                <a:tc>
                  <a:txBody>
                    <a:bodyPr/>
                    <a:lstStyle/>
                    <a:p>
                      <a:r>
                        <a:rPr lang="en-US" dirty="0"/>
                        <a:t>Headquarters</a:t>
                      </a:r>
                    </a:p>
                  </a:txBody>
                  <a:tcPr/>
                </a:tc>
                <a:extLst>
                  <a:ext uri="{0D108BD9-81ED-4DB2-BD59-A6C34878D82A}">
                    <a16:rowId xmlns:a16="http://schemas.microsoft.com/office/drawing/2014/main" xmlns="" val="794219195"/>
                  </a:ext>
                </a:extLst>
              </a:tr>
              <a:tr h="370840">
                <a:tc>
                  <a:txBody>
                    <a:bodyPr/>
                    <a:lstStyle/>
                    <a:p>
                      <a:r>
                        <a:rPr lang="en-US" dirty="0"/>
                        <a:t>1</a:t>
                      </a:r>
                    </a:p>
                  </a:txBody>
                  <a:tcPr/>
                </a:tc>
                <a:tc>
                  <a:txBody>
                    <a:bodyPr/>
                    <a:lstStyle/>
                    <a:p>
                      <a:pPr marL="0" marR="0">
                        <a:spcBef>
                          <a:spcPts val="0"/>
                        </a:spcBef>
                        <a:spcAft>
                          <a:spcPts val="0"/>
                        </a:spcAft>
                      </a:pPr>
                      <a:r>
                        <a:rPr lang="en-US" sz="1800" kern="1200" dirty="0">
                          <a:solidFill>
                            <a:schemeClr val="dk1"/>
                          </a:solidFill>
                          <a:latin typeface="+mn-lt"/>
                          <a:ea typeface="+mn-ea"/>
                          <a:cs typeface="+mn-cs"/>
                        </a:rPr>
                        <a:t>Walmart</a:t>
                      </a:r>
                    </a:p>
                  </a:txBody>
                  <a:tcPr marL="68580" marR="68580" marT="0" marB="0"/>
                </a:tc>
                <a:tc>
                  <a:txBody>
                    <a:bodyPr/>
                    <a:lstStyle/>
                    <a:p>
                      <a:pPr marL="0" marR="0">
                        <a:spcBef>
                          <a:spcPts val="0"/>
                        </a:spcBef>
                        <a:spcAft>
                          <a:spcPts val="0"/>
                        </a:spcAft>
                      </a:pPr>
                      <a:r>
                        <a:rPr lang="en-US" sz="1800" kern="1200" dirty="0">
                          <a:solidFill>
                            <a:schemeClr val="dk1"/>
                          </a:solidFill>
                          <a:latin typeface="+mn-lt"/>
                          <a:ea typeface="+mn-ea"/>
                          <a:cs typeface="+mn-cs"/>
                        </a:rPr>
                        <a:t>$514 billion</a:t>
                      </a:r>
                    </a:p>
                  </a:txBody>
                  <a:tcPr marL="68580" marR="68580" marT="0" marB="0"/>
                </a:tc>
                <a:tc>
                  <a:txBody>
                    <a:bodyPr/>
                    <a:lstStyle/>
                    <a:p>
                      <a:pPr marL="0" marR="0">
                        <a:spcBef>
                          <a:spcPts val="0"/>
                        </a:spcBef>
                        <a:spcAft>
                          <a:spcPts val="0"/>
                        </a:spcAft>
                      </a:pPr>
                      <a:r>
                        <a:rPr lang="en-US" sz="1800" kern="1200" dirty="0">
                          <a:solidFill>
                            <a:schemeClr val="dk1"/>
                          </a:solidFill>
                          <a:latin typeface="+mn-lt"/>
                          <a:ea typeface="+mn-ea"/>
                          <a:cs typeface="+mn-cs"/>
                        </a:rPr>
                        <a:t>United States</a:t>
                      </a:r>
                    </a:p>
                  </a:txBody>
                  <a:tcPr marL="68580" marR="68580" marT="0" marB="0"/>
                </a:tc>
                <a:extLst>
                  <a:ext uri="{0D108BD9-81ED-4DB2-BD59-A6C34878D82A}">
                    <a16:rowId xmlns:a16="http://schemas.microsoft.com/office/drawing/2014/main" xmlns="" val="133838027"/>
                  </a:ext>
                </a:extLst>
              </a:tr>
              <a:tr h="370840">
                <a:tc>
                  <a:txBody>
                    <a:bodyPr/>
                    <a:lstStyle/>
                    <a:p>
                      <a:r>
                        <a:rPr lang="en-US" dirty="0"/>
                        <a:t>2</a:t>
                      </a:r>
                    </a:p>
                  </a:txBody>
                  <a:tcPr/>
                </a:tc>
                <a:tc>
                  <a:txBody>
                    <a:bodyPr/>
                    <a:lstStyle/>
                    <a:p>
                      <a:pPr marL="0" marR="0">
                        <a:spcBef>
                          <a:spcPts val="0"/>
                        </a:spcBef>
                        <a:spcAft>
                          <a:spcPts val="0"/>
                        </a:spcAft>
                      </a:pPr>
                      <a:r>
                        <a:rPr lang="en-US" sz="1800" kern="1200" dirty="0">
                          <a:solidFill>
                            <a:schemeClr val="dk1"/>
                          </a:solidFill>
                          <a:latin typeface="+mn-lt"/>
                          <a:ea typeface="+mn-ea"/>
                          <a:cs typeface="+mn-cs"/>
                        </a:rPr>
                        <a:t>Sinopec Group</a:t>
                      </a:r>
                    </a:p>
                  </a:txBody>
                  <a:tcPr marL="68580" marR="68580" marT="0" marB="0"/>
                </a:tc>
                <a:tc>
                  <a:txBody>
                    <a:bodyPr/>
                    <a:lstStyle/>
                    <a:p>
                      <a:pPr marL="0" marR="0">
                        <a:spcBef>
                          <a:spcPts val="0"/>
                        </a:spcBef>
                        <a:spcAft>
                          <a:spcPts val="0"/>
                        </a:spcAft>
                      </a:pPr>
                      <a:r>
                        <a:rPr lang="en-US" sz="1800" kern="1200" dirty="0">
                          <a:solidFill>
                            <a:schemeClr val="dk1"/>
                          </a:solidFill>
                          <a:latin typeface="+mn-lt"/>
                          <a:ea typeface="+mn-ea"/>
                          <a:cs typeface="+mn-cs"/>
                        </a:rPr>
                        <a:t>$415 billion</a:t>
                      </a:r>
                    </a:p>
                  </a:txBody>
                  <a:tcPr marL="68580" marR="68580" marT="0" marB="0"/>
                </a:tc>
                <a:tc>
                  <a:txBody>
                    <a:bodyPr/>
                    <a:lstStyle/>
                    <a:p>
                      <a:pPr marL="0" marR="0">
                        <a:spcBef>
                          <a:spcPts val="0"/>
                        </a:spcBef>
                        <a:spcAft>
                          <a:spcPts val="0"/>
                        </a:spcAft>
                      </a:pPr>
                      <a:r>
                        <a:rPr lang="en-US" sz="1800" kern="1200" dirty="0">
                          <a:solidFill>
                            <a:schemeClr val="dk1"/>
                          </a:solidFill>
                          <a:latin typeface="+mn-lt"/>
                          <a:ea typeface="+mn-ea"/>
                          <a:cs typeface="+mn-cs"/>
                        </a:rPr>
                        <a:t>China</a:t>
                      </a:r>
                    </a:p>
                  </a:txBody>
                  <a:tcPr marL="68580" marR="68580" marT="0" marB="0"/>
                </a:tc>
                <a:extLst>
                  <a:ext uri="{0D108BD9-81ED-4DB2-BD59-A6C34878D82A}">
                    <a16:rowId xmlns:a16="http://schemas.microsoft.com/office/drawing/2014/main" xmlns="" val="715831504"/>
                  </a:ext>
                </a:extLst>
              </a:tr>
              <a:tr h="370840">
                <a:tc>
                  <a:txBody>
                    <a:bodyPr/>
                    <a:lstStyle/>
                    <a:p>
                      <a:r>
                        <a:rPr lang="en-US" dirty="0"/>
                        <a:t>3</a:t>
                      </a:r>
                    </a:p>
                  </a:txBody>
                  <a:tcPr/>
                </a:tc>
                <a:tc>
                  <a:txBody>
                    <a:bodyPr/>
                    <a:lstStyle/>
                    <a:p>
                      <a:pPr marL="0" marR="0">
                        <a:spcBef>
                          <a:spcPts val="0"/>
                        </a:spcBef>
                        <a:spcAft>
                          <a:spcPts val="0"/>
                        </a:spcAft>
                      </a:pPr>
                      <a:r>
                        <a:rPr lang="en-US" sz="1800" kern="1200" dirty="0">
                          <a:solidFill>
                            <a:schemeClr val="dk1"/>
                          </a:solidFill>
                          <a:latin typeface="+mn-lt"/>
                          <a:ea typeface="+mn-ea"/>
                          <a:cs typeface="+mn-cs"/>
                        </a:rPr>
                        <a:t>Royal Dutch Shell</a:t>
                      </a:r>
                    </a:p>
                  </a:txBody>
                  <a:tcPr marL="68580" marR="68580" marT="0" marB="0"/>
                </a:tc>
                <a:tc>
                  <a:txBody>
                    <a:bodyPr/>
                    <a:lstStyle/>
                    <a:p>
                      <a:pPr marL="0" marR="0">
                        <a:spcBef>
                          <a:spcPts val="0"/>
                        </a:spcBef>
                        <a:spcAft>
                          <a:spcPts val="0"/>
                        </a:spcAft>
                      </a:pPr>
                      <a:r>
                        <a:rPr lang="en-US" sz="1800" kern="1200" dirty="0">
                          <a:solidFill>
                            <a:schemeClr val="dk1"/>
                          </a:solidFill>
                          <a:latin typeface="+mn-lt"/>
                          <a:ea typeface="+mn-ea"/>
                          <a:cs typeface="+mn-cs"/>
                        </a:rPr>
                        <a:t>$397 billion</a:t>
                      </a:r>
                    </a:p>
                  </a:txBody>
                  <a:tcPr marL="68580" marR="68580" marT="0" marB="0"/>
                </a:tc>
                <a:tc>
                  <a:txBody>
                    <a:bodyPr/>
                    <a:lstStyle/>
                    <a:p>
                      <a:pPr marL="0" marR="0">
                        <a:spcBef>
                          <a:spcPts val="0"/>
                        </a:spcBef>
                        <a:spcAft>
                          <a:spcPts val="0"/>
                        </a:spcAft>
                      </a:pPr>
                      <a:r>
                        <a:rPr lang="en-US" sz="1800" kern="1200" dirty="0">
                          <a:solidFill>
                            <a:schemeClr val="dk1"/>
                          </a:solidFill>
                          <a:latin typeface="+mn-lt"/>
                          <a:ea typeface="+mn-ea"/>
                          <a:cs typeface="+mn-cs"/>
                        </a:rPr>
                        <a:t>Netherlands and England</a:t>
                      </a:r>
                    </a:p>
                  </a:txBody>
                  <a:tcPr marL="68580" marR="68580" marT="0" marB="0"/>
                </a:tc>
                <a:extLst>
                  <a:ext uri="{0D108BD9-81ED-4DB2-BD59-A6C34878D82A}">
                    <a16:rowId xmlns:a16="http://schemas.microsoft.com/office/drawing/2014/main" xmlns="" val="1145886477"/>
                  </a:ext>
                </a:extLst>
              </a:tr>
              <a:tr h="370840">
                <a:tc>
                  <a:txBody>
                    <a:bodyPr/>
                    <a:lstStyle/>
                    <a:p>
                      <a:r>
                        <a:rPr lang="en-US" dirty="0"/>
                        <a:t>4</a:t>
                      </a:r>
                    </a:p>
                  </a:txBody>
                  <a:tcPr/>
                </a:tc>
                <a:tc>
                  <a:txBody>
                    <a:bodyPr/>
                    <a:lstStyle/>
                    <a:p>
                      <a:pPr marL="0" marR="0">
                        <a:spcBef>
                          <a:spcPts val="0"/>
                        </a:spcBef>
                        <a:spcAft>
                          <a:spcPts val="0"/>
                        </a:spcAft>
                      </a:pPr>
                      <a:r>
                        <a:rPr lang="en-US" sz="1800" kern="1200" dirty="0">
                          <a:solidFill>
                            <a:schemeClr val="dk1"/>
                          </a:solidFill>
                          <a:latin typeface="+mn-lt"/>
                          <a:ea typeface="+mn-ea"/>
                          <a:cs typeface="+mn-cs"/>
                        </a:rPr>
                        <a:t>China National Petroleum</a:t>
                      </a:r>
                    </a:p>
                  </a:txBody>
                  <a:tcPr marL="68580" marR="68580" marT="0" marB="0"/>
                </a:tc>
                <a:tc>
                  <a:txBody>
                    <a:bodyPr/>
                    <a:lstStyle/>
                    <a:p>
                      <a:pPr marL="0" marR="0">
                        <a:spcBef>
                          <a:spcPts val="0"/>
                        </a:spcBef>
                        <a:spcAft>
                          <a:spcPts val="0"/>
                        </a:spcAft>
                      </a:pPr>
                      <a:r>
                        <a:rPr lang="en-US" sz="1800" kern="1200" dirty="0">
                          <a:solidFill>
                            <a:schemeClr val="dk1"/>
                          </a:solidFill>
                          <a:latin typeface="+mn-lt"/>
                          <a:ea typeface="+mn-ea"/>
                          <a:cs typeface="+mn-cs"/>
                        </a:rPr>
                        <a:t>$393 billion</a:t>
                      </a:r>
                    </a:p>
                  </a:txBody>
                  <a:tcPr marL="68580" marR="68580" marT="0" marB="0"/>
                </a:tc>
                <a:tc>
                  <a:txBody>
                    <a:bodyPr/>
                    <a:lstStyle/>
                    <a:p>
                      <a:pPr marL="0" marR="0">
                        <a:spcBef>
                          <a:spcPts val="0"/>
                        </a:spcBef>
                        <a:spcAft>
                          <a:spcPts val="0"/>
                        </a:spcAft>
                      </a:pPr>
                      <a:r>
                        <a:rPr lang="en-US" sz="1800" kern="1200" dirty="0">
                          <a:solidFill>
                            <a:schemeClr val="dk1"/>
                          </a:solidFill>
                          <a:latin typeface="+mn-lt"/>
                          <a:ea typeface="+mn-ea"/>
                          <a:cs typeface="+mn-cs"/>
                        </a:rPr>
                        <a:t>China</a:t>
                      </a:r>
                    </a:p>
                  </a:txBody>
                  <a:tcPr marL="68580" marR="68580" marT="0" marB="0"/>
                </a:tc>
                <a:extLst>
                  <a:ext uri="{0D108BD9-81ED-4DB2-BD59-A6C34878D82A}">
                    <a16:rowId xmlns:a16="http://schemas.microsoft.com/office/drawing/2014/main" xmlns="" val="153363060"/>
                  </a:ext>
                </a:extLst>
              </a:tr>
              <a:tr h="370840">
                <a:tc>
                  <a:txBody>
                    <a:bodyPr/>
                    <a:lstStyle/>
                    <a:p>
                      <a:r>
                        <a:rPr lang="en-US" dirty="0"/>
                        <a:t>5</a:t>
                      </a:r>
                    </a:p>
                  </a:txBody>
                  <a:tcPr/>
                </a:tc>
                <a:tc>
                  <a:txBody>
                    <a:bodyPr/>
                    <a:lstStyle/>
                    <a:p>
                      <a:pPr marL="0" marR="0">
                        <a:spcBef>
                          <a:spcPts val="0"/>
                        </a:spcBef>
                        <a:spcAft>
                          <a:spcPts val="0"/>
                        </a:spcAft>
                      </a:pPr>
                      <a:r>
                        <a:rPr lang="en-US" sz="1800" kern="1200" dirty="0">
                          <a:solidFill>
                            <a:schemeClr val="dk1"/>
                          </a:solidFill>
                          <a:latin typeface="+mn-lt"/>
                          <a:ea typeface="+mn-ea"/>
                          <a:cs typeface="+mn-cs"/>
                        </a:rPr>
                        <a:t>State Grid</a:t>
                      </a:r>
                    </a:p>
                  </a:txBody>
                  <a:tcPr marL="68580" marR="68580" marT="0" marB="0"/>
                </a:tc>
                <a:tc>
                  <a:txBody>
                    <a:bodyPr/>
                    <a:lstStyle/>
                    <a:p>
                      <a:pPr marL="0" marR="0">
                        <a:spcBef>
                          <a:spcPts val="0"/>
                        </a:spcBef>
                        <a:spcAft>
                          <a:spcPts val="0"/>
                        </a:spcAft>
                      </a:pPr>
                      <a:r>
                        <a:rPr lang="en-US" sz="1800" kern="1200" dirty="0">
                          <a:solidFill>
                            <a:schemeClr val="dk1"/>
                          </a:solidFill>
                          <a:latin typeface="+mn-lt"/>
                          <a:ea typeface="+mn-ea"/>
                          <a:cs typeface="+mn-cs"/>
                        </a:rPr>
                        <a:t>$387 billion</a:t>
                      </a:r>
                    </a:p>
                  </a:txBody>
                  <a:tcPr marL="68580" marR="68580" marT="0" marB="0"/>
                </a:tc>
                <a:tc>
                  <a:txBody>
                    <a:bodyPr/>
                    <a:lstStyle/>
                    <a:p>
                      <a:pPr marL="0" marR="0">
                        <a:spcBef>
                          <a:spcPts val="0"/>
                        </a:spcBef>
                        <a:spcAft>
                          <a:spcPts val="0"/>
                        </a:spcAft>
                      </a:pPr>
                      <a:r>
                        <a:rPr lang="en-US" sz="1800" kern="1200" dirty="0">
                          <a:solidFill>
                            <a:schemeClr val="dk1"/>
                          </a:solidFill>
                          <a:latin typeface="+mn-lt"/>
                          <a:ea typeface="+mn-ea"/>
                          <a:cs typeface="+mn-cs"/>
                        </a:rPr>
                        <a:t>China</a:t>
                      </a:r>
                    </a:p>
                  </a:txBody>
                  <a:tcPr marL="68580" marR="68580" marT="0" marB="0"/>
                </a:tc>
                <a:extLst>
                  <a:ext uri="{0D108BD9-81ED-4DB2-BD59-A6C34878D82A}">
                    <a16:rowId xmlns:a16="http://schemas.microsoft.com/office/drawing/2014/main" xmlns="" val="1012382174"/>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2783918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Philanthropy and Volunteerism</a:t>
            </a:r>
            <a:br>
              <a:rPr lang="en-US" dirty="0"/>
            </a:br>
            <a:r>
              <a:rPr lang="en-US" sz="2000" dirty="0"/>
              <a:t>(8 of 10)</a:t>
            </a:r>
            <a:endParaRPr lang="en-US" sz="2200" dirty="0"/>
          </a:p>
        </p:txBody>
      </p:sp>
      <p:graphicFrame>
        <p:nvGraphicFramePr>
          <p:cNvPr id="6" name="Table 6">
            <a:extLst>
              <a:ext uri="{FF2B5EF4-FFF2-40B4-BE49-F238E27FC236}">
                <a16:creationId xmlns:a16="http://schemas.microsoft.com/office/drawing/2014/main" xmlns="" id="{BFBE4FBD-1AA8-473C-8CD8-315221A546EC}"/>
              </a:ext>
            </a:extLst>
          </p:cNvPr>
          <p:cNvGraphicFramePr>
            <a:graphicFrameLocks noGrp="1"/>
          </p:cNvGraphicFramePr>
          <p:nvPr>
            <p:ph idx="1"/>
            <p:extLst>
              <p:ext uri="{D42A27DB-BD31-4B8C-83A1-F6EECF244321}">
                <p14:modId xmlns:p14="http://schemas.microsoft.com/office/powerpoint/2010/main" val="442363317"/>
              </p:ext>
            </p:extLst>
          </p:nvPr>
        </p:nvGraphicFramePr>
        <p:xfrm>
          <a:off x="457200" y="2133600"/>
          <a:ext cx="8229600" cy="259588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xmlns="" val="4174326527"/>
                    </a:ext>
                  </a:extLst>
                </a:gridCol>
                <a:gridCol w="7162800">
                  <a:extLst>
                    <a:ext uri="{9D8B030D-6E8A-4147-A177-3AD203B41FA5}">
                      <a16:colId xmlns:a16="http://schemas.microsoft.com/office/drawing/2014/main" xmlns="" val="3397690180"/>
                    </a:ext>
                  </a:extLst>
                </a:gridCol>
              </a:tblGrid>
              <a:tr h="370840">
                <a:tc>
                  <a:txBody>
                    <a:bodyPr/>
                    <a:lstStyle/>
                    <a:p>
                      <a:r>
                        <a:rPr lang="en-US" dirty="0"/>
                        <a:t>Step</a:t>
                      </a:r>
                    </a:p>
                  </a:txBody>
                  <a:tcPr/>
                </a:tc>
                <a:tc>
                  <a:txBody>
                    <a:bodyPr/>
                    <a:lstStyle/>
                    <a:p>
                      <a:r>
                        <a:rPr lang="en-US" dirty="0"/>
                        <a:t>Action</a:t>
                      </a:r>
                    </a:p>
                  </a:txBody>
                  <a:tcPr/>
                </a:tc>
                <a:extLst>
                  <a:ext uri="{0D108BD9-81ED-4DB2-BD59-A6C34878D82A}">
                    <a16:rowId xmlns:a16="http://schemas.microsoft.com/office/drawing/2014/main" xmlns="" val="2993331952"/>
                  </a:ext>
                </a:extLst>
              </a:tr>
              <a:tr h="370840">
                <a:tc>
                  <a:txBody>
                    <a:bodyPr/>
                    <a:lstStyle/>
                    <a:p>
                      <a:r>
                        <a:rPr lang="en-US" dirty="0"/>
                        <a:t>8</a:t>
                      </a:r>
                    </a:p>
                  </a:txBody>
                  <a:tcPr/>
                </a:tc>
                <a:tc>
                  <a:txBody>
                    <a:bodyPr/>
                    <a:lstStyle/>
                    <a:p>
                      <a:r>
                        <a:rPr lang="en-US" sz="1800" kern="1200" dirty="0">
                          <a:solidFill>
                            <a:schemeClr val="dk1"/>
                          </a:solidFill>
                          <a:effectLst/>
                          <a:latin typeface="+mn-lt"/>
                          <a:ea typeface="+mn-ea"/>
                          <a:cs typeface="+mn-cs"/>
                        </a:rPr>
                        <a:t>Develop a strategic partnership with a community organization</a:t>
                      </a:r>
                      <a:endParaRPr lang="en-US" dirty="0"/>
                    </a:p>
                  </a:txBody>
                  <a:tcPr/>
                </a:tc>
                <a:extLst>
                  <a:ext uri="{0D108BD9-81ED-4DB2-BD59-A6C34878D82A}">
                    <a16:rowId xmlns:a16="http://schemas.microsoft.com/office/drawing/2014/main" xmlns="" val="2459965223"/>
                  </a:ext>
                </a:extLst>
              </a:tr>
              <a:tr h="370840">
                <a:tc>
                  <a:txBody>
                    <a:bodyPr/>
                    <a:lstStyle/>
                    <a:p>
                      <a:r>
                        <a:rPr lang="en-US" dirty="0"/>
                        <a:t>9</a:t>
                      </a:r>
                    </a:p>
                  </a:txBody>
                  <a:tcPr/>
                </a:tc>
                <a:tc>
                  <a:txBody>
                    <a:bodyPr/>
                    <a:lstStyle/>
                    <a:p>
                      <a:r>
                        <a:rPr lang="en-US" sz="1800" kern="1200" dirty="0">
                          <a:solidFill>
                            <a:schemeClr val="dk1"/>
                          </a:solidFill>
                          <a:effectLst/>
                          <a:latin typeface="+mn-lt"/>
                          <a:ea typeface="+mn-ea"/>
                          <a:cs typeface="+mn-cs"/>
                        </a:rPr>
                        <a:t>Create a vision and goal statement</a:t>
                      </a:r>
                      <a:endParaRPr lang="en-US" dirty="0"/>
                    </a:p>
                  </a:txBody>
                  <a:tcPr/>
                </a:tc>
                <a:extLst>
                  <a:ext uri="{0D108BD9-81ED-4DB2-BD59-A6C34878D82A}">
                    <a16:rowId xmlns:a16="http://schemas.microsoft.com/office/drawing/2014/main" xmlns="" val="2265317365"/>
                  </a:ext>
                </a:extLst>
              </a:tr>
              <a:tr h="370840">
                <a:tc>
                  <a:txBody>
                    <a:bodyPr/>
                    <a:lstStyle/>
                    <a:p>
                      <a:r>
                        <a:rPr lang="en-US" dirty="0"/>
                        <a:t>10</a:t>
                      </a:r>
                    </a:p>
                  </a:txBody>
                  <a:tcPr/>
                </a:tc>
                <a:tc>
                  <a:txBody>
                    <a:bodyPr/>
                    <a:lstStyle/>
                    <a:p>
                      <a:r>
                        <a:rPr lang="en-US" sz="1800" kern="1200" dirty="0">
                          <a:solidFill>
                            <a:schemeClr val="dk1"/>
                          </a:solidFill>
                          <a:effectLst/>
                          <a:latin typeface="+mn-lt"/>
                          <a:ea typeface="+mn-ea"/>
                          <a:cs typeface="+mn-cs"/>
                        </a:rPr>
                        <a:t>Determine a practical application</a:t>
                      </a:r>
                      <a:endParaRPr lang="en-US" dirty="0"/>
                    </a:p>
                  </a:txBody>
                  <a:tcPr/>
                </a:tc>
                <a:extLst>
                  <a:ext uri="{0D108BD9-81ED-4DB2-BD59-A6C34878D82A}">
                    <a16:rowId xmlns:a16="http://schemas.microsoft.com/office/drawing/2014/main" xmlns="" val="429153161"/>
                  </a:ext>
                </a:extLst>
              </a:tr>
              <a:tr h="370840">
                <a:tc>
                  <a:txBody>
                    <a:bodyPr/>
                    <a:lstStyle/>
                    <a:p>
                      <a:r>
                        <a:rPr lang="en-US" dirty="0"/>
                        <a:t>11</a:t>
                      </a:r>
                    </a:p>
                  </a:txBody>
                  <a:tcPr/>
                </a:tc>
                <a:tc>
                  <a:txBody>
                    <a:bodyPr/>
                    <a:lstStyle/>
                    <a:p>
                      <a:r>
                        <a:rPr lang="en-US" sz="1800" kern="1200" dirty="0">
                          <a:solidFill>
                            <a:schemeClr val="dk1"/>
                          </a:solidFill>
                          <a:effectLst/>
                          <a:latin typeface="+mn-lt"/>
                          <a:ea typeface="+mn-ea"/>
                          <a:cs typeface="+mn-cs"/>
                        </a:rPr>
                        <a:t>Involve other employees in the community involvement process</a:t>
                      </a:r>
                      <a:endParaRPr lang="en-US" dirty="0"/>
                    </a:p>
                  </a:txBody>
                  <a:tcPr/>
                </a:tc>
                <a:extLst>
                  <a:ext uri="{0D108BD9-81ED-4DB2-BD59-A6C34878D82A}">
                    <a16:rowId xmlns:a16="http://schemas.microsoft.com/office/drawing/2014/main" xmlns="" val="3428983007"/>
                  </a:ext>
                </a:extLst>
              </a:tr>
              <a:tr h="370840">
                <a:tc>
                  <a:txBody>
                    <a:bodyPr/>
                    <a:lstStyle/>
                    <a:p>
                      <a:r>
                        <a:rPr lang="en-US" dirty="0"/>
                        <a:t>12</a:t>
                      </a:r>
                    </a:p>
                  </a:txBody>
                  <a:tcPr/>
                </a:tc>
                <a:tc>
                  <a:txBody>
                    <a:bodyPr/>
                    <a:lstStyle/>
                    <a:p>
                      <a:r>
                        <a:rPr lang="en-US" sz="1800" kern="1200" dirty="0">
                          <a:solidFill>
                            <a:schemeClr val="dk1"/>
                          </a:solidFill>
                          <a:effectLst/>
                          <a:latin typeface="+mn-lt"/>
                          <a:ea typeface="+mn-ea"/>
                          <a:cs typeface="+mn-cs"/>
                        </a:rPr>
                        <a:t>Assess performance</a:t>
                      </a:r>
                      <a:endParaRPr lang="en-US" dirty="0"/>
                    </a:p>
                  </a:txBody>
                  <a:tcPr/>
                </a:tc>
                <a:extLst>
                  <a:ext uri="{0D108BD9-81ED-4DB2-BD59-A6C34878D82A}">
                    <a16:rowId xmlns:a16="http://schemas.microsoft.com/office/drawing/2014/main" xmlns="" val="1607690435"/>
                  </a:ext>
                </a:extLst>
              </a:tr>
              <a:tr h="370840">
                <a:tc>
                  <a:txBody>
                    <a:bodyPr/>
                    <a:lstStyle/>
                    <a:p>
                      <a:r>
                        <a:rPr lang="en-US" dirty="0"/>
                        <a:t>13</a:t>
                      </a:r>
                    </a:p>
                  </a:txBody>
                  <a:tcPr/>
                </a:tc>
                <a:tc>
                  <a:txBody>
                    <a:bodyPr/>
                    <a:lstStyle/>
                    <a:p>
                      <a:r>
                        <a:rPr lang="en-US" sz="1800" kern="1200" dirty="0">
                          <a:solidFill>
                            <a:schemeClr val="dk1"/>
                          </a:solidFill>
                          <a:effectLst/>
                          <a:latin typeface="+mn-lt"/>
                          <a:ea typeface="+mn-ea"/>
                          <a:cs typeface="+mn-cs"/>
                        </a:rPr>
                        <a:t>Support other opportunities</a:t>
                      </a:r>
                      <a:endParaRPr lang="en-US" dirty="0"/>
                    </a:p>
                  </a:txBody>
                  <a:tcPr/>
                </a:tc>
                <a:extLst>
                  <a:ext uri="{0D108BD9-81ED-4DB2-BD59-A6C34878D82A}">
                    <a16:rowId xmlns:a16="http://schemas.microsoft.com/office/drawing/2014/main" xmlns="" val="1969808245"/>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dirty="0"/>
          </a:p>
        </p:txBody>
      </p:sp>
    </p:spTree>
    <p:extLst>
      <p:ext uri="{BB962C8B-B14F-4D97-AF65-F5344CB8AC3E}">
        <p14:creationId xmlns:p14="http://schemas.microsoft.com/office/powerpoint/2010/main" val="732091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Philanthropy and Volunteerism</a:t>
            </a:r>
            <a:br>
              <a:rPr lang="en-US" dirty="0"/>
            </a:br>
            <a:r>
              <a:rPr lang="en-US" sz="2000" dirty="0"/>
              <a:t>(9 of 10)</a:t>
            </a:r>
            <a:endParaRPr lang="en-US" sz="2200" dirty="0"/>
          </a:p>
        </p:txBody>
      </p:sp>
      <p:sp>
        <p:nvSpPr>
          <p:cNvPr id="4" name="Content Placeholder 3"/>
          <p:cNvSpPr>
            <a:spLocks noGrp="1"/>
          </p:cNvSpPr>
          <p:nvPr>
            <p:ph idx="1"/>
          </p:nvPr>
        </p:nvSpPr>
        <p:spPr/>
        <p:txBody>
          <a:bodyPr>
            <a:normAutofit/>
          </a:bodyPr>
          <a:lstStyle/>
          <a:p>
            <a:pPr marL="0" indent="0">
              <a:buNone/>
            </a:pPr>
            <a:r>
              <a:rPr lang="en-US" dirty="0"/>
              <a:t>Community Involvement Management Process and Employee Training Benefits</a:t>
            </a:r>
          </a:p>
          <a:p>
            <a:r>
              <a:rPr lang="en-US" dirty="0"/>
              <a:t>Benefits include: team building, leadership training, and project management.</a:t>
            </a:r>
          </a:p>
          <a:p>
            <a:r>
              <a:rPr lang="en-US" dirty="0"/>
              <a:t>Example: Timberland.</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dirty="0"/>
          </a:p>
        </p:txBody>
      </p:sp>
    </p:spTree>
    <p:extLst>
      <p:ext uri="{BB962C8B-B14F-4D97-AF65-F5344CB8AC3E}">
        <p14:creationId xmlns:p14="http://schemas.microsoft.com/office/powerpoint/2010/main" val="14475351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Philanthropy and Volunteerism</a:t>
            </a:r>
            <a:br>
              <a:rPr lang="en-US" dirty="0"/>
            </a:br>
            <a:r>
              <a:rPr lang="en-US" sz="2000" dirty="0"/>
              <a:t>(10 of 10)</a:t>
            </a:r>
            <a:endParaRPr lang="en-US" sz="2200" dirty="0"/>
          </a:p>
        </p:txBody>
      </p:sp>
      <p:sp>
        <p:nvSpPr>
          <p:cNvPr id="4" name="Content Placeholder 3"/>
          <p:cNvSpPr>
            <a:spLocks noGrp="1"/>
          </p:cNvSpPr>
          <p:nvPr>
            <p:ph idx="1"/>
          </p:nvPr>
        </p:nvSpPr>
        <p:spPr/>
        <p:txBody>
          <a:bodyPr>
            <a:normAutofit/>
          </a:bodyPr>
          <a:lstStyle/>
          <a:p>
            <a:pPr marL="0" indent="0">
              <a:buNone/>
            </a:pPr>
            <a:r>
              <a:rPr lang="en-US" dirty="0"/>
              <a:t>Happiness and Work–Life Balance</a:t>
            </a:r>
          </a:p>
          <a:p>
            <a:r>
              <a:rPr lang="en-US" dirty="0"/>
              <a:t>4 factors for happiness.</a:t>
            </a:r>
          </a:p>
          <a:p>
            <a:r>
              <a:rPr lang="en-US" dirty="0"/>
              <a:t>Work–life balance.</a:t>
            </a:r>
          </a:p>
          <a:p>
            <a:r>
              <a:rPr lang="en-US" dirty="0"/>
              <a:t>Organisation for Economic Co-operation and Development scores.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dirty="0"/>
          </a:p>
        </p:txBody>
      </p:sp>
    </p:spTree>
    <p:extLst>
      <p:ext uri="{BB962C8B-B14F-4D97-AF65-F5344CB8AC3E}">
        <p14:creationId xmlns:p14="http://schemas.microsoft.com/office/powerpoint/2010/main" val="40566239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Stakeholder Engagement </a:t>
            </a:r>
            <a:r>
              <a:rPr lang="en-US" sz="2000" dirty="0"/>
              <a:t>(1 of 6)</a:t>
            </a:r>
          </a:p>
        </p:txBody>
      </p:sp>
      <p:sp>
        <p:nvSpPr>
          <p:cNvPr id="4" name="Content Placeholder 3"/>
          <p:cNvSpPr>
            <a:spLocks noGrp="1"/>
          </p:cNvSpPr>
          <p:nvPr>
            <p:ph idx="1"/>
          </p:nvPr>
        </p:nvSpPr>
        <p:spPr/>
        <p:txBody>
          <a:bodyPr>
            <a:normAutofit/>
          </a:bodyPr>
          <a:lstStyle/>
          <a:p>
            <a:pPr marL="0" indent="0">
              <a:buNone/>
            </a:pPr>
            <a:r>
              <a:rPr lang="en-US" dirty="0"/>
              <a:t>Multiple Stakeholder Demands</a:t>
            </a:r>
          </a:p>
          <a:p>
            <a:r>
              <a:rPr lang="en-US" dirty="0"/>
              <a:t>Cannot address all demands.</a:t>
            </a:r>
          </a:p>
          <a:p>
            <a:r>
              <a:rPr lang="en-US" dirty="0"/>
              <a:t>Be sensitive to stakeholders with power, legitimacy, and urgency.</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dirty="0"/>
          </a:p>
        </p:txBody>
      </p:sp>
    </p:spTree>
    <p:extLst>
      <p:ext uri="{BB962C8B-B14F-4D97-AF65-F5344CB8AC3E}">
        <p14:creationId xmlns:p14="http://schemas.microsoft.com/office/powerpoint/2010/main" val="4992159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Stakeholder Engagement </a:t>
            </a:r>
            <a:r>
              <a:rPr lang="en-US" sz="2000" dirty="0"/>
              <a:t>(2 of 6)</a:t>
            </a:r>
          </a:p>
        </p:txBody>
      </p:sp>
      <p:sp>
        <p:nvSpPr>
          <p:cNvPr id="4" name="Content Placeholder 3"/>
          <p:cNvSpPr>
            <a:spLocks noGrp="1"/>
          </p:cNvSpPr>
          <p:nvPr>
            <p:ph idx="1"/>
          </p:nvPr>
        </p:nvSpPr>
        <p:spPr/>
        <p:txBody>
          <a:bodyPr>
            <a:normAutofit/>
          </a:bodyPr>
          <a:lstStyle/>
          <a:p>
            <a:pPr marL="0" indent="0">
              <a:buNone/>
            </a:pPr>
            <a:r>
              <a:rPr lang="en-US" dirty="0"/>
              <a:t>Stakeholder Dialogues</a:t>
            </a:r>
          </a:p>
          <a:p>
            <a:r>
              <a:rPr lang="en-US" dirty="0"/>
              <a:t>7 phases in dialogues.</a:t>
            </a:r>
          </a:p>
          <a:p>
            <a:r>
              <a:rPr lang="en-US" dirty="0"/>
              <a:t>2-way communication important.</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dirty="0"/>
          </a:p>
        </p:txBody>
      </p:sp>
    </p:spTree>
    <p:extLst>
      <p:ext uri="{BB962C8B-B14F-4D97-AF65-F5344CB8AC3E}">
        <p14:creationId xmlns:p14="http://schemas.microsoft.com/office/powerpoint/2010/main" val="33097586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Stakeholder Engagement </a:t>
            </a:r>
            <a:r>
              <a:rPr lang="en-US" sz="2000" dirty="0"/>
              <a:t>(3 of 6)</a:t>
            </a:r>
          </a:p>
        </p:txBody>
      </p:sp>
      <p:sp>
        <p:nvSpPr>
          <p:cNvPr id="4" name="Content Placeholder 3"/>
          <p:cNvSpPr>
            <a:spLocks noGrp="1"/>
          </p:cNvSpPr>
          <p:nvPr>
            <p:ph idx="1"/>
          </p:nvPr>
        </p:nvSpPr>
        <p:spPr/>
        <p:txBody>
          <a:bodyPr>
            <a:normAutofit/>
          </a:bodyPr>
          <a:lstStyle/>
          <a:p>
            <a:pPr marL="0" indent="0">
              <a:buNone/>
            </a:pPr>
            <a:r>
              <a:rPr lang="en-US" dirty="0"/>
              <a:t>Community Reputation Assessment</a:t>
            </a:r>
          </a:p>
          <a:p>
            <a:r>
              <a:rPr lang="en-US" dirty="0"/>
              <a:t>Survey key constituents to ensure community involvement accomplished.</a:t>
            </a:r>
          </a:p>
          <a:p>
            <a:r>
              <a:rPr lang="en-US" dirty="0"/>
              <a:t>Send 3-item survey on a </a:t>
            </a:r>
            <a:r>
              <a:rPr lang="en-US" dirty="0" smtClean="0"/>
              <a:t>1</a:t>
            </a:r>
            <a:r>
              <a:rPr lang="en-US" dirty="0" smtClean="0"/>
              <a:t>–</a:t>
            </a:r>
            <a:r>
              <a:rPr lang="en-US" dirty="0" smtClean="0"/>
              <a:t>5 </a:t>
            </a:r>
            <a:r>
              <a:rPr lang="en-US" dirty="0"/>
              <a:t>scale.</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dirty="0"/>
          </a:p>
        </p:txBody>
      </p:sp>
    </p:spTree>
    <p:extLst>
      <p:ext uri="{BB962C8B-B14F-4D97-AF65-F5344CB8AC3E}">
        <p14:creationId xmlns:p14="http://schemas.microsoft.com/office/powerpoint/2010/main" val="12055270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Stakeholder Engagement </a:t>
            </a:r>
            <a:r>
              <a:rPr lang="en-US" sz="2000" dirty="0"/>
              <a:t>(4 of 6)</a:t>
            </a:r>
          </a:p>
        </p:txBody>
      </p:sp>
      <p:sp>
        <p:nvSpPr>
          <p:cNvPr id="4" name="Content Placeholder 3"/>
          <p:cNvSpPr>
            <a:spLocks noGrp="1"/>
          </p:cNvSpPr>
          <p:nvPr>
            <p:ph idx="1"/>
          </p:nvPr>
        </p:nvSpPr>
        <p:spPr/>
        <p:txBody>
          <a:bodyPr>
            <a:normAutofit/>
          </a:bodyPr>
          <a:lstStyle/>
          <a:p>
            <a:pPr marL="0" indent="0">
              <a:buNone/>
            </a:pPr>
            <a:r>
              <a:rPr lang="en-US" dirty="0"/>
              <a:t>Social Performance Reporting</a:t>
            </a:r>
          </a:p>
          <a:p>
            <a:r>
              <a:rPr lang="en-US" dirty="0"/>
              <a:t>Global Reporting Initiative (GRI) framework.</a:t>
            </a:r>
          </a:p>
          <a:p>
            <a:r>
              <a:rPr lang="en-US" dirty="0"/>
              <a:t>Economic standards measure organization’s impact through society.</a:t>
            </a:r>
          </a:p>
          <a:p>
            <a:r>
              <a:rPr lang="en-US" dirty="0"/>
              <a:t>17 social standard categories.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dirty="0"/>
          </a:p>
        </p:txBody>
      </p:sp>
    </p:spTree>
    <p:extLst>
      <p:ext uri="{BB962C8B-B14F-4D97-AF65-F5344CB8AC3E}">
        <p14:creationId xmlns:p14="http://schemas.microsoft.com/office/powerpoint/2010/main" val="8503669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Stakeholder Engagement </a:t>
            </a:r>
            <a:r>
              <a:rPr lang="en-US" sz="2000" dirty="0"/>
              <a:t>(5 of 6)</a:t>
            </a:r>
          </a:p>
        </p:txBody>
      </p:sp>
      <p:graphicFrame>
        <p:nvGraphicFramePr>
          <p:cNvPr id="6" name="Table 6">
            <a:extLst>
              <a:ext uri="{FF2B5EF4-FFF2-40B4-BE49-F238E27FC236}">
                <a16:creationId xmlns:a16="http://schemas.microsoft.com/office/drawing/2014/main" xmlns="" id="{E1EB9255-7D2A-415C-952B-C19F5BFA172F}"/>
              </a:ext>
            </a:extLst>
          </p:cNvPr>
          <p:cNvGraphicFramePr>
            <a:graphicFrameLocks noGrp="1"/>
          </p:cNvGraphicFramePr>
          <p:nvPr>
            <p:ph idx="1"/>
            <p:extLst>
              <p:ext uri="{D42A27DB-BD31-4B8C-83A1-F6EECF244321}">
                <p14:modId xmlns:p14="http://schemas.microsoft.com/office/powerpoint/2010/main" val="2943431685"/>
              </p:ext>
            </p:extLst>
          </p:nvPr>
        </p:nvGraphicFramePr>
        <p:xfrm>
          <a:off x="457200" y="2133600"/>
          <a:ext cx="8229600" cy="2743200"/>
        </p:xfrm>
        <a:graphic>
          <a:graphicData uri="http://schemas.openxmlformats.org/drawingml/2006/table">
            <a:tbl>
              <a:tblPr firstRow="1" bandRow="1">
                <a:tableStyleId>{69CF1AB2-1976-4502-BF36-3FF5EA218861}</a:tableStyleId>
              </a:tblPr>
              <a:tblGrid>
                <a:gridCol w="2971800">
                  <a:extLst>
                    <a:ext uri="{9D8B030D-6E8A-4147-A177-3AD203B41FA5}">
                      <a16:colId xmlns:a16="http://schemas.microsoft.com/office/drawing/2014/main" xmlns="" val="761035613"/>
                    </a:ext>
                  </a:extLst>
                </a:gridCol>
                <a:gridCol w="5257800">
                  <a:extLst>
                    <a:ext uri="{9D8B030D-6E8A-4147-A177-3AD203B41FA5}">
                      <a16:colId xmlns:a16="http://schemas.microsoft.com/office/drawing/2014/main" xmlns="" val="1631662104"/>
                    </a:ext>
                  </a:extLst>
                </a:gridCol>
              </a:tblGrid>
              <a:tr h="492760">
                <a:tc>
                  <a:txBody>
                    <a:bodyPr/>
                    <a:lstStyle/>
                    <a:p>
                      <a:r>
                        <a:rPr lang="en-US" b="0" dirty="0"/>
                        <a:t>Education and Training</a:t>
                      </a:r>
                    </a:p>
                  </a:txBody>
                  <a:tcPr/>
                </a:tc>
                <a:tc>
                  <a:txBody>
                    <a:bodyPr/>
                    <a:lstStyle/>
                    <a:p>
                      <a:r>
                        <a:rPr lang="en-US" b="0" dirty="0"/>
                        <a:t>1. Number of people benefited or reached by education initiatives</a:t>
                      </a:r>
                    </a:p>
                  </a:txBody>
                  <a:tcPr/>
                </a:tc>
                <a:extLst>
                  <a:ext uri="{0D108BD9-81ED-4DB2-BD59-A6C34878D82A}">
                    <a16:rowId xmlns:a16="http://schemas.microsoft.com/office/drawing/2014/main" xmlns="" val="2369702473"/>
                  </a:ext>
                </a:extLst>
              </a:tr>
              <a:tr h="370840">
                <a:tc>
                  <a:txBody>
                    <a:bodyPr/>
                    <a:lstStyle/>
                    <a:p>
                      <a:pPr marL="0" algn="l" defTabSz="914400" rtl="0" eaLnBrk="1" latinLnBrk="0" hangingPunct="1"/>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kern="1200" dirty="0">
                          <a:solidFill>
                            <a:schemeClr val="dk1"/>
                          </a:solidFill>
                          <a:latin typeface="+mn-lt"/>
                          <a:ea typeface="+mn-ea"/>
                          <a:cs typeface="+mn-cs"/>
                        </a:rPr>
                        <a:t>2. Amount of money invested or donated in the education initiatives</a:t>
                      </a:r>
                    </a:p>
                  </a:txBody>
                  <a:tcPr/>
                </a:tc>
                <a:extLst>
                  <a:ext uri="{0D108BD9-81ED-4DB2-BD59-A6C34878D82A}">
                    <a16:rowId xmlns:a16="http://schemas.microsoft.com/office/drawing/2014/main" xmlns="" val="3308974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Philanthropy and Charitable Giving</a:t>
                      </a:r>
                    </a:p>
                  </a:txBody>
                  <a:tcPr/>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1. Sum of money donated, raised, or contributed to community initiatives</a:t>
                      </a:r>
                    </a:p>
                  </a:txBody>
                  <a:tcPr marL="68580" marR="68580" marT="0" marB="0"/>
                </a:tc>
                <a:extLst>
                  <a:ext uri="{0D108BD9-81ED-4DB2-BD59-A6C34878D82A}">
                    <a16:rowId xmlns:a16="http://schemas.microsoft.com/office/drawing/2014/main" xmlns="" val="2317235245"/>
                  </a:ext>
                </a:extLst>
              </a:tr>
              <a:tr h="370840">
                <a:tc>
                  <a:txBody>
                    <a:bodyPr/>
                    <a:lstStyle/>
                    <a:p>
                      <a:pPr marL="0" algn="l" defTabSz="914400" rtl="0" eaLnBrk="1" latinLnBrk="0" hangingPunct="1"/>
                      <a:endParaRPr lang="en-US" sz="1800" kern="1200" dirty="0">
                        <a:solidFill>
                          <a:schemeClr val="dk1"/>
                        </a:solidFill>
                        <a:latin typeface="+mn-lt"/>
                        <a:ea typeface="+mn-ea"/>
                        <a:cs typeface="+mn-cs"/>
                      </a:endParaRPr>
                    </a:p>
                  </a:txBody>
                  <a:tcPr/>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2. Percentage or number of people (organizations) granted, sponsored, or covered by donated services</a:t>
                      </a:r>
                    </a:p>
                  </a:txBody>
                  <a:tcPr marL="68580" marR="68580" marT="0" marB="0"/>
                </a:tc>
                <a:extLst>
                  <a:ext uri="{0D108BD9-81ED-4DB2-BD59-A6C34878D82A}">
                    <a16:rowId xmlns:a16="http://schemas.microsoft.com/office/drawing/2014/main" xmlns="" val="3173182038"/>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dirty="0"/>
          </a:p>
        </p:txBody>
      </p:sp>
    </p:spTree>
    <p:extLst>
      <p:ext uri="{BB962C8B-B14F-4D97-AF65-F5344CB8AC3E}">
        <p14:creationId xmlns:p14="http://schemas.microsoft.com/office/powerpoint/2010/main" val="30916349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Stakeholder Engagement </a:t>
            </a:r>
            <a:r>
              <a:rPr lang="en-US" sz="2000" dirty="0"/>
              <a:t>(6 of 6)</a:t>
            </a:r>
          </a:p>
        </p:txBody>
      </p:sp>
      <p:graphicFrame>
        <p:nvGraphicFramePr>
          <p:cNvPr id="6" name="Table 6">
            <a:extLst>
              <a:ext uri="{FF2B5EF4-FFF2-40B4-BE49-F238E27FC236}">
                <a16:creationId xmlns:a16="http://schemas.microsoft.com/office/drawing/2014/main" xmlns="" id="{E1EB9255-7D2A-415C-952B-C19F5BFA172F}"/>
              </a:ext>
            </a:extLst>
          </p:cNvPr>
          <p:cNvGraphicFramePr>
            <a:graphicFrameLocks noGrp="1"/>
          </p:cNvGraphicFramePr>
          <p:nvPr>
            <p:ph idx="1"/>
            <p:extLst>
              <p:ext uri="{D42A27DB-BD31-4B8C-83A1-F6EECF244321}">
                <p14:modId xmlns:p14="http://schemas.microsoft.com/office/powerpoint/2010/main" val="2756344510"/>
              </p:ext>
            </p:extLst>
          </p:nvPr>
        </p:nvGraphicFramePr>
        <p:xfrm>
          <a:off x="457200" y="2133600"/>
          <a:ext cx="8229600" cy="3119120"/>
        </p:xfrm>
        <a:graphic>
          <a:graphicData uri="http://schemas.openxmlformats.org/drawingml/2006/table">
            <a:tbl>
              <a:tblPr firstRow="1" bandRow="1">
                <a:tableStyleId>{69CF1AB2-1976-4502-BF36-3FF5EA218861}</a:tableStyleId>
              </a:tblPr>
              <a:tblGrid>
                <a:gridCol w="2971800">
                  <a:extLst>
                    <a:ext uri="{9D8B030D-6E8A-4147-A177-3AD203B41FA5}">
                      <a16:colId xmlns:a16="http://schemas.microsoft.com/office/drawing/2014/main" xmlns="" val="761035613"/>
                    </a:ext>
                  </a:extLst>
                </a:gridCol>
                <a:gridCol w="5257800">
                  <a:extLst>
                    <a:ext uri="{9D8B030D-6E8A-4147-A177-3AD203B41FA5}">
                      <a16:colId xmlns:a16="http://schemas.microsoft.com/office/drawing/2014/main" xmlns="" val="1631662104"/>
                    </a:ext>
                  </a:extLst>
                </a:gridCol>
              </a:tblGrid>
              <a:tr h="370840">
                <a:tc>
                  <a:txBody>
                    <a:bodyPr/>
                    <a:lstStyle/>
                    <a:p>
                      <a:pPr marL="0" marR="0" algn="l" defTabSz="914400" rtl="0" eaLnBrk="1" latinLnBrk="0" hangingPunct="1">
                        <a:spcBef>
                          <a:spcPts val="0"/>
                        </a:spcBef>
                        <a:spcAft>
                          <a:spcPts val="0"/>
                        </a:spcAft>
                      </a:pPr>
                      <a:r>
                        <a:rPr lang="en-US" sz="1800" b="0" kern="1200" dirty="0">
                          <a:solidFill>
                            <a:schemeClr val="dk1"/>
                          </a:solidFill>
                          <a:latin typeface="+mn-lt"/>
                          <a:ea typeface="+mn-ea"/>
                          <a:cs typeface="+mn-cs"/>
                        </a:rPr>
                        <a:t>Community Services and Employee Volunteering</a:t>
                      </a:r>
                    </a:p>
                  </a:txBody>
                  <a:tcPr marL="68580" marR="68580" marT="0" marB="0"/>
                </a:tc>
                <a:tc>
                  <a:txBody>
                    <a:bodyPr/>
                    <a:lstStyle/>
                    <a:p>
                      <a:pPr marL="0" marR="0" algn="l" defTabSz="914400" rtl="0" eaLnBrk="1" latinLnBrk="0" hangingPunct="1">
                        <a:spcBef>
                          <a:spcPts val="0"/>
                        </a:spcBef>
                        <a:spcAft>
                          <a:spcPts val="0"/>
                        </a:spcAft>
                      </a:pPr>
                      <a:r>
                        <a:rPr lang="en-US" sz="1800" b="0" kern="1200" dirty="0">
                          <a:solidFill>
                            <a:schemeClr val="dk1"/>
                          </a:solidFill>
                          <a:latin typeface="+mn-lt"/>
                          <a:ea typeface="+mn-ea"/>
                          <a:cs typeface="+mn-cs"/>
                        </a:rPr>
                        <a:t>1. Number of people, organizations, or projects benefited, served, or implemented</a:t>
                      </a:r>
                    </a:p>
                  </a:txBody>
                  <a:tcPr marL="68580" marR="68580" marT="0" marB="0"/>
                </a:tc>
                <a:extLst>
                  <a:ext uri="{0D108BD9-81ED-4DB2-BD59-A6C34878D82A}">
                    <a16:rowId xmlns:a16="http://schemas.microsoft.com/office/drawing/2014/main" xmlns="" val="1076729201"/>
                  </a:ext>
                </a:extLst>
              </a:tr>
              <a:tr h="370840">
                <a:tc>
                  <a:txBody>
                    <a:bodyPr/>
                    <a:lstStyle/>
                    <a:p>
                      <a:pPr marL="0" algn="l" defTabSz="914400" rtl="0" eaLnBrk="1" latinLnBrk="0" hangingPunct="1"/>
                      <a:endParaRPr lang="en-US" sz="1800" kern="1200" dirty="0">
                        <a:solidFill>
                          <a:schemeClr val="dk1"/>
                        </a:solidFill>
                        <a:latin typeface="+mn-lt"/>
                        <a:ea typeface="+mn-ea"/>
                        <a:cs typeface="+mn-cs"/>
                      </a:endParaRPr>
                    </a:p>
                  </a:txBody>
                  <a:tcPr/>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2. Number of volunteers</a:t>
                      </a:r>
                    </a:p>
                  </a:txBody>
                  <a:tcPr marL="68580" marR="68580" marT="0" marB="0"/>
                </a:tc>
                <a:extLst>
                  <a:ext uri="{0D108BD9-81ED-4DB2-BD59-A6C34878D82A}">
                    <a16:rowId xmlns:a16="http://schemas.microsoft.com/office/drawing/2014/main" xmlns="" val="386339199"/>
                  </a:ext>
                </a:extLst>
              </a:tr>
              <a:tr h="370840">
                <a:tc>
                  <a:txBody>
                    <a:bodyPr/>
                    <a:lstStyle/>
                    <a:p>
                      <a:pPr marL="0" algn="l" defTabSz="914400" rtl="0" eaLnBrk="1" latinLnBrk="0" hangingPunct="1"/>
                      <a:r>
                        <a:rPr lang="en-US" sz="1800" kern="1200" dirty="0">
                          <a:solidFill>
                            <a:schemeClr val="dk1"/>
                          </a:solidFill>
                          <a:latin typeface="+mn-lt"/>
                          <a:ea typeface="+mn-ea"/>
                          <a:cs typeface="+mn-cs"/>
                        </a:rPr>
                        <a:t>Total Community Expenditure</a:t>
                      </a:r>
                    </a:p>
                  </a:txBody>
                  <a:tcPr/>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1. Amount of money spent in community investment</a:t>
                      </a:r>
                    </a:p>
                  </a:txBody>
                  <a:tcPr marL="68580" marR="68580" marT="0" marB="0"/>
                </a:tc>
                <a:extLst>
                  <a:ext uri="{0D108BD9-81ED-4DB2-BD59-A6C34878D82A}">
                    <a16:rowId xmlns:a16="http://schemas.microsoft.com/office/drawing/2014/main" xmlns="" val="3858298842"/>
                  </a:ext>
                </a:extLst>
              </a:tr>
              <a:tr h="370840">
                <a:tc>
                  <a:txBody>
                    <a:bodyPr/>
                    <a:lstStyle/>
                    <a:p>
                      <a:pPr marL="0" algn="l" defTabSz="914400" rtl="0" eaLnBrk="1" latinLnBrk="0" hangingPunct="1"/>
                      <a:endParaRPr lang="en-US" sz="1800" kern="1200" dirty="0">
                        <a:solidFill>
                          <a:schemeClr val="dk1"/>
                        </a:solidFill>
                        <a:latin typeface="+mn-lt"/>
                        <a:ea typeface="+mn-ea"/>
                        <a:cs typeface="+mn-cs"/>
                      </a:endParaRPr>
                    </a:p>
                  </a:txBody>
                  <a:tcPr/>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2. Percentage of profit, revenue, or income spent</a:t>
                      </a:r>
                    </a:p>
                  </a:txBody>
                  <a:tcPr marL="68580" marR="68580" marT="0" marB="0"/>
                </a:tc>
                <a:extLst>
                  <a:ext uri="{0D108BD9-81ED-4DB2-BD59-A6C34878D82A}">
                    <a16:rowId xmlns:a16="http://schemas.microsoft.com/office/drawing/2014/main" xmlns="" val="2868001046"/>
                  </a:ext>
                </a:extLst>
              </a:tr>
              <a:tr h="370840">
                <a:tc>
                  <a:txBody>
                    <a:bodyPr/>
                    <a:lstStyle/>
                    <a:p>
                      <a:pPr marL="0" algn="l" defTabSz="914400" rtl="0" eaLnBrk="1" latinLnBrk="0" hangingPunct="1"/>
                      <a:r>
                        <a:rPr lang="en-US" sz="1800" kern="1200" dirty="0">
                          <a:solidFill>
                            <a:schemeClr val="dk1"/>
                          </a:solidFill>
                          <a:latin typeface="+mn-lt"/>
                          <a:ea typeface="+mn-ea"/>
                          <a:cs typeface="+mn-cs"/>
                        </a:rPr>
                        <a:t>Community Engagement and Dialogue</a:t>
                      </a:r>
                    </a:p>
                  </a:txBody>
                  <a:tcPr/>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1. Number of visitors or participants reached</a:t>
                      </a:r>
                    </a:p>
                  </a:txBody>
                  <a:tcPr marL="68580" marR="68580" marT="0" marB="0"/>
                </a:tc>
                <a:extLst>
                  <a:ext uri="{0D108BD9-81ED-4DB2-BD59-A6C34878D82A}">
                    <a16:rowId xmlns:a16="http://schemas.microsoft.com/office/drawing/2014/main" xmlns="" val="2332812390"/>
                  </a:ext>
                </a:extLst>
              </a:tr>
              <a:tr h="370840">
                <a:tc>
                  <a:txBody>
                    <a:bodyPr/>
                    <a:lstStyle/>
                    <a:p>
                      <a:pPr marL="0" algn="l" defTabSz="914400" rtl="0" eaLnBrk="1" latinLnBrk="0" hangingPunct="1"/>
                      <a:endParaRPr lang="en-US" sz="1800" kern="1200" dirty="0">
                        <a:solidFill>
                          <a:schemeClr val="dk1"/>
                        </a:solidFill>
                        <a:latin typeface="+mn-lt"/>
                        <a:ea typeface="+mn-ea"/>
                        <a:cs typeface="+mn-cs"/>
                      </a:endParaRPr>
                    </a:p>
                  </a:txBody>
                  <a:tcPr/>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2. Percentage or number of sites where community engagement activities were performed</a:t>
                      </a:r>
                    </a:p>
                  </a:txBody>
                  <a:tcPr marL="68580" marR="68580" marT="0" marB="0"/>
                </a:tc>
                <a:extLst>
                  <a:ext uri="{0D108BD9-81ED-4DB2-BD59-A6C34878D82A}">
                    <a16:rowId xmlns:a16="http://schemas.microsoft.com/office/drawing/2014/main" xmlns="" val="2550801780"/>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dirty="0"/>
          </a:p>
        </p:txBody>
      </p:sp>
    </p:spTree>
    <p:extLst>
      <p:ext uri="{BB962C8B-B14F-4D97-AF65-F5344CB8AC3E}">
        <p14:creationId xmlns:p14="http://schemas.microsoft.com/office/powerpoint/2010/main" val="1405528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International Business </a:t>
            </a:r>
            <a:r>
              <a:rPr lang="en-US" sz="2000" dirty="0"/>
              <a:t>(3 of 7)</a:t>
            </a:r>
          </a:p>
        </p:txBody>
      </p:sp>
      <p:sp>
        <p:nvSpPr>
          <p:cNvPr id="4" name="Content Placeholder 3"/>
          <p:cNvSpPr>
            <a:spLocks noGrp="1"/>
          </p:cNvSpPr>
          <p:nvPr>
            <p:ph idx="1"/>
          </p:nvPr>
        </p:nvSpPr>
        <p:spPr/>
        <p:txBody>
          <a:bodyPr>
            <a:normAutofit/>
          </a:bodyPr>
          <a:lstStyle/>
          <a:p>
            <a:pPr marL="0" indent="0">
              <a:buNone/>
            </a:pPr>
            <a:r>
              <a:rPr lang="en-US" dirty="0"/>
              <a:t>Globalization: MNCs</a:t>
            </a:r>
          </a:p>
          <a:p>
            <a:r>
              <a:rPr lang="en-US" dirty="0"/>
              <a:t>Problems.</a:t>
            </a:r>
          </a:p>
          <a:p>
            <a:r>
              <a:rPr lang="en-US" dirty="0"/>
              <a:t>Contextual factors.</a:t>
            </a:r>
          </a:p>
          <a:p>
            <a:r>
              <a:rPr lang="en-US" dirty="0"/>
              <a:t>Ethical risks.</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2644362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International Business </a:t>
            </a:r>
            <a:r>
              <a:rPr lang="en-US" sz="2000" dirty="0"/>
              <a:t>(4 of 7)</a:t>
            </a:r>
          </a:p>
        </p:txBody>
      </p:sp>
      <p:sp>
        <p:nvSpPr>
          <p:cNvPr id="4" name="Content Placeholder 3"/>
          <p:cNvSpPr>
            <a:spLocks noGrp="1"/>
          </p:cNvSpPr>
          <p:nvPr>
            <p:ph idx="1"/>
          </p:nvPr>
        </p:nvSpPr>
        <p:spPr/>
        <p:txBody>
          <a:bodyPr>
            <a:normAutofit/>
          </a:bodyPr>
          <a:lstStyle/>
          <a:p>
            <a:pPr marL="0" indent="0">
              <a:buNone/>
            </a:pPr>
            <a:r>
              <a:rPr lang="en-US" dirty="0"/>
              <a:t>Globalization: Political Norms and Risks—McKinsey in South Africa</a:t>
            </a:r>
          </a:p>
          <a:p>
            <a:r>
              <a:rPr lang="en-US" dirty="0"/>
              <a:t>Subcontract with Trillian.</a:t>
            </a:r>
          </a:p>
          <a:p>
            <a:r>
              <a:rPr lang="en-US" dirty="0"/>
              <a:t>Trillian secretly owned by corrupt family.</a:t>
            </a:r>
          </a:p>
          <a:p>
            <a:r>
              <a:rPr lang="en-US" dirty="0"/>
              <a:t>McKinsey cut ties, but linked with corruption scandals.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3305326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International Business </a:t>
            </a:r>
            <a:r>
              <a:rPr lang="en-US" sz="2000" dirty="0"/>
              <a:t>(5 of 7)</a:t>
            </a:r>
          </a:p>
        </p:txBody>
      </p:sp>
      <p:sp>
        <p:nvSpPr>
          <p:cNvPr id="4" name="Content Placeholder 3"/>
          <p:cNvSpPr>
            <a:spLocks noGrp="1"/>
          </p:cNvSpPr>
          <p:nvPr>
            <p:ph idx="1"/>
          </p:nvPr>
        </p:nvSpPr>
        <p:spPr/>
        <p:txBody>
          <a:bodyPr>
            <a:normAutofit/>
          </a:bodyPr>
          <a:lstStyle/>
          <a:p>
            <a:pPr marL="0" indent="0">
              <a:buNone/>
            </a:pPr>
            <a:r>
              <a:rPr lang="en-US" dirty="0"/>
              <a:t>Globalization: Legal and Judicial Norms and Risks—Uber in Brazil</a:t>
            </a:r>
          </a:p>
          <a:p>
            <a:r>
              <a:rPr lang="en-US" dirty="0"/>
              <a:t>Context for Uber drivers in the </a:t>
            </a:r>
            <a:r>
              <a:rPr lang="en-US" dirty="0"/>
              <a:t>United States </a:t>
            </a:r>
            <a:r>
              <a:rPr lang="en-US" dirty="0"/>
              <a:t>much different from Brazil.</a:t>
            </a:r>
          </a:p>
          <a:p>
            <a:r>
              <a:rPr lang="en-US" dirty="0"/>
              <a:t>Drivers killed in Brazil.</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1085421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International Business </a:t>
            </a:r>
            <a:r>
              <a:rPr lang="en-US" sz="2000" dirty="0"/>
              <a:t>(6 of 7)</a:t>
            </a:r>
          </a:p>
        </p:txBody>
      </p:sp>
      <p:sp>
        <p:nvSpPr>
          <p:cNvPr id="4" name="Content Placeholder 3"/>
          <p:cNvSpPr>
            <a:spLocks noGrp="1"/>
          </p:cNvSpPr>
          <p:nvPr>
            <p:ph idx="1"/>
          </p:nvPr>
        </p:nvSpPr>
        <p:spPr/>
        <p:txBody>
          <a:bodyPr>
            <a:normAutofit/>
          </a:bodyPr>
          <a:lstStyle/>
          <a:p>
            <a:pPr marL="0" indent="0">
              <a:buNone/>
            </a:pPr>
            <a:r>
              <a:rPr lang="en-US" dirty="0"/>
              <a:t>Globalization: Cultural Norms and Risks—U.S. Pharmaceuticals in India</a:t>
            </a:r>
          </a:p>
          <a:p>
            <a:r>
              <a:rPr lang="en-US" dirty="0"/>
              <a:t>U.S. industry struggle to correct products.</a:t>
            </a:r>
          </a:p>
          <a:p>
            <a:r>
              <a:rPr lang="en-US" dirty="0"/>
              <a:t>Indian politicians accusations of U.S. imperialism.</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4212115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International Business </a:t>
            </a:r>
            <a:r>
              <a:rPr lang="en-US" sz="2000" dirty="0"/>
              <a:t>(7 of 7)</a:t>
            </a:r>
          </a:p>
        </p:txBody>
      </p:sp>
      <p:sp>
        <p:nvSpPr>
          <p:cNvPr id="4" name="Content Placeholder 3"/>
          <p:cNvSpPr>
            <a:spLocks noGrp="1"/>
          </p:cNvSpPr>
          <p:nvPr>
            <p:ph idx="1"/>
          </p:nvPr>
        </p:nvSpPr>
        <p:spPr/>
        <p:txBody>
          <a:bodyPr>
            <a:normAutofit/>
          </a:bodyPr>
          <a:lstStyle/>
          <a:p>
            <a:pPr marL="0" indent="0">
              <a:buNone/>
            </a:pPr>
            <a:r>
              <a:rPr lang="en-US" dirty="0"/>
              <a:t>Global Business Civilizing Efforts</a:t>
            </a:r>
          </a:p>
          <a:p>
            <a:r>
              <a:rPr lang="en-US" dirty="0"/>
              <a:t>International Monetary Fund (IMF).</a:t>
            </a:r>
          </a:p>
          <a:p>
            <a:r>
              <a:rPr lang="en-US" dirty="0"/>
              <a:t>World Trade Organization (WTO).</a:t>
            </a:r>
          </a:p>
          <a:p>
            <a:r>
              <a:rPr lang="en-US" dirty="0"/>
              <a:t>Capitalism: pros and cons.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2666656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Addressing “When in Rome Do as the Romans Do” </a:t>
            </a:r>
            <a:r>
              <a:rPr lang="en-US" sz="2200" dirty="0"/>
              <a:t>(1 of 8)</a:t>
            </a:r>
          </a:p>
        </p:txBody>
      </p:sp>
      <p:sp>
        <p:nvSpPr>
          <p:cNvPr id="4" name="Content Placeholder 3"/>
          <p:cNvSpPr>
            <a:spLocks noGrp="1"/>
          </p:cNvSpPr>
          <p:nvPr>
            <p:ph idx="1"/>
          </p:nvPr>
        </p:nvSpPr>
        <p:spPr/>
        <p:txBody>
          <a:bodyPr>
            <a:normAutofit/>
          </a:bodyPr>
          <a:lstStyle/>
          <a:p>
            <a:pPr marL="0" indent="0">
              <a:buNone/>
            </a:pPr>
            <a:r>
              <a:rPr lang="en-US" dirty="0"/>
              <a:t>Integrative Social Contract Theory</a:t>
            </a:r>
          </a:p>
          <a:p>
            <a:r>
              <a:rPr lang="en-US" dirty="0"/>
              <a:t>Microsocial and macrosocial contracts.</a:t>
            </a:r>
          </a:p>
          <a:p>
            <a:r>
              <a:rPr lang="en-US" dirty="0"/>
              <a:t>4 principles for moral responses.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3350147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536</TotalTime>
  <Words>6275</Words>
  <Application>Microsoft Office PowerPoint</Application>
  <PresentationFormat>On-screen Show (4:3)</PresentationFormat>
  <Paragraphs>582</Paragraphs>
  <Slides>38</Slides>
  <Notes>38</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Business Ethics, 3e Chapter 13: Global Corporate Citizenship</vt:lpstr>
      <vt:lpstr>International Business (1 of 7)</vt:lpstr>
      <vt:lpstr>International Business (2 of 7)</vt:lpstr>
      <vt:lpstr>International Business (3 of 7)</vt:lpstr>
      <vt:lpstr>International Business (4 of 7)</vt:lpstr>
      <vt:lpstr>International Business (5 of 7)</vt:lpstr>
      <vt:lpstr>International Business (6 of 7)</vt:lpstr>
      <vt:lpstr>International Business (7 of 7)</vt:lpstr>
      <vt:lpstr>Addressing “When in Rome Do as the Romans Do” (1 of 8)</vt:lpstr>
      <vt:lpstr>Addressing “When in Rome Do as the Romans Do” (2 of 8)</vt:lpstr>
      <vt:lpstr>Addressing “When in Rome Do as the Romans Do” (3 of 8)</vt:lpstr>
      <vt:lpstr>Addressing “When in Rome Do as the Romans Do” (4 of 8)</vt:lpstr>
      <vt:lpstr>Addressing “When in Rome Do as the Romans Do” (5 of 8)</vt:lpstr>
      <vt:lpstr>Addressing “When in Rome Do as the Romans Do” (6 of 8)</vt:lpstr>
      <vt:lpstr>Addressing “When in Rome Do as the Romans Do” (7 of 8)</vt:lpstr>
      <vt:lpstr>Addressing “When in Rome Do as the Romans Do” (8 of 8)</vt:lpstr>
      <vt:lpstr>Business Case for Community Involvement (1 of 3)</vt:lpstr>
      <vt:lpstr>Business Case for Community Involvement (2 of 3)</vt:lpstr>
      <vt:lpstr>Business Case for Community Involvement (3 of 3)</vt:lpstr>
      <vt:lpstr>Global CSR Business Opportunities for Addressing Poverty (1 of 3)</vt:lpstr>
      <vt:lpstr>Global CSR Business Opportunities for Addressing Poverty (2 of 3)</vt:lpstr>
      <vt:lpstr>Global CSR Business Opportunities for Addressing Poverty (3 of 3)</vt:lpstr>
      <vt:lpstr>Philanthropy and Volunteerism (1 of 10)</vt:lpstr>
      <vt:lpstr>Philanthropy and Volunteerism (2 of 10)</vt:lpstr>
      <vt:lpstr>Philanthropy and Volunteerism (3 of 10)</vt:lpstr>
      <vt:lpstr>Philanthropy and Volunteerism (4 of 10)</vt:lpstr>
      <vt:lpstr>Philanthropy and Volunteerism (5 of 10)</vt:lpstr>
      <vt:lpstr>Philanthropy and Volunteerism (6 of 10)</vt:lpstr>
      <vt:lpstr>Philanthropy and Volunteerism (7 of 10)</vt:lpstr>
      <vt:lpstr>Philanthropy and Volunteerism (8 of 10)</vt:lpstr>
      <vt:lpstr>Philanthropy and Volunteerism (9 of 10)</vt:lpstr>
      <vt:lpstr>Philanthropy and Volunteerism (10 of 10)</vt:lpstr>
      <vt:lpstr>Stakeholder Engagement (1 of 6)</vt:lpstr>
      <vt:lpstr>Stakeholder Engagement (2 of 6)</vt:lpstr>
      <vt:lpstr>Stakeholder Engagement (3 of 6)</vt:lpstr>
      <vt:lpstr>Stakeholder Engagement (4 of 6)</vt:lpstr>
      <vt:lpstr>Stakeholder Engagement (5 of 6)</vt:lpstr>
      <vt:lpstr>Stakeholder Engagement (6 of 6)</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Collins 3e Chapter 13 PowerPoints</dc:title>
  <dc:creator>Ancheta, Katie</dc:creator>
  <cp:lastModifiedBy>Editorial Integra</cp:lastModifiedBy>
  <cp:revision>50</cp:revision>
  <dcterms:created xsi:type="dcterms:W3CDTF">2006-08-16T00:00:00Z</dcterms:created>
  <dcterms:modified xsi:type="dcterms:W3CDTF">2021-06-01T10:36:10Z</dcterms:modified>
</cp:coreProperties>
</file>