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9" r:id="rId11"/>
    <p:sldId id="264" r:id="rId12"/>
    <p:sldId id="265" r:id="rId13"/>
    <p:sldId id="266" r:id="rId14"/>
    <p:sldId id="267" r:id="rId15"/>
    <p:sldId id="268" r:id="rId16"/>
    <p:sldId id="270" r:id="rId1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9837EFFF-BB01-403E-9A18-DAA3516DCA52}" type="datetimeFigureOut">
              <a:rPr lang="en-US" smtClean="0"/>
              <a:t>1/15/2016</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978DC12-897B-40D2-A578-257125AC06D6}" type="slidenum">
              <a:rPr lang="en-US" smtClean="0"/>
              <a:t>‹#›</a:t>
            </a:fld>
            <a:endParaRPr lang="en-US"/>
          </a:p>
        </p:txBody>
      </p:sp>
    </p:spTree>
    <p:extLst>
      <p:ext uri="{BB962C8B-B14F-4D97-AF65-F5344CB8AC3E}">
        <p14:creationId xmlns:p14="http://schemas.microsoft.com/office/powerpoint/2010/main" val="251377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8DC12-897B-40D2-A578-257125AC06D6}" type="slidenum">
              <a:rPr lang="en-US" smtClean="0"/>
              <a:t>9</a:t>
            </a:fld>
            <a:endParaRPr lang="en-US"/>
          </a:p>
        </p:txBody>
      </p:sp>
    </p:spTree>
    <p:extLst>
      <p:ext uri="{BB962C8B-B14F-4D97-AF65-F5344CB8AC3E}">
        <p14:creationId xmlns:p14="http://schemas.microsoft.com/office/powerpoint/2010/main" val="174791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40" name="Picture 39"/>
          <p:cNvPicPr/>
          <p:nvPr/>
        </p:nvPicPr>
        <p:blipFill>
          <a:blip r:embed="rId2"/>
          <a:stretch/>
        </p:blipFill>
        <p:spPr>
          <a:xfrm>
            <a:off x="3601800" y="1604520"/>
            <a:ext cx="4987440" cy="3977280"/>
          </a:xfrm>
          <a:prstGeom prst="rect">
            <a:avLst/>
          </a:prstGeom>
          <a:ln>
            <a:noFill/>
          </a:ln>
        </p:spPr>
      </p:pic>
      <p:pic>
        <p:nvPicPr>
          <p:cNvPr id="41" name="Picture 40"/>
          <p:cNvPicPr/>
          <p:nvPr/>
        </p:nvPicPr>
        <p:blipFill>
          <a:blip r:embed="rId2"/>
          <a:stretch/>
        </p:blipFill>
        <p:spPr>
          <a:xfrm>
            <a:off x="3601800" y="1604520"/>
            <a:ext cx="498744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62"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78"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80"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81"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82" name="Picture 81"/>
          <p:cNvPicPr/>
          <p:nvPr/>
        </p:nvPicPr>
        <p:blipFill>
          <a:blip r:embed="rId2"/>
          <a:stretch/>
        </p:blipFill>
        <p:spPr>
          <a:xfrm>
            <a:off x="3601800" y="1604520"/>
            <a:ext cx="4987440" cy="3977280"/>
          </a:xfrm>
          <a:prstGeom prst="rect">
            <a:avLst/>
          </a:prstGeom>
          <a:ln>
            <a:noFill/>
          </a:ln>
        </p:spPr>
      </p:pic>
      <p:pic>
        <p:nvPicPr>
          <p:cNvPr id="83" name="Picture 82"/>
          <p:cNvPicPr/>
          <p:nvPr/>
        </p:nvPicPr>
        <p:blipFill>
          <a:blip r:embed="rId2"/>
          <a:stretch/>
        </p:blipFill>
        <p:spPr>
          <a:xfrm>
            <a:off x="3601800" y="1604520"/>
            <a:ext cx="498744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2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8" name="Picture 7"/>
          <p:cNvPicPr/>
          <p:nvPr/>
        </p:nvPicPr>
        <p:blipFill>
          <a:blip r:embed="rId15"/>
          <a:srcRect l="3610"/>
          <a:stretch/>
        </p:blipFill>
        <p:spPr>
          <a:xfrm>
            <a:off x="0" y="2669760"/>
            <a:ext cx="4035600" cy="4186800"/>
          </a:xfrm>
          <a:prstGeom prst="rect">
            <a:avLst/>
          </a:prstGeom>
          <a:ln>
            <a:noFill/>
          </a:ln>
        </p:spPr>
      </p:pic>
      <p:pic>
        <p:nvPicPr>
          <p:cNvPr id="9" name="Picture 6"/>
          <p:cNvPicPr/>
          <p:nvPr/>
        </p:nvPicPr>
        <p:blipFill>
          <a:blip r:embed="rId16"/>
          <a:srcRect l="35647"/>
          <a:stretch/>
        </p:blipFill>
        <p:spPr>
          <a:xfrm>
            <a:off x="0" y="2892240"/>
            <a:ext cx="1521000" cy="2364120"/>
          </a:xfrm>
          <a:prstGeom prst="rect">
            <a:avLst/>
          </a:prstGeom>
          <a:ln>
            <a:noFill/>
          </a:ln>
        </p:spPr>
      </p:pic>
      <p:sp>
        <p:nvSpPr>
          <p:cNvPr id="2" name="CustomShape 1"/>
          <p:cNvSpPr/>
          <p:nvPr/>
        </p:nvSpPr>
        <p:spPr>
          <a:xfrm>
            <a:off x="8609040" y="1676520"/>
            <a:ext cx="2818080" cy="281808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2000" cy="1140120"/>
          </a:xfrm>
          <a:prstGeom prst="rect">
            <a:avLst/>
          </a:prstGeom>
          <a:ln>
            <a:noFill/>
          </a:ln>
        </p:spPr>
      </p:pic>
      <p:pic>
        <p:nvPicPr>
          <p:cNvPr id="4" name="Picture 9"/>
          <p:cNvPicPr/>
          <p:nvPr/>
        </p:nvPicPr>
        <p:blipFill>
          <a:blip r:embed="rId18"/>
          <a:srcRect b="23333"/>
          <a:stretch/>
        </p:blipFill>
        <p:spPr>
          <a:xfrm>
            <a:off x="8605800" y="6095880"/>
            <a:ext cx="992160" cy="760680"/>
          </a:xfrm>
          <a:prstGeom prst="rect">
            <a:avLst/>
          </a:prstGeom>
          <a:ln>
            <a:noFill/>
          </a:ln>
        </p:spPr>
      </p:pic>
      <p:sp>
        <p:nvSpPr>
          <p:cNvPr id="5" name="CustomShape 2"/>
          <p:cNvSpPr/>
          <p:nvPr/>
        </p:nvSpPr>
        <p:spPr>
          <a:xfrm>
            <a:off x="10437840" y="0"/>
            <a:ext cx="684360" cy="114156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spc="-1">
                <a:latin typeface="Arial"/>
              </a:rPr>
              <a:t>Click to edit the title text format</a:t>
            </a:r>
            <a:endParaRPr/>
          </a:p>
        </p:txBody>
      </p:sp>
      <p:sp>
        <p:nvSpPr>
          <p:cNvPr id="7"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StarSymbol"/>
              <a:buChar char=""/>
            </a:pPr>
            <a:r>
              <a:rPr lang="en-US" sz="3200" spc="-1">
                <a:latin typeface="Arial"/>
              </a:rPr>
              <a:t>Click to edit the outline text format</a:t>
            </a:r>
            <a:endParaRPr/>
          </a:p>
          <a:p>
            <a:pPr marL="864000" lvl="1" indent="-324000">
              <a:buClr>
                <a:srgbClr val="FFFFFF"/>
              </a:buClr>
              <a:buSzPct val="75000"/>
              <a:buFont typeface="StarSymbol"/>
              <a:buChar char=""/>
            </a:pPr>
            <a:r>
              <a:rPr lang="en-US" sz="2800" spc="-1">
                <a:latin typeface="Arial"/>
              </a:rPr>
              <a:t>Second Outline Level</a:t>
            </a:r>
            <a:endParaRPr/>
          </a:p>
          <a:p>
            <a:pPr marL="1296000" lvl="2" indent="-288000">
              <a:buClr>
                <a:srgbClr val="FFFFFF"/>
              </a:buClr>
              <a:buSzPct val="45000"/>
              <a:buFont typeface="StarSymbol"/>
              <a:buChar char=""/>
            </a:pPr>
            <a:r>
              <a:rPr lang="en-US" sz="2400" spc="-1">
                <a:latin typeface="Arial"/>
              </a:rPr>
              <a:t>Third Outline Level</a:t>
            </a:r>
            <a:endParaRPr/>
          </a:p>
          <a:p>
            <a:pPr marL="1728000" lvl="3" indent="-216000">
              <a:buClr>
                <a:srgbClr val="FFFFFF"/>
              </a:buClr>
              <a:buSzPct val="75000"/>
              <a:buFont typeface="StarSymbol"/>
              <a:buChar char=""/>
            </a:pPr>
            <a:r>
              <a:rPr lang="en-US" sz="2000" spc="-1">
                <a:latin typeface="Arial"/>
              </a:rPr>
              <a:t>Fourth Outline Level</a:t>
            </a:r>
            <a:endParaRPr/>
          </a:p>
          <a:p>
            <a:pPr marL="2160000" lvl="4" indent="-216000">
              <a:buClr>
                <a:srgbClr val="FFFFFF"/>
              </a:buClr>
              <a:buSzPct val="45000"/>
              <a:buFont typeface="StarSymbol"/>
              <a:buChar char=""/>
            </a:pPr>
            <a:r>
              <a:rPr lang="en-US" sz="2000" spc="-1">
                <a:latin typeface="Arial"/>
              </a:rPr>
              <a:t>Fifth Outline Level</a:t>
            </a:r>
            <a:endParaRPr/>
          </a:p>
          <a:p>
            <a:pPr marL="2592000" lvl="5" indent="-216000">
              <a:buClr>
                <a:srgbClr val="FFFFFF"/>
              </a:buClr>
              <a:buSzPct val="45000"/>
              <a:buFont typeface="StarSymbol"/>
              <a:buChar char=""/>
            </a:pPr>
            <a:r>
              <a:rPr lang="en-US" sz="2000" spc="-1">
                <a:latin typeface="Arial"/>
              </a:rPr>
              <a:t>Sixth Outline Level</a:t>
            </a:r>
            <a:endParaRPr/>
          </a:p>
          <a:p>
            <a:pPr marL="3024000" lvl="6" indent="-216000">
              <a:buClr>
                <a:srgbClr val="FFFFFF"/>
              </a:buClr>
              <a:buSzPct val="45000"/>
              <a:buFont typeface="StarSymbol"/>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42" name="Picture 7"/>
          <p:cNvPicPr/>
          <p:nvPr/>
        </p:nvPicPr>
        <p:blipFill>
          <a:blip r:embed="rId15"/>
          <a:srcRect l="3610"/>
          <a:stretch/>
        </p:blipFill>
        <p:spPr>
          <a:xfrm>
            <a:off x="0" y="2669760"/>
            <a:ext cx="4035600" cy="4186800"/>
          </a:xfrm>
          <a:prstGeom prst="rect">
            <a:avLst/>
          </a:prstGeom>
          <a:ln>
            <a:noFill/>
          </a:ln>
        </p:spPr>
      </p:pic>
      <p:pic>
        <p:nvPicPr>
          <p:cNvPr id="43" name="Picture 6"/>
          <p:cNvPicPr/>
          <p:nvPr/>
        </p:nvPicPr>
        <p:blipFill>
          <a:blip r:embed="rId16"/>
          <a:srcRect l="35647"/>
          <a:stretch/>
        </p:blipFill>
        <p:spPr>
          <a:xfrm>
            <a:off x="0" y="2892240"/>
            <a:ext cx="1521000" cy="2364120"/>
          </a:xfrm>
          <a:prstGeom prst="rect">
            <a:avLst/>
          </a:prstGeom>
          <a:ln>
            <a:noFill/>
          </a:ln>
        </p:spPr>
      </p:pic>
      <p:sp>
        <p:nvSpPr>
          <p:cNvPr id="44" name="CustomShape 1"/>
          <p:cNvSpPr/>
          <p:nvPr/>
        </p:nvSpPr>
        <p:spPr>
          <a:xfrm>
            <a:off x="8609040" y="1676520"/>
            <a:ext cx="2818080" cy="281808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45" name="Picture 8"/>
          <p:cNvPicPr/>
          <p:nvPr/>
        </p:nvPicPr>
        <p:blipFill>
          <a:blip r:embed="rId17"/>
          <a:srcRect t="28812"/>
          <a:stretch/>
        </p:blipFill>
        <p:spPr>
          <a:xfrm>
            <a:off x="7999560" y="0"/>
            <a:ext cx="1602000" cy="1140120"/>
          </a:xfrm>
          <a:prstGeom prst="rect">
            <a:avLst/>
          </a:prstGeom>
          <a:ln>
            <a:noFill/>
          </a:ln>
        </p:spPr>
      </p:pic>
      <p:pic>
        <p:nvPicPr>
          <p:cNvPr id="46" name="Picture 9"/>
          <p:cNvPicPr/>
          <p:nvPr/>
        </p:nvPicPr>
        <p:blipFill>
          <a:blip r:embed="rId18"/>
          <a:srcRect b="23333"/>
          <a:stretch/>
        </p:blipFill>
        <p:spPr>
          <a:xfrm>
            <a:off x="8605800" y="6095880"/>
            <a:ext cx="992160" cy="760680"/>
          </a:xfrm>
          <a:prstGeom prst="rect">
            <a:avLst/>
          </a:prstGeom>
          <a:ln>
            <a:noFill/>
          </a:ln>
        </p:spPr>
      </p:pic>
      <p:sp>
        <p:nvSpPr>
          <p:cNvPr id="47" name="CustomShape 2"/>
          <p:cNvSpPr/>
          <p:nvPr/>
        </p:nvSpPr>
        <p:spPr>
          <a:xfrm>
            <a:off x="10437840" y="0"/>
            <a:ext cx="684360" cy="114156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48"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spc="-1">
                <a:latin typeface="Arial"/>
              </a:rPr>
              <a:t>Click to edit the title text format</a:t>
            </a:r>
            <a:endParaRPr/>
          </a:p>
        </p:txBody>
      </p:sp>
      <p:sp>
        <p:nvSpPr>
          <p:cNvPr id="49"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StarSymbol"/>
              <a:buChar char=""/>
            </a:pPr>
            <a:r>
              <a:rPr lang="en-US" sz="3200" spc="-1">
                <a:latin typeface="Arial"/>
              </a:rPr>
              <a:t>Click to edit the outline text format</a:t>
            </a:r>
            <a:endParaRPr/>
          </a:p>
          <a:p>
            <a:pPr marL="864000" lvl="1" indent="-324000">
              <a:buClr>
                <a:srgbClr val="FFFFFF"/>
              </a:buClr>
              <a:buSzPct val="75000"/>
              <a:buFont typeface="StarSymbol"/>
              <a:buChar char=""/>
            </a:pPr>
            <a:r>
              <a:rPr lang="en-US" sz="2800" spc="-1">
                <a:latin typeface="Arial"/>
              </a:rPr>
              <a:t>Second Outline Level</a:t>
            </a:r>
            <a:endParaRPr/>
          </a:p>
          <a:p>
            <a:pPr marL="1296000" lvl="2" indent="-288000">
              <a:buClr>
                <a:srgbClr val="FFFFFF"/>
              </a:buClr>
              <a:buSzPct val="45000"/>
              <a:buFont typeface="StarSymbol"/>
              <a:buChar char=""/>
            </a:pPr>
            <a:r>
              <a:rPr lang="en-US" sz="2400" spc="-1">
                <a:latin typeface="Arial"/>
              </a:rPr>
              <a:t>Third Outline Level</a:t>
            </a:r>
            <a:endParaRPr/>
          </a:p>
          <a:p>
            <a:pPr marL="1728000" lvl="3" indent="-216000">
              <a:buClr>
                <a:srgbClr val="FFFFFF"/>
              </a:buClr>
              <a:buSzPct val="75000"/>
              <a:buFont typeface="StarSymbol"/>
              <a:buChar char=""/>
            </a:pPr>
            <a:r>
              <a:rPr lang="en-US" sz="2000" spc="-1">
                <a:latin typeface="Arial"/>
              </a:rPr>
              <a:t>Fourth Outline Level</a:t>
            </a:r>
            <a:endParaRPr/>
          </a:p>
          <a:p>
            <a:pPr marL="2160000" lvl="4" indent="-216000">
              <a:buClr>
                <a:srgbClr val="FFFFFF"/>
              </a:buClr>
              <a:buSzPct val="45000"/>
              <a:buFont typeface="StarSymbol"/>
              <a:buChar char=""/>
            </a:pPr>
            <a:r>
              <a:rPr lang="en-US" sz="2000" spc="-1">
                <a:latin typeface="Arial"/>
              </a:rPr>
              <a:t>Fifth Outline Level</a:t>
            </a:r>
            <a:endParaRPr/>
          </a:p>
          <a:p>
            <a:pPr marL="2592000" lvl="5" indent="-216000">
              <a:buClr>
                <a:srgbClr val="FFFFFF"/>
              </a:buClr>
              <a:buSzPct val="45000"/>
              <a:buFont typeface="StarSymbol"/>
              <a:buChar char=""/>
            </a:pPr>
            <a:r>
              <a:rPr lang="en-US" sz="2000" spc="-1">
                <a:latin typeface="Arial"/>
              </a:rPr>
              <a:t>Sixth Outline Level</a:t>
            </a:r>
            <a:endParaRPr/>
          </a:p>
          <a:p>
            <a:pPr marL="3024000" lvl="6" indent="-216000">
              <a:buClr>
                <a:srgbClr val="FFFFFF"/>
              </a:buClr>
              <a:buSzPct val="45000"/>
              <a:buFont typeface="StarSymbol"/>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1154880" y="1447920"/>
            <a:ext cx="8824320" cy="332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US" sz="7200" b="1" strike="noStrike" spc="-1">
                <a:solidFill>
                  <a:srgbClr val="EBEBEB"/>
                </a:solidFill>
                <a:uFill>
                  <a:solidFill>
                    <a:srgbClr val="FFFFFF"/>
                  </a:solidFill>
                </a:uFill>
                <a:latin typeface="Century Gothic"/>
                <a:ea typeface="DejaVu Sans"/>
              </a:rPr>
              <a:t>Final Project Proposal: 8 Ball Pool</a:t>
            </a:r>
            <a:endParaRPr/>
          </a:p>
          <a:p>
            <a:pPr>
              <a:lnSpc>
                <a:spcPct val="100000"/>
              </a:lnSpc>
            </a:pPr>
            <a:endParaRPr/>
          </a:p>
        </p:txBody>
      </p:sp>
      <p:sp>
        <p:nvSpPr>
          <p:cNvPr id="85" name="CustomShape 2"/>
          <p:cNvSpPr/>
          <p:nvPr/>
        </p:nvSpPr>
        <p:spPr>
          <a:xfrm>
            <a:off x="1154880" y="4777560"/>
            <a:ext cx="8824320" cy="86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strike="noStrike" cap="all" spc="-1" dirty="0">
                <a:solidFill>
                  <a:srgbClr val="8AD0D6"/>
                </a:solidFill>
                <a:uFill>
                  <a:solidFill>
                    <a:srgbClr val="FFFFFF"/>
                  </a:solidFill>
                </a:uFill>
                <a:latin typeface="Century Gothic"/>
                <a:ea typeface="DejaVu Sans"/>
              </a:rPr>
              <a:t>Class: ICS3U1</a:t>
            </a:r>
            <a:endParaRPr dirty="0"/>
          </a:p>
          <a:p>
            <a:pPr>
              <a:lnSpc>
                <a:spcPct val="100000"/>
              </a:lnSpc>
            </a:pPr>
            <a:r>
              <a:rPr lang="en-US" sz="1400" strike="noStrike" cap="all" spc="-1" dirty="0">
                <a:solidFill>
                  <a:srgbClr val="8AD0D6"/>
                </a:solidFill>
                <a:uFill>
                  <a:solidFill>
                    <a:srgbClr val="FFFFFF"/>
                  </a:solidFill>
                </a:uFill>
                <a:latin typeface="Century Gothic"/>
                <a:ea typeface="DejaVu Sans"/>
              </a:rPr>
              <a:t>By: Matthew, Daniel and Elgin</a:t>
            </a:r>
            <a:endParaRPr dirty="0"/>
          </a:p>
          <a:p>
            <a:pPr>
              <a:lnSpc>
                <a:spcPct val="100000"/>
              </a:lnSpc>
            </a:pPr>
            <a:r>
              <a:rPr lang="en-US" sz="1400" strike="noStrike" cap="all" spc="-1" dirty="0">
                <a:solidFill>
                  <a:srgbClr val="8AD0D6"/>
                </a:solidFill>
                <a:uFill>
                  <a:solidFill>
                    <a:srgbClr val="FFFFFF"/>
                  </a:solidFill>
                </a:uFill>
                <a:latin typeface="Century Gothic"/>
                <a:ea typeface="DejaVu Sans"/>
              </a:rPr>
              <a:t>Last Updated: January </a:t>
            </a:r>
            <a:r>
              <a:rPr lang="en-US" sz="1400" strike="noStrike" cap="all" spc="-1" dirty="0" smtClean="0">
                <a:solidFill>
                  <a:srgbClr val="8AD0D6"/>
                </a:solidFill>
                <a:uFill>
                  <a:solidFill>
                    <a:srgbClr val="FFFFFF"/>
                  </a:solidFill>
                </a:uFill>
                <a:latin typeface="Century Gothic"/>
                <a:ea typeface="DejaVu Sans"/>
              </a:rPr>
              <a:t>11, </a:t>
            </a:r>
            <a:r>
              <a:rPr lang="en-US" sz="1400" strike="noStrike" cap="all" spc="-1" dirty="0">
                <a:solidFill>
                  <a:srgbClr val="8AD0D6"/>
                </a:solidFill>
                <a:uFill>
                  <a:solidFill>
                    <a:srgbClr val="FFFFFF"/>
                  </a:solidFill>
                </a:uFill>
                <a:latin typeface="Century Gothic"/>
                <a:ea typeface="DejaVu Sans"/>
              </a:rPr>
              <a:t>2016</a:t>
            </a:r>
            <a:endParaRPr dirty="0"/>
          </a:p>
          <a:p>
            <a:pPr>
              <a:lnSpc>
                <a:spcPct val="100000"/>
              </a:lnSpc>
            </a:pPr>
            <a:r>
              <a:rPr lang="en-US" sz="1400" strike="noStrike" cap="all" spc="-1" dirty="0">
                <a:solidFill>
                  <a:srgbClr val="8AD0D6"/>
                </a:solidFill>
                <a:uFill>
                  <a:solidFill>
                    <a:srgbClr val="FFFFFF"/>
                  </a:solidFill>
                </a:uFill>
                <a:latin typeface="Century Gothic"/>
                <a:ea typeface="DejaVu Sans"/>
              </a:rPr>
              <a:t>Date Started: December 16, 2015</a:t>
            </a:r>
            <a:endParaRPr dirty="0"/>
          </a:p>
          <a:p>
            <a:pPr>
              <a:lnSpc>
                <a:spcPct val="100000"/>
              </a:lnSpc>
            </a:pPr>
            <a:r>
              <a:rPr lang="en-US" sz="1400" strike="noStrike" cap="all" spc="-1" dirty="0">
                <a:solidFill>
                  <a:srgbClr val="8AD0D6"/>
                </a:solidFill>
                <a:uFill>
                  <a:solidFill>
                    <a:srgbClr val="FFFFFF"/>
                  </a:solidFill>
                </a:uFill>
                <a:latin typeface="Century Gothic"/>
                <a:ea typeface="DejaVu Sans"/>
              </a:rPr>
              <a:t>Date Delivered: To be determined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212080" y="591840"/>
            <a:ext cx="1090440" cy="6836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strike="noStrike" spc="-1" dirty="0">
                <a:solidFill>
                  <a:srgbClr val="FFFFFF"/>
                </a:solidFill>
                <a:uFill>
                  <a:solidFill>
                    <a:srgbClr val="FFFFFF"/>
                  </a:solidFill>
                </a:uFill>
                <a:latin typeface="Century Gothic"/>
                <a:ea typeface="DejaVu Sans"/>
              </a:rPr>
              <a:t>menu()</a:t>
            </a:r>
            <a:endParaRPr dirty="0"/>
          </a:p>
        </p:txBody>
      </p:sp>
      <p:sp>
        <p:nvSpPr>
          <p:cNvPr id="129" name="CustomShape 2"/>
          <p:cNvSpPr/>
          <p:nvPr/>
        </p:nvSpPr>
        <p:spPr>
          <a:xfrm>
            <a:off x="5056200" y="1850400"/>
            <a:ext cx="1580040" cy="4395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dirty="0">
                <a:solidFill>
                  <a:srgbClr val="FFFFFF"/>
                </a:solidFill>
                <a:uFill>
                  <a:solidFill>
                    <a:srgbClr val="FFFFFF"/>
                  </a:solidFill>
                </a:uFill>
                <a:latin typeface="Century Gothic"/>
                <a:ea typeface="DejaVu Sans"/>
              </a:rPr>
              <a:t>Print menu()</a:t>
            </a:r>
            <a:endParaRPr dirty="0"/>
          </a:p>
          <a:p>
            <a:pPr algn="ctr">
              <a:lnSpc>
                <a:spcPct val="100000"/>
              </a:lnSpc>
            </a:pPr>
            <a:endParaRPr dirty="0"/>
          </a:p>
        </p:txBody>
      </p:sp>
      <p:sp>
        <p:nvSpPr>
          <p:cNvPr id="130" name="CustomShape 3"/>
          <p:cNvSpPr/>
          <p:nvPr/>
        </p:nvSpPr>
        <p:spPr>
          <a:xfrm>
            <a:off x="5056200" y="2624760"/>
            <a:ext cx="1580040" cy="4287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Get_user_choice()</a:t>
            </a:r>
            <a:endParaRPr/>
          </a:p>
        </p:txBody>
      </p:sp>
      <p:sp>
        <p:nvSpPr>
          <p:cNvPr id="131" name="CustomShape 4"/>
          <p:cNvSpPr/>
          <p:nvPr/>
        </p:nvSpPr>
        <p:spPr>
          <a:xfrm flipH="1">
            <a:off x="5795640" y="12765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32" name="CustomShape 5"/>
          <p:cNvSpPr/>
          <p:nvPr/>
        </p:nvSpPr>
        <p:spPr>
          <a:xfrm flipH="1">
            <a:off x="5843880" y="205128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846320" y="591840"/>
            <a:ext cx="1828440" cy="6836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strike="noStrike" spc="-1">
                <a:solidFill>
                  <a:srgbClr val="FFFFFF"/>
                </a:solidFill>
                <a:uFill>
                  <a:solidFill>
                    <a:srgbClr val="FFFFFF"/>
                  </a:solidFill>
                </a:uFill>
                <a:latin typeface="Century Gothic"/>
                <a:ea typeface="DejaVu Sans"/>
              </a:rPr>
              <a:t>move_cue()</a:t>
            </a:r>
            <a:endParaRPr/>
          </a:p>
        </p:txBody>
      </p:sp>
      <p:sp>
        <p:nvSpPr>
          <p:cNvPr id="134" name="CustomShape 2"/>
          <p:cNvSpPr/>
          <p:nvPr/>
        </p:nvSpPr>
        <p:spPr>
          <a:xfrm>
            <a:off x="5056200" y="1850400"/>
            <a:ext cx="1580040" cy="4395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Draw_pool_table()</a:t>
            </a:r>
            <a:endParaRPr/>
          </a:p>
        </p:txBody>
      </p:sp>
      <p:sp>
        <p:nvSpPr>
          <p:cNvPr id="135" name="CustomShape 3"/>
          <p:cNvSpPr/>
          <p:nvPr/>
        </p:nvSpPr>
        <p:spPr>
          <a:xfrm>
            <a:off x="5029200" y="3443400"/>
            <a:ext cx="1644480" cy="33732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Draw_cue()</a:t>
            </a:r>
            <a:endParaRPr/>
          </a:p>
        </p:txBody>
      </p:sp>
      <p:sp>
        <p:nvSpPr>
          <p:cNvPr id="136" name="CustomShape 4"/>
          <p:cNvSpPr/>
          <p:nvPr/>
        </p:nvSpPr>
        <p:spPr>
          <a:xfrm>
            <a:off x="5050800" y="2651760"/>
            <a:ext cx="1580040" cy="38592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Get_cue_position()</a:t>
            </a:r>
            <a:endParaRPr/>
          </a:p>
          <a:p>
            <a:pPr algn="ctr">
              <a:lnSpc>
                <a:spcPct val="100000"/>
              </a:lnSpc>
            </a:pPr>
            <a:endParaRPr/>
          </a:p>
        </p:txBody>
      </p:sp>
      <p:sp>
        <p:nvSpPr>
          <p:cNvPr id="137" name="CustomShape 5"/>
          <p:cNvSpPr/>
          <p:nvPr/>
        </p:nvSpPr>
        <p:spPr>
          <a:xfrm flipH="1">
            <a:off x="5795640" y="12765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38" name="CustomShape 6"/>
          <p:cNvSpPr/>
          <p:nvPr/>
        </p:nvSpPr>
        <p:spPr>
          <a:xfrm flipH="1">
            <a:off x="5843880" y="205128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39" name="CustomShape 7"/>
          <p:cNvSpPr/>
          <p:nvPr/>
        </p:nvSpPr>
        <p:spPr>
          <a:xfrm flipH="1">
            <a:off x="5881680" y="285444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846320" y="591840"/>
            <a:ext cx="1828440" cy="6836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strike="noStrike" spc="-1">
                <a:solidFill>
                  <a:srgbClr val="FFFFFF"/>
                </a:solidFill>
                <a:uFill>
                  <a:solidFill>
                    <a:srgbClr val="FFFFFF"/>
                  </a:solidFill>
                </a:uFill>
                <a:latin typeface="Century Gothic"/>
                <a:ea typeface="DejaVu Sans"/>
              </a:rPr>
              <a:t>move_balls()</a:t>
            </a:r>
            <a:endParaRPr/>
          </a:p>
        </p:txBody>
      </p:sp>
      <p:sp>
        <p:nvSpPr>
          <p:cNvPr id="141" name="CustomShape 2"/>
          <p:cNvSpPr/>
          <p:nvPr/>
        </p:nvSpPr>
        <p:spPr>
          <a:xfrm>
            <a:off x="5003280" y="1828800"/>
            <a:ext cx="1580040" cy="4287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Get_ball_positions()</a:t>
            </a:r>
            <a:endParaRPr/>
          </a:p>
        </p:txBody>
      </p:sp>
      <p:sp>
        <p:nvSpPr>
          <p:cNvPr id="142" name="CustomShape 3"/>
          <p:cNvSpPr/>
          <p:nvPr/>
        </p:nvSpPr>
        <p:spPr>
          <a:xfrm>
            <a:off x="5003280" y="2692800"/>
            <a:ext cx="1580040" cy="49860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Draw_pool_table()</a:t>
            </a:r>
            <a:endParaRPr/>
          </a:p>
        </p:txBody>
      </p:sp>
      <p:sp>
        <p:nvSpPr>
          <p:cNvPr id="143" name="CustomShape 4"/>
          <p:cNvSpPr/>
          <p:nvPr/>
        </p:nvSpPr>
        <p:spPr>
          <a:xfrm>
            <a:off x="5003280" y="3626280"/>
            <a:ext cx="1580040" cy="51048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800" strike="noStrike" spc="-1">
                <a:solidFill>
                  <a:srgbClr val="FFFFFF"/>
                </a:solidFill>
                <a:uFill>
                  <a:solidFill>
                    <a:srgbClr val="FFFFFF"/>
                  </a:solidFill>
                </a:uFill>
                <a:latin typeface="Century Gothic"/>
                <a:ea typeface="DejaVu Sans"/>
              </a:rPr>
              <a:t>Get_ball_speed_and_direction()</a:t>
            </a:r>
            <a:endParaRPr/>
          </a:p>
        </p:txBody>
      </p:sp>
      <p:sp>
        <p:nvSpPr>
          <p:cNvPr id="144" name="CustomShape 5"/>
          <p:cNvSpPr/>
          <p:nvPr/>
        </p:nvSpPr>
        <p:spPr>
          <a:xfrm>
            <a:off x="4938840" y="5514480"/>
            <a:ext cx="1644480" cy="33732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Draw_balls()</a:t>
            </a:r>
            <a:endParaRPr/>
          </a:p>
        </p:txBody>
      </p:sp>
      <p:sp>
        <p:nvSpPr>
          <p:cNvPr id="145" name="CustomShape 6"/>
          <p:cNvSpPr/>
          <p:nvPr/>
        </p:nvSpPr>
        <p:spPr>
          <a:xfrm>
            <a:off x="4992480" y="4512600"/>
            <a:ext cx="1580040" cy="38592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800" strike="noStrike" spc="-1">
                <a:solidFill>
                  <a:srgbClr val="FFFFFF"/>
                </a:solidFill>
                <a:uFill>
                  <a:solidFill>
                    <a:srgbClr val="FFFFFF"/>
                  </a:solidFill>
                </a:uFill>
                <a:latin typeface="Century Gothic"/>
                <a:ea typeface="DejaVu Sans"/>
              </a:rPr>
              <a:t>Determine_if_ball_pocketed()</a:t>
            </a:r>
            <a:endParaRPr/>
          </a:p>
        </p:txBody>
      </p:sp>
      <p:sp>
        <p:nvSpPr>
          <p:cNvPr id="146" name="CustomShape 7"/>
          <p:cNvSpPr/>
          <p:nvPr/>
        </p:nvSpPr>
        <p:spPr>
          <a:xfrm flipH="1">
            <a:off x="5795640" y="12765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47" name="CustomShape 8"/>
          <p:cNvSpPr/>
          <p:nvPr/>
        </p:nvSpPr>
        <p:spPr>
          <a:xfrm flipH="1">
            <a:off x="5790960" y="213624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48" name="CustomShape 9"/>
          <p:cNvSpPr/>
          <p:nvPr/>
        </p:nvSpPr>
        <p:spPr>
          <a:xfrm flipH="1">
            <a:off x="5823360" y="305280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49" name="CustomShape 10"/>
          <p:cNvSpPr/>
          <p:nvPr/>
        </p:nvSpPr>
        <p:spPr>
          <a:xfrm flipH="1">
            <a:off x="5823360" y="39387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50" name="CustomShape 11"/>
          <p:cNvSpPr/>
          <p:nvPr/>
        </p:nvSpPr>
        <p:spPr>
          <a:xfrm flipH="1">
            <a:off x="5791320" y="492552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754880" y="591840"/>
            <a:ext cx="2011320" cy="6836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strike="noStrike" spc="-1" dirty="0" err="1">
                <a:solidFill>
                  <a:srgbClr val="FFFFFF"/>
                </a:solidFill>
                <a:uFill>
                  <a:solidFill>
                    <a:srgbClr val="FFFFFF"/>
                  </a:solidFill>
                </a:uFill>
                <a:latin typeface="Century Gothic"/>
                <a:ea typeface="DejaVu Sans"/>
              </a:rPr>
              <a:t>display_score</a:t>
            </a:r>
            <a:r>
              <a:rPr lang="en-US" sz="1400" strike="noStrike" spc="-1" dirty="0">
                <a:solidFill>
                  <a:srgbClr val="FFFFFF"/>
                </a:solidFill>
                <a:uFill>
                  <a:solidFill>
                    <a:srgbClr val="FFFFFF"/>
                  </a:solidFill>
                </a:uFill>
                <a:latin typeface="Century Gothic"/>
                <a:ea typeface="DejaVu Sans"/>
              </a:rPr>
              <a:t>()</a:t>
            </a:r>
            <a:endParaRPr dirty="0"/>
          </a:p>
        </p:txBody>
      </p:sp>
      <p:sp>
        <p:nvSpPr>
          <p:cNvPr id="152" name="CustomShape 2"/>
          <p:cNvSpPr/>
          <p:nvPr/>
        </p:nvSpPr>
        <p:spPr>
          <a:xfrm>
            <a:off x="5056200" y="1850400"/>
            <a:ext cx="1580040" cy="4395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determine_score()</a:t>
            </a:r>
            <a:endParaRPr/>
          </a:p>
          <a:p>
            <a:pPr algn="ctr">
              <a:lnSpc>
                <a:spcPct val="100000"/>
              </a:lnSpc>
            </a:pPr>
            <a:endParaRPr/>
          </a:p>
        </p:txBody>
      </p:sp>
      <p:sp>
        <p:nvSpPr>
          <p:cNvPr id="153" name="CustomShape 3"/>
          <p:cNvSpPr/>
          <p:nvPr/>
        </p:nvSpPr>
        <p:spPr>
          <a:xfrm>
            <a:off x="5056200" y="2624760"/>
            <a:ext cx="1580040" cy="4287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dirty="0" err="1">
                <a:solidFill>
                  <a:srgbClr val="FFFFFF"/>
                </a:solidFill>
                <a:uFill>
                  <a:solidFill>
                    <a:srgbClr val="FFFFFF"/>
                  </a:solidFill>
                </a:uFill>
                <a:latin typeface="Century Gothic"/>
                <a:ea typeface="DejaVu Sans"/>
              </a:rPr>
              <a:t>draw_score</a:t>
            </a:r>
            <a:r>
              <a:rPr lang="en-US" sz="1100" strike="noStrike" spc="-1" dirty="0" smtClean="0">
                <a:solidFill>
                  <a:srgbClr val="FFFFFF"/>
                </a:solidFill>
                <a:uFill>
                  <a:solidFill>
                    <a:srgbClr val="FFFFFF"/>
                  </a:solidFill>
                </a:uFill>
                <a:latin typeface="Century Gothic"/>
                <a:ea typeface="DejaVu Sans"/>
              </a:rPr>
              <a:t>()</a:t>
            </a:r>
            <a:endParaRPr dirty="0"/>
          </a:p>
        </p:txBody>
      </p:sp>
      <p:sp>
        <p:nvSpPr>
          <p:cNvPr id="154" name="CustomShape 4"/>
          <p:cNvSpPr/>
          <p:nvPr/>
        </p:nvSpPr>
        <p:spPr>
          <a:xfrm flipH="1">
            <a:off x="5795640" y="12765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55" name="CustomShape 5"/>
          <p:cNvSpPr/>
          <p:nvPr/>
        </p:nvSpPr>
        <p:spPr>
          <a:xfrm flipH="1">
            <a:off x="5843880" y="205128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1" strike="noStrike" spc="-1" dirty="0">
                <a:solidFill>
                  <a:srgbClr val="EBEBEB"/>
                </a:solidFill>
                <a:uFill>
                  <a:solidFill>
                    <a:srgbClr val="FFFFFF"/>
                  </a:solidFill>
                </a:uFill>
                <a:latin typeface="Century Gothic"/>
                <a:ea typeface="DejaVu Sans"/>
              </a:rPr>
              <a:t>Design Proposal - UML Diagrams</a:t>
            </a:r>
            <a:endParaRPr dirty="0"/>
          </a:p>
        </p:txBody>
      </p:sp>
      <p:graphicFrame>
        <p:nvGraphicFramePr>
          <p:cNvPr id="157" name="Table 2"/>
          <p:cNvGraphicFramePr/>
          <p:nvPr/>
        </p:nvGraphicFramePr>
        <p:xfrm>
          <a:off x="1384560" y="2341800"/>
          <a:ext cx="2370240" cy="3236040"/>
        </p:xfrm>
        <a:graphic>
          <a:graphicData uri="http://schemas.openxmlformats.org/drawingml/2006/table">
            <a:tbl>
              <a:tblPr/>
              <a:tblGrid>
                <a:gridCol w="2370240"/>
              </a:tblGrid>
              <a:tr h="1078200">
                <a:tc>
                  <a:txBody>
                    <a:bodyPr/>
                    <a:lstStyle/>
                    <a:p>
                      <a:pPr>
                        <a:lnSpc>
                          <a:spcPct val="100000"/>
                        </a:lnSpc>
                      </a:pPr>
                      <a:r>
                        <a:rPr lang="en-US" sz="1800" b="1" strike="noStrike" spc="-1">
                          <a:solidFill>
                            <a:srgbClr val="FFFFFF"/>
                          </a:solidFill>
                          <a:uFill>
                            <a:solidFill>
                              <a:srgbClr val="FFFFFF"/>
                            </a:solidFill>
                          </a:uFill>
                          <a:latin typeface="Century Gothic"/>
                        </a:rPr>
                        <a:t>Ball</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r>
              <a:tr h="1078200">
                <a:tc>
                  <a:txBody>
                    <a:bodyPr/>
                    <a:lstStyle/>
                    <a:p>
                      <a:pPr>
                        <a:lnSpc>
                          <a:spcPct val="100000"/>
                        </a:lnSpc>
                      </a:pPr>
                      <a:r>
                        <a:rPr lang="en-US" sz="1800" strike="noStrike" spc="-1">
                          <a:solidFill>
                            <a:srgbClr val="000000"/>
                          </a:solidFill>
                          <a:uFill>
                            <a:solidFill>
                              <a:srgbClr val="FFFFFF"/>
                            </a:solidFill>
                          </a:uFill>
                          <a:latin typeface="Century Gothic"/>
                        </a:rPr>
                        <a:t>Int Speed</a:t>
                      </a:r>
                      <a:endParaRPr/>
                    </a:p>
                    <a:p>
                      <a:pPr>
                        <a:lnSpc>
                          <a:spcPct val="100000"/>
                        </a:lnSpc>
                      </a:pPr>
                      <a:r>
                        <a:rPr lang="en-US" sz="1800" strike="noStrike" spc="-1">
                          <a:solidFill>
                            <a:srgbClr val="000000"/>
                          </a:solidFill>
                          <a:uFill>
                            <a:solidFill>
                              <a:srgbClr val="FFFFFF"/>
                            </a:solidFill>
                          </a:uFill>
                          <a:latin typeface="Century Gothic"/>
                        </a:rPr>
                        <a:t>Int Direction</a:t>
                      </a:r>
                      <a:endParaRPr/>
                    </a:p>
                    <a:p>
                      <a:pPr>
                        <a:lnSpc>
                          <a:spcPct val="100000"/>
                        </a:lnSpc>
                      </a:pPr>
                      <a:r>
                        <a:rPr lang="en-US" sz="1800" strike="noStrike" spc="-1">
                          <a:solidFill>
                            <a:srgbClr val="000000"/>
                          </a:solidFill>
                          <a:uFill>
                            <a:solidFill>
                              <a:srgbClr val="FFFFFF"/>
                            </a:solidFill>
                          </a:uFill>
                          <a:latin typeface="Century Gothic"/>
                        </a:rPr>
                        <a:t>String Colour</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r>
              <a:tr h="1079640">
                <a:tc>
                  <a:txBody>
                    <a:bodyPr/>
                    <a:lstStyle/>
                    <a:p>
                      <a:pPr>
                        <a:lnSpc>
                          <a:spcPct val="100000"/>
                        </a:lnSpc>
                      </a:pPr>
                      <a:r>
                        <a:rPr lang="en-US" sz="1800" strike="noStrike" spc="-1">
                          <a:solidFill>
                            <a:srgbClr val="000000"/>
                          </a:solidFill>
                          <a:uFill>
                            <a:solidFill>
                              <a:srgbClr val="FFFFFF"/>
                            </a:solidFill>
                          </a:uFill>
                          <a:latin typeface="Century Gothic"/>
                        </a:rPr>
                        <a:t>move_ball()</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r>
            </a:tbl>
          </a:graphicData>
        </a:graphic>
      </p:graphicFrame>
      <p:graphicFrame>
        <p:nvGraphicFramePr>
          <p:cNvPr id="158" name="Table 3"/>
          <p:cNvGraphicFramePr/>
          <p:nvPr>
            <p:extLst>
              <p:ext uri="{D42A27DB-BD31-4B8C-83A1-F6EECF244321}">
                <p14:modId xmlns:p14="http://schemas.microsoft.com/office/powerpoint/2010/main" val="3141742482"/>
              </p:ext>
            </p:extLst>
          </p:nvPr>
        </p:nvGraphicFramePr>
        <p:xfrm>
          <a:off x="4690080" y="2244960"/>
          <a:ext cx="3267720" cy="3332880"/>
        </p:xfrm>
        <a:graphic>
          <a:graphicData uri="http://schemas.openxmlformats.org/drawingml/2006/table">
            <a:tbl>
              <a:tblPr/>
              <a:tblGrid>
                <a:gridCol w="3267720"/>
              </a:tblGrid>
              <a:tr h="603360">
                <a:tc>
                  <a:txBody>
                    <a:bodyPr/>
                    <a:lstStyle/>
                    <a:p>
                      <a:pPr>
                        <a:lnSpc>
                          <a:spcPct val="100000"/>
                        </a:lnSpc>
                      </a:pPr>
                      <a:r>
                        <a:rPr lang="en-US" sz="1800" b="1" strike="noStrike" spc="-1" dirty="0">
                          <a:solidFill>
                            <a:srgbClr val="FFFFFF"/>
                          </a:solidFill>
                          <a:uFill>
                            <a:solidFill>
                              <a:srgbClr val="FFFFFF"/>
                            </a:solidFill>
                          </a:uFill>
                          <a:latin typeface="Century Gothic"/>
                        </a:rPr>
                        <a:t>Pocket()</a:t>
                      </a:r>
                      <a:endParaRPr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r>
              <a:tr h="1363320">
                <a:tc>
                  <a:txBody>
                    <a:bodyPr/>
                    <a:lstStyle/>
                    <a:p>
                      <a:pPr>
                        <a:lnSpc>
                          <a:spcPct val="100000"/>
                        </a:lnSpc>
                      </a:pPr>
                      <a:r>
                        <a:rPr lang="en-US" sz="1800" strike="noStrike" spc="-1" dirty="0" err="1">
                          <a:solidFill>
                            <a:srgbClr val="000000"/>
                          </a:solidFill>
                          <a:uFill>
                            <a:solidFill>
                              <a:srgbClr val="FFFFFF"/>
                            </a:solidFill>
                          </a:uFill>
                          <a:latin typeface="Century Gothic"/>
                        </a:rPr>
                        <a:t>Int</a:t>
                      </a:r>
                      <a:r>
                        <a:rPr lang="en-US" sz="1800" strike="noStrike" spc="-1">
                          <a:solidFill>
                            <a:srgbClr val="000000"/>
                          </a:solidFill>
                          <a:uFill>
                            <a:solidFill>
                              <a:srgbClr val="FFFFFF"/>
                            </a:solidFill>
                          </a:uFill>
                          <a:latin typeface="Century Gothic"/>
                        </a:rPr>
                        <a:t> location</a:t>
                      </a:r>
                      <a:r>
                        <a:rPr lang="en-US" sz="1800" strike="noStrike" spc="-1" smtClean="0">
                          <a:solidFill>
                            <a:srgbClr val="000000"/>
                          </a:solidFill>
                          <a:uFill>
                            <a:solidFill>
                              <a:srgbClr val="FFFFFF"/>
                            </a:solidFill>
                          </a:uFill>
                          <a:latin typeface="Century Gothic"/>
                        </a:rPr>
                        <a:t>()</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r>
              <a:tr h="1366200">
                <a:tc>
                  <a:txBody>
                    <a:bodyPr/>
                    <a:lstStyle/>
                    <a:p>
                      <a:pPr>
                        <a:lnSpc>
                          <a:spcPct val="100000"/>
                        </a:lnSpc>
                      </a:pPr>
                      <a:r>
                        <a:rPr lang="en-US" sz="1800" strike="noStrike" spc="-1">
                          <a:solidFill>
                            <a:srgbClr val="000000"/>
                          </a:solidFill>
                          <a:uFill>
                            <a:solidFill>
                              <a:srgbClr val="FFFFFF"/>
                            </a:solidFill>
                          </a:uFill>
                          <a:latin typeface="Century Gothic"/>
                        </a:rPr>
                        <a:t>check_for_ball_contactl()</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28" y="229532"/>
            <a:ext cx="10972440" cy="1144800"/>
          </a:xfrm>
        </p:spPr>
        <p:txBody>
          <a:bodyPr/>
          <a:lstStyle/>
          <a:p>
            <a:pPr algn="ctr"/>
            <a:r>
              <a:rPr lang="en-US" sz="4200" b="1" dirty="0" smtClean="0">
                <a:solidFill>
                  <a:schemeClr val="bg1"/>
                </a:solidFill>
                <a:latin typeface="Century Gothic" panose="020B0502020202020204" pitchFamily="34" charset="0"/>
              </a:rPr>
              <a:t>Resource Allocations</a:t>
            </a:r>
            <a:endParaRPr lang="en-US" sz="4200" b="1" dirty="0">
              <a:solidFill>
                <a:schemeClr val="bg1"/>
              </a:solidFill>
              <a:latin typeface="Century Gothic" panose="020B0502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09039139"/>
              </p:ext>
            </p:extLst>
          </p:nvPr>
        </p:nvGraphicFramePr>
        <p:xfrm>
          <a:off x="1976917" y="1218895"/>
          <a:ext cx="8533176" cy="5303520"/>
        </p:xfrm>
        <a:graphic>
          <a:graphicData uri="http://schemas.openxmlformats.org/drawingml/2006/table">
            <a:tbl>
              <a:tblPr firstRow="1" bandRow="1">
                <a:tableStyleId>{5C22544A-7EE6-4342-B048-85BDC9FD1C3A}</a:tableStyleId>
              </a:tblPr>
              <a:tblGrid>
                <a:gridCol w="2844392"/>
                <a:gridCol w="2844392"/>
                <a:gridCol w="2844392"/>
              </a:tblGrid>
              <a:tr h="220117">
                <a:tc>
                  <a:txBody>
                    <a:bodyPr/>
                    <a:lstStyle/>
                    <a:p>
                      <a:r>
                        <a:rPr lang="en-US" sz="1200" dirty="0" smtClean="0"/>
                        <a:t>Task</a:t>
                      </a:r>
                      <a:endParaRPr lang="en-US" sz="1200" dirty="0"/>
                    </a:p>
                  </a:txBody>
                  <a:tcPr/>
                </a:tc>
                <a:tc>
                  <a:txBody>
                    <a:bodyPr/>
                    <a:lstStyle/>
                    <a:p>
                      <a:r>
                        <a:rPr lang="en-US" sz="1200" dirty="0" smtClean="0"/>
                        <a:t>Responsibility</a:t>
                      </a:r>
                      <a:endParaRPr lang="en-US" sz="1200" dirty="0"/>
                    </a:p>
                  </a:txBody>
                  <a:tcPr/>
                </a:tc>
                <a:tc>
                  <a:txBody>
                    <a:bodyPr/>
                    <a:lstStyle/>
                    <a:p>
                      <a:r>
                        <a:rPr lang="en-US" sz="1200" dirty="0" smtClean="0"/>
                        <a:t>Description</a:t>
                      </a:r>
                      <a:endParaRPr lang="en-US" sz="1200" dirty="0"/>
                    </a:p>
                  </a:txBody>
                  <a:tcPr/>
                </a:tc>
              </a:tr>
              <a:tr h="1363936">
                <a:tc>
                  <a:txBody>
                    <a:bodyPr/>
                    <a:lstStyle/>
                    <a:p>
                      <a:r>
                        <a:rPr lang="en-US" sz="1200" dirty="0" smtClean="0"/>
                        <a:t>Daniel</a:t>
                      </a:r>
                    </a:p>
                  </a:txBody>
                  <a:tcPr/>
                </a:tc>
                <a:tc>
                  <a:txBody>
                    <a:bodyPr/>
                    <a:lstStyle/>
                    <a:p>
                      <a:pPr marL="285750" indent="-285750">
                        <a:buFont typeface="Arial" panose="020B0604020202020204" pitchFamily="34" charset="0"/>
                        <a:buChar char="•"/>
                      </a:pPr>
                      <a:r>
                        <a:rPr lang="en-US" sz="1200" dirty="0" smtClean="0"/>
                        <a:t>IPO Chart</a:t>
                      </a:r>
                    </a:p>
                    <a:p>
                      <a:pPr marL="285750" indent="-285750">
                        <a:buFont typeface="Arial" panose="020B0604020202020204" pitchFamily="34" charset="0"/>
                        <a:buChar char="•"/>
                      </a:pPr>
                      <a:r>
                        <a:rPr lang="en-US" sz="1200" dirty="0" smtClean="0"/>
                        <a:t>Flowcharts</a:t>
                      </a:r>
                    </a:p>
                    <a:p>
                      <a:pPr marL="285750" indent="-285750">
                        <a:buFont typeface="Arial" panose="020B0604020202020204" pitchFamily="34" charset="0"/>
                        <a:buChar char="•"/>
                      </a:pPr>
                      <a:r>
                        <a:rPr lang="en-US" sz="1200" dirty="0" smtClean="0"/>
                        <a:t>Proposal</a:t>
                      </a:r>
                    </a:p>
                    <a:p>
                      <a:pPr marL="285750" indent="-285750">
                        <a:buFont typeface="Arial" panose="020B0604020202020204" pitchFamily="34" charset="0"/>
                        <a:buChar char="•"/>
                      </a:pPr>
                      <a:r>
                        <a:rPr lang="en-US" sz="1200" dirty="0" smtClean="0"/>
                        <a:t>pygame</a:t>
                      </a:r>
                    </a:p>
                    <a:p>
                      <a:pPr marL="0" indent="0">
                        <a:buFont typeface="Arial" panose="020B0604020202020204" pitchFamily="34" charset="0"/>
                        <a:buNone/>
                      </a:pPr>
                      <a:endParaRPr lang="en-US" sz="1200" dirty="0"/>
                    </a:p>
                  </a:txBody>
                  <a:tcPr/>
                </a:tc>
                <a:tc>
                  <a:txBody>
                    <a:bodyPr/>
                    <a:lstStyle/>
                    <a:p>
                      <a:pPr marL="285750" indent="-285750">
                        <a:buFont typeface="Arial" panose="020B0604020202020204" pitchFamily="34" charset="0"/>
                        <a:buChar char="•"/>
                      </a:pPr>
                      <a:r>
                        <a:rPr lang="en-US" sz="1200" dirty="0" smtClean="0"/>
                        <a:t>Created</a:t>
                      </a:r>
                      <a:r>
                        <a:rPr lang="en-US" sz="1200" baseline="0" dirty="0" smtClean="0"/>
                        <a:t> an IPO Chart to use for making the flowchart</a:t>
                      </a:r>
                    </a:p>
                    <a:p>
                      <a:pPr marL="285750" indent="-285750">
                        <a:buFont typeface="Arial" panose="020B0604020202020204" pitchFamily="34" charset="0"/>
                        <a:buChar char="•"/>
                      </a:pPr>
                      <a:r>
                        <a:rPr lang="en-US" sz="1200" baseline="0" dirty="0" smtClean="0"/>
                        <a:t>Constructed a variety of flowcharts to use for creating the pygame</a:t>
                      </a:r>
                    </a:p>
                    <a:p>
                      <a:pPr marL="285750" indent="-285750">
                        <a:buFont typeface="Arial" panose="020B0604020202020204" pitchFamily="34" charset="0"/>
                        <a:buChar char="•"/>
                      </a:pPr>
                      <a:r>
                        <a:rPr lang="en-US" sz="1200" baseline="0" dirty="0" smtClean="0"/>
                        <a:t>Created Project Timeline</a:t>
                      </a:r>
                    </a:p>
                    <a:p>
                      <a:pPr marL="285750" indent="-285750">
                        <a:buFont typeface="Arial" panose="020B0604020202020204" pitchFamily="34" charset="0"/>
                        <a:buChar char="•"/>
                      </a:pPr>
                      <a:r>
                        <a:rPr lang="en-US" sz="1200" baseline="0" dirty="0" smtClean="0"/>
                        <a:t>Created graphics for the pygame (such as pool table, balls, etc.)</a:t>
                      </a:r>
                    </a:p>
                    <a:p>
                      <a:pPr marL="285750" indent="-285750">
                        <a:buFont typeface="Arial" panose="020B0604020202020204" pitchFamily="34" charset="0"/>
                        <a:buChar char="•"/>
                      </a:pPr>
                      <a:r>
                        <a:rPr lang="en-US" sz="1200" baseline="0" dirty="0" smtClean="0"/>
                        <a:t>Helped with integrating ideas into the game</a:t>
                      </a:r>
                    </a:p>
                  </a:txBody>
                  <a:tcPr/>
                </a:tc>
              </a:tr>
              <a:tr h="933220">
                <a:tc>
                  <a:txBody>
                    <a:bodyPr/>
                    <a:lstStyle/>
                    <a:p>
                      <a:r>
                        <a:rPr lang="en-US" sz="1200" dirty="0" smtClean="0"/>
                        <a:t>Matthew</a:t>
                      </a:r>
                      <a:endParaRPr lang="en-US" sz="1200" dirty="0"/>
                    </a:p>
                  </a:txBody>
                  <a:tcPr/>
                </a:tc>
                <a:tc>
                  <a:txBody>
                    <a:bodyPr/>
                    <a:lstStyle/>
                    <a:p>
                      <a:pPr marL="171450" indent="-171450">
                        <a:buFont typeface="Arial" panose="020B0604020202020204" pitchFamily="34" charset="0"/>
                        <a:buChar char="•"/>
                      </a:pPr>
                      <a:r>
                        <a:rPr lang="en-US" sz="1200" dirty="0" smtClean="0"/>
                        <a:t>Flowcharts</a:t>
                      </a:r>
                    </a:p>
                    <a:p>
                      <a:pPr marL="171450" indent="-171450">
                        <a:buFont typeface="Arial" panose="020B0604020202020204" pitchFamily="34" charset="0"/>
                        <a:buChar char="•"/>
                      </a:pPr>
                      <a:r>
                        <a:rPr lang="en-US" sz="1200" dirty="0" smtClean="0"/>
                        <a:t>UML Diagrams</a:t>
                      </a:r>
                    </a:p>
                    <a:p>
                      <a:pPr marL="171450" indent="-171450">
                        <a:buFont typeface="Arial" panose="020B0604020202020204" pitchFamily="34" charset="0"/>
                        <a:buChar char="•"/>
                      </a:pPr>
                      <a:r>
                        <a:rPr lang="en-US" sz="1200" dirty="0" smtClean="0"/>
                        <a:t>Proposal</a:t>
                      </a:r>
                    </a:p>
                    <a:p>
                      <a:pPr marL="171450" indent="-171450">
                        <a:buFont typeface="Arial" panose="020B0604020202020204" pitchFamily="34" charset="0"/>
                        <a:buChar char="•"/>
                      </a:pPr>
                      <a:r>
                        <a:rPr lang="en-US" sz="1200" dirty="0" smtClean="0"/>
                        <a:t>pygame</a:t>
                      </a:r>
                      <a:endParaRPr lang="en-US" sz="1200" dirty="0"/>
                    </a:p>
                  </a:txBody>
                  <a:tcPr/>
                </a:tc>
                <a:tc>
                  <a:txBody>
                    <a:bodyPr/>
                    <a:lstStyle/>
                    <a:p>
                      <a:pPr marL="171450" indent="-171450">
                        <a:buFont typeface="Arial" panose="020B0604020202020204" pitchFamily="34" charset="0"/>
                        <a:buChar char="•"/>
                      </a:pPr>
                      <a:r>
                        <a:rPr lang="en-US" sz="1200" dirty="0" smtClean="0"/>
                        <a:t>Helped</a:t>
                      </a:r>
                      <a:r>
                        <a:rPr lang="en-US" sz="1200" baseline="0" dirty="0" smtClean="0"/>
                        <a:t> with making flowcharts</a:t>
                      </a:r>
                    </a:p>
                    <a:p>
                      <a:pPr marL="171450" indent="-171450">
                        <a:buFont typeface="Arial" panose="020B0604020202020204" pitchFamily="34" charset="0"/>
                        <a:buChar char="•"/>
                      </a:pPr>
                      <a:r>
                        <a:rPr lang="en-US" sz="1200" baseline="0" dirty="0" smtClean="0"/>
                        <a:t>Created the required UML Diagrams</a:t>
                      </a:r>
                    </a:p>
                    <a:p>
                      <a:pPr marL="171450" indent="-171450">
                        <a:buFont typeface="Arial" panose="020B0604020202020204" pitchFamily="34" charset="0"/>
                        <a:buChar char="•"/>
                      </a:pPr>
                      <a:r>
                        <a:rPr lang="en-US" sz="1200" baseline="0" dirty="0" smtClean="0"/>
                        <a:t>Created design proposal</a:t>
                      </a:r>
                    </a:p>
                    <a:p>
                      <a:pPr marL="171450" indent="-171450">
                        <a:buFont typeface="Arial" panose="020B0604020202020204" pitchFamily="34" charset="0"/>
                        <a:buChar char="•"/>
                      </a:pPr>
                      <a:r>
                        <a:rPr lang="en-US" sz="1200" baseline="0" dirty="0" smtClean="0"/>
                        <a:t>Created Mockups</a:t>
                      </a:r>
                    </a:p>
                    <a:p>
                      <a:pPr marL="171450" indent="-171450">
                        <a:buFont typeface="Arial" panose="020B0604020202020204" pitchFamily="34" charset="0"/>
                        <a:buChar char="•"/>
                      </a:pPr>
                      <a:r>
                        <a:rPr lang="en-US" sz="1200" baseline="0" dirty="0" smtClean="0"/>
                        <a:t>Created Customer Requirements</a:t>
                      </a:r>
                    </a:p>
                    <a:p>
                      <a:pPr marL="171450" indent="-171450">
                        <a:buFont typeface="Arial" panose="020B0604020202020204" pitchFamily="34" charset="0"/>
                        <a:buChar char="•"/>
                      </a:pPr>
                      <a:r>
                        <a:rPr lang="en-US" sz="1200" baseline="0" dirty="0" smtClean="0"/>
                        <a:t>Created a lot of the </a:t>
                      </a:r>
                      <a:r>
                        <a:rPr lang="en-US" sz="1200" baseline="0" dirty="0" err="1" smtClean="0"/>
                        <a:t>pygame</a:t>
                      </a:r>
                      <a:endParaRPr lang="en-US" sz="1200" baseline="0" dirty="0" smtClean="0"/>
                    </a:p>
                  </a:txBody>
                  <a:tcPr/>
                </a:tc>
              </a:tr>
              <a:tr h="1651081">
                <a:tc>
                  <a:txBody>
                    <a:bodyPr/>
                    <a:lstStyle/>
                    <a:p>
                      <a:r>
                        <a:rPr lang="en-US" sz="1200" dirty="0" smtClean="0"/>
                        <a:t>Elgin</a:t>
                      </a:r>
                      <a:endParaRPr lang="en-US" sz="1200" dirty="0"/>
                    </a:p>
                  </a:txBody>
                  <a:tcPr/>
                </a:tc>
                <a:tc>
                  <a:txBody>
                    <a:bodyPr/>
                    <a:lstStyle/>
                    <a:p>
                      <a:pPr marL="171450" indent="-171450">
                        <a:buFont typeface="Arial" panose="020B0604020202020204" pitchFamily="34" charset="0"/>
                        <a:buChar char="•"/>
                      </a:pPr>
                      <a:r>
                        <a:rPr lang="en-US" sz="1200" dirty="0" smtClean="0"/>
                        <a:t>Step Wise </a:t>
                      </a:r>
                    </a:p>
                    <a:p>
                      <a:pPr marL="171450" indent="-171450">
                        <a:buFont typeface="Arial" panose="020B0604020202020204" pitchFamily="34" charset="0"/>
                        <a:buChar char="•"/>
                      </a:pPr>
                      <a:r>
                        <a:rPr lang="en-US" sz="1200" dirty="0" smtClean="0"/>
                        <a:t>Graphics</a:t>
                      </a:r>
                    </a:p>
                    <a:p>
                      <a:pPr marL="171450" indent="-171450">
                        <a:buFont typeface="Arial" panose="020B0604020202020204" pitchFamily="34" charset="0"/>
                        <a:buChar char="•"/>
                      </a:pPr>
                      <a:r>
                        <a:rPr lang="en-US" sz="1200" dirty="0" err="1" smtClean="0"/>
                        <a:t>Pygame</a:t>
                      </a:r>
                      <a:endParaRPr lang="en-US" sz="1200" dirty="0" smtClean="0"/>
                    </a:p>
                    <a:p>
                      <a:pPr marL="171450" indent="-171450">
                        <a:buFont typeface="Arial" panose="020B0604020202020204" pitchFamily="34" charset="0"/>
                        <a:buChar char="•"/>
                      </a:pPr>
                      <a:r>
                        <a:rPr lang="en-US" sz="1200" dirty="0" smtClean="0"/>
                        <a:t>Flowcharts</a:t>
                      </a:r>
                      <a:endParaRPr lang="en-US" sz="1200" dirty="0"/>
                    </a:p>
                  </a:txBody>
                  <a:tcPr/>
                </a:tc>
                <a:tc>
                  <a:txBody>
                    <a:bodyPr/>
                    <a:lstStyle/>
                    <a:p>
                      <a:pPr marL="171450" indent="-171450">
                        <a:buFont typeface="Arial" panose="020B0604020202020204" pitchFamily="34" charset="0"/>
                        <a:buChar char="•"/>
                      </a:pPr>
                      <a:r>
                        <a:rPr lang="en-US" sz="1200" dirty="0" smtClean="0"/>
                        <a:t>Created stepwise</a:t>
                      </a:r>
                      <a:r>
                        <a:rPr lang="en-US" sz="1200" baseline="0" dirty="0" smtClean="0"/>
                        <a:t> refinement</a:t>
                      </a:r>
                      <a:endParaRPr lang="en-US" sz="1200" dirty="0" smtClean="0"/>
                    </a:p>
                    <a:p>
                      <a:pPr marL="171450" indent="-171450">
                        <a:buFont typeface="Arial" panose="020B0604020202020204" pitchFamily="34" charset="0"/>
                        <a:buChar char="•"/>
                      </a:pPr>
                      <a:r>
                        <a:rPr lang="en-US" sz="1200" dirty="0" smtClean="0"/>
                        <a:t>Created the Menu</a:t>
                      </a:r>
                      <a:r>
                        <a:rPr lang="en-US" sz="1200" baseline="0" dirty="0" smtClean="0"/>
                        <a:t> to the </a:t>
                      </a:r>
                      <a:r>
                        <a:rPr lang="en-US" sz="1200" baseline="0" dirty="0" err="1" smtClean="0"/>
                        <a:t>pygame</a:t>
                      </a:r>
                      <a:endParaRPr lang="en-US" sz="1200" baseline="0" dirty="0" smtClean="0"/>
                    </a:p>
                    <a:p>
                      <a:pPr marL="171450" indent="-171450">
                        <a:buFont typeface="Arial" panose="020B0604020202020204" pitchFamily="34" charset="0"/>
                        <a:buChar char="•"/>
                      </a:pPr>
                      <a:r>
                        <a:rPr lang="en-US" sz="1200" baseline="0" dirty="0" smtClean="0"/>
                        <a:t>Helped with design proposal</a:t>
                      </a:r>
                    </a:p>
                    <a:p>
                      <a:pPr marL="171450" indent="-171450">
                        <a:buFont typeface="Arial" panose="020B0604020202020204" pitchFamily="34" charset="0"/>
                        <a:buChar char="•"/>
                      </a:pPr>
                      <a:r>
                        <a:rPr lang="en-US" sz="1200" baseline="0" dirty="0" smtClean="0"/>
                        <a:t>Helped with flowcharts</a:t>
                      </a:r>
                    </a:p>
                    <a:p>
                      <a:pPr marL="171450" indent="-171450">
                        <a:buFont typeface="Arial" panose="020B0604020202020204" pitchFamily="34" charset="0"/>
                        <a:buChar char="•"/>
                      </a:pPr>
                      <a:r>
                        <a:rPr lang="en-US" sz="1200" baseline="0" dirty="0" smtClean="0"/>
                        <a:t>Created ideas to be used</a:t>
                      </a:r>
                    </a:p>
                    <a:p>
                      <a:pPr marL="171450" indent="-171450">
                        <a:buFont typeface="Arial" panose="020B0604020202020204" pitchFamily="34" charset="0"/>
                        <a:buChar char="•"/>
                      </a:pPr>
                      <a:r>
                        <a:rPr lang="en-US" sz="1200" baseline="0" dirty="0" smtClean="0"/>
                        <a:t>Helped with logic</a:t>
                      </a:r>
                    </a:p>
                    <a:p>
                      <a:pPr marL="171450" indent="-171450">
                        <a:buFont typeface="Arial" panose="020B0604020202020204" pitchFamily="34" charset="0"/>
                        <a:buChar char="•"/>
                      </a:pPr>
                      <a:r>
                        <a:rPr lang="en-US" sz="1200" baseline="0" dirty="0" smtClean="0"/>
                        <a:t>Created graphics for the game</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dirty="0"/>
                    </a:p>
                  </a:txBody>
                  <a:tcPr/>
                </a:tc>
              </a:tr>
            </a:tbl>
          </a:graphicData>
        </a:graphic>
      </p:graphicFrame>
    </p:spTree>
    <p:extLst>
      <p:ext uri="{BB962C8B-B14F-4D97-AF65-F5344CB8AC3E}">
        <p14:creationId xmlns:p14="http://schemas.microsoft.com/office/powerpoint/2010/main" val="10555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1" strike="noStrike" spc="-1" dirty="0">
                <a:solidFill>
                  <a:srgbClr val="EBEBEB"/>
                </a:solidFill>
                <a:uFill>
                  <a:solidFill>
                    <a:srgbClr val="FFFFFF"/>
                  </a:solidFill>
                </a:uFill>
                <a:latin typeface="Century Gothic"/>
                <a:ea typeface="DejaVu Sans"/>
              </a:rPr>
              <a:t>Customer Requirements</a:t>
            </a:r>
            <a:endParaRPr dirty="0"/>
          </a:p>
        </p:txBody>
      </p:sp>
      <p:sp>
        <p:nvSpPr>
          <p:cNvPr id="87" name="CustomShape 2"/>
          <p:cNvSpPr/>
          <p:nvPr/>
        </p:nvSpPr>
        <p:spPr>
          <a:xfrm>
            <a:off x="387360" y="1710360"/>
            <a:ext cx="10739520" cy="45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Our clients are the teacher and the students in our class.</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A cue that is controlled by the mouse.</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The orientation (or direction) of the cue will be determined by the location of the mouse.</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When the left button on the mouse is clicked and dragged, the cue will move backwards. When the left mouse button is released, the cue will collide with the cue ball and transfer speed and direction values to the ball depending on how far the cue was pulled back as well as it’s orientation.</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Once the cue ball is moving, it will collide with other balls in it’s direct line and will in turn transfer the appropriate speed and direction values to the other balls depending on the impact location and prior speed of the cue ball. These rules will apply to any subsequent collision between any other balls on the pool table.</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if any ball falls into a pocket or is “pocketed”, then the ball will be removed from the playing surface and the appropriate score/game scenario will be recorded.</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The game will  operate in accordance to the 8 ball pool format. After the initial break by one player, the first ball pocketed will determine which player is assigned to solid or striped balls. If a player pockets the black ball (“8 ball”) is pocketed at any time, the other will win the game. The first player to pocket all balls of the type they are assigned to, and then pocket the 8 ball last will win the game.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1" strike="noStrike" spc="-1" dirty="0">
                <a:solidFill>
                  <a:srgbClr val="EBEBEB"/>
                </a:solidFill>
                <a:uFill>
                  <a:solidFill>
                    <a:srgbClr val="FFFFFF"/>
                  </a:solidFill>
                </a:uFill>
                <a:latin typeface="Century Gothic"/>
                <a:ea typeface="DejaVu Sans"/>
              </a:rPr>
              <a:t>Project Timeline</a:t>
            </a:r>
            <a:endParaRPr dirty="0"/>
          </a:p>
        </p:txBody>
      </p:sp>
      <p:graphicFrame>
        <p:nvGraphicFramePr>
          <p:cNvPr id="89" name="Table 2"/>
          <p:cNvGraphicFramePr/>
          <p:nvPr/>
        </p:nvGraphicFramePr>
        <p:xfrm>
          <a:off x="646200" y="2330640"/>
          <a:ext cx="10195560" cy="2785320"/>
        </p:xfrm>
        <a:graphic>
          <a:graphicData uri="http://schemas.openxmlformats.org/drawingml/2006/table">
            <a:tbl>
              <a:tblPr/>
              <a:tblGrid>
                <a:gridCol w="1699200"/>
                <a:gridCol w="1699200"/>
                <a:gridCol w="1202040"/>
                <a:gridCol w="2196360"/>
                <a:gridCol w="1699200"/>
                <a:gridCol w="1699560"/>
              </a:tblGrid>
              <a:tr h="928440">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Requirements</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Design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Implementation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Testing</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Deployment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r>
              <a:tr h="928440">
                <a:tc>
                  <a:txBody>
                    <a:bodyPr/>
                    <a:lstStyle/>
                    <a:p>
                      <a:pPr>
                        <a:lnSpc>
                          <a:spcPct val="100000"/>
                        </a:lnSpc>
                      </a:pPr>
                      <a:r>
                        <a:rPr lang="en-US" sz="1800" strike="noStrike" spc="-1">
                          <a:solidFill>
                            <a:srgbClr val="000000"/>
                          </a:solidFill>
                          <a:uFill>
                            <a:solidFill>
                              <a:srgbClr val="FFFFFF"/>
                            </a:solidFill>
                          </a:uFill>
                          <a:latin typeface="Century Gothic"/>
                        </a:rPr>
                        <a:t>Proposed</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Dec 15-18</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Jan 4-8</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Jan 9-16</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Jan 17-19</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Jan 20-33</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r>
              <a:tr h="928440">
                <a:tc>
                  <a:txBody>
                    <a:bodyPr/>
                    <a:lstStyle/>
                    <a:p>
                      <a:pPr>
                        <a:lnSpc>
                          <a:spcPct val="100000"/>
                        </a:lnSpc>
                      </a:pPr>
                      <a:r>
                        <a:rPr lang="en-US" sz="1800" strike="noStrike" spc="-1">
                          <a:solidFill>
                            <a:srgbClr val="000000"/>
                          </a:solidFill>
                          <a:uFill>
                            <a:solidFill>
                              <a:srgbClr val="FFFFFF"/>
                            </a:solidFill>
                          </a:uFill>
                          <a:latin typeface="Century Gothic"/>
                        </a:rPr>
                        <a:t>Completed</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Dec 18-Jan 4</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Jan 4-11</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To be determined</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To be determined</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To be determined</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1" strike="noStrike" spc="-1" dirty="0">
                <a:solidFill>
                  <a:srgbClr val="EBEBEB"/>
                </a:solidFill>
                <a:uFill>
                  <a:solidFill>
                    <a:srgbClr val="FFFFFF"/>
                  </a:solidFill>
                </a:uFill>
                <a:latin typeface="Century Gothic"/>
                <a:ea typeface="DejaVu Sans"/>
              </a:rPr>
              <a:t>Design Proposal</a:t>
            </a:r>
            <a:endParaRPr dirty="0"/>
          </a:p>
        </p:txBody>
      </p:sp>
      <p:sp>
        <p:nvSpPr>
          <p:cNvPr id="91" name="CustomShape 2"/>
          <p:cNvSpPr/>
          <p:nvPr/>
        </p:nvSpPr>
        <p:spPr>
          <a:xfrm>
            <a:off x="1103400" y="2053080"/>
            <a:ext cx="8945280" cy="41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n-US" sz="1600" strike="noStrike" spc="-1" dirty="0">
                <a:solidFill>
                  <a:srgbClr val="FFFFFF"/>
                </a:solidFill>
                <a:uFill>
                  <a:solidFill>
                    <a:srgbClr val="FFFFFF"/>
                  </a:solidFill>
                </a:uFill>
                <a:latin typeface="Century Gothic"/>
                <a:ea typeface="DejaVu Sans"/>
              </a:rPr>
              <a:t>The game will consist of a cue that the players will control with their mouse, and use varying direction and amount of force in order to move a cue ball which will strike other balls in order to pocket them. The end goal is to pocket all of the balls assigned to the player, with the final ball being the black, or cue ball.</a:t>
            </a:r>
            <a:endParaRPr sz="1600" dirty="0"/>
          </a:p>
          <a:p>
            <a:pPr marL="1440">
              <a:lnSpc>
                <a:spcPct val="100000"/>
              </a:lnSpc>
              <a:buClr>
                <a:srgbClr val="8AD0D6"/>
              </a:buClr>
              <a:buSzPct val="80000"/>
            </a:pPr>
            <a:r>
              <a:rPr lang="en-US" sz="1600" strike="noStrike" spc="-1" dirty="0">
                <a:solidFill>
                  <a:srgbClr val="FFFFFF"/>
                </a:solidFill>
                <a:uFill>
                  <a:solidFill>
                    <a:srgbClr val="FFFFFF"/>
                  </a:solidFill>
                </a:uFill>
                <a:latin typeface="Century Gothic"/>
                <a:ea typeface="DejaVu Sans"/>
              </a:rPr>
              <a:t> </a:t>
            </a:r>
            <a:endParaRPr sz="1600" dirty="0"/>
          </a:p>
          <a:p>
            <a:pPr marL="343080" indent="-341640">
              <a:lnSpc>
                <a:spcPct val="100000"/>
              </a:lnSpc>
              <a:buClr>
                <a:srgbClr val="8AD0D6"/>
              </a:buClr>
              <a:buSzPct val="80000"/>
              <a:buFont typeface="Wingdings 3" charset="2"/>
              <a:buChar char=""/>
            </a:pPr>
            <a:r>
              <a:rPr lang="en-US" sz="1600" strike="noStrike" spc="-1" dirty="0">
                <a:solidFill>
                  <a:srgbClr val="FFFFFF"/>
                </a:solidFill>
                <a:uFill>
                  <a:solidFill>
                    <a:srgbClr val="FFFFFF"/>
                  </a:solidFill>
                </a:uFill>
                <a:latin typeface="Century Gothic"/>
                <a:ea typeface="DejaVu Sans"/>
              </a:rPr>
              <a:t>The physics and game play elements (such as dragging the cue and the physics of the ball movements) will be original.</a:t>
            </a:r>
            <a:endParaRPr sz="1600" dirty="0"/>
          </a:p>
          <a:p>
            <a:pPr marL="1440">
              <a:lnSpc>
                <a:spcPct val="100000"/>
              </a:lnSpc>
              <a:buClr>
                <a:srgbClr val="FFFFFF"/>
              </a:buClr>
            </a:pPr>
            <a:r>
              <a:rPr lang="en-US" sz="1600" strike="noStrike" spc="-1" dirty="0">
                <a:solidFill>
                  <a:srgbClr val="FFFFFF"/>
                </a:solidFill>
                <a:uFill>
                  <a:solidFill>
                    <a:srgbClr val="FFFFFF"/>
                  </a:solidFill>
                </a:uFill>
                <a:latin typeface="Century Gothic"/>
                <a:ea typeface="DejaVu Sans"/>
              </a:rPr>
              <a:t> </a:t>
            </a:r>
            <a:endParaRPr sz="1600" dirty="0"/>
          </a:p>
          <a:p>
            <a:pPr marL="343080" indent="-341640">
              <a:lnSpc>
                <a:spcPct val="100000"/>
              </a:lnSpc>
              <a:buClr>
                <a:srgbClr val="FFFFFF"/>
              </a:buClr>
              <a:buFont typeface="Wingdings 3" charset="2"/>
              <a:buChar char=""/>
            </a:pPr>
            <a:r>
              <a:rPr lang="en-US" sz="1600" strike="noStrike" spc="-1" dirty="0">
                <a:solidFill>
                  <a:srgbClr val="FFFFFF"/>
                </a:solidFill>
                <a:uFill>
                  <a:solidFill>
                    <a:srgbClr val="FFFFFF"/>
                  </a:solidFill>
                </a:uFill>
                <a:latin typeface="Century Gothic"/>
                <a:ea typeface="DejaVu Sans"/>
              </a:rPr>
              <a:t>In addition the menu and other graphical elements will all be </a:t>
            </a:r>
            <a:r>
              <a:rPr lang="en-US" sz="1600" strike="noStrike" spc="-1">
                <a:solidFill>
                  <a:srgbClr val="FFFFFF"/>
                </a:solidFill>
                <a:uFill>
                  <a:solidFill>
                    <a:srgbClr val="FFFFFF"/>
                  </a:solidFill>
                </a:uFill>
                <a:latin typeface="Century Gothic"/>
                <a:ea typeface="DejaVu Sans"/>
              </a:rPr>
              <a:t>original </a:t>
            </a:r>
            <a:r>
              <a:rPr lang="en-US" sz="1600" strike="noStrike" spc="-1" smtClean="0">
                <a:solidFill>
                  <a:srgbClr val="FFFFFF"/>
                </a:solidFill>
                <a:uFill>
                  <a:solidFill>
                    <a:srgbClr val="FFFFFF"/>
                  </a:solidFill>
                </a:uFill>
                <a:latin typeface="Century Gothic"/>
                <a:ea typeface="DejaVu Sans"/>
              </a:rPr>
              <a:t>work </a:t>
            </a:r>
            <a:endParaRPr sz="1600" dirty="0"/>
          </a:p>
          <a:p>
            <a:pPr>
              <a:lnSpc>
                <a:spcPct val="100000"/>
              </a:lnSpc>
            </a:pPr>
            <a:r>
              <a:rPr lang="en-US" sz="1600" strike="noStrike" spc="-1" dirty="0">
                <a:solidFill>
                  <a:srgbClr val="FFFFFF"/>
                </a:solidFill>
                <a:uFill>
                  <a:solidFill>
                    <a:srgbClr val="FFFFFF"/>
                  </a:solidFill>
                </a:uFill>
                <a:latin typeface="Century Gothic"/>
                <a:ea typeface="DejaVu Sans"/>
              </a:rPr>
              <a:t>The program will use libraries such as “math” or “sin”</a:t>
            </a:r>
            <a:endParaRPr sz="1600" dirty="0"/>
          </a:p>
          <a:p>
            <a:pPr>
              <a:lnSpc>
                <a:spcPct val="100000"/>
              </a:lnSpc>
            </a:pPr>
            <a:r>
              <a:rPr lang="en-US" sz="1600" strike="noStrike" spc="-1" dirty="0">
                <a:solidFill>
                  <a:srgbClr val="FFFFFF"/>
                </a:solidFill>
                <a:uFill>
                  <a:solidFill>
                    <a:srgbClr val="FFFFFF"/>
                  </a:solidFill>
                </a:uFill>
                <a:latin typeface="Century Gothic"/>
                <a:ea typeface="DejaVu Sans"/>
              </a:rPr>
              <a:t>Resources:</a:t>
            </a:r>
            <a:endParaRPr sz="1600" dirty="0"/>
          </a:p>
          <a:p>
            <a:pPr>
              <a:lnSpc>
                <a:spcPct val="100000"/>
              </a:lnSpc>
            </a:pPr>
            <a:r>
              <a:rPr lang="en-US" sz="1600" i="1" u="sng" strike="noStrike" spc="-1" dirty="0">
                <a:solidFill>
                  <a:srgbClr val="58C1BA"/>
                </a:solidFill>
                <a:uFill>
                  <a:solidFill>
                    <a:srgbClr val="FFFFFF"/>
                  </a:solidFill>
                </a:uFill>
                <a:latin typeface="Century Gothic"/>
                <a:ea typeface="DejaVu Sans"/>
              </a:rPr>
              <a:t>https://www.</a:t>
            </a:r>
            <a:r>
              <a:rPr lang="en-US" sz="1600" b="1" i="1" u="sng" strike="noStrike" spc="-1" dirty="0">
                <a:solidFill>
                  <a:srgbClr val="58C1BA"/>
                </a:solidFill>
                <a:uFill>
                  <a:solidFill>
                    <a:srgbClr val="FFFFFF"/>
                  </a:solidFill>
                </a:uFill>
                <a:latin typeface="Century Gothic"/>
                <a:ea typeface="DejaVu Sans"/>
              </a:rPr>
              <a:t>pygame</a:t>
            </a:r>
            <a:r>
              <a:rPr lang="en-US" sz="1600" i="1" u="sng" strike="noStrike" spc="-1" dirty="0">
                <a:solidFill>
                  <a:srgbClr val="58C1BA"/>
                </a:solidFill>
                <a:uFill>
                  <a:solidFill>
                    <a:srgbClr val="FFFFFF"/>
                  </a:solidFill>
                </a:uFill>
                <a:latin typeface="Century Gothic"/>
                <a:ea typeface="DejaVu Sans"/>
              </a:rPr>
              <a:t>.org/docs</a:t>
            </a:r>
            <a:r>
              <a:rPr lang="en-US" sz="1600" i="1" strike="noStrike" spc="-1" dirty="0">
                <a:solidFill>
                  <a:srgbClr val="FFFFFF"/>
                </a:solidFill>
                <a:uFill>
                  <a:solidFill>
                    <a:srgbClr val="FFFFFF"/>
                  </a:solidFill>
                </a:uFill>
                <a:latin typeface="Century Gothic"/>
                <a:ea typeface="DejaVu Sans"/>
              </a:rPr>
              <a:t> </a:t>
            </a:r>
            <a:r>
              <a:rPr lang="en-US" sz="1600" strike="noStrike" spc="-1" dirty="0">
                <a:solidFill>
                  <a:srgbClr val="FFFFFF"/>
                </a:solidFill>
                <a:uFill>
                  <a:solidFill>
                    <a:srgbClr val="FFFFFF"/>
                  </a:solidFill>
                </a:uFill>
                <a:latin typeface="Century Gothic"/>
                <a:ea typeface="DejaVu Sans"/>
              </a:rPr>
              <a:t>(used as a reference to make sure function parameters and return values are in the correct positions.</a:t>
            </a:r>
            <a:endParaRPr sz="1600" dirty="0"/>
          </a:p>
          <a:p>
            <a:pPr>
              <a:lnSpc>
                <a:spcPct val="100000"/>
              </a:lnSpc>
            </a:pPr>
            <a:r>
              <a:rPr lang="en-US" sz="1600" u="sng" strike="noStrike" spc="-1" dirty="0">
                <a:solidFill>
                  <a:srgbClr val="58C1BA"/>
                </a:solidFill>
                <a:uFill>
                  <a:solidFill>
                    <a:srgbClr val="FFFFFF"/>
                  </a:solidFill>
                </a:uFill>
                <a:latin typeface="Century Gothic"/>
                <a:ea typeface="DejaVu Sans"/>
              </a:rPr>
              <a:t>http://www.purplemath.com/modules/distform.htm</a:t>
            </a:r>
            <a:r>
              <a:rPr lang="en-US" sz="1600" strike="noStrike" spc="-1" dirty="0">
                <a:solidFill>
                  <a:srgbClr val="FFFFFF"/>
                </a:solidFill>
                <a:uFill>
                  <a:solidFill>
                    <a:srgbClr val="FFFFFF"/>
                  </a:solidFill>
                </a:uFill>
                <a:latin typeface="Century Gothic"/>
                <a:ea typeface="DejaVu Sans"/>
              </a:rPr>
              <a:t> (distance formula)</a:t>
            </a:r>
            <a:endParaRPr sz="1600" dirty="0"/>
          </a:p>
          <a:p>
            <a:pPr>
              <a:lnSpc>
                <a:spcPct val="100000"/>
              </a:lnSpc>
            </a:pPr>
            <a:r>
              <a:rPr lang="en-US" sz="1600" u="sng" strike="noStrike" spc="-1" dirty="0">
                <a:solidFill>
                  <a:srgbClr val="58C1BA"/>
                </a:solidFill>
                <a:uFill>
                  <a:solidFill>
                    <a:srgbClr val="FFFFFF"/>
                  </a:solidFill>
                </a:uFill>
                <a:latin typeface="Century Gothic"/>
                <a:ea typeface="DejaVu Sans"/>
              </a:rPr>
              <a:t>http://stackoverflow.com/questions/10473930/how-do-i-find-the-angle-between-2-points-in-pygame</a:t>
            </a:r>
            <a:r>
              <a:rPr lang="en-US" sz="1600" strike="noStrike" spc="-1" dirty="0">
                <a:solidFill>
                  <a:srgbClr val="FFFFFF"/>
                </a:solidFill>
                <a:uFill>
                  <a:solidFill>
                    <a:srgbClr val="FFFFFF"/>
                  </a:solidFill>
                </a:uFill>
                <a:latin typeface="Century Gothic"/>
                <a:ea typeface="DejaVu Sans"/>
              </a:rPr>
              <a:t> (Find the angle between two given points)</a:t>
            </a: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1" strike="noStrike" spc="-1" dirty="0">
                <a:solidFill>
                  <a:srgbClr val="EBEBEB"/>
                </a:solidFill>
                <a:uFill>
                  <a:solidFill>
                    <a:srgbClr val="FFFFFF"/>
                  </a:solidFill>
                </a:uFill>
                <a:latin typeface="Century Gothic"/>
                <a:ea typeface="DejaVu Sans"/>
              </a:rPr>
              <a:t>Design Proposal – Mockups</a:t>
            </a:r>
            <a:endParaRPr dirty="0"/>
          </a:p>
        </p:txBody>
      </p:sp>
      <p:sp>
        <p:nvSpPr>
          <p:cNvPr id="93" name="CustomShape 2"/>
          <p:cNvSpPr/>
          <p:nvPr/>
        </p:nvSpPr>
        <p:spPr>
          <a:xfrm>
            <a:off x="7778520" y="5539205"/>
            <a:ext cx="2095920" cy="50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n-US" sz="2000" strike="noStrike" spc="-1" dirty="0">
                <a:solidFill>
                  <a:srgbClr val="FFFFFF"/>
                </a:solidFill>
                <a:uFill>
                  <a:solidFill>
                    <a:srgbClr val="FFFFFF"/>
                  </a:solidFill>
                </a:uFill>
                <a:latin typeface="Century Gothic"/>
                <a:ea typeface="DejaVu Sans"/>
              </a:rPr>
              <a:t>Gameplay</a:t>
            </a:r>
            <a:endParaRPr dirty="0"/>
          </a:p>
        </p:txBody>
      </p:sp>
      <p:sp>
        <p:nvSpPr>
          <p:cNvPr id="94" name="CustomShape 3"/>
          <p:cNvSpPr/>
          <p:nvPr/>
        </p:nvSpPr>
        <p:spPr>
          <a:xfrm>
            <a:off x="1926360" y="5527800"/>
            <a:ext cx="2095920" cy="50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n-US" sz="2000" strike="noStrike" spc="-1">
                <a:solidFill>
                  <a:srgbClr val="FFFFFF"/>
                </a:solidFill>
                <a:uFill>
                  <a:solidFill>
                    <a:srgbClr val="FFFFFF"/>
                  </a:solidFill>
                </a:uFill>
                <a:latin typeface="Century Gothic"/>
                <a:ea typeface="DejaVu Sans"/>
              </a:rPr>
              <a:t>Main menu</a:t>
            </a:r>
            <a:endParaRPr/>
          </a:p>
        </p:txBody>
      </p:sp>
      <p:pic>
        <p:nvPicPr>
          <p:cNvPr id="96" name="Picture 95"/>
          <p:cNvPicPr/>
          <p:nvPr/>
        </p:nvPicPr>
        <p:blipFill>
          <a:blip r:embed="rId2"/>
          <a:stretch/>
        </p:blipFill>
        <p:spPr>
          <a:xfrm>
            <a:off x="6121839" y="1938640"/>
            <a:ext cx="5409282" cy="3513765"/>
          </a:xfrm>
          <a:prstGeom prst="rect">
            <a:avLst/>
          </a:prstGeom>
          <a:ln>
            <a:noFill/>
          </a:ln>
        </p:spPr>
      </p:pic>
      <p:pic>
        <p:nvPicPr>
          <p:cNvPr id="2" name="Picture 1"/>
          <p:cNvPicPr>
            <a:picLocks noChangeAspect="1"/>
          </p:cNvPicPr>
          <p:nvPr/>
        </p:nvPicPr>
        <p:blipFill>
          <a:blip r:embed="rId3"/>
          <a:stretch>
            <a:fillRect/>
          </a:stretch>
        </p:blipFill>
        <p:spPr>
          <a:xfrm>
            <a:off x="268130" y="1932937"/>
            <a:ext cx="5622024" cy="351376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1" strike="noStrike" spc="-1" dirty="0">
                <a:solidFill>
                  <a:srgbClr val="EBEBEB"/>
                </a:solidFill>
                <a:uFill>
                  <a:solidFill>
                    <a:srgbClr val="FFFFFF"/>
                  </a:solidFill>
                </a:uFill>
                <a:latin typeface="Century Gothic"/>
                <a:ea typeface="DejaVu Sans"/>
              </a:rPr>
              <a:t>Design Proposal – IPO Chart</a:t>
            </a:r>
            <a:endParaRPr dirty="0"/>
          </a:p>
        </p:txBody>
      </p:sp>
      <p:graphicFrame>
        <p:nvGraphicFramePr>
          <p:cNvPr id="98" name="Table 2"/>
          <p:cNvGraphicFramePr/>
          <p:nvPr/>
        </p:nvGraphicFramePr>
        <p:xfrm>
          <a:off x="1779120" y="2013840"/>
          <a:ext cx="8127720" cy="3335760"/>
        </p:xfrm>
        <a:graphic>
          <a:graphicData uri="http://schemas.openxmlformats.org/drawingml/2006/table">
            <a:tbl>
              <a:tblPr/>
              <a:tblGrid>
                <a:gridCol w="2709000"/>
                <a:gridCol w="2709000"/>
                <a:gridCol w="2709720"/>
              </a:tblGrid>
              <a:tr h="370800">
                <a:tc>
                  <a:txBody>
                    <a:bodyPr/>
                    <a:lstStyle/>
                    <a:p>
                      <a:pPr algn="ctr">
                        <a:lnSpc>
                          <a:spcPct val="100000"/>
                        </a:lnSpc>
                      </a:pPr>
                      <a:r>
                        <a:rPr lang="en-US" sz="1800" b="1" strike="noStrike" spc="-1">
                          <a:solidFill>
                            <a:srgbClr val="FFFFFF"/>
                          </a:solidFill>
                          <a:uFill>
                            <a:solidFill>
                              <a:srgbClr val="FFFFFF"/>
                            </a:solidFill>
                          </a:uFill>
                          <a:latin typeface="Century Gothic"/>
                        </a:rPr>
                        <a:t>Input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gn="ctr">
                        <a:lnSpc>
                          <a:spcPct val="100000"/>
                        </a:lnSpc>
                      </a:pPr>
                      <a:r>
                        <a:rPr lang="en-US" sz="1800" b="1" strike="noStrike" spc="-1">
                          <a:solidFill>
                            <a:srgbClr val="FFFFFF"/>
                          </a:solidFill>
                          <a:uFill>
                            <a:solidFill>
                              <a:srgbClr val="FFFFFF"/>
                            </a:solidFill>
                          </a:uFill>
                          <a:latin typeface="Century Gothic"/>
                        </a:rPr>
                        <a:t>Process</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gn="ctr">
                        <a:lnSpc>
                          <a:spcPct val="100000"/>
                        </a:lnSpc>
                      </a:pPr>
                      <a:r>
                        <a:rPr lang="en-US" sz="1800" b="1" strike="noStrike" spc="-1">
                          <a:solidFill>
                            <a:srgbClr val="FFFFFF"/>
                          </a:solidFill>
                          <a:uFill>
                            <a:solidFill>
                              <a:srgbClr val="FFFFFF"/>
                            </a:solidFill>
                          </a:uFill>
                          <a:latin typeface="Century Gothic"/>
                        </a:rPr>
                        <a:t>Output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r>
              <a:tr h="2964960">
                <a:tc>
                  <a:txBody>
                    <a:bodyPr/>
                    <a:lstStyle/>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Menu</a:t>
                      </a:r>
                      <a:endParaRPr/>
                    </a:p>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Users Choices;</a:t>
                      </a:r>
                      <a:endParaRPr/>
                    </a:p>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Choice A – Start Playing</a:t>
                      </a:r>
                      <a:endParaRPr/>
                    </a:p>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Choice B – How To Play</a:t>
                      </a:r>
                      <a:endParaRPr/>
                    </a:p>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Choice C – Quit Game</a:t>
                      </a:r>
                      <a:endParaRPr/>
                    </a:p>
                    <a:p>
                      <a:pPr>
                        <a:lnSpc>
                          <a:spcPct val="100000"/>
                        </a:lnSpc>
                      </a:pPr>
                      <a:endParaRPr/>
                    </a:p>
                    <a:p>
                      <a:pPr>
                        <a:lnSpc>
                          <a:spcPct val="100000"/>
                        </a:lnSpc>
                      </a:pP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Start</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Menu</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If Choice A:</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Play 1v1 by taking turns using the mouse</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If Choice B:</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A guide on how to play</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If Choice C:</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Quits Game</a:t>
                      </a:r>
                      <a:endParaRPr/>
                    </a:p>
                    <a:p>
                      <a:pPr>
                        <a:lnSpc>
                          <a:spcPct val="100000"/>
                        </a:lnSpc>
                      </a:pP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Position of each ball on the table</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Position and speed of the cue based on user input</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Direction and speed of each ball based on the initial strike by the cue, as well as any subsequent collisions with other objects on the playing surface.</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The current number of ball pocketed (score) and number of balls left to pocket per player</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2057400" y="3168360"/>
            <a:ext cx="1775520" cy="119340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Move_balls()</a:t>
            </a:r>
            <a:endParaRPr/>
          </a:p>
        </p:txBody>
      </p:sp>
      <p:sp>
        <p:nvSpPr>
          <p:cNvPr id="100" name="CustomShape 2"/>
          <p:cNvSpPr/>
          <p:nvPr/>
        </p:nvSpPr>
        <p:spPr>
          <a:xfrm>
            <a:off x="4643640" y="1796760"/>
            <a:ext cx="1208160" cy="994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dirty="0" err="1">
                <a:solidFill>
                  <a:srgbClr val="FFFFFF"/>
                </a:solidFill>
                <a:uFill>
                  <a:solidFill>
                    <a:srgbClr val="FFFFFF"/>
                  </a:solidFill>
                </a:uFill>
                <a:latin typeface="Angsana New"/>
                <a:ea typeface="DejaVu Sans"/>
              </a:rPr>
              <a:t>move_cue</a:t>
            </a:r>
            <a:r>
              <a:rPr lang="en-US" sz="1600" strike="noStrike" spc="-1" dirty="0">
                <a:solidFill>
                  <a:srgbClr val="FFFFFF"/>
                </a:solidFill>
                <a:uFill>
                  <a:solidFill>
                    <a:srgbClr val="FFFFFF"/>
                  </a:solidFill>
                </a:uFill>
                <a:latin typeface="Angsana New"/>
                <a:ea typeface="DejaVu Sans"/>
              </a:rPr>
              <a:t>()</a:t>
            </a:r>
            <a:endParaRPr dirty="0"/>
          </a:p>
        </p:txBody>
      </p:sp>
      <p:sp>
        <p:nvSpPr>
          <p:cNvPr id="101" name="CustomShape 3"/>
          <p:cNvSpPr/>
          <p:nvPr/>
        </p:nvSpPr>
        <p:spPr>
          <a:xfrm>
            <a:off x="6450480" y="3168360"/>
            <a:ext cx="1413000" cy="994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main_menu()</a:t>
            </a:r>
            <a:endParaRPr/>
          </a:p>
        </p:txBody>
      </p:sp>
      <p:sp>
        <p:nvSpPr>
          <p:cNvPr id="102" name="CustomShape 4"/>
          <p:cNvSpPr/>
          <p:nvPr/>
        </p:nvSpPr>
        <p:spPr>
          <a:xfrm>
            <a:off x="4297680" y="4663440"/>
            <a:ext cx="1741320" cy="994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display_score( )</a:t>
            </a:r>
            <a:endParaRPr/>
          </a:p>
        </p:txBody>
      </p:sp>
      <p:sp>
        <p:nvSpPr>
          <p:cNvPr id="103" name="CustomShape 5"/>
          <p:cNvSpPr/>
          <p:nvPr/>
        </p:nvSpPr>
        <p:spPr>
          <a:xfrm>
            <a:off x="4609800" y="3268080"/>
            <a:ext cx="1115640" cy="994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8 Ball Pool</a:t>
            </a:r>
            <a:endParaRPr/>
          </a:p>
        </p:txBody>
      </p:sp>
      <p:sp>
        <p:nvSpPr>
          <p:cNvPr id="104" name="CustomShape 6"/>
          <p:cNvSpPr/>
          <p:nvPr/>
        </p:nvSpPr>
        <p:spPr>
          <a:xfrm flipV="1">
            <a:off x="5648040" y="3763080"/>
            <a:ext cx="64368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05" name="CustomShape 7"/>
          <p:cNvSpPr/>
          <p:nvPr/>
        </p:nvSpPr>
        <p:spPr>
          <a:xfrm flipH="1" flipV="1">
            <a:off x="3832920" y="3748680"/>
            <a:ext cx="776160" cy="151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06" name="CustomShape 8"/>
          <p:cNvSpPr/>
          <p:nvPr/>
        </p:nvSpPr>
        <p:spPr>
          <a:xfrm flipV="1">
            <a:off x="5168520" y="2978640"/>
            <a:ext cx="360" cy="2865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07" name="CustomShape 9"/>
          <p:cNvSpPr/>
          <p:nvPr/>
        </p:nvSpPr>
        <p:spPr>
          <a:xfrm>
            <a:off x="5168520" y="4263840"/>
            <a:ext cx="360" cy="25308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08" name="CustomShape 10"/>
          <p:cNvSpPr/>
          <p:nvPr/>
        </p:nvSpPr>
        <p:spPr>
          <a:xfrm>
            <a:off x="274320" y="313560"/>
            <a:ext cx="1078956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1" strike="noStrike" spc="-1" dirty="0">
                <a:solidFill>
                  <a:srgbClr val="EBEBEB"/>
                </a:solidFill>
                <a:uFill>
                  <a:solidFill>
                    <a:srgbClr val="FFFFFF"/>
                  </a:solidFill>
                </a:uFill>
                <a:latin typeface="Century Gothic"/>
                <a:ea typeface="DejaVu Sans"/>
              </a:rPr>
              <a:t>Design Proposal – Stepwise Refinement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5699879" y="1560340"/>
            <a:ext cx="3600" cy="46620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1" name="CustomShape 3"/>
          <p:cNvSpPr/>
          <p:nvPr/>
        </p:nvSpPr>
        <p:spPr>
          <a:xfrm>
            <a:off x="5199909" y="762516"/>
            <a:ext cx="985680" cy="8402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Century Gothic" panose="020B0502020202020204" pitchFamily="34" charset="0"/>
                <a:ea typeface="DejaVu Sans"/>
              </a:rPr>
              <a:t>Start</a:t>
            </a:r>
            <a:endParaRPr>
              <a:latin typeface="Century Gothic" panose="020B0502020202020204" pitchFamily="34" charset="0"/>
            </a:endParaRPr>
          </a:p>
        </p:txBody>
      </p:sp>
      <p:sp>
        <p:nvSpPr>
          <p:cNvPr id="113" name="CustomShape 5"/>
          <p:cNvSpPr/>
          <p:nvPr/>
        </p:nvSpPr>
        <p:spPr>
          <a:xfrm>
            <a:off x="5793414" y="5506696"/>
            <a:ext cx="360" cy="5533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4" name="CustomShape 6"/>
          <p:cNvSpPr/>
          <p:nvPr/>
        </p:nvSpPr>
        <p:spPr>
          <a:xfrm>
            <a:off x="8705570" y="3779666"/>
            <a:ext cx="38808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5" name="CustomShape 7"/>
          <p:cNvSpPr/>
          <p:nvPr/>
        </p:nvSpPr>
        <p:spPr>
          <a:xfrm>
            <a:off x="4879799" y="3293511"/>
            <a:ext cx="1640160" cy="8402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pc="-1" dirty="0" smtClean="0">
                <a:solidFill>
                  <a:srgbClr val="FFFFFF"/>
                </a:solidFill>
                <a:uFill>
                  <a:solidFill>
                    <a:srgbClr val="FFFFFF"/>
                  </a:solidFill>
                </a:uFill>
                <a:latin typeface="Century Gothic" panose="020B0502020202020204" pitchFamily="34" charset="0"/>
              </a:rPr>
              <a:t>Move ( )</a:t>
            </a:r>
            <a:endParaRPr dirty="0">
              <a:latin typeface="Century Gothic" panose="020B0502020202020204" pitchFamily="34" charset="0"/>
            </a:endParaRPr>
          </a:p>
        </p:txBody>
      </p:sp>
      <p:sp>
        <p:nvSpPr>
          <p:cNvPr id="116" name="CustomShape 8"/>
          <p:cNvSpPr/>
          <p:nvPr/>
        </p:nvSpPr>
        <p:spPr>
          <a:xfrm>
            <a:off x="6613494" y="3775035"/>
            <a:ext cx="38808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8" name="CustomShape 10"/>
          <p:cNvSpPr/>
          <p:nvPr/>
        </p:nvSpPr>
        <p:spPr>
          <a:xfrm>
            <a:off x="4879799" y="4639701"/>
            <a:ext cx="1640160" cy="8402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dirty="0" smtClean="0">
                <a:solidFill>
                  <a:srgbClr val="FFFFFF"/>
                </a:solidFill>
                <a:uFill>
                  <a:solidFill>
                    <a:srgbClr val="FFFFFF"/>
                  </a:solidFill>
                </a:uFill>
                <a:latin typeface="Century Gothic" panose="020B0502020202020204" pitchFamily="34" charset="0"/>
                <a:ea typeface="DejaVu Sans"/>
              </a:rPr>
              <a:t>Display ( )</a:t>
            </a:r>
            <a:endParaRPr dirty="0">
              <a:latin typeface="Century Gothic" panose="020B0502020202020204" pitchFamily="34" charset="0"/>
            </a:endParaRPr>
          </a:p>
        </p:txBody>
      </p:sp>
      <p:sp>
        <p:nvSpPr>
          <p:cNvPr id="119" name="CustomShape 11"/>
          <p:cNvSpPr/>
          <p:nvPr/>
        </p:nvSpPr>
        <p:spPr>
          <a:xfrm>
            <a:off x="5106808" y="5281663"/>
            <a:ext cx="38808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21" name="CustomShape 13"/>
          <p:cNvSpPr/>
          <p:nvPr/>
        </p:nvSpPr>
        <p:spPr>
          <a:xfrm>
            <a:off x="4784400" y="1770120"/>
            <a:ext cx="3523680" cy="921960"/>
          </a:xfrm>
          <a:prstGeom prst="rect">
            <a:avLst/>
          </a:prstGeom>
          <a:noFill/>
          <a:ln>
            <a:noFill/>
          </a:ln>
        </p:spPr>
        <p:style>
          <a:lnRef idx="0">
            <a:scrgbClr r="0" g="0" b="0"/>
          </a:lnRef>
          <a:fillRef idx="0">
            <a:scrgbClr r="0" g="0" b="0"/>
          </a:fillRef>
          <a:effectRef idx="0">
            <a:scrgbClr r="0" g="0" b="0"/>
          </a:effectRef>
          <a:fontRef idx="minor"/>
        </p:style>
      </p:sp>
      <p:sp>
        <p:nvSpPr>
          <p:cNvPr id="122" name="CustomShape 14"/>
          <p:cNvSpPr/>
          <p:nvPr/>
        </p:nvSpPr>
        <p:spPr>
          <a:xfrm>
            <a:off x="2194560" y="49565"/>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1" strike="noStrike" spc="-1" dirty="0">
                <a:solidFill>
                  <a:srgbClr val="EBEBEB"/>
                </a:solidFill>
                <a:uFill>
                  <a:solidFill>
                    <a:srgbClr val="FFFFFF"/>
                  </a:solidFill>
                </a:uFill>
                <a:latin typeface="Century Gothic" panose="020B0502020202020204" pitchFamily="34" charset="0"/>
                <a:ea typeface="DejaVu Sans"/>
              </a:rPr>
              <a:t>Design Proposal - Flowcharts</a:t>
            </a:r>
            <a:endParaRPr dirty="0">
              <a:latin typeface="Century Gothic" panose="020B0502020202020204" pitchFamily="34" charset="0"/>
            </a:endParaRPr>
          </a:p>
        </p:txBody>
      </p:sp>
      <p:sp>
        <p:nvSpPr>
          <p:cNvPr id="124" name="CustomShape 16"/>
          <p:cNvSpPr/>
          <p:nvPr/>
        </p:nvSpPr>
        <p:spPr>
          <a:xfrm>
            <a:off x="5746646" y="2800556"/>
            <a:ext cx="3600" cy="46620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26" name="CustomShape 18"/>
          <p:cNvSpPr/>
          <p:nvPr/>
        </p:nvSpPr>
        <p:spPr>
          <a:xfrm>
            <a:off x="2052000" y="3624840"/>
            <a:ext cx="507960" cy="39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dirty="0">
              <a:latin typeface="Century Gothic" panose="020B0502020202020204" pitchFamily="34" charset="0"/>
            </a:endParaRPr>
          </a:p>
        </p:txBody>
      </p:sp>
      <p:sp>
        <p:nvSpPr>
          <p:cNvPr id="127" name="CustomShape 19"/>
          <p:cNvSpPr/>
          <p:nvPr/>
        </p:nvSpPr>
        <p:spPr>
          <a:xfrm>
            <a:off x="1320480" y="4294800"/>
            <a:ext cx="507960" cy="64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dirty="0">
              <a:latin typeface="Century Gothic" panose="020B0502020202020204" pitchFamily="34" charset="0"/>
            </a:endParaRPr>
          </a:p>
        </p:txBody>
      </p:sp>
      <p:sp>
        <p:nvSpPr>
          <p:cNvPr id="2" name="Flowchart: Predefined Process 1"/>
          <p:cNvSpPr/>
          <p:nvPr/>
        </p:nvSpPr>
        <p:spPr>
          <a:xfrm>
            <a:off x="4879799" y="2057103"/>
            <a:ext cx="1733695" cy="8001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 Gothic" panose="020B0502020202020204" pitchFamily="34" charset="0"/>
              </a:rPr>
              <a:t>Menu ( )</a:t>
            </a:r>
            <a:endParaRPr lang="en-US" sz="1400" dirty="0">
              <a:latin typeface="Century Gothic" panose="020B0502020202020204" pitchFamily="34" charset="0"/>
            </a:endParaRPr>
          </a:p>
        </p:txBody>
      </p:sp>
      <p:sp>
        <p:nvSpPr>
          <p:cNvPr id="3" name="Flowchart: Predefined Process 2"/>
          <p:cNvSpPr/>
          <p:nvPr/>
        </p:nvSpPr>
        <p:spPr>
          <a:xfrm>
            <a:off x="6996825" y="3276641"/>
            <a:ext cx="1695188" cy="9144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entury Gothic" panose="020B0502020202020204" pitchFamily="34" charset="0"/>
              </a:rPr>
              <a:t>m</a:t>
            </a:r>
            <a:r>
              <a:rPr lang="en-US" sz="1200" dirty="0" err="1" smtClean="0">
                <a:latin typeface="Century Gothic" panose="020B0502020202020204" pitchFamily="34" charset="0"/>
              </a:rPr>
              <a:t>ove_cue</a:t>
            </a:r>
            <a:r>
              <a:rPr lang="en-US" sz="1200" dirty="0" smtClean="0">
                <a:latin typeface="Century Gothic" panose="020B0502020202020204" pitchFamily="34" charset="0"/>
              </a:rPr>
              <a:t> ( )</a:t>
            </a:r>
            <a:endParaRPr lang="en-US" sz="1200" dirty="0">
              <a:latin typeface="Century Gothic" panose="020B0502020202020204" pitchFamily="34" charset="0"/>
            </a:endParaRPr>
          </a:p>
        </p:txBody>
      </p:sp>
      <p:sp>
        <p:nvSpPr>
          <p:cNvPr id="4" name="Flowchart: Predefined Process 3"/>
          <p:cNvSpPr/>
          <p:nvPr/>
        </p:nvSpPr>
        <p:spPr>
          <a:xfrm>
            <a:off x="9093650" y="3293511"/>
            <a:ext cx="1630496" cy="952979"/>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Century Gothic" panose="020B0502020202020204" pitchFamily="34" charset="0"/>
              </a:rPr>
              <a:t>move_balls</a:t>
            </a:r>
            <a:r>
              <a:rPr lang="en-US" sz="1200" dirty="0" smtClean="0">
                <a:latin typeface="Century Gothic" panose="020B0502020202020204" pitchFamily="34" charset="0"/>
              </a:rPr>
              <a:t> ( )</a:t>
            </a:r>
            <a:endParaRPr lang="en-US" sz="1200" dirty="0">
              <a:latin typeface="Century Gothic" panose="020B0502020202020204" pitchFamily="34" charset="0"/>
            </a:endParaRPr>
          </a:p>
        </p:txBody>
      </p:sp>
      <p:pic>
        <p:nvPicPr>
          <p:cNvPr id="5" name="Picture 4"/>
          <p:cNvPicPr>
            <a:picLocks noChangeAspect="1"/>
          </p:cNvPicPr>
          <p:nvPr/>
        </p:nvPicPr>
        <p:blipFill>
          <a:blip r:embed="rId2"/>
          <a:stretch>
            <a:fillRect/>
          </a:stretch>
        </p:blipFill>
        <p:spPr>
          <a:xfrm>
            <a:off x="9863391" y="4191041"/>
            <a:ext cx="158510" cy="627942"/>
          </a:xfrm>
          <a:prstGeom prst="rect">
            <a:avLst/>
          </a:prstGeom>
        </p:spPr>
      </p:pic>
      <p:sp>
        <p:nvSpPr>
          <p:cNvPr id="25" name="CustomShape 1"/>
          <p:cNvSpPr/>
          <p:nvPr/>
        </p:nvSpPr>
        <p:spPr>
          <a:xfrm>
            <a:off x="9139945" y="4763878"/>
            <a:ext cx="1605402" cy="856274"/>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dirty="0" err="1">
                <a:solidFill>
                  <a:srgbClr val="FFFFFF"/>
                </a:solidFill>
                <a:uFill>
                  <a:solidFill>
                    <a:srgbClr val="FFFFFF"/>
                  </a:solidFill>
                </a:uFill>
                <a:latin typeface="Century Gothic"/>
                <a:ea typeface="DejaVu Sans"/>
              </a:rPr>
              <a:t>display_score</a:t>
            </a:r>
            <a:r>
              <a:rPr lang="en-US" sz="1100" strike="noStrike" spc="-1" dirty="0">
                <a:solidFill>
                  <a:srgbClr val="FFFFFF"/>
                </a:solidFill>
                <a:uFill>
                  <a:solidFill>
                    <a:srgbClr val="FFFFFF"/>
                  </a:solidFill>
                </a:uFill>
                <a:latin typeface="Century Gothic"/>
                <a:ea typeface="DejaVu Sans"/>
              </a:rPr>
              <a:t>()</a:t>
            </a:r>
            <a:endParaRPr sz="1100" dirty="0"/>
          </a:p>
        </p:txBody>
      </p:sp>
      <p:cxnSp>
        <p:nvCxnSpPr>
          <p:cNvPr id="7" name="Straight Arrow Connector 6"/>
          <p:cNvCxnSpPr/>
          <p:nvPr/>
        </p:nvCxnSpPr>
        <p:spPr>
          <a:xfrm flipH="1" flipV="1">
            <a:off x="6519960" y="5166890"/>
            <a:ext cx="2921495" cy="25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stomShape 3"/>
          <p:cNvSpPr/>
          <p:nvPr/>
        </p:nvSpPr>
        <p:spPr>
          <a:xfrm>
            <a:off x="5351043" y="6060016"/>
            <a:ext cx="884741" cy="736097"/>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dirty="0" smtClean="0">
                <a:solidFill>
                  <a:srgbClr val="FFFFFF"/>
                </a:solidFill>
                <a:uFill>
                  <a:solidFill>
                    <a:srgbClr val="FFFFFF"/>
                  </a:solidFill>
                </a:uFill>
                <a:latin typeface="Century Gothic" panose="020B0502020202020204" pitchFamily="34" charset="0"/>
                <a:ea typeface="DejaVu Sans"/>
              </a:rPr>
              <a:t>Stop</a:t>
            </a:r>
            <a:endParaRPr dirty="0">
              <a:latin typeface="Century Gothic" panose="020B0502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defined Process 4"/>
          <p:cNvSpPr/>
          <p:nvPr/>
        </p:nvSpPr>
        <p:spPr>
          <a:xfrm>
            <a:off x="4472849" y="319489"/>
            <a:ext cx="2346592" cy="94745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Menu ( )</a:t>
            </a:r>
            <a:endParaRPr lang="en-US" sz="1200" dirty="0">
              <a:latin typeface="Century Gothic" panose="020B0502020202020204" pitchFamily="34" charset="0"/>
            </a:endParaRPr>
          </a:p>
        </p:txBody>
      </p:sp>
      <p:sp>
        <p:nvSpPr>
          <p:cNvPr id="6" name="Flowchart: Data 5"/>
          <p:cNvSpPr/>
          <p:nvPr/>
        </p:nvSpPr>
        <p:spPr>
          <a:xfrm>
            <a:off x="4472849" y="1916936"/>
            <a:ext cx="2302526" cy="94745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Print (“Welcome to 8 Ball Pool”)</a:t>
            </a:r>
            <a:endParaRPr lang="en-US" sz="1200" dirty="0">
              <a:latin typeface="Century Gothic" panose="020B0502020202020204" pitchFamily="34" charset="0"/>
            </a:endParaRPr>
          </a:p>
        </p:txBody>
      </p:sp>
      <p:cxnSp>
        <p:nvCxnSpPr>
          <p:cNvPr id="8" name="Straight Arrow Connector 7"/>
          <p:cNvCxnSpPr>
            <a:stCxn id="5" idx="2"/>
            <a:endCxn id="6" idx="1"/>
          </p:cNvCxnSpPr>
          <p:nvPr/>
        </p:nvCxnSpPr>
        <p:spPr>
          <a:xfrm flipH="1">
            <a:off x="5624112" y="1266941"/>
            <a:ext cx="22033" cy="649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owchart: Data 8"/>
          <p:cNvSpPr/>
          <p:nvPr/>
        </p:nvSpPr>
        <p:spPr>
          <a:xfrm>
            <a:off x="2622015" y="3249976"/>
            <a:ext cx="1850834" cy="74914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Print (“Play”)</a:t>
            </a:r>
            <a:endParaRPr lang="en-US" sz="1200" dirty="0">
              <a:latin typeface="Century Gothic" panose="020B0502020202020204" pitchFamily="34" charset="0"/>
            </a:endParaRPr>
          </a:p>
        </p:txBody>
      </p:sp>
      <p:sp>
        <p:nvSpPr>
          <p:cNvPr id="10" name="Flowchart: Data 9"/>
          <p:cNvSpPr/>
          <p:nvPr/>
        </p:nvSpPr>
        <p:spPr>
          <a:xfrm>
            <a:off x="4801519" y="3249976"/>
            <a:ext cx="1850834" cy="74914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Print (“Instructions”)</a:t>
            </a:r>
            <a:endParaRPr lang="en-US" sz="1200" dirty="0">
              <a:latin typeface="Century Gothic" panose="020B0502020202020204" pitchFamily="34" charset="0"/>
            </a:endParaRPr>
          </a:p>
        </p:txBody>
      </p:sp>
      <p:sp>
        <p:nvSpPr>
          <p:cNvPr id="11" name="Flowchart: Data 10"/>
          <p:cNvSpPr/>
          <p:nvPr/>
        </p:nvSpPr>
        <p:spPr>
          <a:xfrm>
            <a:off x="6775375" y="3249976"/>
            <a:ext cx="1850834" cy="74914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Print (“Quit Game”)</a:t>
            </a:r>
            <a:endParaRPr lang="en-US" sz="1200" dirty="0">
              <a:latin typeface="Century Gothic" panose="020B0502020202020204" pitchFamily="34" charset="0"/>
            </a:endParaRPr>
          </a:p>
        </p:txBody>
      </p:sp>
      <p:cxnSp>
        <p:nvCxnSpPr>
          <p:cNvPr id="13" name="Straight Arrow Connector 12"/>
          <p:cNvCxnSpPr>
            <a:stCxn id="6" idx="4"/>
          </p:cNvCxnSpPr>
          <p:nvPr/>
        </p:nvCxnSpPr>
        <p:spPr>
          <a:xfrm>
            <a:off x="5624112" y="2864386"/>
            <a:ext cx="0" cy="385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6" idx="3"/>
            <a:endCxn id="9" idx="0"/>
          </p:cNvCxnSpPr>
          <p:nvPr/>
        </p:nvCxnSpPr>
        <p:spPr>
          <a:xfrm rot="5400000">
            <a:off x="4370392" y="2226509"/>
            <a:ext cx="385590" cy="166134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endCxn id="11" idx="1"/>
          </p:cNvCxnSpPr>
          <p:nvPr/>
        </p:nvCxnSpPr>
        <p:spPr>
          <a:xfrm>
            <a:off x="5883007" y="2864386"/>
            <a:ext cx="1817785" cy="38559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962662" y="4345235"/>
            <a:ext cx="1476260" cy="80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Century Gothic" panose="020B0502020202020204" pitchFamily="34" charset="0"/>
              </a:rPr>
              <a:t>pygame.quit</a:t>
            </a:r>
            <a:r>
              <a:rPr lang="en-US" sz="1200" dirty="0" smtClean="0">
                <a:latin typeface="Century Gothic" panose="020B0502020202020204" pitchFamily="34" charset="0"/>
              </a:rPr>
              <a:t> ( )</a:t>
            </a:r>
            <a:endParaRPr lang="en-US" sz="1200" dirty="0">
              <a:latin typeface="Century Gothic" panose="020B0502020202020204" pitchFamily="34" charset="0"/>
            </a:endParaRPr>
          </a:p>
        </p:txBody>
      </p:sp>
      <p:cxnSp>
        <p:nvCxnSpPr>
          <p:cNvPr id="27" name="Straight Arrow Connector 26"/>
          <p:cNvCxnSpPr>
            <a:stCxn id="11" idx="4"/>
          </p:cNvCxnSpPr>
          <p:nvPr/>
        </p:nvCxnSpPr>
        <p:spPr>
          <a:xfrm>
            <a:off x="7700792" y="3999123"/>
            <a:ext cx="0" cy="35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700792" y="5149466"/>
            <a:ext cx="0" cy="35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094863" y="5506594"/>
            <a:ext cx="1211857" cy="881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Stop</a:t>
            </a:r>
            <a:endParaRPr lang="en-US" sz="1200" dirty="0">
              <a:latin typeface="Century Gothic" panose="020B0502020202020204" pitchFamily="34" charset="0"/>
            </a:endParaRPr>
          </a:p>
        </p:txBody>
      </p:sp>
      <p:sp>
        <p:nvSpPr>
          <p:cNvPr id="32" name="Flowchart: Decision 31"/>
          <p:cNvSpPr/>
          <p:nvPr/>
        </p:nvSpPr>
        <p:spPr>
          <a:xfrm>
            <a:off x="2608795" y="4351663"/>
            <a:ext cx="1498295" cy="131100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If Choice == (“Start Game”)</a:t>
            </a:r>
            <a:endParaRPr lang="en-US" sz="1200" dirty="0">
              <a:latin typeface="Century Gothic" panose="020B0502020202020204" pitchFamily="34" charset="0"/>
            </a:endParaRPr>
          </a:p>
        </p:txBody>
      </p:sp>
      <p:cxnSp>
        <p:nvCxnSpPr>
          <p:cNvPr id="36" name="Straight Arrow Connector 35"/>
          <p:cNvCxnSpPr>
            <a:stCxn id="9" idx="3"/>
            <a:endCxn id="32" idx="0"/>
          </p:cNvCxnSpPr>
          <p:nvPr/>
        </p:nvCxnSpPr>
        <p:spPr>
          <a:xfrm flipH="1">
            <a:off x="3357943" y="3999123"/>
            <a:ext cx="4406" cy="35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2"/>
          </p:cNvCxnSpPr>
          <p:nvPr/>
        </p:nvCxnSpPr>
        <p:spPr>
          <a:xfrm flipH="1">
            <a:off x="3357942" y="5662670"/>
            <a:ext cx="1" cy="28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edefined Process 39"/>
          <p:cNvSpPr/>
          <p:nvPr/>
        </p:nvSpPr>
        <p:spPr>
          <a:xfrm>
            <a:off x="2548202" y="6010615"/>
            <a:ext cx="1619479" cy="75465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Move ( )</a:t>
            </a:r>
            <a:endParaRPr lang="en-US" sz="1200" dirty="0">
              <a:latin typeface="Century Gothic" panose="020B0502020202020204" pitchFamily="34" charset="0"/>
            </a:endParaRPr>
          </a:p>
        </p:txBody>
      </p:sp>
      <p:sp>
        <p:nvSpPr>
          <p:cNvPr id="41" name="Flowchart: Predefined Process 40"/>
          <p:cNvSpPr/>
          <p:nvPr/>
        </p:nvSpPr>
        <p:spPr>
          <a:xfrm>
            <a:off x="365761" y="4422353"/>
            <a:ext cx="1804562" cy="88777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Display ( )</a:t>
            </a:r>
            <a:endParaRPr lang="en-US" sz="1200" dirty="0">
              <a:latin typeface="Century Gothic" panose="020B0502020202020204" pitchFamily="34" charset="0"/>
            </a:endParaRPr>
          </a:p>
        </p:txBody>
      </p:sp>
      <p:cxnSp>
        <p:nvCxnSpPr>
          <p:cNvPr id="43" name="Curved Connector 42"/>
          <p:cNvCxnSpPr>
            <a:stCxn id="40" idx="1"/>
            <a:endCxn id="41" idx="2"/>
          </p:cNvCxnSpPr>
          <p:nvPr/>
        </p:nvCxnSpPr>
        <p:spPr>
          <a:xfrm rot="10800000">
            <a:off x="1268042" y="5310131"/>
            <a:ext cx="1280160" cy="10778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1" idx="0"/>
            <a:endCxn id="5" idx="1"/>
          </p:cNvCxnSpPr>
          <p:nvPr/>
        </p:nvCxnSpPr>
        <p:spPr>
          <a:xfrm rot="5400000" flipH="1" flipV="1">
            <a:off x="1055876" y="1005381"/>
            <a:ext cx="3629138" cy="32048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p:cNvSpPr/>
          <p:nvPr/>
        </p:nvSpPr>
        <p:spPr>
          <a:xfrm>
            <a:off x="4824471" y="4296578"/>
            <a:ext cx="1613972" cy="14211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Century Gothic" panose="020B0502020202020204" pitchFamily="34" charset="0"/>
              </a:rPr>
              <a:t>If Choice == (“Tutorial”)</a:t>
            </a:r>
            <a:endParaRPr lang="en-US" sz="800" dirty="0">
              <a:latin typeface="Century Gothic" panose="020B0502020202020204" pitchFamily="34" charset="0"/>
            </a:endParaRPr>
          </a:p>
        </p:txBody>
      </p:sp>
      <p:sp>
        <p:nvSpPr>
          <p:cNvPr id="47" name="Flowchart: Data 46"/>
          <p:cNvSpPr/>
          <p:nvPr/>
        </p:nvSpPr>
        <p:spPr>
          <a:xfrm>
            <a:off x="4698695" y="5963793"/>
            <a:ext cx="1850834" cy="74914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entury Gothic" panose="020B0502020202020204" pitchFamily="34" charset="0"/>
              </a:rPr>
              <a:t>Print (“All the instructions”)</a:t>
            </a:r>
            <a:endParaRPr lang="en-US" sz="1100" dirty="0">
              <a:latin typeface="Century Gothic" panose="020B0502020202020204" pitchFamily="34" charset="0"/>
            </a:endParaRPr>
          </a:p>
        </p:txBody>
      </p:sp>
      <p:cxnSp>
        <p:nvCxnSpPr>
          <p:cNvPr id="49" name="Straight Arrow Connector 48"/>
          <p:cNvCxnSpPr/>
          <p:nvPr/>
        </p:nvCxnSpPr>
        <p:spPr>
          <a:xfrm>
            <a:off x="5613463" y="3920164"/>
            <a:ext cx="17994" cy="348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6" idx="2"/>
            <a:endCxn id="47" idx="1"/>
          </p:cNvCxnSpPr>
          <p:nvPr/>
        </p:nvCxnSpPr>
        <p:spPr>
          <a:xfrm flipH="1">
            <a:off x="5624112" y="5717754"/>
            <a:ext cx="7345" cy="246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p:nvPr/>
        </p:nvCxnSpPr>
        <p:spPr>
          <a:xfrm rot="5400000" flipH="1" flipV="1">
            <a:off x="3640159" y="3431754"/>
            <a:ext cx="5827922" cy="550843"/>
          </a:xfrm>
          <a:prstGeom prst="curvedConnector4">
            <a:avLst>
              <a:gd name="adj1" fmla="val 1134"/>
              <a:gd name="adj2" fmla="val 65750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48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329</TotalTime>
  <Words>922</Words>
  <Application>Microsoft Office PowerPoint</Application>
  <PresentationFormat>Widescreen</PresentationFormat>
  <Paragraphs>159</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Angsana New</vt:lpstr>
      <vt:lpstr>Arial</vt:lpstr>
      <vt:lpstr>Calibri</vt:lpstr>
      <vt:lpstr>Century Gothic</vt:lpstr>
      <vt:lpstr>DejaVu Sans</vt:lpstr>
      <vt:lpstr>StarSymbol</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 Allocations</vt:lpstr>
    </vt:vector>
  </TitlesOfParts>
  <Company>Dufferin-Peel Catholic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 8 Ball Pool</dc:title>
  <dc:creator>Uy, Matthew</dc:creator>
  <cp:lastModifiedBy>Chansamone, Elgin</cp:lastModifiedBy>
  <cp:revision>47</cp:revision>
  <dcterms:created xsi:type="dcterms:W3CDTF">2016-01-05T16:38:09Z</dcterms:created>
  <dcterms:modified xsi:type="dcterms:W3CDTF">2016-01-15T16:21:02Z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Dufferin-Peel Catholic District School Board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