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5"/>
  </p:notesMasterIdLst>
  <p:sldIdLst>
    <p:sldId id="256" r:id="rId2"/>
    <p:sldId id="257" r:id="rId3"/>
    <p:sldId id="258" r:id="rId4"/>
    <p:sldId id="263" r:id="rId5"/>
    <p:sldId id="261" r:id="rId6"/>
    <p:sldId id="262" r:id="rId7"/>
    <p:sldId id="267" r:id="rId8"/>
    <p:sldId id="268" r:id="rId9"/>
    <p:sldId id="265" r:id="rId10"/>
    <p:sldId id="260" r:id="rId11"/>
    <p:sldId id="272" r:id="rId12"/>
    <p:sldId id="273" r:id="rId13"/>
    <p:sldId id="274" r:id="rId14"/>
    <p:sldId id="275" r:id="rId15"/>
    <p:sldId id="277" r:id="rId16"/>
    <p:sldId id="391" r:id="rId17"/>
    <p:sldId id="392" r:id="rId18"/>
    <p:sldId id="282" r:id="rId19"/>
    <p:sldId id="278" r:id="rId20"/>
    <p:sldId id="292" r:id="rId21"/>
    <p:sldId id="393" r:id="rId22"/>
    <p:sldId id="264" r:id="rId23"/>
    <p:sldId id="374" r:id="rId24"/>
    <p:sldId id="375" r:id="rId25"/>
    <p:sldId id="394" r:id="rId26"/>
    <p:sldId id="395" r:id="rId27"/>
    <p:sldId id="382" r:id="rId28"/>
    <p:sldId id="383" r:id="rId29"/>
    <p:sldId id="384" r:id="rId30"/>
    <p:sldId id="376" r:id="rId31"/>
    <p:sldId id="377" r:id="rId32"/>
    <p:sldId id="385" r:id="rId33"/>
    <p:sldId id="379"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283" r:id="rId47"/>
    <p:sldId id="294" r:id="rId48"/>
    <p:sldId id="356" r:id="rId49"/>
    <p:sldId id="295" r:id="rId50"/>
    <p:sldId id="386" r:id="rId51"/>
    <p:sldId id="387" r:id="rId52"/>
    <p:sldId id="381" r:id="rId53"/>
    <p:sldId id="297" r:id="rId54"/>
    <p:sldId id="298" r:id="rId55"/>
    <p:sldId id="299" r:id="rId56"/>
    <p:sldId id="301" r:id="rId57"/>
    <p:sldId id="302" r:id="rId58"/>
    <p:sldId id="388" r:id="rId59"/>
    <p:sldId id="304" r:id="rId60"/>
    <p:sldId id="311" r:id="rId61"/>
    <p:sldId id="389" r:id="rId62"/>
    <p:sldId id="390" r:id="rId63"/>
    <p:sldId id="306" r:id="rId64"/>
    <p:sldId id="312" r:id="rId65"/>
    <p:sldId id="313" r:id="rId66"/>
    <p:sldId id="288" r:id="rId67"/>
    <p:sldId id="340" r:id="rId68"/>
    <p:sldId id="341" r:id="rId69"/>
    <p:sldId id="342" r:id="rId70"/>
    <p:sldId id="343" r:id="rId71"/>
    <p:sldId id="344" r:id="rId72"/>
    <p:sldId id="345" r:id="rId73"/>
    <p:sldId id="346" r:id="rId74"/>
    <p:sldId id="289" r:id="rId75"/>
    <p:sldId id="349" r:id="rId76"/>
    <p:sldId id="359" r:id="rId77"/>
    <p:sldId id="358" r:id="rId78"/>
    <p:sldId id="351" r:id="rId79"/>
    <p:sldId id="352" r:id="rId80"/>
    <p:sldId id="353" r:id="rId81"/>
    <p:sldId id="354" r:id="rId82"/>
    <p:sldId id="355" r:id="rId83"/>
    <p:sldId id="360" r:id="rId8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392"/>
    <p:restoredTop sz="93699"/>
  </p:normalViewPr>
  <p:slideViewPr>
    <p:cSldViewPr>
      <p:cViewPr varScale="1">
        <p:scale>
          <a:sx n="120" d="100"/>
          <a:sy n="120" d="100"/>
        </p:scale>
        <p:origin x="600" y="18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9" d="100"/>
          <a:sy n="99" d="100"/>
        </p:scale>
        <p:origin x="-356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27/02/19</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20</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sp>
        <p:nvSpPr>
          <p:cNvPr id="10" name="Slide Number Placeholder 5"/>
          <p:cNvSpPr>
            <a:spLocks noGrp="1"/>
          </p:cNvSpPr>
          <p:nvPr>
            <p:ph type="sldNum" sz="quarter" idx="4"/>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Introduction</a:t>
            </a:r>
            <a:r>
              <a:rPr lang="it-IT" dirty="0"/>
              <a:t> to Java</a:t>
            </a:r>
          </a:p>
        </p:txBody>
      </p:sp>
      <p:sp>
        <p:nvSpPr>
          <p:cNvPr id="4"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dirty="0"/>
              <a:t>In Java there are no functions, but only methods within classes</a:t>
            </a:r>
          </a:p>
          <a:p>
            <a:r>
              <a:rPr lang="en-US" dirty="0"/>
              <a:t>The execution of a Java program starts from a special method:</a:t>
            </a:r>
          </a:p>
          <a:p>
            <a:pPr marL="0" indent="0">
              <a:buNone/>
            </a:pPr>
            <a:r>
              <a:rPr lang="en-US" b="1" i="1" dirty="0"/>
              <a:t>public static void main(String[] </a:t>
            </a:r>
            <a:r>
              <a:rPr lang="en-US" b="1" i="1" dirty="0" err="1"/>
              <a:t>args</a:t>
            </a:r>
            <a:r>
              <a:rPr lang="en-US" b="1" i="1" dirty="0"/>
              <a:t>) {</a:t>
            </a:r>
          </a:p>
          <a:p>
            <a:pPr marL="0" indent="0">
              <a:buNone/>
            </a:pPr>
            <a:r>
              <a:rPr lang="it-IT" b="1" i="1" dirty="0"/>
              <a:t>	</a:t>
            </a:r>
            <a:r>
              <a:rPr lang="mr-IN" b="1" i="1" dirty="0"/>
              <a:t>…</a:t>
            </a:r>
            <a:endParaRPr lang="it-IT" b="1" i="1" dirty="0"/>
          </a:p>
          <a:p>
            <a:pPr marL="0" indent="0">
              <a:buNone/>
            </a:pPr>
            <a:r>
              <a:rPr lang="it-IT" b="1" i="1" dirty="0"/>
              <a:t>}</a:t>
            </a:r>
            <a:endParaRPr lang="en-US" b="1"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Basic </a:t>
            </a:r>
            <a:r>
              <a:rPr lang="it-IT" dirty="0" err="1"/>
              <a:t>concepts</a:t>
            </a:r>
            <a:endParaRPr lang="it-IT" dirty="0"/>
          </a:p>
        </p:txBody>
      </p:sp>
    </p:spTree>
    <p:extLst>
      <p:ext uri="{BB962C8B-B14F-4D97-AF65-F5344CB8AC3E}">
        <p14:creationId xmlns:p14="http://schemas.microsoft.com/office/powerpoint/2010/main" val="343848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normAutofit/>
          </a:bodyPr>
          <a:lstStyle/>
          <a:p>
            <a:r>
              <a:rPr lang="en-US" sz="2800" dirty="0"/>
              <a:t>C-style comments (multi-lines) </a:t>
            </a:r>
          </a:p>
          <a:p>
            <a:pPr marL="0" indent="0">
              <a:buNone/>
            </a:pPr>
            <a:r>
              <a:rPr lang="en-US" sz="2800" dirty="0">
                <a:latin typeface="Courier New"/>
                <a:cs typeface="Courier New"/>
              </a:rPr>
              <a:t>/* this comment is so long </a:t>
            </a:r>
          </a:p>
          <a:p>
            <a:pPr marL="0" indent="0">
              <a:buNone/>
            </a:pPr>
            <a:r>
              <a:rPr lang="en-US" sz="2800" dirty="0">
                <a:latin typeface="Courier New"/>
                <a:cs typeface="Courier New"/>
              </a:rPr>
              <a:t>that it needs two lines */ </a:t>
            </a:r>
          </a:p>
          <a:p>
            <a:endParaRPr lang="en-US" sz="2800" dirty="0">
              <a:latin typeface="Wingdings"/>
            </a:endParaRPr>
          </a:p>
          <a:p>
            <a:r>
              <a:rPr lang="en-US" sz="2800" dirty="0"/>
              <a:t>Comments on a single line </a:t>
            </a:r>
          </a:p>
          <a:p>
            <a:pPr marL="0" indent="0">
              <a:buNone/>
            </a:pPr>
            <a:r>
              <a:rPr lang="en-US" sz="2800" dirty="0">
                <a:latin typeface="Courier New"/>
                <a:cs typeface="Courier New"/>
              </a:rPr>
              <a:t>// comment on one line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102106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 language </a:t>
            </a:r>
          </a:p>
          <a:p>
            <a:r>
              <a:rPr lang="en-US" sz="2400" dirty="0"/>
              <a:t>Each block is enclosed by </a:t>
            </a:r>
            <a:r>
              <a:rPr lang="en-US" sz="2400" dirty="0">
                <a:solidFill>
                  <a:schemeClr val="accent6"/>
                </a:solidFill>
              </a:rPr>
              <a:t>braces</a:t>
            </a:r>
            <a:r>
              <a:rPr lang="en-US" sz="2400" dirty="0"/>
              <a:t> { } and starts a new </a:t>
            </a:r>
            <a:r>
              <a:rPr lang="en-US" sz="2400" dirty="0">
                <a:solidFill>
                  <a:srgbClr val="F79646"/>
                </a:solidFill>
              </a:rPr>
              <a:t>scope</a:t>
            </a:r>
            <a:r>
              <a:rPr lang="en-US" sz="2400" dirty="0"/>
              <a:t> for the variables </a:t>
            </a:r>
          </a:p>
          <a:p>
            <a:r>
              <a:rPr lang="en-US" sz="2400" dirty="0"/>
              <a:t>Variables can be declared both at the beginning and in the middle of block code </a:t>
            </a:r>
          </a:p>
          <a:p>
            <a:pPr marL="0" indent="0">
              <a:buNone/>
            </a:pPr>
            <a:r>
              <a:rPr lang="en-US" sz="2000" dirty="0">
                <a:latin typeface="Courier New"/>
                <a:cs typeface="Courier New"/>
              </a:rPr>
              <a:t>for (</a:t>
            </a:r>
            <a:r>
              <a:rPr lang="en-US" sz="2000" dirty="0" err="1">
                <a:latin typeface="Courier New"/>
                <a:cs typeface="Courier New"/>
              </a:rPr>
              <a:t>int</a:t>
            </a:r>
            <a:r>
              <a:rPr lang="en-US" sz="2000" dirty="0">
                <a:latin typeface="Courier New"/>
                <a:cs typeface="Courier New"/>
              </a:rPr>
              <a:t> </a:t>
            </a:r>
            <a:r>
              <a:rPr lang="en-US" sz="2000" dirty="0" err="1">
                <a:latin typeface="Courier New"/>
                <a:cs typeface="Courier New"/>
              </a:rPr>
              <a:t>i</a:t>
            </a:r>
            <a:r>
              <a:rPr lang="en-US" sz="2000" dirty="0">
                <a:latin typeface="Courier New"/>
                <a:cs typeface="Courier New"/>
              </a:rPr>
              <a:t>=0; </a:t>
            </a:r>
            <a:r>
              <a:rPr lang="en-US" sz="2000" dirty="0" err="1">
                <a:latin typeface="Courier New"/>
                <a:cs typeface="Courier New"/>
              </a:rPr>
              <a:t>i</a:t>
            </a:r>
            <a:r>
              <a:rPr lang="en-US" sz="2000" dirty="0">
                <a:latin typeface="Courier New"/>
                <a:cs typeface="Courier New"/>
              </a:rPr>
              <a:t>&lt;10; </a:t>
            </a:r>
            <a:r>
              <a:rPr lang="en-US" sz="2000" dirty="0" err="1">
                <a:latin typeface="Courier New"/>
                <a:cs typeface="Courier New"/>
              </a:rPr>
              <a:t>i</a:t>
            </a:r>
            <a:r>
              <a:rPr lang="en-US" sz="2000" dirty="0">
                <a:latin typeface="Courier New"/>
                <a:cs typeface="Courier New"/>
              </a:rPr>
              <a:t>++){ </a:t>
            </a:r>
          </a:p>
          <a:p>
            <a:pPr marL="400050" lvl="1" indent="0">
              <a:buNone/>
            </a:pPr>
            <a:r>
              <a:rPr lang="en-US" sz="1600" dirty="0" err="1">
                <a:latin typeface="Courier New"/>
                <a:cs typeface="Courier New"/>
              </a:rPr>
              <a:t>int</a:t>
            </a:r>
            <a:r>
              <a:rPr lang="en-US" sz="1600" dirty="0">
                <a:latin typeface="Courier New"/>
                <a:cs typeface="Courier New"/>
              </a:rPr>
              <a:t> x = 12;</a:t>
            </a:r>
            <a:br>
              <a:rPr lang="en-US" sz="1600" dirty="0">
                <a:latin typeface="Courier New"/>
                <a:cs typeface="Courier New"/>
              </a:rPr>
            </a:br>
            <a:r>
              <a:rPr lang="en-US" sz="1600" dirty="0">
                <a:latin typeface="Courier New"/>
                <a:cs typeface="Courier New"/>
              </a:rPr>
              <a:t>...</a:t>
            </a:r>
            <a:br>
              <a:rPr lang="en-US" sz="1600" dirty="0">
                <a:latin typeface="Courier New"/>
                <a:cs typeface="Courier New"/>
              </a:rPr>
            </a:br>
            <a:r>
              <a:rPr lang="en-US" sz="1600" dirty="0" err="1">
                <a:latin typeface="Courier New"/>
                <a:cs typeface="Courier New"/>
              </a:rPr>
              <a:t>int</a:t>
            </a:r>
            <a:r>
              <a:rPr lang="en-US" sz="1600" dirty="0">
                <a:latin typeface="Courier New"/>
                <a:cs typeface="Courier New"/>
              </a:rPr>
              <a:t> y; </a:t>
            </a:r>
          </a:p>
          <a:p>
            <a:pPr marL="400050" lvl="1" indent="0">
              <a:buNone/>
            </a:pPr>
            <a:r>
              <a:rPr lang="en-US" sz="1600" dirty="0">
                <a:latin typeface="Courier New"/>
                <a:cs typeface="Courier New"/>
              </a:rPr>
              <a:t>... </a:t>
            </a:r>
          </a:p>
          <a:p>
            <a:pPr marL="0" indent="0">
              <a:buNone/>
            </a:pPr>
            <a:r>
              <a:rPr lang="en-US" sz="2000" dirty="0">
                <a:latin typeface="Courier New"/>
                <a:cs typeface="Courier New"/>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statements </a:t>
            </a:r>
          </a:p>
        </p:txBody>
      </p:sp>
      <p:sp>
        <p:nvSpPr>
          <p:cNvPr id="3" name="Content Placeholder 2"/>
          <p:cNvSpPr>
            <a:spLocks noGrp="1"/>
          </p:cNvSpPr>
          <p:nvPr>
            <p:ph idx="1"/>
          </p:nvPr>
        </p:nvSpPr>
        <p:spPr/>
        <p:txBody>
          <a:bodyPr>
            <a:normAutofit/>
          </a:bodyPr>
          <a:lstStyle/>
          <a:p>
            <a:r>
              <a:rPr lang="en-US" dirty="0"/>
              <a:t>Same as C </a:t>
            </a:r>
          </a:p>
          <a:p>
            <a:pPr lvl="1"/>
            <a:r>
              <a:rPr lang="en-US" dirty="0"/>
              <a:t>if-else</a:t>
            </a:r>
          </a:p>
          <a:p>
            <a:pPr lvl="1"/>
            <a:r>
              <a:rPr lang="en-US" dirty="0"/>
              <a:t>switch-case </a:t>
            </a:r>
          </a:p>
          <a:p>
            <a:pPr lvl="1"/>
            <a:r>
              <a:rPr lang="en-US" dirty="0"/>
              <a:t>while </a:t>
            </a:r>
          </a:p>
          <a:p>
            <a:pPr lvl="1"/>
            <a:r>
              <a:rPr lang="en-US" dirty="0"/>
              <a:t>do-while</a:t>
            </a:r>
          </a:p>
          <a:p>
            <a:pPr lvl="1"/>
            <a:r>
              <a:rPr lang="en-US" dirty="0"/>
              <a:t>for</a:t>
            </a:r>
          </a:p>
          <a:p>
            <a:pPr lvl="1"/>
            <a:r>
              <a:rPr lang="en-US" dirty="0"/>
              <a:t>break </a:t>
            </a:r>
          </a:p>
          <a:p>
            <a:pPr lvl="1"/>
            <a:r>
              <a:rPr lang="en-US" dirty="0"/>
              <a:t>continue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lstStyle/>
          <a:p>
            <a:r>
              <a:rPr lang="en-US" dirty="0"/>
              <a:t>Parameters are always </a:t>
            </a:r>
            <a:r>
              <a:rPr lang="en-US" dirty="0">
                <a:solidFill>
                  <a:schemeClr val="accent6">
                    <a:lumMod val="75000"/>
                  </a:schemeClr>
                </a:solidFill>
              </a:rPr>
              <a:t>passed by value </a:t>
            </a:r>
          </a:p>
          <a:p>
            <a:r>
              <a:rPr lang="en-US" dirty="0"/>
              <a:t>...they can be primitive types or object references </a:t>
            </a:r>
          </a:p>
          <a:p>
            <a:r>
              <a:rPr lang="en-US" dirty="0"/>
              <a:t>Note well: </a:t>
            </a:r>
            <a:r>
              <a:rPr lang="en-US" dirty="0">
                <a:solidFill>
                  <a:srgbClr val="E46C0A"/>
                </a:solidFill>
              </a:rPr>
              <a:t>only the object reference is copied </a:t>
            </a:r>
            <a:r>
              <a:rPr lang="en-US" dirty="0"/>
              <a:t>not the value of the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330035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swap</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1322221" cy="369332"/>
          </a:xfrm>
          <a:prstGeom prst="rect">
            <a:avLst/>
          </a:prstGeom>
          <a:noFill/>
        </p:spPr>
        <p:txBody>
          <a:bodyPr wrap="none" rtlCol="0">
            <a:spAutoFit/>
          </a:bodyPr>
          <a:lstStyle/>
          <a:p>
            <a:r>
              <a:rPr lang="it-IT" dirty="0" err="1"/>
              <a:t>main</a:t>
            </a:r>
            <a:r>
              <a:rPr lang="it-IT" dirty="0"/>
              <a:t>() </a:t>
            </a:r>
            <a:r>
              <a:rPr lang="it-IT" dirty="0" err="1"/>
              <a:t>stack</a:t>
            </a:r>
            <a:endParaRPr lang="it-IT" dirty="0"/>
          </a:p>
        </p:txBody>
      </p:sp>
      <p:sp>
        <p:nvSpPr>
          <p:cNvPr id="15" name="TextBox 14">
            <a:extLst>
              <a:ext uri="{FF2B5EF4-FFF2-40B4-BE49-F238E27FC236}">
                <a16:creationId xmlns:a16="http://schemas.microsoft.com/office/drawing/2014/main" id="{4DF7B7DB-4539-F14F-889E-C5154194CDB7}"/>
              </a:ext>
            </a:extLst>
          </p:cNvPr>
          <p:cNvSpPr txBox="1"/>
          <p:nvPr/>
        </p:nvSpPr>
        <p:spPr>
          <a:xfrm>
            <a:off x="7599728" y="2315253"/>
            <a:ext cx="1336135" cy="369332"/>
          </a:xfrm>
          <a:prstGeom prst="rect">
            <a:avLst/>
          </a:prstGeom>
          <a:noFill/>
        </p:spPr>
        <p:txBody>
          <a:bodyPr wrap="none" rtlCol="0">
            <a:spAutoFit/>
          </a:bodyPr>
          <a:lstStyle/>
          <a:p>
            <a:r>
              <a:rPr lang="it-IT" dirty="0"/>
              <a:t>swap() </a:t>
            </a:r>
            <a:r>
              <a:rPr lang="it-IT" dirty="0" err="1"/>
              <a:t>stack</a:t>
            </a:r>
            <a:endParaRPr lang="it-IT" dirty="0"/>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7608384" y="3252124"/>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7599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6339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4233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a:t>
            </a:r>
            <a:r>
              <a:rPr lang="it-IT" sz="1200" i="1"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(Point p1, Point p2) {</a:t>
            </a:r>
          </a:p>
          <a:p>
            <a:pPr marL="0" indent="0">
              <a:buNone/>
            </a:pPr>
            <a:r>
              <a:rPr lang="it-IT" sz="1200" dirty="0">
                <a:latin typeface="Consolas" panose="020B0609020204030204" pitchFamily="49" charset="0"/>
                <a:cs typeface="Consolas" panose="020B0609020204030204" pitchFamily="49" charset="0"/>
              </a:rPr>
              <a:t>    p1.move(20, 20);</a:t>
            </a:r>
          </a:p>
          <a:p>
            <a:pPr marL="0" indent="0">
              <a:buNone/>
            </a:pPr>
            <a:r>
              <a:rPr lang="it-IT" sz="1200" dirty="0">
                <a:latin typeface="Consolas" panose="020B0609020204030204" pitchFamily="49" charset="0"/>
                <a:cs typeface="Consolas" panose="020B0609020204030204" pitchFamily="49" charset="0"/>
              </a:rPr>
              <a:t>    p2.move(30, 30);</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17</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8264826" y="2295310"/>
            <a:ext cx="848246" cy="369332"/>
          </a:xfrm>
          <a:prstGeom prst="rect">
            <a:avLst/>
          </a:prstGeom>
          <a:noFill/>
        </p:spPr>
        <p:txBody>
          <a:bodyPr wrap="none" rtlCol="0">
            <a:spAutoFit/>
          </a:bodyPr>
          <a:lstStyle/>
          <a:p>
            <a:r>
              <a:rPr lang="it-IT" dirty="0" err="1"/>
              <a:t>move</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242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600200"/>
            <a:ext cx="7069554" cy="4525963"/>
          </a:xfrm>
        </p:spPr>
      </p:pic>
    </p:spTree>
    <p:extLst>
      <p:ext uri="{BB962C8B-B14F-4D97-AF65-F5344CB8AC3E}">
        <p14:creationId xmlns:p14="http://schemas.microsoft.com/office/powerpoint/2010/main" val="389327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lstStyle/>
          <a:p>
            <a:r>
              <a:rPr lang="en-US" dirty="0"/>
              <a:t>The </a:t>
            </a:r>
            <a:r>
              <a:rPr lang="en-US" dirty="0">
                <a:solidFill>
                  <a:srgbClr val="F79646"/>
                </a:solidFill>
              </a:rPr>
              <a:t>final</a:t>
            </a:r>
            <a:r>
              <a:rPr lang="en-US" dirty="0"/>
              <a:t> modifier </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 </a:t>
            </a:r>
          </a:p>
          <a:p>
            <a:pPr marL="0" indent="0">
              <a:buNone/>
            </a:pPr>
            <a:r>
              <a:rPr lang="en-US" sz="2400" dirty="0">
                <a:latin typeface="Consolas" panose="020B0609020204030204" pitchFamily="49" charset="0"/>
                <a:cs typeface="Consolas" panose="020B0609020204030204" pitchFamily="49" charset="0"/>
              </a:rPr>
              <a:t>PI = 16.0;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r>
              <a:rPr lang="en-US" dirty="0"/>
              <a:t>Use uppercases (coding conventions)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Timeline</a:t>
            </a:r>
          </a:p>
        </p:txBody>
      </p:sp>
      <p:sp>
        <p:nvSpPr>
          <p:cNvPr id="3" name="Content Placeholder 2"/>
          <p:cNvSpPr>
            <a:spLocks noGrp="1"/>
          </p:cNvSpPr>
          <p:nvPr>
            <p:ph idx="1"/>
          </p:nvPr>
        </p:nvSpPr>
        <p:spPr/>
        <p:txBody>
          <a:bodyPr>
            <a:noAutofit/>
          </a:bodyPr>
          <a:lstStyle/>
          <a:p>
            <a:r>
              <a:rPr lang="en-US" sz="2400" dirty="0"/>
              <a:t>1991: SUN develops a programming language for cable TV set-top boxes</a:t>
            </a:r>
          </a:p>
          <a:p>
            <a:r>
              <a:rPr lang="en-US" sz="2400" dirty="0"/>
              <a:t>1996: Java 1</a:t>
            </a:r>
          </a:p>
          <a:p>
            <a:r>
              <a:rPr lang="en-US" sz="2400" dirty="0"/>
              <a:t>1996: Netscape supports Java. Popularity grows</a:t>
            </a:r>
          </a:p>
          <a:p>
            <a:r>
              <a:rPr lang="en-US" sz="2400" dirty="0"/>
              <a:t>1998: Java 2 (libraries)</a:t>
            </a:r>
          </a:p>
          <a:p>
            <a:r>
              <a:rPr lang="en-US" sz="2400" dirty="0"/>
              <a:t>2005: Java 5 (major enhancements)</a:t>
            </a:r>
          </a:p>
          <a:p>
            <a:r>
              <a:rPr lang="en-US" sz="2400" dirty="0"/>
              <a:t>2014: Java 8</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lstStyle/>
          <a:p>
            <a:r>
              <a:rPr lang="it-IT" dirty="0"/>
              <a:t>Switch with </a:t>
            </a:r>
            <a:r>
              <a:rPr lang="it-IT" dirty="0" err="1"/>
              <a:t>chars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000" dirty="0">
                <a:latin typeface="Consolas" panose="020B0609020204030204" pitchFamily="49" charset="0"/>
                <a:cs typeface="Consolas" panose="020B0609020204030204" pitchFamily="49" charset="0"/>
              </a:rPr>
              <a:t>public </a:t>
            </a:r>
            <a:r>
              <a:rPr lang="it-IT" sz="1000" dirty="0" err="1">
                <a:latin typeface="Consolas" panose="020B0609020204030204" pitchFamily="49" charset="0"/>
                <a:cs typeface="Consolas" panose="020B0609020204030204" pitchFamily="49" charset="0"/>
              </a:rPr>
              <a:t>class</a:t>
            </a:r>
            <a:r>
              <a:rPr lang="it-IT" sz="1000" dirty="0">
                <a:latin typeface="Consolas" panose="020B0609020204030204" pitchFamily="49" charset="0"/>
                <a:cs typeface="Consolas" panose="020B0609020204030204" pitchFamily="49" charset="0"/>
              </a:rPr>
              <a:t> Test {</a:t>
            </a:r>
          </a:p>
          <a:p>
            <a:pPr marL="0" indent="0">
              <a:buNone/>
            </a:pPr>
            <a:r>
              <a:rPr lang="it-IT" sz="1000" dirty="0">
                <a:latin typeface="Consolas" panose="020B0609020204030204" pitchFamily="49" charset="0"/>
                <a:cs typeface="Consolas" panose="020B0609020204030204" pitchFamily="49" charset="0"/>
              </a:rPr>
              <a:t>   public </a:t>
            </a:r>
            <a:r>
              <a:rPr lang="it-IT" sz="1000" dirty="0" err="1">
                <a:latin typeface="Consolas" panose="020B0609020204030204" pitchFamily="49" charset="0"/>
                <a:cs typeface="Consolas" panose="020B0609020204030204" pitchFamily="49" charset="0"/>
              </a:rPr>
              <a:t>static</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void</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main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args</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char</a:t>
            </a:r>
            <a:r>
              <a:rPr lang="it-IT" sz="1000" dirty="0">
                <a:latin typeface="Consolas" panose="020B0609020204030204" pitchFamily="49" charset="0"/>
                <a:cs typeface="Consolas" panose="020B0609020204030204" pitchFamily="49" charset="0"/>
              </a:rPr>
              <a:t> grade = ‘A';</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switch</a:t>
            </a:r>
            <a:r>
              <a:rPr lang="it-IT" sz="1000" dirty="0">
                <a:latin typeface="Consolas" panose="020B0609020204030204" pitchFamily="49" charset="0"/>
                <a:cs typeface="Consolas" panose="020B0609020204030204" pitchFamily="49" charset="0"/>
              </a:rPr>
              <a:t>(grade) {</a:t>
            </a:r>
          </a:p>
          <a:p>
            <a:pPr marL="0" indent="0">
              <a:buNone/>
            </a:pPr>
            <a:r>
              <a:rPr lang="it-IT" sz="1000" dirty="0">
                <a:latin typeface="Consolas" panose="020B0609020204030204" pitchFamily="49" charset="0"/>
                <a:cs typeface="Consolas" panose="020B0609020204030204" pitchFamily="49" charset="0"/>
              </a:rPr>
              <a:t>         case 'A'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Excellent</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'B' :</a:t>
            </a:r>
          </a:p>
          <a:p>
            <a:pPr marL="0" indent="0">
              <a:buNone/>
            </a:pPr>
            <a:r>
              <a:rPr lang="it-IT" sz="1000" dirty="0">
                <a:latin typeface="Consolas" panose="020B0609020204030204" pitchFamily="49" charset="0"/>
                <a:cs typeface="Consolas" panose="020B0609020204030204" pitchFamily="49" charset="0"/>
              </a:rPr>
              <a:t>         case 'C'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Well</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done</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'D'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You</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passed</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case '</a:t>
            </a:r>
            <a:r>
              <a:rPr lang="it-IT" sz="1000" dirty="0" err="1">
                <a:latin typeface="Consolas" panose="020B0609020204030204" pitchFamily="49" charset="0"/>
                <a:cs typeface="Consolas" panose="020B0609020204030204" pitchFamily="49" charset="0"/>
              </a:rPr>
              <a:t>F</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Better</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try</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again</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default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Invalid</a:t>
            </a:r>
            <a:r>
              <a:rPr lang="it-IT" sz="1000" dirty="0">
                <a:latin typeface="Consolas" panose="020B0609020204030204" pitchFamily="49" charset="0"/>
                <a:cs typeface="Consolas" panose="020B0609020204030204" pitchFamily="49" charset="0"/>
              </a:rPr>
              <a:t>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("Your grade </a:t>
            </a:r>
            <a:r>
              <a:rPr lang="it-IT" sz="1000" dirty="0" err="1">
                <a:latin typeface="Consolas" panose="020B0609020204030204" pitchFamily="49" charset="0"/>
                <a:cs typeface="Consolas" panose="020B0609020204030204" pitchFamily="49" charset="0"/>
              </a:rPr>
              <a:t>is</a:t>
            </a:r>
            <a:r>
              <a:rPr lang="it-IT" sz="1000" dirty="0">
                <a:latin typeface="Consolas" panose="020B0609020204030204" pitchFamily="49" charset="0"/>
                <a:cs typeface="Consolas" panose="020B0609020204030204" pitchFamily="49" charset="0"/>
              </a:rPr>
              <a:t> " +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1867985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cs typeface="Consolas" panose="020B0609020204030204" pitchFamily="49" charset="0"/>
              </a:rPr>
              <a:t>class </a:t>
            </a:r>
            <a:r>
              <a:rPr lang="en-US" sz="2000" dirty="0" err="1">
                <a:latin typeface="Consolas" panose="020B0609020204030204" pitchFamily="49" charset="0"/>
                <a:cs typeface="Consolas" panose="020B0609020204030204" pitchFamily="49" charset="0"/>
              </a:rPr>
              <a:t>ClassName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final double PI = 3.14;</a:t>
            </a:r>
          </a:p>
          <a:p>
            <a:pPr marL="0" indent="0">
              <a:buNone/>
            </a:pPr>
            <a:r>
              <a:rPr lang="en-US" sz="2000" dirty="0">
                <a:latin typeface="Consolas" panose="020B0609020204030204" pitchFamily="49" charset="0"/>
                <a:cs typeface="Consolas" panose="020B0609020204030204" pitchFamily="49" charset="0"/>
              </a:rPr>
              <a:t>	private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attributeName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a:t>
            </a:r>
            <a:r>
              <a:rPr lang="en-US" sz="2000" dirty="0" err="1">
                <a:latin typeface="Consolas" panose="020B0609020204030204" pitchFamily="49" charset="0"/>
                <a:cs typeface="Consolas" panose="020B0609020204030204" pitchFamily="49" charset="0"/>
              </a:rPr>
              <a:t>methodName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 0) {</a:t>
            </a:r>
          </a:p>
          <a:p>
            <a:pPr marL="0" indent="0">
              <a:buNone/>
            </a:pPr>
            <a:r>
              <a:rPr lang="en-US" sz="2000" dirty="0">
                <a:latin typeface="Consolas" panose="020B0609020204030204" pitchFamily="49" charset="0"/>
                <a:cs typeface="Consolas" panose="020B0609020204030204" pitchFamily="49" charset="0"/>
              </a:rPr>
              <a:t>			/* this is a comment*/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In Eclipse: CTRL+A, CTRL-I </a:t>
            </a:r>
            <a:r>
              <a:rPr lang="en-US" sz="2000" b="1" dirty="0">
                <a:latin typeface="Consolas" panose="020B0609020204030204" pitchFamily="49" charset="0"/>
                <a:cs typeface="Consolas" panose="020B0609020204030204" pitchFamily="49" charset="0"/>
              </a:rPr>
              <a:t>(Auto Indent)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US" dirty="0"/>
              <a:t>No primitive type to represent string </a:t>
            </a:r>
          </a:p>
          <a:p>
            <a:r>
              <a:rPr lang="en-US" dirty="0"/>
              <a:t>C </a:t>
            </a:r>
          </a:p>
          <a:p>
            <a:pPr lvl="1"/>
            <a:r>
              <a:rPr lang="en-US" b="1" dirty="0"/>
              <a:t>char s[] = “literal” </a:t>
            </a:r>
          </a:p>
          <a:p>
            <a:pPr lvl="1"/>
            <a:r>
              <a:rPr lang="en-US" dirty="0"/>
              <a:t>Equivalence between string and char arrays </a:t>
            </a:r>
          </a:p>
          <a:p>
            <a:r>
              <a:rPr lang="en-US" dirty="0"/>
              <a:t>Java</a:t>
            </a:r>
          </a:p>
          <a:p>
            <a:pPr lvl="1"/>
            <a:r>
              <a:rPr lang="en-US" b="1" dirty="0"/>
              <a:t>char[] != String</a:t>
            </a:r>
          </a:p>
          <a:p>
            <a:pPr lvl="1"/>
            <a:r>
              <a:rPr lang="en-US" dirty="0" err="1">
                <a:solidFill>
                  <a:srgbClr val="F79646"/>
                </a:solidFill>
              </a:rPr>
              <a:t>java.lang.String</a:t>
            </a:r>
            <a:r>
              <a:rPr lang="en-US" dirty="0"/>
              <a:t> (see Java API)</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fontScale="55000" lnSpcReduction="20000"/>
          </a:bodyPr>
          <a:lstStyle/>
          <a:p>
            <a:pPr marL="0" indent="0" algn="just">
              <a:buNone/>
            </a:pPr>
            <a:r>
              <a:rPr lang="it-IT" dirty="0" err="1">
                <a:solidFill>
                  <a:schemeClr val="accent6">
                    <a:lumMod val="75000"/>
                  </a:schemeClr>
                </a:solidFill>
              </a:rPr>
              <a:t>Strings</a:t>
            </a:r>
            <a:r>
              <a:rPr lang="it-IT" dirty="0">
                <a:solidFill>
                  <a:schemeClr val="accent6">
                    <a:lumMod val="75000"/>
                  </a:schemeClr>
                </a:solidFill>
              </a:rPr>
              <a:t> are </a:t>
            </a:r>
            <a:r>
              <a:rPr lang="it-IT" dirty="0" err="1">
                <a:solidFill>
                  <a:schemeClr val="accent6">
                    <a:lumMod val="75000"/>
                  </a:schemeClr>
                </a:solidFill>
              </a:rPr>
              <a:t>immutable</a:t>
            </a:r>
            <a:r>
              <a:rPr lang="it-IT" dirty="0"/>
              <a:t>. the JVM can </a:t>
            </a:r>
            <a:r>
              <a:rPr lang="it-IT" dirty="0" err="1"/>
              <a:t>optimize</a:t>
            </a:r>
            <a:r>
              <a:rPr lang="it-IT" dirty="0"/>
              <a:t> the </a:t>
            </a:r>
            <a:r>
              <a:rPr lang="it-IT" dirty="0" err="1"/>
              <a:t>amount</a:t>
            </a:r>
            <a:r>
              <a:rPr lang="it-IT" dirty="0"/>
              <a:t> of </a:t>
            </a:r>
            <a:r>
              <a:rPr lang="it-IT" dirty="0" err="1"/>
              <a:t>memory</a:t>
            </a:r>
            <a:r>
              <a:rPr lang="it-IT" dirty="0"/>
              <a:t> </a:t>
            </a:r>
            <a:r>
              <a:rPr lang="it-IT" dirty="0" err="1"/>
              <a:t>allocated</a:t>
            </a:r>
            <a:r>
              <a:rPr lang="it-IT" dirty="0"/>
              <a:t> for </a:t>
            </a:r>
            <a:r>
              <a:rPr lang="it-IT" dirty="0" err="1"/>
              <a:t>them</a:t>
            </a:r>
            <a:r>
              <a:rPr lang="it-IT" dirty="0"/>
              <a:t> by </a:t>
            </a:r>
            <a:r>
              <a:rPr lang="it-IT" dirty="0" err="1"/>
              <a:t>storing</a:t>
            </a:r>
            <a:r>
              <a:rPr lang="it-IT" dirty="0"/>
              <a:t> </a:t>
            </a:r>
            <a:r>
              <a:rPr lang="it-IT" dirty="0" err="1"/>
              <a:t>only</a:t>
            </a:r>
            <a:r>
              <a:rPr lang="it-IT" dirty="0"/>
              <a:t> </a:t>
            </a:r>
            <a:r>
              <a:rPr lang="it-IT" dirty="0" err="1"/>
              <a:t>one</a:t>
            </a:r>
            <a:r>
              <a:rPr lang="it-IT" dirty="0"/>
              <a:t> copy of </a:t>
            </a:r>
            <a:r>
              <a:rPr lang="it-IT" dirty="0" err="1"/>
              <a:t>each</a:t>
            </a:r>
            <a:r>
              <a:rPr lang="it-IT" dirty="0"/>
              <a:t> </a:t>
            </a:r>
            <a:r>
              <a:rPr lang="it-IT" dirty="0" err="1"/>
              <a:t>literal</a:t>
            </a:r>
            <a:r>
              <a:rPr lang="it-IT" dirty="0"/>
              <a:t> </a:t>
            </a:r>
            <a:r>
              <a:rPr lang="it-IT" dirty="0" err="1"/>
              <a:t>String</a:t>
            </a:r>
            <a:r>
              <a:rPr lang="it-IT" dirty="0"/>
              <a:t> in the pool. </a:t>
            </a:r>
            <a:r>
              <a:rPr lang="it-IT" dirty="0" err="1"/>
              <a:t>This</a:t>
            </a:r>
            <a:r>
              <a:rPr lang="it-IT" dirty="0"/>
              <a:t> </a:t>
            </a:r>
            <a:r>
              <a:rPr lang="it-IT" dirty="0" err="1"/>
              <a:t>process</a:t>
            </a:r>
            <a:r>
              <a:rPr lang="it-IT" dirty="0"/>
              <a:t> </a:t>
            </a:r>
            <a:r>
              <a:rPr lang="it-IT" dirty="0" err="1"/>
              <a:t>is</a:t>
            </a:r>
            <a:r>
              <a:rPr lang="it-IT" dirty="0"/>
              <a:t> </a:t>
            </a:r>
            <a:r>
              <a:rPr lang="it-IT" dirty="0" err="1"/>
              <a:t>called</a:t>
            </a:r>
            <a:r>
              <a:rPr lang="it-IT" dirty="0"/>
              <a:t> </a:t>
            </a:r>
            <a:r>
              <a:rPr lang="it-IT" dirty="0" err="1"/>
              <a:t>interning</a:t>
            </a:r>
            <a:r>
              <a:rPr lang="it-IT" dirty="0"/>
              <a:t>.</a:t>
            </a:r>
          </a:p>
          <a:p>
            <a:pPr marL="0" indent="0" algn="just">
              <a:buNone/>
            </a:pPr>
            <a:endParaRPr lang="it-IT" dirty="0"/>
          </a:p>
          <a:p>
            <a:pPr marL="0" indent="0" algn="just">
              <a:buNone/>
            </a:pPr>
            <a:r>
              <a:rPr lang="it-IT" dirty="0" err="1"/>
              <a:t>When</a:t>
            </a:r>
            <a:r>
              <a:rPr lang="it-IT" dirty="0"/>
              <a:t> </a:t>
            </a:r>
            <a:r>
              <a:rPr lang="it-IT" dirty="0" err="1"/>
              <a:t>we</a:t>
            </a:r>
            <a:r>
              <a:rPr lang="it-IT" dirty="0"/>
              <a:t> create a </a:t>
            </a:r>
            <a:r>
              <a:rPr lang="it-IT" dirty="0" err="1"/>
              <a:t>String</a:t>
            </a:r>
            <a:r>
              <a:rPr lang="it-IT" dirty="0"/>
              <a:t> </a:t>
            </a:r>
            <a:r>
              <a:rPr lang="it-IT" dirty="0" err="1"/>
              <a:t>variable</a:t>
            </a:r>
            <a:r>
              <a:rPr lang="it-IT" dirty="0"/>
              <a:t> and </a:t>
            </a:r>
            <a:r>
              <a:rPr lang="it-IT" dirty="0" err="1"/>
              <a:t>assign</a:t>
            </a:r>
            <a:r>
              <a:rPr lang="it-IT" dirty="0"/>
              <a:t> a </a:t>
            </a:r>
            <a:r>
              <a:rPr lang="it-IT" dirty="0" err="1"/>
              <a:t>value</a:t>
            </a:r>
            <a:r>
              <a:rPr lang="it-IT" dirty="0"/>
              <a:t> to </a:t>
            </a:r>
            <a:r>
              <a:rPr lang="it-IT" dirty="0" err="1"/>
              <a:t>it</a:t>
            </a:r>
            <a:r>
              <a:rPr lang="it-IT" dirty="0"/>
              <a:t>, the JVM </a:t>
            </a:r>
            <a:r>
              <a:rPr lang="it-IT" dirty="0" err="1"/>
              <a:t>searches</a:t>
            </a:r>
            <a:r>
              <a:rPr lang="it-IT" dirty="0"/>
              <a:t> the pool for a </a:t>
            </a:r>
            <a:r>
              <a:rPr lang="it-IT" dirty="0" err="1"/>
              <a:t>String</a:t>
            </a:r>
            <a:r>
              <a:rPr lang="it-IT" dirty="0"/>
              <a:t> of </a:t>
            </a:r>
            <a:r>
              <a:rPr lang="it-IT" dirty="0" err="1"/>
              <a:t>equal</a:t>
            </a:r>
            <a:r>
              <a:rPr lang="it-IT" dirty="0"/>
              <a:t> </a:t>
            </a:r>
            <a:r>
              <a:rPr lang="it-IT" dirty="0" err="1"/>
              <a:t>value</a:t>
            </a:r>
            <a:r>
              <a:rPr lang="it-IT" dirty="0"/>
              <a:t>. </a:t>
            </a:r>
            <a:r>
              <a:rPr lang="it-IT" dirty="0" err="1"/>
              <a:t>If</a:t>
            </a:r>
            <a:r>
              <a:rPr lang="it-IT" dirty="0"/>
              <a:t> </a:t>
            </a:r>
            <a:r>
              <a:rPr lang="it-IT" dirty="0" err="1"/>
              <a:t>found</a:t>
            </a:r>
            <a:r>
              <a:rPr lang="it-IT" dirty="0"/>
              <a:t>, the Java </a:t>
            </a:r>
            <a:r>
              <a:rPr lang="it-IT" dirty="0" err="1"/>
              <a:t>compiler</a:t>
            </a:r>
            <a:r>
              <a:rPr lang="it-IT" dirty="0"/>
              <a:t> </a:t>
            </a:r>
            <a:r>
              <a:rPr lang="it-IT" dirty="0" err="1"/>
              <a:t>will</a:t>
            </a:r>
            <a:r>
              <a:rPr lang="it-IT" dirty="0"/>
              <a:t> </a:t>
            </a:r>
            <a:r>
              <a:rPr lang="it-IT" dirty="0" err="1"/>
              <a:t>simply</a:t>
            </a:r>
            <a:r>
              <a:rPr lang="it-IT" dirty="0"/>
              <a:t> </a:t>
            </a:r>
            <a:r>
              <a:rPr lang="it-IT" dirty="0" err="1"/>
              <a:t>return</a:t>
            </a:r>
            <a:r>
              <a:rPr lang="it-IT" dirty="0"/>
              <a:t> a </a:t>
            </a:r>
            <a:r>
              <a:rPr lang="it-IT" dirty="0" err="1"/>
              <a:t>reference</a:t>
            </a:r>
            <a:r>
              <a:rPr lang="it-IT" dirty="0"/>
              <a:t> to </a:t>
            </a:r>
            <a:r>
              <a:rPr lang="it-IT" dirty="0" err="1"/>
              <a:t>its</a:t>
            </a:r>
            <a:r>
              <a:rPr lang="it-IT" dirty="0"/>
              <a:t> </a:t>
            </a:r>
            <a:r>
              <a:rPr lang="it-IT" dirty="0" err="1"/>
              <a:t>memory</a:t>
            </a:r>
            <a:r>
              <a:rPr lang="it-IT" dirty="0"/>
              <a:t> </a:t>
            </a:r>
            <a:r>
              <a:rPr lang="it-IT" dirty="0" err="1"/>
              <a:t>address</a:t>
            </a:r>
            <a:r>
              <a:rPr lang="it-IT" dirty="0"/>
              <a:t>, </a:t>
            </a:r>
            <a:r>
              <a:rPr lang="it-IT" dirty="0" err="1"/>
              <a:t>without</a:t>
            </a:r>
            <a:r>
              <a:rPr lang="it-IT" dirty="0"/>
              <a:t> </a:t>
            </a:r>
            <a:r>
              <a:rPr lang="it-IT" dirty="0" err="1"/>
              <a:t>allocating</a:t>
            </a:r>
            <a:r>
              <a:rPr lang="it-IT" dirty="0"/>
              <a:t> </a:t>
            </a:r>
            <a:r>
              <a:rPr lang="it-IT" dirty="0" err="1"/>
              <a:t>additional</a:t>
            </a:r>
            <a:r>
              <a:rPr lang="it-IT" dirty="0"/>
              <a:t> </a:t>
            </a:r>
            <a:r>
              <a:rPr lang="it-IT" dirty="0" err="1"/>
              <a:t>memory</a:t>
            </a:r>
            <a:r>
              <a:rPr lang="it-IT" dirty="0"/>
              <a:t>.</a:t>
            </a:r>
          </a:p>
          <a:p>
            <a:pPr marL="0" indent="0" algn="just">
              <a:buNone/>
            </a:pPr>
            <a:endParaRPr lang="it-IT" dirty="0"/>
          </a:p>
          <a:p>
            <a:pPr marL="0" indent="0" algn="just">
              <a:buNone/>
            </a:pPr>
            <a:r>
              <a:rPr lang="it-IT" dirty="0" err="1"/>
              <a:t>If</a:t>
            </a:r>
            <a:r>
              <a:rPr lang="it-IT" dirty="0"/>
              <a:t> </a:t>
            </a:r>
            <a:r>
              <a:rPr lang="it-IT" dirty="0" err="1"/>
              <a:t>not</a:t>
            </a:r>
            <a:r>
              <a:rPr lang="it-IT" dirty="0"/>
              <a:t> </a:t>
            </a:r>
            <a:r>
              <a:rPr lang="it-IT" dirty="0" err="1"/>
              <a:t>found</a:t>
            </a:r>
            <a:r>
              <a:rPr lang="it-IT" dirty="0"/>
              <a:t>, </a:t>
            </a:r>
            <a:r>
              <a:rPr lang="it-IT" dirty="0" err="1"/>
              <a:t>it’ll</a:t>
            </a:r>
            <a:r>
              <a:rPr lang="it-IT" dirty="0"/>
              <a:t> be </a:t>
            </a:r>
            <a:r>
              <a:rPr lang="it-IT" dirty="0" err="1"/>
              <a:t>added</a:t>
            </a:r>
            <a:r>
              <a:rPr lang="it-IT" dirty="0"/>
              <a:t> to the pool (</a:t>
            </a:r>
            <a:r>
              <a:rPr lang="it-IT" dirty="0" err="1"/>
              <a:t>interned</a:t>
            </a:r>
            <a:r>
              <a:rPr lang="it-IT" dirty="0"/>
              <a:t>) and </a:t>
            </a:r>
            <a:r>
              <a:rPr lang="it-IT" dirty="0" err="1"/>
              <a:t>its</a:t>
            </a:r>
            <a:r>
              <a:rPr lang="it-IT" dirty="0"/>
              <a:t> </a:t>
            </a:r>
            <a:r>
              <a:rPr lang="it-IT" dirty="0" err="1"/>
              <a:t>reference</a:t>
            </a:r>
            <a:r>
              <a:rPr lang="it-IT" dirty="0"/>
              <a:t> </a:t>
            </a:r>
            <a:r>
              <a:rPr lang="it-IT" dirty="0" err="1"/>
              <a:t>will</a:t>
            </a:r>
            <a:r>
              <a:rPr lang="it-IT" dirty="0"/>
              <a:t> be </a:t>
            </a:r>
            <a:r>
              <a:rPr lang="it-IT" dirty="0" err="1"/>
              <a:t>returned</a:t>
            </a:r>
            <a:r>
              <a:rPr lang="it-IT" dirty="0"/>
              <a:t>.</a:t>
            </a:r>
          </a:p>
          <a:p>
            <a:pPr marL="0" indent="0" algn="just">
              <a:buNone/>
            </a:pPr>
            <a:endParaRPr lang="it-IT" dirty="0"/>
          </a:p>
          <a:p>
            <a:pPr marL="0" indent="0" algn="just">
              <a:buNone/>
            </a:pPr>
            <a:endParaRPr lang="it-IT" dirty="0"/>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first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System.out.println</a:t>
            </a:r>
            <a:r>
              <a:rPr lang="it-IT" sz="3600" dirty="0">
                <a:latin typeface="Consolas" panose="020B0609020204030204" pitchFamily="49" charset="0"/>
                <a:cs typeface="Consolas" panose="020B0609020204030204" pitchFamily="49" charset="0"/>
              </a:rPr>
              <a:t>(first ==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marL="0" indent="0" algn="just">
              <a:buNone/>
            </a:pPr>
            <a:r>
              <a:rPr lang="it-IT" dirty="0" err="1"/>
              <a:t>Let’s</a:t>
            </a:r>
            <a:r>
              <a:rPr lang="it-IT" dirty="0"/>
              <a:t> create </a:t>
            </a:r>
            <a:r>
              <a:rPr lang="it-IT" dirty="0" err="1"/>
              <a:t>two</a:t>
            </a:r>
            <a:r>
              <a:rPr lang="it-IT" dirty="0"/>
              <a:t> </a:t>
            </a:r>
            <a:r>
              <a:rPr lang="it-IT" dirty="0" err="1"/>
              <a:t>different</a:t>
            </a:r>
            <a:r>
              <a:rPr lang="it-IT" dirty="0"/>
              <a:t> </a:t>
            </a:r>
            <a:r>
              <a:rPr lang="it-IT" dirty="0" err="1"/>
              <a:t>objects</a:t>
            </a:r>
            <a:r>
              <a:rPr lang="it-IT" dirty="0"/>
              <a:t> </a:t>
            </a:r>
            <a:r>
              <a:rPr lang="it-IT" dirty="0" err="1"/>
              <a:t>using</a:t>
            </a:r>
            <a:r>
              <a:rPr lang="it-IT" dirty="0"/>
              <a:t> </a:t>
            </a:r>
            <a:r>
              <a:rPr lang="it-IT" i="1" dirty="0"/>
              <a:t>new</a:t>
            </a:r>
            <a:r>
              <a:rPr lang="it-IT" dirty="0"/>
              <a:t> and </a:t>
            </a:r>
            <a:r>
              <a:rPr lang="it-IT" dirty="0" err="1"/>
              <a:t>check</a:t>
            </a:r>
            <a:r>
              <a:rPr lang="it-IT" dirty="0"/>
              <a:t> </a:t>
            </a:r>
            <a:r>
              <a:rPr lang="it-IT" dirty="0" err="1"/>
              <a:t>that</a:t>
            </a:r>
            <a:r>
              <a:rPr lang="it-IT" dirty="0"/>
              <a:t> </a:t>
            </a:r>
            <a:r>
              <a:rPr lang="it-IT" dirty="0" err="1"/>
              <a:t>they</a:t>
            </a:r>
            <a:r>
              <a:rPr lang="it-IT" dirty="0"/>
              <a:t> </a:t>
            </a:r>
            <a:r>
              <a:rPr lang="it-IT" dirty="0" err="1"/>
              <a:t>have</a:t>
            </a:r>
            <a:r>
              <a:rPr lang="it-IT" dirty="0"/>
              <a:t> </a:t>
            </a:r>
            <a:r>
              <a:rPr lang="it-IT" dirty="0" err="1"/>
              <a:t>different</a:t>
            </a:r>
            <a:r>
              <a:rPr lang="it-IT" dirty="0"/>
              <a:t> </a:t>
            </a:r>
            <a:r>
              <a:rPr lang="it-IT" dirty="0" err="1"/>
              <a:t>references</a:t>
            </a:r>
            <a:r>
              <a:rPr lang="it-IT" dirty="0"/>
              <a:t>:</a:t>
            </a:r>
          </a:p>
          <a:p>
            <a:pPr marL="0" indent="0" algn="just">
              <a:buNone/>
            </a:pPr>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normAutofit/>
          </a:bodyPr>
          <a:lstStyle/>
          <a:p>
            <a:r>
              <a:rPr lang="en-US" sz="2200" dirty="0">
                <a:solidFill>
                  <a:srgbClr val="E46C0A"/>
                </a:solidFill>
              </a:rPr>
              <a:t>String: an object storing a sequence of text characters.</a:t>
            </a:r>
          </a:p>
          <a:p>
            <a:r>
              <a:rPr lang="en-US" sz="2200" dirty="0"/>
              <a:t>Creating a string:</a:t>
            </a:r>
          </a:p>
          <a:p>
            <a:pPr marL="0" indent="0">
              <a:buNone/>
            </a:pPr>
            <a:r>
              <a:rPr lang="en-US" sz="2200" dirty="0">
                <a:latin typeface="Consolas" panose="020B0609020204030204" pitchFamily="49" charset="0"/>
                <a:cs typeface="Consolas" panose="020B0609020204030204" pitchFamily="49" charset="0"/>
              </a:rPr>
              <a:t>String name = "text";</a:t>
            </a:r>
          </a:p>
          <a:p>
            <a:pPr marL="0" indent="0">
              <a:buNone/>
            </a:pPr>
            <a:r>
              <a:rPr lang="en-US" sz="2200" dirty="0">
                <a:latin typeface="Consolas" panose="020B0609020204030204" pitchFamily="49" charset="0"/>
                <a:cs typeface="Consolas" panose="020B0609020204030204" pitchFamily="49" charset="0"/>
              </a:rPr>
              <a:t>String name = expression;</a:t>
            </a:r>
          </a:p>
          <a:p>
            <a:r>
              <a:rPr lang="en-US" sz="2200" dirty="0"/>
              <a:t>Examples:</a:t>
            </a:r>
          </a:p>
          <a:p>
            <a:pPr marL="0" indent="0">
              <a:buNone/>
            </a:pPr>
            <a:r>
              <a:rPr lang="en-US" sz="2200" dirty="0">
                <a:latin typeface="Consolas" panose="020B0609020204030204" pitchFamily="49" charset="0"/>
                <a:cs typeface="Consolas" panose="020B0609020204030204" pitchFamily="49" charset="0"/>
              </a:rPr>
              <a:t>String name = "Marty </a:t>
            </a:r>
            <a:r>
              <a:rPr lang="en-US" sz="2200" dirty="0" err="1">
                <a:latin typeface="Consolas" panose="020B0609020204030204" pitchFamily="49" charset="0"/>
                <a:cs typeface="Consolas" panose="020B0609020204030204" pitchFamily="49" charset="0"/>
              </a:rPr>
              <a:t>Stepp</a:t>
            </a:r>
            <a:r>
              <a:rPr lang="en-US" sz="2200" dirty="0">
                <a:latin typeface="Consolas" panose="020B0609020204030204" pitchFamily="49" charset="0"/>
                <a:cs typeface="Consolas" panose="020B0609020204030204" pitchFamily="49" charset="0"/>
              </a:rPr>
              <a:t>";</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x = 3;</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y = 5;</a:t>
            </a:r>
          </a:p>
          <a:p>
            <a:pPr marL="0" indent="0">
              <a:buNone/>
            </a:pPr>
            <a:r>
              <a:rPr lang="en-US" sz="2200" dirty="0">
                <a:latin typeface="Consolas" panose="020B0609020204030204" pitchFamily="49" charset="0"/>
                <a:cs typeface="Consolas" panose="020B0609020204030204" pitchFamily="49" charset="0"/>
              </a:rPr>
              <a:t>String point = "(" + x + ", " + y +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1448470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pic>
        <p:nvPicPr>
          <p:cNvPr id="5" name="Content Placeholder 4"/>
          <p:cNvPicPr>
            <a:picLocks noGrp="1" noChangeAspect="1"/>
          </p:cNvPicPr>
          <p:nvPr>
            <p:ph idx="1"/>
          </p:nvPr>
        </p:nvPicPr>
        <p:blipFill>
          <a:blip r:embed="rId2"/>
          <a:srcRect t="-12199" b="-1219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545584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equals</a:t>
            </a:r>
            <a:r>
              <a:rPr lang="en-US" dirty="0"/>
              <a:t> method</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Objects (not only Strings) are compared using a method named equals.</a:t>
            </a:r>
          </a:p>
          <a:p>
            <a:endParaRPr lang="en-US" dirty="0">
              <a:solidFill>
                <a:srgbClr val="E46C0A"/>
              </a:solidFill>
            </a:endParaRPr>
          </a:p>
          <a:p>
            <a:pPr marL="0" indent="0">
              <a:buNone/>
            </a:pPr>
            <a:r>
              <a:rPr lang="en-US" sz="1600" dirty="0">
                <a:latin typeface="Courier"/>
                <a:cs typeface="Courier"/>
              </a:rPr>
              <a:t>String s1,s2;</a:t>
            </a:r>
          </a:p>
          <a:p>
            <a:pPr marL="0" indent="0">
              <a:buNone/>
            </a:pPr>
            <a:endParaRPr lang="en-US" sz="1600" dirty="0">
              <a:latin typeface="Courier"/>
              <a:cs typeface="Courier"/>
            </a:endParaRPr>
          </a:p>
          <a:p>
            <a:pPr marL="0" indent="0">
              <a:buNone/>
            </a:pPr>
            <a:r>
              <a:rPr lang="en-US" sz="1600" dirty="0">
                <a:latin typeface="Courier"/>
                <a:cs typeface="Courier"/>
              </a:rPr>
              <a:t>if (s1 == s2) {</a:t>
            </a:r>
          </a:p>
          <a:p>
            <a:pPr marL="457200" lvl="1" indent="0">
              <a:buNone/>
            </a:pPr>
            <a:r>
              <a:rPr lang="en-US" sz="1600" dirty="0" err="1">
                <a:latin typeface="Courier"/>
                <a:cs typeface="Courier"/>
              </a:rPr>
              <a:t>System.out.println</a:t>
            </a:r>
            <a:r>
              <a:rPr lang="en-US" sz="1600" dirty="0">
                <a:latin typeface="Courier"/>
                <a:cs typeface="Courier"/>
              </a:rPr>
              <a:t>(”s1 and s2 point to the same String object");</a:t>
            </a:r>
          </a:p>
          <a:p>
            <a:pPr marL="0" indent="0">
              <a:buNone/>
            </a:pPr>
            <a:r>
              <a:rPr lang="en-US" sz="1600" dirty="0">
                <a:latin typeface="Courier"/>
                <a:cs typeface="Courier"/>
              </a:rPr>
              <a:t>}</a:t>
            </a:r>
          </a:p>
          <a:p>
            <a:pPr marL="0" indent="0">
              <a:buNone/>
            </a:pPr>
            <a:endParaRPr lang="en-US" sz="1600" dirty="0">
              <a:latin typeface="Courier"/>
              <a:cs typeface="Courier"/>
            </a:endParaRPr>
          </a:p>
          <a:p>
            <a:pPr marL="0" indent="0">
              <a:buNone/>
            </a:pPr>
            <a:r>
              <a:rPr lang="en-US" sz="1600" dirty="0">
                <a:latin typeface="Courier"/>
                <a:cs typeface="Courier"/>
              </a:rPr>
              <a:t>if (s1.equals(s2)) {</a:t>
            </a:r>
          </a:p>
          <a:p>
            <a:pPr marL="457200" lvl="1" indent="0">
              <a:buNone/>
            </a:pPr>
            <a:r>
              <a:rPr lang="en-US" sz="1600" dirty="0" err="1">
                <a:latin typeface="Courier"/>
                <a:cs typeface="Courier"/>
              </a:rPr>
              <a:t>System.out.println</a:t>
            </a:r>
            <a:r>
              <a:rPr lang="en-US" sz="1600" dirty="0">
                <a:latin typeface="Courier"/>
                <a:cs typeface="Courier"/>
              </a:rPr>
              <a:t>("The strings are equal!");</a:t>
            </a:r>
          </a:p>
          <a:p>
            <a:pPr marL="0" indent="0">
              <a:buNone/>
            </a:pPr>
            <a:r>
              <a:rPr lang="en-US" sz="1600" dirty="0">
                <a:latin typeface="Courier"/>
                <a:cs typeface="Courier"/>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Features</a:t>
            </a:r>
          </a:p>
        </p:txBody>
      </p:sp>
      <p:sp>
        <p:nvSpPr>
          <p:cNvPr id="3" name="Content Placeholder 2"/>
          <p:cNvSpPr>
            <a:spLocks noGrp="1"/>
          </p:cNvSpPr>
          <p:nvPr>
            <p:ph idx="1"/>
          </p:nvPr>
        </p:nvSpPr>
        <p:spPr/>
        <p:txBody>
          <a:bodyPr>
            <a:noAutofit/>
          </a:bodyPr>
          <a:lstStyle/>
          <a:p>
            <a:r>
              <a:rPr lang="en-US" sz="1800" dirty="0"/>
              <a:t>Platform independence (portability)</a:t>
            </a:r>
          </a:p>
          <a:p>
            <a:pPr lvl="1"/>
            <a:r>
              <a:rPr lang="en-US" sz="1800" dirty="0"/>
              <a:t>Write once, run everywhere</a:t>
            </a:r>
          </a:p>
          <a:p>
            <a:pPr lvl="1"/>
            <a:r>
              <a:rPr lang="en-US" sz="1800" dirty="0"/>
              <a:t>Translated to intermediate language (</a:t>
            </a:r>
            <a:r>
              <a:rPr lang="en-US" sz="1800" dirty="0" err="1"/>
              <a:t>bytecode</a:t>
            </a:r>
            <a:r>
              <a:rPr lang="en-US" sz="1800" dirty="0"/>
              <a:t>)</a:t>
            </a:r>
          </a:p>
          <a:p>
            <a:r>
              <a:rPr lang="en-US" sz="1800" dirty="0"/>
              <a:t>Run time loading and linking</a:t>
            </a:r>
          </a:p>
          <a:p>
            <a:r>
              <a:rPr lang="en-US" sz="1800" dirty="0"/>
              <a:t>Automatic garbage collection</a:t>
            </a:r>
          </a:p>
          <a:p>
            <a:r>
              <a:rPr lang="en-US" sz="1800" dirty="0"/>
              <a:t>Robust language, i.e. less error prone</a:t>
            </a:r>
          </a:p>
          <a:p>
            <a:pPr lvl="1"/>
            <a:r>
              <a:rPr lang="en-US" sz="1800" dirty="0"/>
              <a:t>Strong type model and no pointers</a:t>
            </a:r>
          </a:p>
          <a:p>
            <a:pPr lvl="1"/>
            <a:r>
              <a:rPr lang="en-US" sz="1800" dirty="0"/>
              <a:t>Exceptions as a pervasive mechanism</a:t>
            </a:r>
          </a:p>
          <a:p>
            <a:r>
              <a:rPr lang="en-US" sz="1800" dirty="0"/>
              <a:t>Shares many syntax elements w/ C++</a:t>
            </a:r>
          </a:p>
          <a:p>
            <a:pPr lvl="1"/>
            <a:r>
              <a:rPr lang="en-US" sz="1800" dirty="0"/>
              <a:t>Learning curve is less steep for C/C++ Programmers</a:t>
            </a:r>
          </a:p>
          <a:p>
            <a:r>
              <a:rPr lang="en-US" sz="1800" dirty="0"/>
              <a:t>Pure OO language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400" dirty="0">
                <a:latin typeface="Consolas" panose="020B0609020204030204" pitchFamily="49" charset="0"/>
                <a:cs typeface="Consolas" panose="020B0609020204030204" pitchFamily="49" charset="0"/>
              </a:rPr>
              <a:t>“This string” + “is made by two strings” </a:t>
            </a:r>
          </a:p>
          <a:p>
            <a:r>
              <a:rPr lang="en-US" sz="2400" dirty="0"/>
              <a:t>Works also with other types (automatically converted to string) </a:t>
            </a:r>
          </a:p>
          <a:p>
            <a:pPr lvl="1"/>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(”pi = ” + 3.14); </a:t>
            </a:r>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E46C0A"/>
                </a:solidFill>
              </a:rPr>
              <a:t>Fast way for concatenating Strings. </a:t>
            </a:r>
          </a:p>
          <a:p>
            <a:r>
              <a:rPr lang="en-US" dirty="0"/>
              <a:t>A thread-safe, mutable sequence of characters. A string buffer is like a String, but can be modified. At any point in time it contains some particular sequence of characters, but the length and content of the sequence can be changed through certain method calls. </a:t>
            </a:r>
            <a:r>
              <a:rPr lang="en-US" i="1" dirty="0"/>
              <a:t>(insert(), append(), delete(), reverse(), </a:t>
            </a:r>
            <a:r>
              <a:rPr lang="en-US" i="1" dirty="0" err="1"/>
              <a:t>toString</a:t>
            </a:r>
            <a:r>
              <a:rPr lang="en-US" i="1" dirty="0"/>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3314411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a:bodyPr>
          <a:lstStyle/>
          <a:p>
            <a:pPr marL="0" indent="0">
              <a:buNone/>
            </a:pPr>
            <a:r>
              <a:rPr lang="en-US" sz="1800" i="1" dirty="0">
                <a:latin typeface="Consolas" panose="020B0609020204030204" pitchFamily="49" charset="0"/>
                <a:cs typeface="Consolas" panose="020B0609020204030204" pitchFamily="49" charset="0"/>
              </a:rPr>
              <a:t>// string concatenation using +</a:t>
            </a:r>
          </a:p>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String (“GNU is not  ”);</a:t>
            </a:r>
          </a:p>
          <a:p>
            <a:pPr marL="0" indent="0">
              <a:buNone/>
            </a:pP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“Unix”;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string concatenation using </a:t>
            </a:r>
            <a:r>
              <a:rPr lang="en-US" sz="1800" i="1" dirty="0" err="1">
                <a:latin typeface="Consolas" panose="020B0609020204030204" pitchFamily="49" charset="0"/>
                <a:cs typeface="Consolas" panose="020B0609020204030204" pitchFamily="49" charset="0"/>
              </a:rPr>
              <a:t>stringbuffer</a:t>
            </a:r>
            <a:endParaRPr lang="en-US" sz="1800" i="1"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each concatenation does not create a new String object</a:t>
            </a:r>
          </a:p>
          <a:p>
            <a:pPr marL="0" indent="0">
              <a:buNone/>
            </a:pP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a:t>
            </a: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("Stanford ");</a:t>
            </a:r>
          </a:p>
          <a:p>
            <a:pPr marL="0" indent="0">
              <a:buNone/>
            </a:pPr>
            <a:r>
              <a:rPr lang="en-US" sz="1800" dirty="0" err="1">
                <a:latin typeface="Consolas" panose="020B0609020204030204" pitchFamily="49" charset="0"/>
                <a:cs typeface="Consolas" panose="020B0609020204030204" pitchFamily="49" charset="0"/>
              </a:rPr>
              <a:t>str.append</a:t>
            </a:r>
            <a:r>
              <a:rPr lang="en-US" sz="1800" dirty="0">
                <a:latin typeface="Consolas" panose="020B0609020204030204" pitchFamily="49" charset="0"/>
                <a:cs typeface="Consolas" panose="020B0609020204030204" pitchFamily="49" charset="0"/>
              </a:rPr>
              <a:t>("Lost!!");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4026336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1879180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An array is an </a:t>
            </a:r>
            <a:r>
              <a:rPr lang="en-US" dirty="0">
                <a:solidFill>
                  <a:schemeClr val="accent6"/>
                </a:solidFill>
              </a:rPr>
              <a:t>ordered sequence </a:t>
            </a:r>
            <a:r>
              <a:rPr lang="en-US" dirty="0"/>
              <a:t>of variables of the same type which are accessed through an </a:t>
            </a:r>
            <a:r>
              <a:rPr lang="en-US" dirty="0">
                <a:solidFill>
                  <a:srgbClr val="F79646"/>
                </a:solidFill>
              </a:rPr>
              <a:t>index </a:t>
            </a:r>
          </a:p>
          <a:p>
            <a:r>
              <a:rPr lang="en-US" dirty="0"/>
              <a:t>Can contain both </a:t>
            </a:r>
            <a:r>
              <a:rPr lang="en-US" dirty="0">
                <a:solidFill>
                  <a:srgbClr val="F79646"/>
                </a:solidFill>
              </a:rPr>
              <a:t>primitive types </a:t>
            </a:r>
            <a:r>
              <a:rPr lang="en-US" dirty="0"/>
              <a:t>or </a:t>
            </a:r>
            <a:r>
              <a:rPr lang="en-US" dirty="0">
                <a:solidFill>
                  <a:srgbClr val="F79646"/>
                </a:solidFill>
              </a:rPr>
              <a:t>object references </a:t>
            </a:r>
            <a:r>
              <a:rPr lang="en-US" dirty="0"/>
              <a:t>(no actual objects!) </a:t>
            </a:r>
          </a:p>
          <a:p>
            <a:r>
              <a:rPr lang="en-US" dirty="0"/>
              <a:t>Array </a:t>
            </a:r>
            <a:r>
              <a:rPr lang="en-US" dirty="0">
                <a:solidFill>
                  <a:srgbClr val="F79646"/>
                </a:solidFill>
              </a:rPr>
              <a:t>size</a:t>
            </a:r>
            <a:r>
              <a:rPr lang="en-US" dirty="0"/>
              <a:t> must be defined at creation time (cannot change afterwards)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469945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p:txBody>
          <a:bodyPr>
            <a:normAutofit fontScale="92500"/>
          </a:bodyPr>
          <a:lstStyle/>
          <a:p>
            <a:r>
              <a:rPr lang="en-US" dirty="0"/>
              <a:t>An array reference can be declared with one of these equivalent syntaxes </a:t>
            </a:r>
          </a:p>
          <a:p>
            <a:pPr lvl="1"/>
            <a:r>
              <a:rPr lang="en-US" dirty="0" err="1"/>
              <a:t>int</a:t>
            </a:r>
            <a:r>
              <a:rPr lang="en-US" dirty="0"/>
              <a:t>[] v, </a:t>
            </a:r>
            <a:r>
              <a:rPr lang="en-US" dirty="0" err="1"/>
              <a:t>int</a:t>
            </a:r>
            <a:r>
              <a:rPr lang="en-US" dirty="0"/>
              <a:t> v[]</a:t>
            </a:r>
          </a:p>
          <a:p>
            <a:pPr lvl="1"/>
            <a:r>
              <a:rPr lang="en-US" dirty="0"/>
              <a:t>Point[] v, Point v[]</a:t>
            </a:r>
          </a:p>
          <a:p>
            <a:r>
              <a:rPr lang="en-US" dirty="0">
                <a:solidFill>
                  <a:schemeClr val="accent6">
                    <a:lumMod val="75000"/>
                  </a:schemeClr>
                </a:solidFill>
              </a:rPr>
              <a:t>An array is an Object, must be created using new, and it is stored in the heap (as all objects)</a:t>
            </a:r>
          </a:p>
          <a:p>
            <a:r>
              <a:rPr lang="en-US" dirty="0"/>
              <a:t>Array declaration (e.g., </a:t>
            </a:r>
            <a:r>
              <a:rPr lang="en-US" dirty="0" err="1"/>
              <a:t>int</a:t>
            </a:r>
            <a:r>
              <a:rPr lang="en-US" dirty="0"/>
              <a:t>[] v) allocates memory space for a reference, whose default value is null</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1216015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creation</a:t>
            </a:r>
          </a:p>
        </p:txBody>
      </p:sp>
      <p:sp>
        <p:nvSpPr>
          <p:cNvPr id="3" name="Content Placeholder 2"/>
          <p:cNvSpPr>
            <a:spLocks noGrp="1"/>
          </p:cNvSpPr>
          <p:nvPr>
            <p:ph idx="1"/>
          </p:nvPr>
        </p:nvSpPr>
        <p:spPr/>
        <p:txBody>
          <a:bodyPr>
            <a:normAutofit/>
          </a:bodyPr>
          <a:lstStyle/>
          <a:p>
            <a:r>
              <a:rPr lang="en-US" sz="2800" dirty="0"/>
              <a:t>Using the </a:t>
            </a:r>
            <a:r>
              <a:rPr lang="en-US" sz="2800" dirty="0">
                <a:solidFill>
                  <a:schemeClr val="accent6">
                    <a:lumMod val="75000"/>
                  </a:schemeClr>
                </a:solidFill>
              </a:rPr>
              <a:t>new</a:t>
            </a:r>
            <a:r>
              <a:rPr lang="en-US" sz="2800" dirty="0"/>
              <a:t> operator</a:t>
            </a:r>
          </a:p>
          <a:p>
            <a:pPr lvl="1"/>
            <a:r>
              <a:rPr lang="en-US" dirty="0" err="1"/>
              <a:t>int</a:t>
            </a:r>
            <a:r>
              <a:rPr lang="en-US" dirty="0"/>
              <a:t>[] v = new </a:t>
            </a:r>
            <a:r>
              <a:rPr lang="en-US" dirty="0" err="1"/>
              <a:t>int</a:t>
            </a:r>
            <a:r>
              <a:rPr lang="en-US" dirty="0"/>
              <a:t>[256];</a:t>
            </a:r>
          </a:p>
          <a:p>
            <a:r>
              <a:rPr lang="en-US" sz="2800" dirty="0"/>
              <a:t>Using </a:t>
            </a:r>
            <a:r>
              <a:rPr lang="en-US" sz="2800" dirty="0">
                <a:solidFill>
                  <a:schemeClr val="accent6">
                    <a:lumMod val="75000"/>
                  </a:schemeClr>
                </a:solidFill>
              </a:rPr>
              <a:t>static initialization</a:t>
            </a:r>
            <a:r>
              <a:rPr lang="en-US" sz="2800" dirty="0"/>
              <a:t>, filling the array with values </a:t>
            </a:r>
          </a:p>
          <a:p>
            <a:pPr marL="742950" lvl="2" indent="-342900"/>
            <a:r>
              <a:rPr lang="en-US" sz="2800" dirty="0" err="1"/>
              <a:t>int</a:t>
            </a:r>
            <a:r>
              <a:rPr lang="en-US" sz="2800" dirty="0"/>
              <a:t>[] v = {2,3,5,7,11,13}</a:t>
            </a:r>
          </a:p>
          <a:p>
            <a:endParaRPr lang="en-US" sz="2800" dirty="0"/>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434315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a:extLst>
              <a:ext uri="{28A0092B-C50C-407E-A947-70E740481C1C}">
                <a14:useLocalDpi xmlns:a14="http://schemas.microsoft.com/office/drawing/2010/main" val="0"/>
              </a:ext>
            </a:extLst>
          </a:blip>
          <a:srcRect l="-7076" r="-7076"/>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239255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a:extLst>
              <a:ext uri="{28A0092B-C50C-407E-A947-70E740481C1C}">
                <a14:useLocalDpi xmlns:a14="http://schemas.microsoft.com/office/drawing/2010/main" val="0"/>
              </a:ext>
            </a:extLst>
          </a:blip>
          <a:srcRect l="-4391" r="-4391"/>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2923325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000" dirty="0"/>
              <a:t>Elements are selected with brackets [ ] (C-like) but Java makes bounds checking </a:t>
            </a:r>
          </a:p>
          <a:p>
            <a:endParaRPr lang="en-US" sz="2000" dirty="0"/>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v = new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[16]</a:t>
            </a:r>
          </a:p>
          <a:p>
            <a:pPr marL="0" indent="0">
              <a:buNone/>
            </a:pP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(v[20]) </a:t>
            </a:r>
          </a:p>
          <a:p>
            <a:pPr marL="0" indent="0">
              <a:buNone/>
            </a:pPr>
            <a:r>
              <a:rPr lang="en-US" sz="2000" dirty="0" err="1">
                <a:solidFill>
                  <a:schemeClr val="accent6">
                    <a:lumMod val="75000"/>
                  </a:schemeClr>
                </a:solidFill>
              </a:rPr>
              <a:t>ArrayIndexOutOfBoundsException</a:t>
            </a:r>
            <a:r>
              <a:rPr lang="en-US" sz="2000" dirty="0">
                <a:solidFill>
                  <a:schemeClr val="accent6">
                    <a:lumMod val="75000"/>
                  </a:schemeClr>
                </a:solidFill>
              </a:rPr>
              <a:t> (runtime!)</a:t>
            </a:r>
            <a:endParaRPr lang="en-US" sz="2000" dirty="0"/>
          </a:p>
          <a:p>
            <a:endParaRPr lang="en-US" sz="2000" dirty="0"/>
          </a:p>
          <a:p>
            <a:r>
              <a:rPr lang="en-US" sz="2000" dirty="0"/>
              <a:t>Array length (size of the array, not number of contained elements) is given by the attribute length </a:t>
            </a:r>
          </a:p>
          <a:p>
            <a:pPr marL="0" indent="0">
              <a:buNone/>
            </a:pPr>
            <a:r>
              <a:rPr lang="en-US" sz="2000" dirty="0">
                <a:latin typeface="Consolas" panose="020B0609020204030204" pitchFamily="49" charset="0"/>
                <a:cs typeface="Consolas" panose="020B0609020204030204" pitchFamily="49" charset="0"/>
              </a:rPr>
              <a:t>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v.length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v[</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139017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Programs</a:t>
            </a:r>
          </a:p>
        </p:txBody>
      </p:sp>
      <p:sp>
        <p:nvSpPr>
          <p:cNvPr id="3" name="Content Placeholder 2"/>
          <p:cNvSpPr>
            <a:spLocks noGrp="1"/>
          </p:cNvSpPr>
          <p:nvPr>
            <p:ph idx="1"/>
          </p:nvPr>
        </p:nvSpPr>
        <p:spPr/>
        <p:txBody>
          <a:bodyPr>
            <a:normAutofit fontScale="85000" lnSpcReduction="10000"/>
          </a:bodyPr>
          <a:lstStyle/>
          <a:p>
            <a:r>
              <a:rPr lang="en-US" dirty="0"/>
              <a:t>Application</a:t>
            </a:r>
          </a:p>
          <a:p>
            <a:pPr lvl="1"/>
            <a:r>
              <a:rPr lang="en-US" dirty="0"/>
              <a:t>It’s a common program, similar to C/C++</a:t>
            </a:r>
          </a:p>
          <a:p>
            <a:pPr lvl="1"/>
            <a:r>
              <a:rPr lang="en-US" dirty="0"/>
              <a:t>Runs through the Java interpreter (Java) of the installed Java Virtual Machine (JVM)</a:t>
            </a:r>
          </a:p>
          <a:p>
            <a:r>
              <a:rPr lang="en-US" dirty="0"/>
              <a:t>Servlet (web server)</a:t>
            </a:r>
          </a:p>
          <a:p>
            <a:pPr lvl="1"/>
            <a:r>
              <a:rPr lang="en-US" dirty="0"/>
              <a:t>Java program that extends the capabilities of a Web server</a:t>
            </a:r>
          </a:p>
          <a:p>
            <a:pPr lvl="1"/>
            <a:r>
              <a:rPr lang="en-US" dirty="0"/>
              <a:t>Java counterpart to other dynamic Web content technologies such as PHP and ASP.NET</a:t>
            </a:r>
          </a:p>
          <a:p>
            <a:r>
              <a:rPr lang="en-US" i="1" dirty="0"/>
              <a:t>Applet (deprecated)</a:t>
            </a:r>
          </a:p>
          <a:p>
            <a:pPr lvl="1"/>
            <a:r>
              <a:rPr lang="en-US" i="1" dirty="0"/>
              <a:t>Java code dynamically downloaded</a:t>
            </a:r>
          </a:p>
          <a:p>
            <a:pPr lvl="1"/>
            <a:r>
              <a:rPr lang="en-US" i="1" dirty="0"/>
              <a:t>Execution is limited by “sandbox”</a:t>
            </a:r>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3447026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lstStyle/>
          <a:p>
            <a:r>
              <a:rPr lang="en-US" dirty="0"/>
              <a:t>An array reference is not a pointer to the first element of the array </a:t>
            </a:r>
          </a:p>
          <a:p>
            <a:r>
              <a:rPr lang="en-US" dirty="0"/>
              <a:t>It is a </a:t>
            </a:r>
            <a:r>
              <a:rPr lang="en-US" dirty="0">
                <a:solidFill>
                  <a:schemeClr val="accent6">
                    <a:lumMod val="75000"/>
                  </a:schemeClr>
                </a:solidFill>
              </a:rPr>
              <a:t>reference to the array object</a:t>
            </a:r>
          </a:p>
          <a:p>
            <a:r>
              <a:rPr lang="en-US" dirty="0">
                <a:solidFill>
                  <a:schemeClr val="accent6">
                    <a:lumMod val="75000"/>
                  </a:schemeClr>
                </a:solidFill>
              </a:rPr>
              <a:t>Arithmetic on pointers does not exist in Java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3251100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idx="1"/>
          </p:nvPr>
        </p:nvSpPr>
        <p:spPr/>
        <p:txBody>
          <a:bodyPr>
            <a:normAutofit lnSpcReduction="10000"/>
          </a:bodyPr>
          <a:lstStyle/>
          <a:p>
            <a:r>
              <a:rPr lang="en-US" dirty="0"/>
              <a:t>New loop construct:</a:t>
            </a:r>
            <a:br>
              <a:rPr lang="en-US" dirty="0"/>
            </a:br>
            <a:r>
              <a:rPr lang="en-US" sz="2200" b="1" dirty="0">
                <a:latin typeface="Consolas" panose="020B0609020204030204" pitchFamily="49" charset="0"/>
                <a:cs typeface="Consolas" panose="020B0609020204030204" pitchFamily="49" charset="0"/>
              </a:rPr>
              <a:t>for( </a:t>
            </a:r>
            <a:r>
              <a:rPr lang="en-US" sz="2200" b="1" i="1" dirty="0">
                <a:latin typeface="Consolas" panose="020B0609020204030204" pitchFamily="49" charset="0"/>
                <a:cs typeface="Consolas" panose="020B0609020204030204" pitchFamily="49" charset="0"/>
              </a:rPr>
              <a:t>Type </a:t>
            </a:r>
            <a:r>
              <a:rPr lang="en-US" sz="2200" b="1" i="1" dirty="0" err="1">
                <a:latin typeface="Consolas" panose="020B0609020204030204" pitchFamily="49" charset="0"/>
                <a:cs typeface="Consolas" panose="020B0609020204030204" pitchFamily="49" charset="0"/>
              </a:rPr>
              <a:t>var</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r>
              <a:rPr lang="en-US" sz="2200" b="1" i="1" dirty="0" err="1">
                <a:latin typeface="Consolas" panose="020B0609020204030204" pitchFamily="49" charset="0"/>
                <a:cs typeface="Consolas" panose="020B0609020204030204" pitchFamily="49" charset="0"/>
              </a:rPr>
              <a:t>set_expression</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endParaRPr lang="en-US" sz="2200" dirty="0">
              <a:latin typeface="Consolas" panose="020B0609020204030204" pitchFamily="49" charset="0"/>
              <a:cs typeface="Consolas" panose="020B0609020204030204" pitchFamily="49" charset="0"/>
            </a:endParaRPr>
          </a:p>
          <a:p>
            <a:r>
              <a:rPr lang="en-US" i="1" dirty="0" err="1"/>
              <a:t>set_expression</a:t>
            </a:r>
            <a:r>
              <a:rPr lang="en-US" i="1" dirty="0"/>
              <a:t> </a:t>
            </a:r>
            <a:r>
              <a:rPr lang="en-US" dirty="0"/>
              <a:t>can be either </a:t>
            </a:r>
          </a:p>
          <a:p>
            <a:pPr lvl="1"/>
            <a:r>
              <a:rPr lang="en-US" dirty="0"/>
              <a:t>an array </a:t>
            </a:r>
          </a:p>
          <a:p>
            <a:pPr lvl="1"/>
            <a:r>
              <a:rPr lang="en-US" dirty="0"/>
              <a:t>a class implementing </a:t>
            </a:r>
            <a:r>
              <a:rPr lang="en-US" dirty="0" err="1"/>
              <a:t>Iterable</a:t>
            </a:r>
            <a:r>
              <a:rPr lang="en-US" dirty="0"/>
              <a:t> (see Java Collection Framework)</a:t>
            </a:r>
          </a:p>
          <a:p>
            <a:r>
              <a:rPr lang="en-US" dirty="0"/>
              <a:t>The compiler can automatically loop with correct indexes </a:t>
            </a:r>
          </a:p>
          <a:p>
            <a:pPr lvl="1"/>
            <a:r>
              <a:rPr lang="en-US" dirty="0">
                <a:solidFill>
                  <a:schemeClr val="accent6">
                    <a:lumMod val="75000"/>
                  </a:schemeClr>
                </a:solidFill>
              </a:rPr>
              <a:t>less error prone</a:t>
            </a:r>
            <a:br>
              <a:rPr lang="en-US" dirty="0">
                <a:solidFill>
                  <a:srgbClr val="F79646"/>
                </a:solidFill>
              </a:rPr>
            </a:br>
            <a:endParaRPr lang="en-US" dirty="0">
              <a:solidFill>
                <a:srgbClr val="F79646"/>
              </a:solidFill>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3440768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each</a:t>
            </a:r>
          </a:p>
        </p:txBody>
      </p:sp>
      <p:sp>
        <p:nvSpPr>
          <p:cNvPr id="3" name="Content Placeholder 2"/>
          <p:cNvSpPr>
            <a:spLocks noGrp="1"/>
          </p:cNvSpPr>
          <p:nvPr>
            <p:ph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implicit index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i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3578977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a:t>
            </a:r>
          </a:p>
        </p:txBody>
      </p:sp>
      <p:sp>
        <p:nvSpPr>
          <p:cNvPr id="3" name="Content Placeholder 2"/>
          <p:cNvSpPr>
            <a:spLocks noGrp="1"/>
          </p:cNvSpPr>
          <p:nvPr>
            <p:ph idx="1"/>
          </p:nvPr>
        </p:nvSpPr>
        <p:spPr/>
        <p:txBody>
          <a:bodyPr/>
          <a:lstStyle/>
          <a:p>
            <a:r>
              <a:rPr lang="en-US" dirty="0"/>
              <a:t>Implemented as array of arrays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pic>
        <p:nvPicPr>
          <p:cNvPr id="5" name="Picture 4" descr="Screen Shot 2016-03-09 at 16.08.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204864"/>
            <a:ext cx="6660232" cy="3274111"/>
          </a:xfrm>
          <a:prstGeom prst="rect">
            <a:avLst/>
          </a:prstGeom>
        </p:spPr>
      </p:pic>
    </p:spTree>
    <p:extLst>
      <p:ext uri="{BB962C8B-B14F-4D97-AF65-F5344CB8AC3E}">
        <p14:creationId xmlns:p14="http://schemas.microsoft.com/office/powerpoint/2010/main" val="3021930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and columns </a:t>
            </a:r>
          </a:p>
        </p:txBody>
      </p:sp>
      <p:sp>
        <p:nvSpPr>
          <p:cNvPr id="3" name="Content Placeholder 2"/>
          <p:cNvSpPr>
            <a:spLocks noGrp="1"/>
          </p:cNvSpPr>
          <p:nvPr>
            <p:ph idx="1"/>
          </p:nvPr>
        </p:nvSpPr>
        <p:spPr/>
        <p:txBody>
          <a:bodyPr/>
          <a:lstStyle/>
          <a:p>
            <a:r>
              <a:rPr lang="en-US" dirty="0">
                <a:solidFill>
                  <a:schemeClr val="accent6">
                    <a:lumMod val="75000"/>
                  </a:schemeClr>
                </a:solidFill>
              </a:rPr>
              <a:t>As rows are not stored in adjacent positions in memory they can be easily exchanged </a:t>
            </a:r>
            <a:endParaRPr lang="en-US" dirty="0">
              <a:solidFill>
                <a:schemeClr val="accent6">
                  <a:lumMod val="75000"/>
                </a:schemeClr>
              </a:solidFill>
              <a:latin typeface="Wingding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44</a:t>
            </a:fld>
            <a:endParaRPr lang="it-IT" dirty="0"/>
          </a:p>
        </p:txBody>
      </p:sp>
      <p:pic>
        <p:nvPicPr>
          <p:cNvPr id="5" name="Picture 4" descr="Screen Shot 2016-03-09 at 16.08.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356992"/>
            <a:ext cx="6804248" cy="2003538"/>
          </a:xfrm>
          <a:prstGeom prst="rect">
            <a:avLst/>
          </a:prstGeom>
        </p:spPr>
      </p:pic>
    </p:spTree>
    <p:extLst>
      <p:ext uri="{BB962C8B-B14F-4D97-AF65-F5344CB8AC3E}">
        <p14:creationId xmlns:p14="http://schemas.microsoft.com/office/powerpoint/2010/main" val="3964586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with different length </a:t>
            </a:r>
          </a:p>
        </p:txBody>
      </p:sp>
      <p:sp>
        <p:nvSpPr>
          <p:cNvPr id="3" name="Content Placeholder 2"/>
          <p:cNvSpPr>
            <a:spLocks noGrp="1"/>
          </p:cNvSpPr>
          <p:nvPr>
            <p:ph idx="1"/>
          </p:nvPr>
        </p:nvSpPr>
        <p:spPr/>
        <p:txBody>
          <a:bodyPr/>
          <a:lstStyle/>
          <a:p>
            <a:r>
              <a:rPr lang="en-US" dirty="0">
                <a:latin typeface="Wingdings"/>
              </a:rPr>
              <a:t>􏰀</a:t>
            </a:r>
            <a:r>
              <a:rPr lang="en-US" dirty="0"/>
              <a:t>A matrix (</a:t>
            </a:r>
            <a:r>
              <a:rPr lang="en-US" dirty="0" err="1"/>
              <a:t>bidimensional</a:t>
            </a:r>
            <a:r>
              <a:rPr lang="en-US" dirty="0"/>
              <a:t> array) is indeed an array of arrays </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45</a:t>
            </a:fld>
            <a:endParaRPr lang="it-IT" dirty="0"/>
          </a:p>
        </p:txBody>
      </p:sp>
      <p:pic>
        <p:nvPicPr>
          <p:cNvPr id="5" name="Picture 4" descr="Screen Shot 2016-03-09 at 16.08.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708920"/>
            <a:ext cx="6456636" cy="3312368"/>
          </a:xfrm>
          <a:prstGeom prst="rect">
            <a:avLst/>
          </a:prstGeom>
        </p:spPr>
      </p:pic>
    </p:spTree>
    <p:extLst>
      <p:ext uri="{BB962C8B-B14F-4D97-AF65-F5344CB8AC3E}">
        <p14:creationId xmlns:p14="http://schemas.microsoft.com/office/powerpoint/2010/main" val="14656300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Classes</a:t>
            </a:r>
            <a:endParaRPr lang="it-IT" dirty="0"/>
          </a:p>
        </p:txBody>
      </p:sp>
    </p:spTree>
    <p:extLst>
      <p:ext uri="{BB962C8B-B14F-4D97-AF65-F5344CB8AC3E}">
        <p14:creationId xmlns:p14="http://schemas.microsoft.com/office/powerpoint/2010/main" val="2760304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pPr marL="0" indent="0" algn="ctr">
              <a:buNone/>
            </a:pPr>
            <a:r>
              <a:rPr lang="en-US" dirty="0"/>
              <a:t>Descriptor of a class of objects </a:t>
            </a:r>
            <a:r>
              <a:rPr lang="en-US" i="1" dirty="0"/>
              <a:t>(Platonic idea)</a:t>
            </a:r>
          </a:p>
          <a:p>
            <a:endParaRPr lang="en-US" i="1" dirty="0"/>
          </a:p>
          <a:p>
            <a:endParaRPr lang="en-US" i="1" dirty="0"/>
          </a:p>
          <a:p>
            <a:endParaRPr lang="en-US" i="1" dirty="0"/>
          </a:p>
          <a:p>
            <a:endParaRPr lang="en-US" i="1" dirty="0"/>
          </a:p>
          <a:p>
            <a:endParaRPr lang="en-US" i="1" dirty="0"/>
          </a:p>
          <a:p>
            <a:pPr marL="0" indent="0">
              <a:buNone/>
            </a:pPr>
            <a:endParaRPr lang="en-US"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pic>
        <p:nvPicPr>
          <p:cNvPr id="5" name="Picture 4" descr="Screen Shot 2016-03-07 at 12.48.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296993"/>
            <a:ext cx="5760640" cy="3580279"/>
          </a:xfrm>
          <a:prstGeom prst="rect">
            <a:avLst/>
          </a:prstGeom>
        </p:spPr>
      </p:pic>
    </p:spTree>
    <p:extLst>
      <p:ext uri="{BB962C8B-B14F-4D97-AF65-F5344CB8AC3E}">
        <p14:creationId xmlns:p14="http://schemas.microsoft.com/office/powerpoint/2010/main" val="2308589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pic>
        <p:nvPicPr>
          <p:cNvPr id="39" name="Picture 38" descr="Screen Shot 2017-02-09 at 18.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880433"/>
            <a:ext cx="8496944" cy="3346384"/>
          </a:xfrm>
          <a:prstGeom prst="rect">
            <a:avLst/>
          </a:prstGeom>
        </p:spPr>
      </p:pic>
    </p:spTree>
    <p:extLst>
      <p:ext uri="{BB962C8B-B14F-4D97-AF65-F5344CB8AC3E}">
        <p14:creationId xmlns:p14="http://schemas.microsoft.com/office/powerpoint/2010/main" val="39489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pic>
        <p:nvPicPr>
          <p:cNvPr id="5" name="Content Placeholder 4" descr="Screen Shot 2016-03-07 at 12.50.08.png"/>
          <p:cNvPicPr>
            <a:picLocks noGrp="1" noChangeAspect="1"/>
          </p:cNvPicPr>
          <p:nvPr>
            <p:ph idx="1"/>
          </p:nvPr>
        </p:nvPicPr>
        <p:blipFill>
          <a:blip r:embed="rId2">
            <a:extLst>
              <a:ext uri="{28A0092B-C50C-407E-A947-70E740481C1C}">
                <a14:useLocalDpi xmlns:a14="http://schemas.microsoft.com/office/drawing/2010/main" val="0"/>
              </a:ext>
            </a:extLst>
          </a:blip>
          <a:srcRect l="-3756" r="-3756"/>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1345787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a:extLst>
              <a:ext uri="{28A0092B-C50C-407E-A947-70E740481C1C}">
                <a14:useLocalDpi xmlns:a14="http://schemas.microsoft.com/office/drawing/2010/main" val="0"/>
              </a:ext>
            </a:extLst>
          </a:blip>
          <a:srcRect t="1644" b="1644"/>
          <a:stretch>
            <a:fillRect/>
          </a:stretch>
        </p:blipFill>
        <p:spPr>
          <a:xfrm>
            <a:off x="899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p>
        </p:txBody>
      </p:sp>
      <p:sp>
        <p:nvSpPr>
          <p:cNvPr id="3" name="Content Placeholder 2"/>
          <p:cNvSpPr>
            <a:spLocks noGrp="1"/>
          </p:cNvSpPr>
          <p:nvPr>
            <p:ph idx="1"/>
          </p:nvPr>
        </p:nvSpPr>
        <p:spPr>
          <a:xfrm>
            <a:off x="457200" y="1600201"/>
            <a:ext cx="8229600" cy="4493095"/>
          </a:xfrm>
        </p:spPr>
        <p:txBody>
          <a:bodyPr>
            <a:normAutofit fontScale="77500" lnSpcReduction="20000"/>
          </a:bodyPr>
          <a:lstStyle/>
          <a:p>
            <a:pPr marL="0" indent="0">
              <a:buNone/>
            </a:pPr>
            <a:r>
              <a:rPr lang="en-US" sz="2700" dirty="0">
                <a:latin typeface="Consolas"/>
                <a:cs typeface="Consolas"/>
              </a:rPr>
              <a:t>public class Car {</a:t>
            </a:r>
          </a:p>
          <a:p>
            <a:pPr marL="0" indent="0">
              <a:buNone/>
            </a:pPr>
            <a:r>
              <a:rPr lang="en-US" sz="2700" dirty="0">
                <a:latin typeface="Consolas"/>
                <a:cs typeface="Consolas"/>
              </a:rPr>
              <a:t>	</a:t>
            </a:r>
            <a:r>
              <a:rPr lang="en-US" sz="2700" dirty="0">
                <a:solidFill>
                  <a:srgbClr val="E46C0A"/>
                </a:solidFill>
                <a:latin typeface="Consolas"/>
                <a:cs typeface="Consolas"/>
              </a:rPr>
              <a:t>public </a:t>
            </a:r>
            <a:r>
              <a:rPr lang="en-US" sz="2700" dirty="0">
                <a:latin typeface="Consolas"/>
                <a:cs typeface="Consolas"/>
              </a:rPr>
              <a:t>String color;</a:t>
            </a:r>
          </a:p>
          <a:p>
            <a:pPr marL="0" indent="0">
              <a:buNone/>
            </a:pPr>
            <a:r>
              <a:rPr lang="en-US" sz="2700" dirty="0">
                <a:latin typeface="Consolas"/>
                <a:cs typeface="Consolas"/>
              </a:rPr>
              <a:t>	</a:t>
            </a:r>
            <a:r>
              <a:rPr lang="en-US" sz="2700" dirty="0">
                <a:solidFill>
                  <a:srgbClr val="E46C0A"/>
                </a:solidFill>
                <a:latin typeface="Consolas"/>
                <a:cs typeface="Consolas"/>
              </a:rPr>
              <a:t>public </a:t>
            </a:r>
            <a:r>
              <a:rPr lang="en-US" sz="2700" dirty="0">
                <a:solidFill>
                  <a:srgbClr val="000000"/>
                </a:solidFill>
                <a:latin typeface="Consolas"/>
                <a:cs typeface="Consolas"/>
              </a:rPr>
              <a:t>void</a:t>
            </a:r>
            <a:r>
              <a:rPr lang="en-US" sz="2700" dirty="0">
                <a:solidFill>
                  <a:srgbClr val="E46C0A"/>
                </a:solidFill>
                <a:latin typeface="Consolas"/>
                <a:cs typeface="Consolas"/>
              </a:rPr>
              <a:t> </a:t>
            </a:r>
            <a:r>
              <a:rPr lang="en-US" sz="2700" dirty="0">
                <a:latin typeface="Consolas"/>
                <a:cs typeface="Consolas"/>
              </a:rPr>
              <a:t>paint(String </a:t>
            </a:r>
            <a:r>
              <a:rPr lang="en-US" sz="2700" dirty="0" err="1">
                <a:latin typeface="Consolas"/>
                <a:cs typeface="Consolas"/>
              </a:rPr>
              <a:t>newColor</a:t>
            </a:r>
            <a:r>
              <a:rPr lang="en-US" sz="2700" dirty="0">
                <a:latin typeface="Consolas"/>
                <a:cs typeface="Consolas"/>
              </a:rPr>
              <a:t>) { </a:t>
            </a:r>
          </a:p>
          <a:p>
            <a:pPr marL="0" indent="0">
              <a:buNone/>
            </a:pPr>
            <a:r>
              <a:rPr lang="en-US" sz="2700" dirty="0">
                <a:latin typeface="Consolas"/>
                <a:cs typeface="Consolas"/>
              </a:rPr>
              <a:t>		color = </a:t>
            </a:r>
            <a:r>
              <a:rPr lang="en-US" sz="2700" dirty="0" err="1">
                <a:latin typeface="Consolas"/>
                <a:cs typeface="Consolas"/>
              </a:rPr>
              <a:t>newColor</a:t>
            </a:r>
            <a:r>
              <a:rPr lang="en-US" sz="2700" dirty="0">
                <a:latin typeface="Consolas"/>
                <a:cs typeface="Consolas"/>
              </a:rPr>
              <a:t>; </a:t>
            </a:r>
          </a:p>
          <a:p>
            <a:pPr marL="0" indent="0">
              <a:buNone/>
            </a:pPr>
            <a:r>
              <a:rPr lang="en-US" sz="2700" dirty="0">
                <a:latin typeface="Consolas"/>
                <a:cs typeface="Consolas"/>
              </a:rPr>
              <a:t>	</a:t>
            </a:r>
            <a:r>
              <a:rPr lang="it-IT" sz="2700" dirty="0">
                <a:latin typeface="Consolas"/>
                <a:cs typeface="Consolas"/>
              </a:rPr>
              <a:t>}</a:t>
            </a:r>
          </a:p>
          <a:p>
            <a:pPr marL="0" indent="0">
              <a:buNone/>
            </a:pPr>
            <a:r>
              <a:rPr lang="it-IT" sz="2700" dirty="0">
                <a:latin typeface="Consolas"/>
                <a:cs typeface="Consolas"/>
              </a:rPr>
              <a:t>}</a:t>
            </a:r>
          </a:p>
          <a:p>
            <a:pPr marL="0" indent="0">
              <a:buNone/>
            </a:pPr>
            <a:endParaRPr lang="it-IT" sz="2700" dirty="0">
              <a:latin typeface="Consolas"/>
              <a:cs typeface="Consolas"/>
            </a:endParaRPr>
          </a:p>
          <a:p>
            <a:pPr marL="0" indent="0">
              <a:buNone/>
            </a:pPr>
            <a:r>
              <a:rPr lang="it-IT" sz="2700" dirty="0">
                <a:latin typeface="Consolas"/>
                <a:cs typeface="Consolas"/>
              </a:rPr>
              <a:t>public </a:t>
            </a:r>
            <a:r>
              <a:rPr lang="it-IT" sz="2700" dirty="0" err="1">
                <a:latin typeface="Consolas"/>
                <a:cs typeface="Consolas"/>
              </a:rPr>
              <a:t>class</a:t>
            </a:r>
            <a:r>
              <a:rPr lang="it-IT" sz="2700" dirty="0">
                <a:latin typeface="Consolas"/>
                <a:cs typeface="Consolas"/>
              </a:rPr>
              <a:t> </a:t>
            </a:r>
            <a:r>
              <a:rPr lang="it-IT" sz="2700" dirty="0" err="1">
                <a:latin typeface="Consolas"/>
                <a:cs typeface="Consolas"/>
              </a:rPr>
              <a:t>App</a:t>
            </a:r>
            <a:r>
              <a:rPr lang="it-IT" sz="2700" dirty="0">
                <a:latin typeface="Consolas"/>
                <a:cs typeface="Consolas"/>
              </a:rPr>
              <a:t> {	</a:t>
            </a:r>
          </a:p>
          <a:p>
            <a:pPr marL="0" indent="0">
              <a:buNone/>
            </a:pPr>
            <a:r>
              <a:rPr lang="it-IT" sz="2700" dirty="0">
                <a:latin typeface="Consolas"/>
                <a:cs typeface="Consolas"/>
              </a:rPr>
              <a:t>	public </a:t>
            </a:r>
            <a:r>
              <a:rPr lang="it-IT" sz="2700" dirty="0" err="1">
                <a:latin typeface="Consolas"/>
                <a:cs typeface="Consolas"/>
              </a:rPr>
              <a:t>static</a:t>
            </a:r>
            <a:r>
              <a:rPr lang="it-IT" sz="2700" dirty="0">
                <a:latin typeface="Consolas"/>
                <a:cs typeface="Consolas"/>
              </a:rPr>
              <a:t> </a:t>
            </a:r>
            <a:r>
              <a:rPr lang="it-IT" sz="2700" dirty="0" err="1">
                <a:latin typeface="Consolas"/>
                <a:cs typeface="Consolas"/>
              </a:rPr>
              <a:t>void</a:t>
            </a:r>
            <a:r>
              <a:rPr lang="it-IT" sz="2700" dirty="0">
                <a:latin typeface="Consolas"/>
                <a:cs typeface="Consolas"/>
              </a:rPr>
              <a:t> </a:t>
            </a:r>
            <a:r>
              <a:rPr lang="it-IT" sz="2700" dirty="0" err="1">
                <a:latin typeface="Consolas"/>
                <a:cs typeface="Consolas"/>
              </a:rPr>
              <a:t>main</a:t>
            </a:r>
            <a:r>
              <a:rPr lang="it-IT" sz="2700" dirty="0">
                <a:latin typeface="Consolas"/>
                <a:cs typeface="Consolas"/>
              </a:rPr>
              <a:t>(</a:t>
            </a:r>
            <a:r>
              <a:rPr lang="it-IT" sz="2700" dirty="0" err="1">
                <a:latin typeface="Consolas"/>
                <a:cs typeface="Consolas"/>
              </a:rPr>
              <a:t>String</a:t>
            </a:r>
            <a:r>
              <a:rPr lang="it-IT" sz="2700" dirty="0">
                <a:latin typeface="Consolas"/>
                <a:cs typeface="Consolas"/>
              </a:rPr>
              <a:t>[] </a:t>
            </a:r>
            <a:r>
              <a:rPr lang="it-IT" sz="2700" dirty="0" err="1">
                <a:latin typeface="Consolas"/>
                <a:cs typeface="Consolas"/>
              </a:rPr>
              <a:t>args</a:t>
            </a:r>
            <a:r>
              <a:rPr lang="it-IT" sz="2700" dirty="0">
                <a:latin typeface="Consolas"/>
                <a:cs typeface="Consolas"/>
              </a:rPr>
              <a:t>) {</a:t>
            </a:r>
          </a:p>
          <a:p>
            <a:pPr marL="0" indent="0">
              <a:buNone/>
            </a:pPr>
            <a:r>
              <a:rPr lang="it-IT" sz="2700" dirty="0">
                <a:latin typeface="Consolas"/>
                <a:cs typeface="Consolas"/>
              </a:rPr>
              <a:t>		Car c = new Car();</a:t>
            </a:r>
          </a:p>
          <a:p>
            <a:pPr marL="0" indent="0">
              <a:buNone/>
            </a:pPr>
            <a:r>
              <a:rPr lang="it-IT" sz="2700" dirty="0">
                <a:solidFill>
                  <a:srgbClr val="E46C0A"/>
                </a:solidFill>
                <a:latin typeface="Consolas"/>
                <a:cs typeface="Consolas"/>
              </a:rPr>
              <a:t>		</a:t>
            </a:r>
            <a:r>
              <a:rPr lang="it-IT" sz="2700" dirty="0" err="1">
                <a:solidFill>
                  <a:srgbClr val="E46C0A"/>
                </a:solidFill>
                <a:latin typeface="Consolas"/>
                <a:cs typeface="Consolas"/>
              </a:rPr>
              <a:t>c.color</a:t>
            </a:r>
            <a:r>
              <a:rPr lang="it-IT" sz="2700" dirty="0">
                <a:solidFill>
                  <a:srgbClr val="E46C0A"/>
                </a:solidFill>
                <a:latin typeface="Consolas"/>
                <a:cs typeface="Consolas"/>
              </a:rPr>
              <a:t> = “</a:t>
            </a:r>
            <a:r>
              <a:rPr lang="it-IT" sz="2700" dirty="0" err="1">
                <a:solidFill>
                  <a:srgbClr val="E46C0A"/>
                </a:solidFill>
                <a:latin typeface="Consolas"/>
                <a:cs typeface="Consolas"/>
              </a:rPr>
              <a:t>red</a:t>
            </a:r>
            <a:r>
              <a:rPr lang="it-IT" sz="2700" dirty="0">
                <a:solidFill>
                  <a:srgbClr val="E46C0A"/>
                </a:solidFill>
                <a:latin typeface="Consolas"/>
                <a:cs typeface="Consolas"/>
              </a:rPr>
              <a:t>”; 		/* Works </a:t>
            </a:r>
            <a:r>
              <a:rPr lang="it-IT" sz="2700" dirty="0" err="1">
                <a:solidFill>
                  <a:srgbClr val="E46C0A"/>
                </a:solidFill>
                <a:latin typeface="Consolas"/>
                <a:cs typeface="Consolas"/>
              </a:rPr>
              <a:t>but</a:t>
            </a:r>
            <a:r>
              <a:rPr lang="it-IT" sz="2700" dirty="0">
                <a:solidFill>
                  <a:srgbClr val="E46C0A"/>
                </a:solidFill>
                <a:latin typeface="Consolas"/>
                <a:cs typeface="Consolas"/>
              </a:rPr>
              <a:t> </a:t>
            </a:r>
            <a:r>
              <a:rPr lang="it-IT" sz="2700" dirty="0" err="1">
                <a:solidFill>
                  <a:srgbClr val="E46C0A"/>
                </a:solidFill>
                <a:latin typeface="Consolas"/>
                <a:cs typeface="Consolas"/>
              </a:rPr>
              <a:t>unsafe</a:t>
            </a:r>
            <a:r>
              <a:rPr lang="it-IT" sz="2700" dirty="0">
                <a:solidFill>
                  <a:srgbClr val="E46C0A"/>
                </a:solidFill>
                <a:latin typeface="Consolas"/>
                <a:cs typeface="Consolas"/>
              </a:rPr>
              <a:t>! */</a:t>
            </a:r>
          </a:p>
          <a:p>
            <a:pPr marL="0" indent="0">
              <a:buNone/>
            </a:pPr>
            <a:r>
              <a:rPr lang="it-IT" sz="2700" dirty="0">
                <a:latin typeface="Consolas"/>
                <a:cs typeface="Consolas"/>
              </a:rPr>
              <a:t>	}</a:t>
            </a:r>
          </a:p>
          <a:p>
            <a:pPr marL="0" indent="0">
              <a:buNone/>
            </a:pPr>
            <a:r>
              <a:rPr lang="it-IT" sz="2700" dirty="0">
                <a:latin typeface="Consolas"/>
                <a:cs typeface="Consolas"/>
              </a:rPr>
              <a:t>}</a:t>
            </a:r>
          </a:p>
          <a:p>
            <a:pPr marL="0" indent="0">
              <a:buNone/>
            </a:pPr>
            <a:endParaRPr lang="it-IT" sz="2700" dirty="0">
              <a:latin typeface="Consolas"/>
              <a:cs typeface="Consolas"/>
            </a:endParaRPr>
          </a:p>
          <a:p>
            <a:pPr marL="0" indent="0">
              <a:buNone/>
            </a:pPr>
            <a:endParaRPr lang="en-US" sz="2700" dirty="0">
              <a:latin typeface="Consolas"/>
              <a:cs typeface="Consolas"/>
            </a:endParaRPr>
          </a:p>
          <a:p>
            <a:pPr marL="0" indent="0">
              <a:buNone/>
            </a:pPr>
            <a:endParaRPr lang="en-US" sz="27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spTree>
    <p:extLst>
      <p:ext uri="{BB962C8B-B14F-4D97-AF65-F5344CB8AC3E}">
        <p14:creationId xmlns:p14="http://schemas.microsoft.com/office/powerpoint/2010/main" val="3435157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a:cs typeface="Consolas"/>
              </a:rPr>
              <a:t>public class Car {</a:t>
            </a:r>
          </a:p>
          <a:p>
            <a:pPr marL="0" indent="0">
              <a:buNone/>
            </a:pPr>
            <a:r>
              <a:rPr lang="en-US" dirty="0">
                <a:latin typeface="Consolas"/>
                <a:cs typeface="Consolas"/>
              </a:rPr>
              <a:t>	</a:t>
            </a:r>
            <a:r>
              <a:rPr lang="en-US" dirty="0">
                <a:solidFill>
                  <a:srgbClr val="E46C0A"/>
                </a:solidFill>
                <a:latin typeface="Consolas"/>
                <a:cs typeface="Consolas"/>
              </a:rPr>
              <a:t>private </a:t>
            </a:r>
            <a:r>
              <a:rPr lang="en-US" dirty="0">
                <a:latin typeface="Consolas"/>
                <a:cs typeface="Consolas"/>
              </a:rPr>
              <a:t>String color;</a:t>
            </a:r>
          </a:p>
          <a:p>
            <a:pPr marL="0" indent="0">
              <a:buNone/>
            </a:pPr>
            <a:r>
              <a:rPr lang="en-US" dirty="0">
                <a:latin typeface="Consolas"/>
                <a:cs typeface="Consolas"/>
              </a:rPr>
              <a:t>	</a:t>
            </a:r>
            <a:r>
              <a:rPr lang="en-US" dirty="0">
                <a:solidFill>
                  <a:srgbClr val="E46C0A"/>
                </a:solidFill>
                <a:latin typeface="Consolas"/>
                <a:cs typeface="Consolas"/>
              </a:rPr>
              <a:t>private </a:t>
            </a:r>
            <a:r>
              <a:rPr lang="en-US" dirty="0">
                <a:solidFill>
                  <a:srgbClr val="000000"/>
                </a:solidFill>
                <a:latin typeface="Consolas"/>
                <a:cs typeface="Consolas"/>
              </a:rPr>
              <a:t>void</a:t>
            </a:r>
            <a:r>
              <a:rPr lang="en-US" dirty="0">
                <a:solidFill>
                  <a:srgbClr val="E46C0A"/>
                </a:solidFill>
                <a:latin typeface="Consolas"/>
                <a:cs typeface="Consolas"/>
              </a:rPr>
              <a:t> </a:t>
            </a:r>
            <a:r>
              <a:rPr lang="en-US" dirty="0">
                <a:latin typeface="Consolas"/>
                <a:cs typeface="Consolas"/>
              </a:rPr>
              <a:t>paint(String </a:t>
            </a:r>
            <a:r>
              <a:rPr lang="en-US" dirty="0" err="1">
                <a:latin typeface="Consolas"/>
                <a:cs typeface="Consolas"/>
              </a:rPr>
              <a:t>newColor</a:t>
            </a:r>
            <a:r>
              <a:rPr lang="en-US" dirty="0">
                <a:latin typeface="Consolas"/>
                <a:cs typeface="Consolas"/>
              </a:rPr>
              <a:t>) { </a:t>
            </a:r>
          </a:p>
          <a:p>
            <a:pPr marL="0" indent="0">
              <a:buNone/>
            </a:pPr>
            <a:r>
              <a:rPr lang="en-US" dirty="0">
                <a:latin typeface="Consolas"/>
                <a:cs typeface="Consolas"/>
              </a:rPr>
              <a:t>		color = </a:t>
            </a:r>
            <a:r>
              <a:rPr lang="en-US" dirty="0" err="1">
                <a:latin typeface="Consolas"/>
                <a:cs typeface="Consolas"/>
              </a:rPr>
              <a:t>newColor</a:t>
            </a:r>
            <a:r>
              <a:rPr lang="en-US" dirty="0">
                <a:latin typeface="Consolas"/>
                <a:cs typeface="Consolas"/>
              </a:rPr>
              <a:t>; </a:t>
            </a:r>
          </a:p>
          <a:p>
            <a:pPr marL="0" indent="0">
              <a:buNone/>
            </a:pPr>
            <a:r>
              <a:rPr lang="en-US" dirty="0">
                <a:latin typeface="Consolas"/>
                <a:cs typeface="Consolas"/>
              </a:rPr>
              <a:t>	</a:t>
            </a:r>
            <a:r>
              <a:rPr lang="it-IT" dirty="0">
                <a:latin typeface="Consolas"/>
                <a:cs typeface="Consolas"/>
              </a:rPr>
              <a:t>}</a:t>
            </a:r>
          </a:p>
          <a:p>
            <a:pPr marL="0" indent="0">
              <a:buNone/>
            </a:pPr>
            <a:r>
              <a:rPr lang="it-IT" dirty="0">
                <a:latin typeface="Consolas"/>
                <a:cs typeface="Consolas"/>
              </a:rPr>
              <a:t>}</a:t>
            </a:r>
          </a:p>
          <a:p>
            <a:pPr marL="0" indent="0">
              <a:buNone/>
            </a:pPr>
            <a:endParaRPr lang="it-IT" dirty="0">
              <a:latin typeface="Consolas"/>
              <a:cs typeface="Consolas"/>
            </a:endParaRPr>
          </a:p>
          <a:p>
            <a:pPr marL="0" indent="0">
              <a:buNone/>
            </a:pPr>
            <a:r>
              <a:rPr lang="it-IT" dirty="0">
                <a:latin typeface="Consolas"/>
                <a:cs typeface="Consolas"/>
              </a:rPr>
              <a:t>public </a:t>
            </a:r>
            <a:r>
              <a:rPr lang="it-IT" dirty="0" err="1">
                <a:latin typeface="Consolas"/>
                <a:cs typeface="Consolas"/>
              </a:rPr>
              <a:t>class</a:t>
            </a:r>
            <a:r>
              <a:rPr lang="it-IT" dirty="0">
                <a:latin typeface="Consolas"/>
                <a:cs typeface="Consolas"/>
              </a:rPr>
              <a:t> </a:t>
            </a:r>
            <a:r>
              <a:rPr lang="it-IT" dirty="0" err="1">
                <a:latin typeface="Consolas"/>
                <a:cs typeface="Consolas"/>
              </a:rPr>
              <a:t>App</a:t>
            </a:r>
            <a:r>
              <a:rPr lang="it-IT" dirty="0">
                <a:latin typeface="Consolas"/>
                <a:cs typeface="Consolas"/>
              </a:rPr>
              <a:t> {	</a:t>
            </a:r>
          </a:p>
          <a:p>
            <a:pPr marL="0" indent="0">
              <a:buNone/>
            </a:pPr>
            <a:r>
              <a:rPr lang="it-IT" dirty="0">
                <a:latin typeface="Consolas"/>
                <a:cs typeface="Consolas"/>
              </a:rPr>
              <a:t>	public </a:t>
            </a:r>
            <a:r>
              <a:rPr lang="it-IT" dirty="0" err="1">
                <a:latin typeface="Consolas"/>
                <a:cs typeface="Consolas"/>
              </a:rPr>
              <a:t>static</a:t>
            </a:r>
            <a:r>
              <a:rPr lang="it-IT" dirty="0">
                <a:latin typeface="Consolas"/>
                <a:cs typeface="Consolas"/>
              </a:rPr>
              <a:t> </a:t>
            </a:r>
            <a:r>
              <a:rPr lang="it-IT" dirty="0" err="1">
                <a:latin typeface="Consolas"/>
                <a:cs typeface="Consolas"/>
              </a:rPr>
              <a:t>void</a:t>
            </a:r>
            <a:r>
              <a:rPr lang="it-IT" dirty="0">
                <a:latin typeface="Consolas"/>
                <a:cs typeface="Consolas"/>
              </a:rPr>
              <a:t> </a:t>
            </a:r>
            <a:r>
              <a:rPr lang="it-IT" dirty="0" err="1">
                <a:latin typeface="Consolas"/>
                <a:cs typeface="Consolas"/>
              </a:rPr>
              <a:t>main</a:t>
            </a:r>
            <a:r>
              <a:rPr lang="it-IT" dirty="0">
                <a:latin typeface="Consolas"/>
                <a:cs typeface="Consolas"/>
              </a:rPr>
              <a:t>(</a:t>
            </a:r>
            <a:r>
              <a:rPr lang="it-IT" dirty="0" err="1">
                <a:latin typeface="Consolas"/>
                <a:cs typeface="Consolas"/>
              </a:rPr>
              <a:t>String</a:t>
            </a:r>
            <a:r>
              <a:rPr lang="it-IT" dirty="0">
                <a:latin typeface="Consolas"/>
                <a:cs typeface="Consolas"/>
              </a:rPr>
              <a:t>[] </a:t>
            </a:r>
            <a:r>
              <a:rPr lang="it-IT" dirty="0" err="1">
                <a:latin typeface="Consolas"/>
                <a:cs typeface="Consolas"/>
              </a:rPr>
              <a:t>args</a:t>
            </a:r>
            <a:r>
              <a:rPr lang="it-IT" dirty="0">
                <a:latin typeface="Consolas"/>
                <a:cs typeface="Consolas"/>
              </a:rPr>
              <a:t>) {</a:t>
            </a:r>
          </a:p>
          <a:p>
            <a:pPr marL="0" indent="0">
              <a:buNone/>
            </a:pPr>
            <a:r>
              <a:rPr lang="it-IT" dirty="0">
                <a:latin typeface="Consolas"/>
                <a:cs typeface="Consolas"/>
              </a:rPr>
              <a:t>		Car c = new Car();</a:t>
            </a:r>
          </a:p>
          <a:p>
            <a:pPr marL="0" indent="0">
              <a:buNone/>
            </a:pPr>
            <a:r>
              <a:rPr lang="it-IT" dirty="0">
                <a:solidFill>
                  <a:srgbClr val="E46C0A"/>
                </a:solidFill>
                <a:latin typeface="Consolas"/>
                <a:cs typeface="Consolas"/>
              </a:rPr>
              <a:t>		</a:t>
            </a:r>
            <a:r>
              <a:rPr lang="it-IT" dirty="0" err="1">
                <a:solidFill>
                  <a:srgbClr val="E46C0A"/>
                </a:solidFill>
                <a:latin typeface="Consolas"/>
                <a:cs typeface="Consolas"/>
              </a:rPr>
              <a:t>c.color</a:t>
            </a:r>
            <a:r>
              <a:rPr lang="it-IT" dirty="0">
                <a:solidFill>
                  <a:srgbClr val="E46C0A"/>
                </a:solidFill>
                <a:latin typeface="Consolas"/>
                <a:cs typeface="Consolas"/>
              </a:rPr>
              <a:t> = “</a:t>
            </a:r>
            <a:r>
              <a:rPr lang="it-IT" dirty="0" err="1">
                <a:solidFill>
                  <a:srgbClr val="E46C0A"/>
                </a:solidFill>
                <a:latin typeface="Consolas"/>
                <a:cs typeface="Consolas"/>
              </a:rPr>
              <a:t>red</a:t>
            </a:r>
            <a:r>
              <a:rPr lang="it-IT" dirty="0">
                <a:solidFill>
                  <a:srgbClr val="E46C0A"/>
                </a:solidFill>
                <a:latin typeface="Consolas"/>
                <a:cs typeface="Consolas"/>
              </a:rPr>
              <a:t>”; 		/* Compiler </a:t>
            </a:r>
            <a:r>
              <a:rPr lang="it-IT" dirty="0" err="1">
                <a:solidFill>
                  <a:srgbClr val="E46C0A"/>
                </a:solidFill>
                <a:latin typeface="Consolas"/>
                <a:cs typeface="Consolas"/>
              </a:rPr>
              <a:t>error</a:t>
            </a:r>
            <a:r>
              <a:rPr lang="it-IT" dirty="0">
                <a:solidFill>
                  <a:srgbClr val="E46C0A"/>
                </a:solidFill>
                <a:latin typeface="Consolas"/>
                <a:cs typeface="Consolas"/>
              </a:rPr>
              <a:t>*/</a:t>
            </a:r>
          </a:p>
          <a:p>
            <a:pPr marL="0" indent="0">
              <a:buNone/>
            </a:pPr>
            <a:r>
              <a:rPr lang="it-IT" dirty="0">
                <a:solidFill>
                  <a:srgbClr val="E46C0A"/>
                </a:solidFill>
                <a:latin typeface="Consolas"/>
                <a:cs typeface="Consolas"/>
              </a:rPr>
              <a:t>		</a:t>
            </a:r>
            <a:r>
              <a:rPr lang="it-IT" dirty="0" err="1">
                <a:solidFill>
                  <a:srgbClr val="E46C0A"/>
                </a:solidFill>
                <a:latin typeface="Consolas"/>
                <a:cs typeface="Consolas"/>
              </a:rPr>
              <a:t>c.paint</a:t>
            </a:r>
            <a:r>
              <a:rPr lang="it-IT" dirty="0">
                <a:solidFill>
                  <a:srgbClr val="E46C0A"/>
                </a:solidFill>
                <a:latin typeface="Consolas"/>
                <a:cs typeface="Consolas"/>
              </a:rPr>
              <a:t>(“</a:t>
            </a:r>
            <a:r>
              <a:rPr lang="it-IT" dirty="0" err="1">
                <a:solidFill>
                  <a:srgbClr val="E46C0A"/>
                </a:solidFill>
                <a:latin typeface="Consolas"/>
                <a:cs typeface="Consolas"/>
              </a:rPr>
              <a:t>red</a:t>
            </a:r>
            <a:r>
              <a:rPr lang="it-IT" dirty="0">
                <a:solidFill>
                  <a:srgbClr val="E46C0A"/>
                </a:solidFill>
                <a:latin typeface="Consolas"/>
                <a:cs typeface="Consolas"/>
              </a:rPr>
              <a:t>”); 			/* OK, </a:t>
            </a:r>
            <a:r>
              <a:rPr lang="it-IT" dirty="0" err="1">
                <a:solidFill>
                  <a:srgbClr val="E46C0A"/>
                </a:solidFill>
                <a:latin typeface="Consolas"/>
                <a:cs typeface="Consolas"/>
              </a:rPr>
              <a:t>Safe</a:t>
            </a:r>
            <a:r>
              <a:rPr lang="it-IT" dirty="0">
                <a:solidFill>
                  <a:srgbClr val="E46C0A"/>
                </a:solidFill>
                <a:latin typeface="Consolas"/>
                <a:cs typeface="Consolas"/>
              </a:rPr>
              <a:t>! */</a:t>
            </a:r>
          </a:p>
          <a:p>
            <a:pPr marL="0" indent="0">
              <a:buNone/>
            </a:pPr>
            <a:r>
              <a:rPr lang="it-IT" dirty="0">
                <a:latin typeface="Consolas"/>
                <a:cs typeface="Consolas"/>
              </a:rPr>
              <a:t>	}</a:t>
            </a:r>
          </a:p>
          <a:p>
            <a:pPr marL="0" indent="0">
              <a:buNone/>
            </a:pPr>
            <a:r>
              <a:rPr lang="it-IT" dirty="0">
                <a:latin typeface="Consolas"/>
                <a:cs typeface="Consolas"/>
              </a:rPr>
              <a:t>}</a:t>
            </a:r>
          </a:p>
          <a:p>
            <a:pPr marL="0" indent="0">
              <a:buNone/>
            </a:pPr>
            <a:endParaRPr lang="it-IT" dirty="0">
              <a:latin typeface="Consolas"/>
              <a:cs typeface="Consolas"/>
            </a:endParaRPr>
          </a:p>
          <a:p>
            <a:pPr marL="0" indent="0">
              <a:buNone/>
            </a:pPr>
            <a:endParaRPr lang="en-US" dirty="0">
              <a:latin typeface="Consolas"/>
              <a:cs typeface="Consolas"/>
            </a:endParaRPr>
          </a:p>
          <a:p>
            <a:pPr marL="0" indent="0">
              <a:buNone/>
            </a:pP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Tree>
    <p:extLst>
      <p:ext uri="{BB962C8B-B14F-4D97-AF65-F5344CB8AC3E}">
        <p14:creationId xmlns:p14="http://schemas.microsoft.com/office/powerpoint/2010/main" val="237929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pic>
        <p:nvPicPr>
          <p:cNvPr id="6" name="Content Placeholder 5" descr="Screen Shot 2017-02-13 at 18.14.11.png"/>
          <p:cNvPicPr>
            <a:picLocks noGrp="1" noChangeAspect="1"/>
          </p:cNvPicPr>
          <p:nvPr>
            <p:ph idx="1"/>
          </p:nvPr>
        </p:nvPicPr>
        <p:blipFill>
          <a:blip r:embed="rId2">
            <a:extLst>
              <a:ext uri="{28A0092B-C50C-407E-A947-70E740481C1C}">
                <a14:useLocalDpi xmlns:a14="http://schemas.microsoft.com/office/drawing/2010/main" val="0"/>
              </a:ext>
            </a:extLst>
          </a:blip>
          <a:srcRect t="689" b="689"/>
          <a:stretch>
            <a:fillRect/>
          </a:stretch>
        </p:blipFill>
        <p:spPr/>
      </p:pic>
    </p:spTree>
    <p:extLst>
      <p:ext uri="{BB962C8B-B14F-4D97-AF65-F5344CB8AC3E}">
        <p14:creationId xmlns:p14="http://schemas.microsoft.com/office/powerpoint/2010/main" val="366486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3" name="Content Placeholder 2"/>
          <p:cNvSpPr>
            <a:spLocks noGrp="1"/>
          </p:cNvSpPr>
          <p:nvPr>
            <p:ph idx="1"/>
          </p:nvPr>
        </p:nvSpPr>
        <p:spPr>
          <a:xfrm>
            <a:off x="457200" y="1600200"/>
            <a:ext cx="8147248" cy="4525963"/>
          </a:xfrm>
        </p:spPr>
        <p:txBody>
          <a:bodyPr>
            <a:normAutofit/>
          </a:bodyPr>
          <a:lstStyle/>
          <a:p>
            <a:r>
              <a:rPr lang="en-US" dirty="0">
                <a:latin typeface="Wingdings"/>
              </a:rPr>
              <a:t>􏰀</a:t>
            </a:r>
            <a:r>
              <a:rPr lang="en-US" dirty="0"/>
              <a:t>Method may have parameters </a:t>
            </a:r>
            <a:endParaRPr lang="en-US" dirty="0">
              <a:latin typeface="Wingdings"/>
            </a:endParaRPr>
          </a:p>
          <a:p>
            <a:r>
              <a:rPr lang="en-US" dirty="0">
                <a:solidFill>
                  <a:schemeClr val="accent6">
                    <a:lumMod val="75000"/>
                  </a:schemeClr>
                </a:solidFill>
              </a:rPr>
              <a:t>In a Class there may be different methods with the same name but different signatures </a:t>
            </a:r>
          </a:p>
          <a:p>
            <a:r>
              <a:rPr lang="en-US" dirty="0">
                <a:latin typeface="Wingdings"/>
              </a:rPr>
              <a:t>􏰀</a:t>
            </a:r>
            <a:r>
              <a:rPr lang="en-US" dirty="0"/>
              <a:t>A signature is made by: </a:t>
            </a:r>
          </a:p>
          <a:p>
            <a:pPr lvl="1"/>
            <a:r>
              <a:rPr lang="en-US" dirty="0"/>
              <a:t>Method name </a:t>
            </a:r>
          </a:p>
          <a:p>
            <a:pPr lvl="1"/>
            <a:r>
              <a:rPr lang="en-US" dirty="0"/>
              <a:t>Ordered list of parameters types </a:t>
            </a:r>
          </a:p>
          <a:p>
            <a:r>
              <a:rPr lang="en-US" dirty="0">
                <a:latin typeface="Wingdings"/>
              </a:rPr>
              <a:t>􏰀</a:t>
            </a:r>
            <a:r>
              <a:rPr lang="en-US" dirty="0"/>
              <a:t>The method whose parameters types list matches, is then executed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2510056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54</a:t>
            </a:fld>
            <a:endParaRPr lang="it-IT" dirty="0"/>
          </a:p>
        </p:txBody>
      </p:sp>
      <p:pic>
        <p:nvPicPr>
          <p:cNvPr id="7" name="Content Placeholder 6" descr="Screen Shot 2016-03-07 at 12.52.36.png"/>
          <p:cNvPicPr>
            <a:picLocks noGrp="1" noChangeAspect="1"/>
          </p:cNvPicPr>
          <p:nvPr>
            <p:ph idx="1"/>
          </p:nvPr>
        </p:nvPicPr>
        <p:blipFill>
          <a:blip r:embed="rId2">
            <a:extLst>
              <a:ext uri="{28A0092B-C50C-407E-A947-70E740481C1C}">
                <a14:useLocalDpi xmlns:a14="http://schemas.microsoft.com/office/drawing/2010/main" val="0"/>
              </a:ext>
            </a:extLst>
          </a:blip>
          <a:srcRect l="-2536" r="-2536"/>
          <a:stretch>
            <a:fillRect/>
          </a:stretch>
        </p:blipFill>
        <p:spPr/>
      </p:pic>
    </p:spTree>
    <p:extLst>
      <p:ext uri="{BB962C8B-B14F-4D97-AF65-F5344CB8AC3E}">
        <p14:creationId xmlns:p14="http://schemas.microsoft.com/office/powerpoint/2010/main" val="8845459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p:txBody>
          <a:bodyPr/>
          <a:lstStyle/>
          <a:p>
            <a:r>
              <a:rPr lang="en-US" dirty="0">
                <a:latin typeface="Wingdings"/>
              </a:rPr>
              <a:t>􏰀</a:t>
            </a:r>
            <a:r>
              <a:rPr lang="en-US" dirty="0"/>
              <a:t>An object is identified by:</a:t>
            </a:r>
          </a:p>
          <a:p>
            <a:pPr lvl="1"/>
            <a:r>
              <a:rPr lang="en-US" dirty="0"/>
              <a:t>Its </a:t>
            </a:r>
            <a:r>
              <a:rPr lang="en-US" dirty="0">
                <a:solidFill>
                  <a:srgbClr val="E46C0A"/>
                </a:solidFill>
              </a:rPr>
              <a:t>class</a:t>
            </a:r>
            <a:r>
              <a:rPr lang="en-US" dirty="0"/>
              <a:t>, which defines its structure in terms of </a:t>
            </a:r>
            <a:r>
              <a:rPr lang="en-US" dirty="0">
                <a:solidFill>
                  <a:srgbClr val="E46C0A"/>
                </a:solidFill>
              </a:rPr>
              <a:t>attributes</a:t>
            </a:r>
            <a:r>
              <a:rPr lang="en-US" dirty="0"/>
              <a:t> and </a:t>
            </a:r>
            <a:r>
              <a:rPr lang="en-US" dirty="0">
                <a:solidFill>
                  <a:srgbClr val="E46C0A"/>
                </a:solidFill>
              </a:rPr>
              <a:t>methods</a:t>
            </a:r>
          </a:p>
          <a:p>
            <a:pPr lvl="1"/>
            <a:r>
              <a:rPr lang="en-US" dirty="0"/>
              <a:t>Its </a:t>
            </a:r>
            <a:r>
              <a:rPr lang="en-US" dirty="0">
                <a:solidFill>
                  <a:srgbClr val="E46C0A"/>
                </a:solidFill>
              </a:rPr>
              <a:t>state</a:t>
            </a:r>
            <a:r>
              <a:rPr lang="en-US" dirty="0"/>
              <a:t> (attributes values) </a:t>
            </a:r>
          </a:p>
          <a:p>
            <a:r>
              <a:rPr lang="en-US" dirty="0"/>
              <a:t>An internal unique identifier </a:t>
            </a:r>
          </a:p>
          <a:p>
            <a:pPr lvl="1"/>
            <a:r>
              <a:rPr lang="en-US" i="1" dirty="0"/>
              <a:t>try: </a:t>
            </a:r>
            <a:r>
              <a:rPr lang="en-US" i="1" dirty="0" err="1"/>
              <a:t>System.out.println</a:t>
            </a:r>
            <a:r>
              <a:rPr lang="en-US" i="1" dirty="0"/>
              <a:t>(new </a:t>
            </a:r>
            <a:r>
              <a:rPr lang="en-US" i="1" dirty="0" err="1"/>
              <a:t>int</a:t>
            </a:r>
            <a:r>
              <a:rPr lang="en-US" i="1" dirty="0"/>
              <a:t>[16]);</a:t>
            </a:r>
          </a:p>
          <a:p>
            <a:r>
              <a:rPr lang="en-US" dirty="0">
                <a:latin typeface="Wingdings"/>
              </a:rPr>
              <a:t>􏰀</a:t>
            </a:r>
            <a:r>
              <a:rPr lang="en-US" dirty="0"/>
              <a:t>Zero, one or more reference can point to the same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262579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creation</a:t>
            </a:r>
          </a:p>
        </p:txBody>
      </p:sp>
      <p:sp>
        <p:nvSpPr>
          <p:cNvPr id="3" name="Content Placeholder 2"/>
          <p:cNvSpPr>
            <a:spLocks noGrp="1"/>
          </p:cNvSpPr>
          <p:nvPr>
            <p:ph idx="1"/>
          </p:nvPr>
        </p:nvSpPr>
        <p:spPr/>
        <p:txBody>
          <a:bodyPr>
            <a:normAutofit/>
          </a:bodyPr>
          <a:lstStyle/>
          <a:p>
            <a:r>
              <a:rPr lang="en-US" sz="2400" dirty="0">
                <a:latin typeface="Wingdings"/>
              </a:rPr>
              <a:t>􏰀</a:t>
            </a:r>
            <a:r>
              <a:rPr lang="en-US" sz="2400" dirty="0"/>
              <a:t>Creation of an object is made with the keyword </a:t>
            </a:r>
            <a:r>
              <a:rPr lang="en-US" sz="2400" dirty="0">
                <a:solidFill>
                  <a:schemeClr val="accent6"/>
                </a:solidFill>
              </a:rPr>
              <a:t>new </a:t>
            </a:r>
          </a:p>
          <a:p>
            <a:r>
              <a:rPr lang="en-US" sz="2400" dirty="0">
                <a:latin typeface="Wingdings"/>
              </a:rPr>
              <a:t>􏰀</a:t>
            </a:r>
            <a:r>
              <a:rPr lang="en-US" sz="2400" dirty="0"/>
              <a:t>It returns a reference to the piece of memory containing the created object </a:t>
            </a:r>
          </a:p>
          <a:p>
            <a:r>
              <a:rPr lang="en-US" sz="2000" b="1" dirty="0">
                <a:latin typeface="Courier"/>
                <a:cs typeface="Courier"/>
              </a:rPr>
              <a:t>Car c1 = new Car(Red, Fiat, False); </a:t>
            </a:r>
          </a:p>
          <a:p>
            <a:r>
              <a:rPr lang="en-US" sz="2000" b="1" dirty="0">
                <a:latin typeface="Courier"/>
                <a:cs typeface="Courier"/>
              </a:rPr>
              <a:t>Car c2 = c1;</a:t>
            </a:r>
          </a:p>
          <a:p>
            <a:r>
              <a:rPr lang="en-US" sz="2000" b="1" dirty="0">
                <a:latin typeface="Courier"/>
                <a:cs typeface="Courier"/>
              </a:rPr>
              <a:t>Car c3 = new Car(White, BMW, True)</a:t>
            </a:r>
            <a:endParaRPr lang="en-US" sz="2000" dirty="0">
              <a:latin typeface="Courier"/>
              <a:cs typeface="Courier"/>
            </a:endParaRP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56</a:t>
            </a:fld>
            <a:endParaRPr lang="it-IT" dirty="0"/>
          </a:p>
        </p:txBody>
      </p:sp>
      <p:pic>
        <p:nvPicPr>
          <p:cNvPr id="7" name="Picture 6"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4003804"/>
            <a:ext cx="6728544" cy="2250704"/>
          </a:xfrm>
          <a:prstGeom prst="rect">
            <a:avLst/>
          </a:prstGeom>
        </p:spPr>
      </p:pic>
    </p:spTree>
    <p:extLst>
      <p:ext uri="{BB962C8B-B14F-4D97-AF65-F5344CB8AC3E}">
        <p14:creationId xmlns:p14="http://schemas.microsoft.com/office/powerpoint/2010/main" val="3344467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new</a:t>
            </a:r>
          </a:p>
        </p:txBody>
      </p:sp>
      <p:sp>
        <p:nvSpPr>
          <p:cNvPr id="3" name="Content Placeholder 2"/>
          <p:cNvSpPr>
            <a:spLocks noGrp="1"/>
          </p:cNvSpPr>
          <p:nvPr>
            <p:ph idx="1"/>
          </p:nvPr>
        </p:nvSpPr>
        <p:spPr/>
        <p:txBody>
          <a:bodyPr>
            <a:normAutofit fontScale="92500"/>
          </a:bodyPr>
          <a:lstStyle/>
          <a:p>
            <a:r>
              <a:rPr lang="en-US" dirty="0">
                <a:latin typeface="Wingdings"/>
              </a:rPr>
              <a:t>􏰀</a:t>
            </a:r>
            <a:r>
              <a:rPr lang="en-US" dirty="0"/>
              <a:t>Creates a new instance of the specific Class, and allocates the necessary memory in the heap </a:t>
            </a:r>
          </a:p>
          <a:p>
            <a:r>
              <a:rPr lang="en-US" dirty="0">
                <a:latin typeface="Wingdings"/>
              </a:rPr>
              <a:t>􏰀</a:t>
            </a:r>
            <a:r>
              <a:rPr lang="en-US" dirty="0"/>
              <a:t>Calls the constructor method of the object (</a:t>
            </a:r>
            <a:r>
              <a:rPr lang="en-US" dirty="0">
                <a:solidFill>
                  <a:srgbClr val="E46C0A"/>
                </a:solidFill>
              </a:rPr>
              <a:t>a method without return type and with the same name of the Class</a:t>
            </a:r>
            <a:r>
              <a:rPr lang="en-US" dirty="0"/>
              <a:t>) </a:t>
            </a:r>
          </a:p>
          <a:p>
            <a:r>
              <a:rPr lang="en-US" dirty="0">
                <a:latin typeface="Wingdings"/>
              </a:rPr>
              <a:t>􏰀</a:t>
            </a:r>
            <a:r>
              <a:rPr lang="en-US" dirty="0"/>
              <a:t>Returns a reference to the new object created </a:t>
            </a:r>
          </a:p>
          <a:p>
            <a:r>
              <a:rPr lang="en-US" dirty="0">
                <a:latin typeface="Wingdings"/>
              </a:rPr>
              <a:t>􏰀</a:t>
            </a:r>
            <a:r>
              <a:rPr lang="en-US" dirty="0"/>
              <a:t>Constructors can have parameters </a:t>
            </a:r>
          </a:p>
          <a:p>
            <a:pPr lvl="1"/>
            <a:r>
              <a:rPr lang="en-US" sz="2600" dirty="0">
                <a:latin typeface="Consolas"/>
                <a:cs typeface="Consolas"/>
              </a:rPr>
              <a:t>String s = new String();</a:t>
            </a:r>
          </a:p>
          <a:p>
            <a:pPr lvl="1"/>
            <a:r>
              <a:rPr lang="en-US" sz="2600" dirty="0">
                <a:latin typeface="Consolas"/>
                <a:cs typeface="Consolas"/>
              </a:rPr>
              <a:t>String s = new String(“ABC”);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26650647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lnSpcReduction="10000"/>
          </a:bodyPr>
          <a:lstStyle/>
          <a:p>
            <a:r>
              <a:rPr lang="en-US" dirty="0">
                <a:latin typeface="Wingdings"/>
              </a:rPr>
              <a:t>􏰀</a:t>
            </a:r>
            <a:r>
              <a:rPr lang="en-US" dirty="0"/>
              <a:t>Constructor method contains operations we want to execute on each object as soon as it is created (make sure attributes are always initialized!)</a:t>
            </a:r>
            <a:endParaRPr lang="en-US" dirty="0">
              <a:solidFill>
                <a:srgbClr val="F79646"/>
              </a:solidFill>
            </a:endParaRPr>
          </a:p>
          <a:p>
            <a:r>
              <a:rPr lang="en-US" dirty="0">
                <a:latin typeface="Wingdings"/>
              </a:rPr>
              <a:t>􏰀</a:t>
            </a:r>
            <a:r>
              <a:rPr lang="en-US" dirty="0"/>
              <a:t>Overloading of constructors is often used </a:t>
            </a:r>
          </a:p>
          <a:p>
            <a:r>
              <a:rPr lang="en-US" dirty="0">
                <a:latin typeface="Wingdings"/>
              </a:rPr>
              <a:t>􏰀</a:t>
            </a:r>
            <a:r>
              <a:rPr lang="en-US" dirty="0"/>
              <a:t>If a Constructor is not declared, a default one (with no parameters) is defined. </a:t>
            </a:r>
            <a:r>
              <a:rPr lang="en-US" dirty="0">
                <a:solidFill>
                  <a:schemeClr val="accent6">
                    <a:lumMod val="75000"/>
                  </a:schemeClr>
                </a:solidFill>
              </a:rPr>
              <a:t>If a constructor with parameters is defined, the default one is disabled!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228958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public class Car {</a:t>
            </a:r>
          </a:p>
          <a:p>
            <a:pPr marL="0" indent="0">
              <a:buNone/>
            </a:pPr>
            <a:r>
              <a:rPr lang="en-US" dirty="0">
                <a:latin typeface="Consolas"/>
                <a:cs typeface="Consolas"/>
              </a:rPr>
              <a:t>	</a:t>
            </a:r>
            <a:r>
              <a:rPr lang="en-US" dirty="0">
                <a:solidFill>
                  <a:srgbClr val="000000"/>
                </a:solidFill>
                <a:latin typeface="Consolas"/>
                <a:cs typeface="Consolas"/>
              </a:rPr>
              <a:t>private</a:t>
            </a:r>
            <a:r>
              <a:rPr lang="en-US" dirty="0">
                <a:solidFill>
                  <a:srgbClr val="E46C0A"/>
                </a:solidFill>
                <a:latin typeface="Consolas"/>
                <a:cs typeface="Consolas"/>
              </a:rPr>
              <a:t> </a:t>
            </a:r>
            <a:r>
              <a:rPr lang="en-US" dirty="0">
                <a:latin typeface="Consolas"/>
                <a:cs typeface="Consolas"/>
              </a:rPr>
              <a:t>String color;</a:t>
            </a:r>
          </a:p>
          <a:p>
            <a:pPr marL="0" indent="0">
              <a:buNone/>
            </a:pPr>
            <a:r>
              <a:rPr lang="en-US" dirty="0">
                <a:latin typeface="Consolas"/>
                <a:cs typeface="Consolas"/>
              </a:rPr>
              <a:t>	public</a:t>
            </a:r>
            <a:r>
              <a:rPr lang="en-US" dirty="0">
                <a:solidFill>
                  <a:srgbClr val="E46C0A"/>
                </a:solidFill>
                <a:latin typeface="Consolas"/>
                <a:cs typeface="Consolas"/>
              </a:rPr>
              <a:t> </a:t>
            </a:r>
            <a:r>
              <a:rPr lang="en-US" dirty="0">
                <a:solidFill>
                  <a:srgbClr val="000000"/>
                </a:solidFill>
                <a:latin typeface="Consolas"/>
                <a:cs typeface="Consolas"/>
              </a:rPr>
              <a:t>void</a:t>
            </a:r>
            <a:r>
              <a:rPr lang="en-US" dirty="0">
                <a:solidFill>
                  <a:srgbClr val="E46C0A"/>
                </a:solidFill>
                <a:latin typeface="Consolas"/>
                <a:cs typeface="Consolas"/>
              </a:rPr>
              <a:t> </a:t>
            </a:r>
            <a:r>
              <a:rPr lang="en-US" dirty="0">
                <a:latin typeface="Consolas"/>
                <a:cs typeface="Consolas"/>
              </a:rPr>
              <a:t>paint(String </a:t>
            </a:r>
            <a:r>
              <a:rPr lang="en-US" dirty="0" err="1">
                <a:latin typeface="Consolas"/>
                <a:cs typeface="Consolas"/>
              </a:rPr>
              <a:t>newColor</a:t>
            </a:r>
            <a:r>
              <a:rPr lang="en-US" dirty="0">
                <a:latin typeface="Consolas"/>
                <a:cs typeface="Consolas"/>
              </a:rPr>
              <a:t>) { </a:t>
            </a:r>
          </a:p>
          <a:p>
            <a:pPr marL="0" indent="0">
              <a:buNone/>
            </a:pPr>
            <a:r>
              <a:rPr lang="en-US" dirty="0">
                <a:latin typeface="Consolas"/>
                <a:cs typeface="Consolas"/>
              </a:rPr>
              <a:t>		color = </a:t>
            </a:r>
            <a:r>
              <a:rPr lang="en-US" dirty="0" err="1">
                <a:latin typeface="Consolas"/>
                <a:cs typeface="Consolas"/>
              </a:rPr>
              <a:t>newColor</a:t>
            </a:r>
            <a:r>
              <a:rPr lang="en-US" dirty="0">
                <a:latin typeface="Consolas"/>
                <a:cs typeface="Consolas"/>
              </a:rPr>
              <a:t>; </a:t>
            </a:r>
          </a:p>
          <a:p>
            <a:pPr marL="0" indent="0">
              <a:buNone/>
            </a:pPr>
            <a:r>
              <a:rPr lang="en-US" dirty="0">
                <a:latin typeface="Consolas"/>
                <a:cs typeface="Consolas"/>
              </a:rPr>
              <a:t>	</a:t>
            </a:r>
            <a:r>
              <a:rPr lang="it-IT" dirty="0">
                <a:latin typeface="Consolas"/>
                <a:cs typeface="Consolas"/>
              </a:rPr>
              <a:t>}</a:t>
            </a:r>
          </a:p>
          <a:p>
            <a:pPr marL="0" indent="0">
              <a:buNone/>
            </a:pPr>
            <a:r>
              <a:rPr lang="it-IT" dirty="0">
                <a:solidFill>
                  <a:schemeClr val="accent6"/>
                </a:solidFill>
                <a:latin typeface="Consolas"/>
                <a:cs typeface="Consolas"/>
              </a:rPr>
              <a:t>		</a:t>
            </a:r>
          </a:p>
          <a:p>
            <a:pPr marL="0" indent="0">
              <a:buNone/>
            </a:pPr>
            <a:r>
              <a:rPr lang="it-IT" dirty="0">
                <a:solidFill>
                  <a:schemeClr val="accent6"/>
                </a:solidFill>
                <a:latin typeface="Consolas"/>
                <a:cs typeface="Consolas"/>
              </a:rPr>
              <a:t>	</a:t>
            </a:r>
            <a:r>
              <a:rPr lang="it-IT" dirty="0">
                <a:solidFill>
                  <a:schemeClr val="accent6">
                    <a:lumMod val="75000"/>
                  </a:schemeClr>
                </a:solidFill>
                <a:latin typeface="Consolas"/>
                <a:cs typeface="Consolas"/>
              </a:rPr>
              <a:t>	/* </a:t>
            </a:r>
            <a:r>
              <a:rPr lang="it-IT" dirty="0" err="1">
                <a:solidFill>
                  <a:schemeClr val="accent6">
                    <a:lumMod val="75000"/>
                  </a:schemeClr>
                </a:solidFill>
                <a:latin typeface="Consolas"/>
                <a:cs typeface="Consolas"/>
              </a:rPr>
              <a:t>this</a:t>
            </a:r>
            <a:r>
              <a:rPr lang="it-IT" dirty="0">
                <a:solidFill>
                  <a:schemeClr val="accent6">
                    <a:lumMod val="75000"/>
                  </a:schemeClr>
                </a:solidFill>
                <a:latin typeface="Consolas"/>
                <a:cs typeface="Consolas"/>
              </a:rPr>
              <a:t> </a:t>
            </a:r>
            <a:r>
              <a:rPr lang="it-IT" dirty="0" err="1">
                <a:solidFill>
                  <a:schemeClr val="accent6">
                    <a:lumMod val="75000"/>
                  </a:schemeClr>
                </a:solidFill>
                <a:latin typeface="Consolas"/>
                <a:cs typeface="Consolas"/>
              </a:rPr>
              <a:t>is</a:t>
            </a:r>
            <a:r>
              <a:rPr lang="it-IT" dirty="0">
                <a:solidFill>
                  <a:schemeClr val="accent6">
                    <a:lumMod val="75000"/>
                  </a:schemeClr>
                </a:solidFill>
                <a:latin typeface="Consolas"/>
                <a:cs typeface="Consolas"/>
              </a:rPr>
              <a:t> a </a:t>
            </a:r>
            <a:r>
              <a:rPr lang="it-IT" dirty="0" err="1">
                <a:solidFill>
                  <a:schemeClr val="accent6">
                    <a:lumMod val="75000"/>
                  </a:schemeClr>
                </a:solidFill>
                <a:latin typeface="Consolas"/>
                <a:cs typeface="Consolas"/>
              </a:rPr>
              <a:t>constructor</a:t>
            </a:r>
            <a:r>
              <a:rPr lang="it-IT" dirty="0">
                <a:solidFill>
                  <a:schemeClr val="accent6">
                    <a:lumMod val="75000"/>
                  </a:schemeClr>
                </a:solidFill>
                <a:latin typeface="Consolas"/>
                <a:cs typeface="Consolas"/>
              </a:rPr>
              <a:t> */	</a:t>
            </a:r>
          </a:p>
          <a:p>
            <a:pPr marL="0" indent="0">
              <a:buNone/>
            </a:pPr>
            <a:r>
              <a:rPr lang="it-IT" dirty="0">
                <a:solidFill>
                  <a:schemeClr val="accent6">
                    <a:lumMod val="75000"/>
                  </a:schemeClr>
                </a:solidFill>
                <a:latin typeface="Consolas"/>
                <a:cs typeface="Consolas"/>
              </a:rPr>
              <a:t>		public Car(</a:t>
            </a:r>
            <a:r>
              <a:rPr lang="it-IT" dirty="0" err="1">
                <a:solidFill>
                  <a:schemeClr val="accent6">
                    <a:lumMod val="75000"/>
                  </a:schemeClr>
                </a:solidFill>
                <a:latin typeface="Consolas"/>
                <a:cs typeface="Consolas"/>
              </a:rPr>
              <a:t>String</a:t>
            </a:r>
            <a:r>
              <a:rPr lang="it-IT" dirty="0">
                <a:solidFill>
                  <a:schemeClr val="accent6">
                    <a:lumMod val="75000"/>
                  </a:schemeClr>
                </a:solidFill>
                <a:latin typeface="Consolas"/>
                <a:cs typeface="Consolas"/>
              </a:rPr>
              <a:t> c) {</a:t>
            </a:r>
          </a:p>
          <a:p>
            <a:pPr marL="0" indent="0">
              <a:buNone/>
            </a:pPr>
            <a:r>
              <a:rPr lang="it-IT" dirty="0">
                <a:solidFill>
                  <a:schemeClr val="accent6">
                    <a:lumMod val="75000"/>
                  </a:schemeClr>
                </a:solidFill>
                <a:latin typeface="Consolas"/>
                <a:cs typeface="Consolas"/>
              </a:rPr>
              <a:t>			color = c;</a:t>
            </a:r>
          </a:p>
          <a:p>
            <a:pPr marL="0" indent="0">
              <a:buNone/>
            </a:pPr>
            <a:r>
              <a:rPr lang="it-IT" dirty="0">
                <a:solidFill>
                  <a:schemeClr val="accent6">
                    <a:lumMod val="75000"/>
                  </a:schemeClr>
                </a:solidFill>
                <a:latin typeface="Consolas"/>
                <a:cs typeface="Consolas"/>
              </a:rPr>
              <a:t>		}</a:t>
            </a:r>
          </a:p>
          <a:p>
            <a:pPr marL="0" indent="0">
              <a:buNone/>
            </a:pPr>
            <a:r>
              <a:rPr lang="it-IT" dirty="0">
                <a:latin typeface="Consolas"/>
                <a:cs typeface="Consolas"/>
              </a:rPr>
              <a:t>	</a:t>
            </a:r>
          </a:p>
          <a:p>
            <a:pPr marL="0" indent="0">
              <a:buNone/>
            </a:pPr>
            <a:r>
              <a:rPr lang="it-IT" dirty="0">
                <a:latin typeface="Consolas"/>
                <a:cs typeface="Consolas"/>
              </a:rPr>
              <a:t>	public </a:t>
            </a:r>
            <a:r>
              <a:rPr lang="it-IT" dirty="0" err="1">
                <a:latin typeface="Consolas"/>
                <a:cs typeface="Consolas"/>
              </a:rPr>
              <a:t>static</a:t>
            </a:r>
            <a:r>
              <a:rPr lang="it-IT" dirty="0">
                <a:latin typeface="Consolas"/>
                <a:cs typeface="Consolas"/>
              </a:rPr>
              <a:t> </a:t>
            </a:r>
            <a:r>
              <a:rPr lang="it-IT" dirty="0" err="1">
                <a:latin typeface="Consolas"/>
                <a:cs typeface="Consolas"/>
              </a:rPr>
              <a:t>void</a:t>
            </a:r>
            <a:r>
              <a:rPr lang="it-IT" dirty="0">
                <a:latin typeface="Consolas"/>
                <a:cs typeface="Consolas"/>
              </a:rPr>
              <a:t> </a:t>
            </a:r>
            <a:r>
              <a:rPr lang="it-IT" dirty="0" err="1">
                <a:latin typeface="Consolas"/>
                <a:cs typeface="Consolas"/>
              </a:rPr>
              <a:t>main</a:t>
            </a:r>
            <a:r>
              <a:rPr lang="it-IT" dirty="0">
                <a:latin typeface="Consolas"/>
                <a:cs typeface="Consolas"/>
              </a:rPr>
              <a:t>(</a:t>
            </a:r>
            <a:r>
              <a:rPr lang="it-IT" dirty="0" err="1">
                <a:latin typeface="Consolas"/>
                <a:cs typeface="Consolas"/>
              </a:rPr>
              <a:t>String</a:t>
            </a:r>
            <a:r>
              <a:rPr lang="it-IT" dirty="0">
                <a:latin typeface="Consolas"/>
                <a:cs typeface="Consolas"/>
              </a:rPr>
              <a:t>[] </a:t>
            </a:r>
            <a:r>
              <a:rPr lang="it-IT" dirty="0" err="1">
                <a:latin typeface="Consolas"/>
                <a:cs typeface="Consolas"/>
              </a:rPr>
              <a:t>args</a:t>
            </a:r>
            <a:r>
              <a:rPr lang="it-IT" dirty="0">
                <a:latin typeface="Consolas"/>
                <a:cs typeface="Consolas"/>
              </a:rPr>
              <a:t>) {</a:t>
            </a:r>
          </a:p>
          <a:p>
            <a:pPr marL="0" indent="0">
              <a:buNone/>
            </a:pPr>
            <a:r>
              <a:rPr lang="it-IT" dirty="0">
                <a:latin typeface="Consolas"/>
                <a:cs typeface="Consolas"/>
              </a:rPr>
              <a:t>		Car c = new Car(“</a:t>
            </a:r>
            <a:r>
              <a:rPr lang="it-IT" dirty="0" err="1">
                <a:latin typeface="Consolas"/>
                <a:cs typeface="Consolas"/>
              </a:rPr>
              <a:t>red</a:t>
            </a:r>
            <a:r>
              <a:rPr lang="it-IT" dirty="0">
                <a:latin typeface="Consolas"/>
                <a:cs typeface="Consolas"/>
              </a:rPr>
              <a:t>”);</a:t>
            </a:r>
          </a:p>
          <a:p>
            <a:pPr marL="0" indent="0">
              <a:buNone/>
            </a:pPr>
            <a:r>
              <a:rPr lang="it-IT" dirty="0">
                <a:latin typeface="Consolas"/>
                <a:cs typeface="Consolas"/>
              </a:rPr>
              <a:t>	}</a:t>
            </a:r>
          </a:p>
          <a:p>
            <a:pPr marL="0" indent="0">
              <a:buNone/>
            </a:pPr>
            <a:r>
              <a:rPr lang="it-IT" dirty="0">
                <a:latin typeface="Consolas"/>
                <a:cs typeface="Consolas"/>
              </a:rPr>
              <a:t>}</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133880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6" name="Content Placeholder 5" descr="Screen Shot 2016-03-04 at 13.13.13.png"/>
          <p:cNvPicPr>
            <a:picLocks noGrp="1" noChangeAspect="1"/>
          </p:cNvPicPr>
          <p:nvPr>
            <p:ph idx="1"/>
          </p:nvPr>
        </p:nvPicPr>
        <p:blipFill>
          <a:blip r:embed="rId2">
            <a:extLst>
              <a:ext uri="{28A0092B-C50C-407E-A947-70E740481C1C}">
                <a14:useLocalDpi xmlns:a14="http://schemas.microsoft.com/office/drawing/2010/main" val="0"/>
              </a:ext>
            </a:extLst>
          </a:blip>
          <a:srcRect t="2878" b="2878"/>
          <a:stretch>
            <a:fillRect/>
          </a:stretch>
        </p:blipFill>
        <p:spPr>
          <a:xfrm>
            <a:off x="755576" y="1600201"/>
            <a:ext cx="7931224" cy="4361868"/>
          </a:xfrm>
        </p:spPr>
      </p:pic>
    </p:spTree>
    <p:extLst>
      <p:ext uri="{BB962C8B-B14F-4D97-AF65-F5344CB8AC3E}">
        <p14:creationId xmlns:p14="http://schemas.microsoft.com/office/powerpoint/2010/main" val="9592634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this</a:t>
            </a:r>
          </a:p>
        </p:txBody>
      </p:sp>
      <p:sp>
        <p:nvSpPr>
          <p:cNvPr id="3" name="Content Placeholder 2"/>
          <p:cNvSpPr>
            <a:spLocks noGrp="1"/>
          </p:cNvSpPr>
          <p:nvPr>
            <p:ph idx="1"/>
          </p:nvPr>
        </p:nvSpPr>
        <p:spPr/>
        <p:txBody>
          <a:bodyPr>
            <a:normAutofit/>
          </a:bodyPr>
          <a:lstStyle/>
          <a:p>
            <a:r>
              <a:rPr lang="en-US" sz="2000" dirty="0">
                <a:latin typeface="Wingdings"/>
              </a:rPr>
              <a:t>􏰀</a:t>
            </a:r>
            <a:r>
              <a:rPr lang="en-US" sz="2000" b="1" dirty="0"/>
              <a:t>It can be useful in methods to distinguish object attributes from local variables </a:t>
            </a:r>
            <a:r>
              <a:rPr lang="en-US" sz="2000" dirty="0"/>
              <a:t>(</a:t>
            </a:r>
            <a:r>
              <a:rPr lang="en-US" sz="2000" dirty="0">
                <a:solidFill>
                  <a:srgbClr val="E46C0A"/>
                </a:solidFill>
              </a:rPr>
              <a:t>this </a:t>
            </a:r>
            <a:r>
              <a:rPr lang="en-US" sz="2000" dirty="0"/>
              <a:t>represents a reference to the current object)</a:t>
            </a:r>
          </a:p>
          <a:p>
            <a:pPr marL="0" indent="0">
              <a:buNone/>
            </a:pPr>
            <a:r>
              <a:rPr lang="en-US" sz="2000" b="1" dirty="0">
                <a:latin typeface="Consolas"/>
                <a:cs typeface="Consolas"/>
              </a:rPr>
              <a:t>class Car{ </a:t>
            </a:r>
          </a:p>
          <a:p>
            <a:pPr marL="0" indent="0">
              <a:buNone/>
            </a:pPr>
            <a:r>
              <a:rPr lang="en-US" sz="2000" b="1" dirty="0">
                <a:latin typeface="Consolas"/>
                <a:cs typeface="Consolas"/>
              </a:rPr>
              <a:t>	String color; </a:t>
            </a:r>
          </a:p>
          <a:p>
            <a:pPr marL="0" indent="0">
              <a:buNone/>
            </a:pPr>
            <a:r>
              <a:rPr lang="en-US" sz="2000" b="1" dirty="0">
                <a:latin typeface="Consolas"/>
                <a:cs typeface="Consolas"/>
              </a:rPr>
              <a:t>	... </a:t>
            </a:r>
          </a:p>
          <a:p>
            <a:pPr marL="0" indent="0">
              <a:buNone/>
            </a:pPr>
            <a:r>
              <a:rPr lang="en-US" sz="2000" b="1" dirty="0">
                <a:latin typeface="Consolas"/>
                <a:cs typeface="Consolas"/>
              </a:rPr>
              <a:t>	</a:t>
            </a:r>
            <a:r>
              <a:rPr lang="it-IT" sz="2000" b="1" dirty="0">
                <a:latin typeface="Consolas"/>
                <a:cs typeface="Consolas"/>
              </a:rPr>
              <a:t>public Car(</a:t>
            </a:r>
            <a:r>
              <a:rPr lang="it-IT" sz="2000" b="1" dirty="0" err="1">
                <a:latin typeface="Consolas"/>
                <a:cs typeface="Consolas"/>
              </a:rPr>
              <a:t>String</a:t>
            </a:r>
            <a:r>
              <a:rPr lang="it-IT" sz="2000" b="1" dirty="0">
                <a:latin typeface="Consolas"/>
                <a:cs typeface="Consolas"/>
              </a:rPr>
              <a:t> color) {</a:t>
            </a:r>
          </a:p>
          <a:p>
            <a:pPr marL="0" indent="0">
              <a:buNone/>
            </a:pPr>
            <a:r>
              <a:rPr lang="it-IT" sz="2000" b="1" dirty="0">
                <a:latin typeface="Consolas"/>
                <a:cs typeface="Consolas"/>
              </a:rPr>
              <a:t>			</a:t>
            </a:r>
            <a:r>
              <a:rPr lang="it-IT" sz="2000" b="1" dirty="0" err="1">
                <a:solidFill>
                  <a:schemeClr val="accent6">
                    <a:lumMod val="75000"/>
                  </a:schemeClr>
                </a:solidFill>
                <a:latin typeface="Consolas"/>
                <a:cs typeface="Consolas"/>
              </a:rPr>
              <a:t>this.color</a:t>
            </a:r>
            <a:r>
              <a:rPr lang="it-IT" sz="2000" b="1" dirty="0">
                <a:solidFill>
                  <a:schemeClr val="accent6">
                    <a:lumMod val="75000"/>
                  </a:schemeClr>
                </a:solidFill>
                <a:latin typeface="Consolas"/>
                <a:cs typeface="Consolas"/>
              </a:rPr>
              <a:t> = color;</a:t>
            </a:r>
          </a:p>
          <a:p>
            <a:pPr marL="0" indent="0">
              <a:buNone/>
            </a:pPr>
            <a:r>
              <a:rPr lang="it-IT" sz="2000" b="1" dirty="0">
                <a:latin typeface="Consolas"/>
                <a:cs typeface="Consolas"/>
              </a:rPr>
              <a:t>	}</a:t>
            </a:r>
          </a:p>
          <a:p>
            <a:pPr marL="0" indent="0">
              <a:buNone/>
            </a:pPr>
            <a:r>
              <a:rPr lang="en-US" sz="2000" b="1" dirty="0">
                <a:latin typeface="Consolas"/>
                <a:cs typeface="Consolas"/>
              </a:rPr>
              <a:t>} </a:t>
            </a:r>
          </a:p>
          <a:p>
            <a:r>
              <a:rPr lang="en-US" sz="2000" dirty="0"/>
              <a:t>Methods accessing attributes or methods of the same object do not need using object reference (</a:t>
            </a:r>
            <a:r>
              <a:rPr lang="en-US" sz="2000" dirty="0">
                <a:solidFill>
                  <a:srgbClr val="F79646"/>
                </a:solidFill>
              </a:rPr>
              <a:t>this</a:t>
            </a:r>
            <a:r>
              <a:rPr lang="en-US" sz="2000" dirty="0"/>
              <a:t> implied)</a:t>
            </a:r>
          </a:p>
          <a:p>
            <a:pPr marL="0" indent="0">
              <a:buNone/>
            </a:pP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60</a:t>
            </a:fld>
            <a:endParaRPr lang="it-IT" dirty="0"/>
          </a:p>
        </p:txBody>
      </p:sp>
    </p:spTree>
    <p:extLst>
      <p:ext uri="{BB962C8B-B14F-4D97-AF65-F5344CB8AC3E}">
        <p14:creationId xmlns:p14="http://schemas.microsoft.com/office/powerpoint/2010/main" val="20334040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this</a:t>
            </a:r>
          </a:p>
        </p:txBody>
      </p:sp>
      <p:sp>
        <p:nvSpPr>
          <p:cNvPr id="3" name="Content Placeholder 2"/>
          <p:cNvSpPr>
            <a:spLocks noGrp="1"/>
          </p:cNvSpPr>
          <p:nvPr>
            <p:ph idx="1"/>
          </p:nvPr>
        </p:nvSpPr>
        <p:spPr/>
        <p:txBody>
          <a:bodyPr>
            <a:normAutofit fontScale="92500"/>
          </a:bodyPr>
          <a:lstStyle/>
          <a:p>
            <a:r>
              <a:rPr lang="en-US" sz="2000" dirty="0">
                <a:latin typeface="Wingdings"/>
              </a:rPr>
              <a:t>􏰀</a:t>
            </a:r>
            <a:r>
              <a:rPr lang="en-US" sz="2000" dirty="0"/>
              <a:t>It is worth noting that, for reducing the number of errors in code, </a:t>
            </a:r>
            <a:r>
              <a:rPr lang="en-US" sz="2000" dirty="0">
                <a:solidFill>
                  <a:srgbClr val="E46C0A"/>
                </a:solidFill>
              </a:rPr>
              <a:t>using the same name for method parameters and class attributes is a good </a:t>
            </a:r>
            <a:r>
              <a:rPr lang="en-US" sz="2000" dirty="0" err="1">
                <a:solidFill>
                  <a:srgbClr val="E46C0A"/>
                </a:solidFill>
              </a:rPr>
              <a:t>pratice</a:t>
            </a:r>
            <a:r>
              <a:rPr lang="en-US" sz="2000" dirty="0"/>
              <a:t>!</a:t>
            </a:r>
          </a:p>
          <a:p>
            <a:pPr marL="0" indent="0">
              <a:buNone/>
            </a:pPr>
            <a:r>
              <a:rPr lang="en-US" sz="2000" b="1" dirty="0">
                <a:latin typeface="Consolas"/>
                <a:cs typeface="Consolas"/>
              </a:rPr>
              <a:t>class Car{ </a:t>
            </a:r>
          </a:p>
          <a:p>
            <a:pPr marL="0" indent="0">
              <a:buNone/>
            </a:pPr>
            <a:r>
              <a:rPr lang="en-US" sz="2000" b="1" dirty="0">
                <a:latin typeface="Consolas"/>
                <a:cs typeface="Consolas"/>
              </a:rPr>
              <a:t>	String color; </a:t>
            </a:r>
          </a:p>
          <a:p>
            <a:pPr marL="0" indent="0">
              <a:buNone/>
            </a:pPr>
            <a:r>
              <a:rPr lang="en-US" sz="2000" b="1" dirty="0">
                <a:latin typeface="Consolas"/>
                <a:cs typeface="Consolas"/>
              </a:rPr>
              <a:t>	... </a:t>
            </a:r>
          </a:p>
          <a:p>
            <a:pPr marL="0" indent="0">
              <a:buNone/>
            </a:pPr>
            <a:r>
              <a:rPr lang="en-US" sz="2000" b="1" dirty="0">
                <a:latin typeface="Consolas"/>
                <a:cs typeface="Consolas"/>
              </a:rPr>
              <a:t>	</a:t>
            </a:r>
            <a:r>
              <a:rPr lang="it-IT" sz="2000" b="1" dirty="0">
                <a:latin typeface="Consolas"/>
                <a:cs typeface="Consolas"/>
              </a:rPr>
              <a:t>public Car(</a:t>
            </a:r>
            <a:r>
              <a:rPr lang="it-IT" sz="2000" b="1" dirty="0" err="1">
                <a:latin typeface="Consolas"/>
                <a:cs typeface="Consolas"/>
              </a:rPr>
              <a:t>String</a:t>
            </a:r>
            <a:r>
              <a:rPr lang="it-IT" sz="2000" b="1" dirty="0">
                <a:latin typeface="Consolas"/>
                <a:cs typeface="Consolas"/>
              </a:rPr>
              <a:t> color) {</a:t>
            </a:r>
          </a:p>
          <a:p>
            <a:pPr marL="0" indent="0">
              <a:buNone/>
            </a:pPr>
            <a:r>
              <a:rPr lang="it-IT" sz="2000" b="1" dirty="0">
                <a:latin typeface="Consolas"/>
                <a:cs typeface="Consolas"/>
              </a:rPr>
              <a:t>		</a:t>
            </a:r>
            <a:r>
              <a:rPr lang="it-IT" sz="2000" b="1" dirty="0" err="1">
                <a:solidFill>
                  <a:schemeClr val="accent6">
                    <a:lumMod val="75000"/>
                  </a:schemeClr>
                </a:solidFill>
                <a:latin typeface="Consolas"/>
                <a:cs typeface="Consolas"/>
              </a:rPr>
              <a:t>this.color</a:t>
            </a:r>
            <a:r>
              <a:rPr lang="it-IT" sz="2000" b="1" dirty="0">
                <a:solidFill>
                  <a:schemeClr val="accent6">
                    <a:lumMod val="75000"/>
                  </a:schemeClr>
                </a:solidFill>
                <a:latin typeface="Consolas"/>
                <a:cs typeface="Consolas"/>
              </a:rPr>
              <a:t> = color;</a:t>
            </a:r>
          </a:p>
          <a:p>
            <a:pPr marL="0" indent="0">
              <a:buNone/>
            </a:pPr>
            <a:r>
              <a:rPr lang="it-IT" sz="2000" b="1" dirty="0">
                <a:latin typeface="Consolas"/>
                <a:cs typeface="Consolas"/>
              </a:rPr>
              <a:t>	}</a:t>
            </a:r>
          </a:p>
          <a:p>
            <a:pPr marL="0" indent="0">
              <a:buNone/>
            </a:pPr>
            <a:endParaRPr lang="it-IT" sz="2000" b="1" dirty="0">
              <a:latin typeface="Consolas"/>
              <a:cs typeface="Consolas"/>
            </a:endParaRPr>
          </a:p>
          <a:p>
            <a:pPr marL="0" indent="0">
              <a:buNone/>
            </a:pPr>
            <a:r>
              <a:rPr lang="it-IT" sz="2000" b="1" dirty="0">
                <a:latin typeface="Consolas"/>
                <a:cs typeface="Consolas"/>
              </a:rPr>
              <a:t>	public </a:t>
            </a:r>
            <a:r>
              <a:rPr lang="it-IT" sz="2000" b="1" dirty="0" err="1">
                <a:latin typeface="Consolas"/>
                <a:cs typeface="Consolas"/>
              </a:rPr>
              <a:t>paint</a:t>
            </a:r>
            <a:r>
              <a:rPr lang="it-IT" sz="2000" b="1" dirty="0">
                <a:latin typeface="Consolas"/>
                <a:cs typeface="Consolas"/>
              </a:rPr>
              <a:t>(</a:t>
            </a:r>
            <a:r>
              <a:rPr lang="it-IT" sz="2000" b="1" dirty="0" err="1">
                <a:latin typeface="Consolas"/>
                <a:cs typeface="Consolas"/>
              </a:rPr>
              <a:t>String</a:t>
            </a:r>
            <a:r>
              <a:rPr lang="it-IT" sz="2000" b="1" dirty="0">
                <a:latin typeface="Consolas"/>
                <a:cs typeface="Consolas"/>
              </a:rPr>
              <a:t> color) {</a:t>
            </a:r>
          </a:p>
          <a:p>
            <a:pPr marL="0" indent="0">
              <a:buNone/>
            </a:pPr>
            <a:r>
              <a:rPr lang="it-IT" sz="2000" b="1" dirty="0">
                <a:latin typeface="Consolas"/>
                <a:cs typeface="Consolas"/>
              </a:rPr>
              <a:t>		</a:t>
            </a:r>
            <a:r>
              <a:rPr lang="it-IT" sz="2000" b="1" dirty="0" err="1">
                <a:solidFill>
                  <a:srgbClr val="E46C0A"/>
                </a:solidFill>
                <a:latin typeface="Consolas"/>
                <a:cs typeface="Consolas"/>
              </a:rPr>
              <a:t>this.color</a:t>
            </a:r>
            <a:r>
              <a:rPr lang="it-IT" sz="2000" b="1" dirty="0">
                <a:solidFill>
                  <a:srgbClr val="E46C0A"/>
                </a:solidFill>
                <a:latin typeface="Consolas"/>
                <a:cs typeface="Consolas"/>
              </a:rPr>
              <a:t> = color;</a:t>
            </a:r>
          </a:p>
          <a:p>
            <a:pPr marL="0" indent="0">
              <a:buNone/>
            </a:pPr>
            <a:r>
              <a:rPr lang="en-US" sz="2000" b="1" dirty="0">
                <a:latin typeface="Consolas"/>
                <a:cs typeface="Consolas"/>
              </a:rPr>
              <a:t>	} </a:t>
            </a:r>
          </a:p>
          <a:p>
            <a:pPr marL="0" indent="0">
              <a:buNone/>
            </a:pPr>
            <a:r>
              <a:rPr lang="en-US" sz="2000" b="1" dirty="0">
                <a:latin typeface="Consolas"/>
                <a:cs typeface="Consolas"/>
              </a:rPr>
              <a:t>}</a:t>
            </a:r>
          </a:p>
          <a:p>
            <a:pPr marL="0" indent="0">
              <a:buNone/>
            </a:pP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10526965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 and Setters</a:t>
            </a:r>
          </a:p>
        </p:txBody>
      </p:sp>
      <p:sp>
        <p:nvSpPr>
          <p:cNvPr id="3" name="Content Placeholder 2"/>
          <p:cNvSpPr>
            <a:spLocks noGrp="1"/>
          </p:cNvSpPr>
          <p:nvPr>
            <p:ph idx="1"/>
          </p:nvPr>
        </p:nvSpPr>
        <p:spPr/>
        <p:txBody>
          <a:bodyPr>
            <a:normAutofit lnSpcReduction="10000"/>
          </a:bodyPr>
          <a:lstStyle/>
          <a:p>
            <a:r>
              <a:rPr lang="en-US" sz="2000" dirty="0">
                <a:latin typeface="Wingdings"/>
              </a:rPr>
              <a:t>􏰀</a:t>
            </a:r>
            <a:r>
              <a:rPr lang="en-US" sz="2000" dirty="0"/>
              <a:t>Since attributes are usually kept </a:t>
            </a:r>
            <a:r>
              <a:rPr lang="en-US" sz="2000" dirty="0">
                <a:solidFill>
                  <a:srgbClr val="E46C0A"/>
                </a:solidFill>
              </a:rPr>
              <a:t>private, </a:t>
            </a:r>
            <a:r>
              <a:rPr lang="en-US" sz="2000" dirty="0"/>
              <a:t>methods for reading and writing them are frequently useful. These methods are called getters and setters.</a:t>
            </a:r>
            <a:endParaRPr lang="en-US" sz="2000" dirty="0">
              <a:solidFill>
                <a:srgbClr val="E46C0A"/>
              </a:solidFill>
            </a:endParaRPr>
          </a:p>
          <a:p>
            <a:pPr marL="0" indent="0">
              <a:buNone/>
            </a:pPr>
            <a:r>
              <a:rPr lang="en-US" sz="2000" b="1" dirty="0">
                <a:latin typeface="Consolas"/>
                <a:cs typeface="Consolas"/>
              </a:rPr>
              <a:t>class Car { </a:t>
            </a:r>
          </a:p>
          <a:p>
            <a:pPr marL="0" indent="0">
              <a:buNone/>
            </a:pPr>
            <a:r>
              <a:rPr lang="en-US" sz="2000" b="1" dirty="0">
                <a:latin typeface="Consolas"/>
                <a:cs typeface="Consolas"/>
              </a:rPr>
              <a:t>	</a:t>
            </a:r>
            <a:r>
              <a:rPr lang="en-US" sz="2000" b="1" dirty="0">
                <a:solidFill>
                  <a:srgbClr val="008000"/>
                </a:solidFill>
                <a:latin typeface="Consolas"/>
                <a:cs typeface="Consolas"/>
              </a:rPr>
              <a:t>String</a:t>
            </a:r>
            <a:r>
              <a:rPr lang="en-US" sz="2000" b="1" dirty="0">
                <a:latin typeface="Consolas"/>
                <a:cs typeface="Consolas"/>
              </a:rPr>
              <a:t> </a:t>
            </a:r>
            <a:r>
              <a:rPr lang="en-US" sz="2000" b="1" dirty="0">
                <a:solidFill>
                  <a:schemeClr val="accent6">
                    <a:lumMod val="75000"/>
                  </a:schemeClr>
                </a:solidFill>
                <a:latin typeface="Consolas"/>
                <a:cs typeface="Consolas"/>
              </a:rPr>
              <a:t>color</a:t>
            </a:r>
            <a:r>
              <a:rPr lang="en-US" sz="2000" b="1" dirty="0">
                <a:latin typeface="Consolas"/>
                <a:cs typeface="Consolas"/>
              </a:rPr>
              <a:t>; </a:t>
            </a:r>
          </a:p>
          <a:p>
            <a:pPr marL="0" indent="0">
              <a:buNone/>
            </a:pPr>
            <a:r>
              <a:rPr lang="en-US" sz="2000" b="1" dirty="0">
                <a:latin typeface="Consolas"/>
                <a:cs typeface="Consolas"/>
              </a:rPr>
              <a:t>	... </a:t>
            </a:r>
          </a:p>
          <a:p>
            <a:pPr marL="0" indent="0">
              <a:buNone/>
            </a:pPr>
            <a:r>
              <a:rPr lang="en-US" sz="2000" b="1" dirty="0">
                <a:latin typeface="Consolas"/>
                <a:cs typeface="Consolas"/>
              </a:rPr>
              <a:t>	public </a:t>
            </a:r>
            <a:r>
              <a:rPr lang="en-US" sz="2000" b="1" dirty="0">
                <a:solidFill>
                  <a:srgbClr val="008000"/>
                </a:solidFill>
                <a:latin typeface="Consolas"/>
                <a:cs typeface="Consolas"/>
              </a:rPr>
              <a:t>String</a:t>
            </a:r>
            <a:r>
              <a:rPr lang="en-US" sz="2000" b="1" dirty="0">
                <a:latin typeface="Consolas"/>
                <a:cs typeface="Consolas"/>
              </a:rPr>
              <a:t> </a:t>
            </a:r>
            <a:r>
              <a:rPr lang="en-US" sz="2000" b="1" dirty="0" err="1">
                <a:solidFill>
                  <a:srgbClr val="FF0000"/>
                </a:solidFill>
                <a:latin typeface="Consolas"/>
                <a:cs typeface="Consolas"/>
              </a:rPr>
              <a:t>get</a:t>
            </a:r>
            <a:r>
              <a:rPr lang="en-US" sz="2000" b="1" dirty="0" err="1">
                <a:latin typeface="Consolas"/>
                <a:cs typeface="Consolas"/>
              </a:rPr>
              <a:t>Color</a:t>
            </a:r>
            <a:r>
              <a:rPr lang="en-US" sz="2000" b="1" dirty="0">
                <a:latin typeface="Consolas"/>
                <a:cs typeface="Consolas"/>
              </a:rPr>
              <a:t>() {</a:t>
            </a:r>
          </a:p>
          <a:p>
            <a:pPr marL="0" indent="0">
              <a:buNone/>
            </a:pPr>
            <a:r>
              <a:rPr lang="en-US" sz="2000" b="1" dirty="0">
                <a:latin typeface="Consolas"/>
                <a:cs typeface="Consolas"/>
              </a:rPr>
              <a:t>		return </a:t>
            </a:r>
            <a:r>
              <a:rPr lang="en-US" sz="2000" b="1" dirty="0">
                <a:solidFill>
                  <a:srgbClr val="E46C0A"/>
                </a:solidFill>
                <a:latin typeface="Consolas"/>
                <a:cs typeface="Consolas"/>
              </a:rPr>
              <a:t>color</a:t>
            </a:r>
            <a:r>
              <a:rPr lang="en-US" sz="2000" b="1" dirty="0">
                <a:latin typeface="Consolas"/>
                <a:cs typeface="Consolas"/>
              </a:rPr>
              <a:t>;</a:t>
            </a:r>
          </a:p>
          <a:p>
            <a:pPr marL="0" indent="0">
              <a:buNone/>
            </a:pPr>
            <a:r>
              <a:rPr lang="en-US" sz="2000" b="1" dirty="0">
                <a:latin typeface="Consolas"/>
                <a:cs typeface="Consolas"/>
              </a:rPr>
              <a:t>	}</a:t>
            </a:r>
          </a:p>
          <a:p>
            <a:pPr marL="0" indent="0">
              <a:buNone/>
            </a:pPr>
            <a:endParaRPr lang="en-US" sz="2000" b="1" dirty="0">
              <a:latin typeface="Consolas"/>
              <a:cs typeface="Consolas"/>
            </a:endParaRPr>
          </a:p>
          <a:p>
            <a:pPr marL="0" indent="0">
              <a:buNone/>
            </a:pPr>
            <a:r>
              <a:rPr lang="en-US" sz="2000" b="1" dirty="0">
                <a:latin typeface="Consolas"/>
                <a:cs typeface="Consolas"/>
              </a:rPr>
              <a:t>	public void </a:t>
            </a:r>
            <a:r>
              <a:rPr lang="en-US" sz="2000" b="1" dirty="0" err="1">
                <a:solidFill>
                  <a:srgbClr val="FF0000"/>
                </a:solidFill>
                <a:latin typeface="Consolas"/>
                <a:cs typeface="Consolas"/>
              </a:rPr>
              <a:t>set</a:t>
            </a:r>
            <a:r>
              <a:rPr lang="en-US" sz="2000" b="1" dirty="0" err="1">
                <a:latin typeface="Consolas"/>
                <a:cs typeface="Consolas"/>
              </a:rPr>
              <a:t>Color</a:t>
            </a:r>
            <a:r>
              <a:rPr lang="en-US" sz="2000" b="1" dirty="0">
                <a:latin typeface="Consolas"/>
                <a:cs typeface="Consolas"/>
              </a:rPr>
              <a:t>(</a:t>
            </a:r>
            <a:r>
              <a:rPr lang="en-US" sz="2000" b="1" dirty="0">
                <a:solidFill>
                  <a:srgbClr val="008000"/>
                </a:solidFill>
                <a:latin typeface="Consolas"/>
                <a:cs typeface="Consolas"/>
              </a:rPr>
              <a:t>String</a:t>
            </a:r>
            <a:r>
              <a:rPr lang="en-US" sz="2000" b="1" dirty="0">
                <a:latin typeface="Consolas"/>
                <a:cs typeface="Consolas"/>
              </a:rPr>
              <a:t> </a:t>
            </a:r>
            <a:r>
              <a:rPr lang="en-US" sz="2000" b="1" dirty="0">
                <a:solidFill>
                  <a:srgbClr val="E46C0A"/>
                </a:solidFill>
                <a:latin typeface="Consolas"/>
                <a:cs typeface="Consolas"/>
              </a:rPr>
              <a:t>color</a:t>
            </a:r>
            <a:r>
              <a:rPr lang="en-US" sz="2000" b="1" dirty="0">
                <a:latin typeface="Consolas"/>
                <a:cs typeface="Consolas"/>
              </a:rPr>
              <a:t>) {</a:t>
            </a:r>
          </a:p>
          <a:p>
            <a:pPr marL="0" indent="0">
              <a:buNone/>
            </a:pPr>
            <a:r>
              <a:rPr lang="en-US" sz="2000" b="1" dirty="0">
                <a:latin typeface="Consolas"/>
                <a:cs typeface="Consolas"/>
              </a:rPr>
              <a:t>		</a:t>
            </a:r>
            <a:r>
              <a:rPr lang="en-US" sz="2000" b="1" dirty="0" err="1">
                <a:latin typeface="Consolas"/>
                <a:cs typeface="Consolas"/>
              </a:rPr>
              <a:t>this.</a:t>
            </a:r>
            <a:r>
              <a:rPr lang="en-US" sz="2000" b="1" dirty="0" err="1">
                <a:solidFill>
                  <a:srgbClr val="E46C0A"/>
                </a:solidFill>
                <a:latin typeface="Consolas"/>
                <a:cs typeface="Consolas"/>
              </a:rPr>
              <a:t>color</a:t>
            </a:r>
            <a:r>
              <a:rPr lang="en-US" sz="2000" b="1" dirty="0">
                <a:latin typeface="Consolas"/>
                <a:cs typeface="Consolas"/>
              </a:rPr>
              <a:t> = </a:t>
            </a:r>
            <a:r>
              <a:rPr lang="en-US" sz="2000" b="1" dirty="0">
                <a:solidFill>
                  <a:srgbClr val="E46C0A"/>
                </a:solidFill>
                <a:latin typeface="Consolas"/>
                <a:cs typeface="Consolas"/>
              </a:rPr>
              <a:t>color</a:t>
            </a:r>
            <a:r>
              <a:rPr lang="en-US" sz="2000" b="1" dirty="0">
                <a:latin typeface="Consolas"/>
                <a:cs typeface="Consolas"/>
              </a:rPr>
              <a:t>;</a:t>
            </a:r>
          </a:p>
          <a:p>
            <a:pPr marL="0" indent="0">
              <a:buNone/>
            </a:pPr>
            <a:r>
              <a:rPr lang="en-US" sz="2000" b="1" dirty="0">
                <a:latin typeface="Consolas"/>
                <a:cs typeface="Consolas"/>
              </a:rPr>
              <a:t>	}	</a:t>
            </a:r>
          </a:p>
          <a:p>
            <a:pPr marL="0" indent="0">
              <a:buNone/>
            </a:pPr>
            <a:r>
              <a:rPr lang="en-US" sz="2000" b="1" dirty="0">
                <a:latin typeface="Consolas"/>
                <a:cs typeface="Consolas"/>
              </a:rPr>
              <a:t>}</a:t>
            </a:r>
          </a:p>
          <a:p>
            <a:pPr marL="0" indent="0">
              <a:buNone/>
            </a:pP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62</a:t>
            </a:fld>
            <a:endParaRPr lang="it-IT" dirty="0"/>
          </a:p>
        </p:txBody>
      </p:sp>
    </p:spTree>
    <p:extLst>
      <p:ext uri="{BB962C8B-B14F-4D97-AF65-F5344CB8AC3E}">
        <p14:creationId xmlns:p14="http://schemas.microsoft.com/office/powerpoint/2010/main" val="35905862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Objects Destruction</a:t>
            </a:r>
          </a:p>
        </p:txBody>
      </p:sp>
      <p:sp>
        <p:nvSpPr>
          <p:cNvPr id="3" name="Content Placeholder 2"/>
          <p:cNvSpPr>
            <a:spLocks noGrp="1"/>
          </p:cNvSpPr>
          <p:nvPr>
            <p:ph idx="1"/>
          </p:nvPr>
        </p:nvSpPr>
        <p:spPr/>
        <p:txBody>
          <a:bodyPr/>
          <a:lstStyle/>
          <a:p>
            <a:r>
              <a:rPr lang="en-US" sz="2000" dirty="0">
                <a:latin typeface="Wingdings"/>
              </a:rPr>
              <a:t>􏰀</a:t>
            </a:r>
            <a:r>
              <a:rPr lang="en-US" sz="2000" dirty="0"/>
              <a:t>It is no longer a programmer concern, Java uses </a:t>
            </a:r>
            <a:r>
              <a:rPr lang="en-US" sz="2000" i="1" dirty="0"/>
              <a:t>Garbage Collection (an automatic way for de-allocating unreferenced objects)</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63</a:t>
            </a:fld>
            <a:endParaRPr lang="it-IT" dirty="0"/>
          </a:p>
        </p:txBody>
      </p:sp>
      <p:pic>
        <p:nvPicPr>
          <p:cNvPr id="5" name="Picture 4" descr="Screen Shot 2017-02-09 at 18.28.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431026"/>
            <a:ext cx="5904656" cy="3734278"/>
          </a:xfrm>
          <a:prstGeom prst="rect">
            <a:avLst/>
          </a:prstGeom>
        </p:spPr>
      </p:pic>
    </p:spTree>
    <p:extLst>
      <p:ext uri="{BB962C8B-B14F-4D97-AF65-F5344CB8AC3E}">
        <p14:creationId xmlns:p14="http://schemas.microsoft.com/office/powerpoint/2010/main" val="12926120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dotted notations</a:t>
            </a:r>
          </a:p>
        </p:txBody>
      </p:sp>
      <p:sp>
        <p:nvSpPr>
          <p:cNvPr id="3" name="Content Placeholder 2"/>
          <p:cNvSpPr>
            <a:spLocks noGrp="1"/>
          </p:cNvSpPr>
          <p:nvPr>
            <p:ph idx="1"/>
          </p:nvPr>
        </p:nvSpPr>
        <p:spPr/>
        <p:txBody>
          <a:bodyPr>
            <a:normAutofit/>
          </a:bodyPr>
          <a:lstStyle/>
          <a:p>
            <a:r>
              <a:rPr lang="en-US" dirty="0">
                <a:latin typeface="Wingdings"/>
              </a:rPr>
              <a:t>􏰀</a:t>
            </a:r>
            <a:r>
              <a:rPr lang="en-US" dirty="0"/>
              <a:t>Dotted notations can be combined </a:t>
            </a:r>
          </a:p>
          <a:p>
            <a:pPr lvl="1"/>
            <a:r>
              <a:rPr lang="en-US" b="1" dirty="0" err="1"/>
              <a:t>System.out.println</a:t>
            </a:r>
            <a:r>
              <a:rPr lang="en-US" b="1" dirty="0"/>
              <a:t>(“Hello world!”); </a:t>
            </a:r>
            <a:endParaRPr lang="en-US" dirty="0"/>
          </a:p>
          <a:p>
            <a:r>
              <a:rPr lang="en-US" b="1" dirty="0"/>
              <a:t>System </a:t>
            </a:r>
            <a:r>
              <a:rPr lang="en-US" dirty="0"/>
              <a:t>is a Class in package </a:t>
            </a:r>
            <a:r>
              <a:rPr lang="en-US" dirty="0" err="1"/>
              <a:t>java.lang</a:t>
            </a:r>
            <a:endParaRPr lang="en-US" dirty="0"/>
          </a:p>
          <a:p>
            <a:r>
              <a:rPr lang="en-US" b="1" dirty="0"/>
              <a:t>Out </a:t>
            </a:r>
            <a:r>
              <a:rPr lang="en-US" dirty="0"/>
              <a:t>is a (static) attribute of System referencing an object of type </a:t>
            </a:r>
            <a:r>
              <a:rPr lang="en-US" b="1" dirty="0" err="1"/>
              <a:t>PrintStream</a:t>
            </a:r>
            <a:r>
              <a:rPr lang="en-US" b="1" dirty="0"/>
              <a:t> </a:t>
            </a:r>
            <a:r>
              <a:rPr lang="en-US" dirty="0"/>
              <a:t>(representing the standard output) </a:t>
            </a:r>
          </a:p>
          <a:p>
            <a:r>
              <a:rPr lang="en-US" b="1" dirty="0" err="1"/>
              <a:t>Println</a:t>
            </a:r>
            <a:r>
              <a:rPr lang="en-US" b="1" dirty="0"/>
              <a:t>() </a:t>
            </a:r>
            <a:r>
              <a:rPr lang="en-US" dirty="0"/>
              <a:t>is a method of </a:t>
            </a:r>
            <a:r>
              <a:rPr lang="en-US" b="1" dirty="0" err="1"/>
              <a:t>PrintStream</a:t>
            </a:r>
            <a:r>
              <a:rPr lang="en-US" b="1" dirty="0"/>
              <a:t> </a:t>
            </a:r>
            <a:r>
              <a:rPr lang="en-US" dirty="0"/>
              <a:t>which prints a text line on the screen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64</a:t>
            </a:fld>
            <a:endParaRPr lang="it-IT" dirty="0"/>
          </a:p>
        </p:txBody>
      </p:sp>
    </p:spTree>
    <p:extLst>
      <p:ext uri="{BB962C8B-B14F-4D97-AF65-F5344CB8AC3E}">
        <p14:creationId xmlns:p14="http://schemas.microsoft.com/office/powerpoint/2010/main" val="31832807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references</a:t>
            </a:r>
          </a:p>
        </p:txBody>
      </p:sp>
      <p:sp>
        <p:nvSpPr>
          <p:cNvPr id="3" name="Content Placeholder 2"/>
          <p:cNvSpPr>
            <a:spLocks noGrp="1"/>
          </p:cNvSpPr>
          <p:nvPr>
            <p:ph idx="1"/>
          </p:nvPr>
        </p:nvSpPr>
        <p:spPr/>
        <p:txBody>
          <a:bodyPr>
            <a:normAutofit fontScale="92500" lnSpcReduction="10000"/>
          </a:bodyPr>
          <a:lstStyle/>
          <a:p>
            <a:r>
              <a:rPr lang="en-US" dirty="0"/>
              <a:t>Only the relational operators </a:t>
            </a:r>
            <a:r>
              <a:rPr lang="en-US" b="1" dirty="0">
                <a:solidFill>
                  <a:srgbClr val="F79646"/>
                </a:solidFill>
              </a:rPr>
              <a:t>==</a:t>
            </a:r>
            <a:r>
              <a:rPr lang="en-US" b="1" dirty="0"/>
              <a:t> </a:t>
            </a:r>
            <a:r>
              <a:rPr lang="en-US" dirty="0"/>
              <a:t>and </a:t>
            </a:r>
            <a:r>
              <a:rPr lang="en-US" b="1" dirty="0">
                <a:solidFill>
                  <a:srgbClr val="F79646"/>
                </a:solidFill>
              </a:rPr>
              <a:t>!=</a:t>
            </a:r>
            <a:r>
              <a:rPr lang="en-US" b="1" dirty="0"/>
              <a:t> </a:t>
            </a:r>
            <a:r>
              <a:rPr lang="en-US" dirty="0"/>
              <a:t>are defined </a:t>
            </a:r>
          </a:p>
          <a:p>
            <a:pPr lvl="1"/>
            <a:r>
              <a:rPr lang="en-US" dirty="0"/>
              <a:t>Note well: the equality condition is evaluated on the values of the references and NOT on the values of the objects !</a:t>
            </a:r>
          </a:p>
          <a:p>
            <a:pPr lvl="1"/>
            <a:r>
              <a:rPr lang="en-US" dirty="0"/>
              <a:t>The relational operators tell you whether the references points to the same object in memory </a:t>
            </a:r>
          </a:p>
          <a:p>
            <a:r>
              <a:rPr lang="en-US" dirty="0">
                <a:latin typeface="Wingdings"/>
              </a:rPr>
              <a:t>􏰀</a:t>
            </a:r>
            <a:r>
              <a:rPr lang="en-US" dirty="0"/>
              <a:t>Dotted notation is applicable to object references </a:t>
            </a:r>
          </a:p>
          <a:p>
            <a:r>
              <a:rPr lang="en-US" dirty="0">
                <a:latin typeface="Wingdings"/>
              </a:rPr>
              <a:t>􏰀</a:t>
            </a:r>
            <a:r>
              <a:rPr lang="en-US" dirty="0">
                <a:solidFill>
                  <a:srgbClr val="F79646"/>
                </a:solidFill>
              </a:rPr>
              <a:t>There is NO pointer arithmetic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65</a:t>
            </a:fld>
            <a:endParaRPr lang="it-IT" dirty="0"/>
          </a:p>
        </p:txBody>
      </p:sp>
    </p:spTree>
    <p:extLst>
      <p:ext uri="{BB962C8B-B14F-4D97-AF65-F5344CB8AC3E}">
        <p14:creationId xmlns:p14="http://schemas.microsoft.com/office/powerpoint/2010/main" val="30579485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Package</a:t>
            </a:r>
            <a:endParaRPr lang="it-IT" dirty="0"/>
          </a:p>
        </p:txBody>
      </p:sp>
    </p:spTree>
    <p:extLst>
      <p:ext uri="{BB962C8B-B14F-4D97-AF65-F5344CB8AC3E}">
        <p14:creationId xmlns:p14="http://schemas.microsoft.com/office/powerpoint/2010/main" val="11605964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a:bodyPr>
          <a:lstStyle/>
          <a:p>
            <a:r>
              <a:rPr lang="en-US" sz="2800" dirty="0">
                <a:latin typeface="Wingdings"/>
              </a:rPr>
              <a:t>􏰀</a:t>
            </a:r>
            <a:r>
              <a:rPr lang="en-US" sz="2800" dirty="0"/>
              <a:t>Class is a better element of modularization than a procedure. But it is still </a:t>
            </a:r>
            <a:r>
              <a:rPr lang="en-US" sz="2800" dirty="0">
                <a:solidFill>
                  <a:srgbClr val="F79646"/>
                </a:solidFill>
              </a:rPr>
              <a:t>little (100-200 lines on average)</a:t>
            </a:r>
          </a:p>
          <a:p>
            <a:r>
              <a:rPr lang="en-US" sz="2800" dirty="0">
                <a:latin typeface="Wingdings"/>
              </a:rPr>
              <a:t>􏰀</a:t>
            </a:r>
            <a:r>
              <a:rPr lang="en-US" sz="2800" dirty="0"/>
              <a:t>For the sake of </a:t>
            </a:r>
            <a:r>
              <a:rPr lang="en-US" sz="2800" dirty="0">
                <a:solidFill>
                  <a:srgbClr val="F79646"/>
                </a:solidFill>
              </a:rPr>
              <a:t>modularization</a:t>
            </a:r>
            <a:r>
              <a:rPr lang="en-US" sz="2800" dirty="0"/>
              <a:t>, Java provides packages</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67</a:t>
            </a:fld>
            <a:endParaRPr lang="it-IT" dirty="0"/>
          </a:p>
        </p:txBody>
      </p:sp>
      <p:pic>
        <p:nvPicPr>
          <p:cNvPr id="5" name="Picture 4" descr="Screen Shot 2017-02-13 at 17.51.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36" y="4090764"/>
            <a:ext cx="6680200" cy="1714500"/>
          </a:xfrm>
          <a:prstGeom prst="rect">
            <a:avLst/>
          </a:prstGeom>
        </p:spPr>
      </p:pic>
    </p:spTree>
    <p:extLst>
      <p:ext uri="{BB962C8B-B14F-4D97-AF65-F5344CB8AC3E}">
        <p14:creationId xmlns:p14="http://schemas.microsoft.com/office/powerpoint/2010/main" val="39645617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t>
            </a:r>
          </a:p>
        </p:txBody>
      </p:sp>
      <p:sp>
        <p:nvSpPr>
          <p:cNvPr id="3" name="Content Placeholder 2"/>
          <p:cNvSpPr>
            <a:spLocks noGrp="1"/>
          </p:cNvSpPr>
          <p:nvPr>
            <p:ph idx="1"/>
          </p:nvPr>
        </p:nvSpPr>
        <p:spPr/>
        <p:txBody>
          <a:bodyPr/>
          <a:lstStyle/>
          <a:p>
            <a:r>
              <a:rPr lang="en-US" dirty="0">
                <a:solidFill>
                  <a:srgbClr val="E46C0A"/>
                </a:solidFill>
                <a:latin typeface="Wingdings"/>
              </a:rPr>
              <a:t>􏰀</a:t>
            </a:r>
            <a:r>
              <a:rPr lang="en-US" dirty="0">
                <a:solidFill>
                  <a:srgbClr val="E46C0A"/>
                </a:solidFill>
              </a:rPr>
              <a:t>A package is a logic set of class definitions </a:t>
            </a:r>
          </a:p>
          <a:p>
            <a:r>
              <a:rPr lang="en-US" dirty="0">
                <a:latin typeface="Wingdings"/>
              </a:rPr>
              <a:t>􏰀</a:t>
            </a:r>
            <a:r>
              <a:rPr lang="en-US" dirty="0"/>
              <a:t>These classes are all stored in the same directory </a:t>
            </a:r>
          </a:p>
          <a:p>
            <a:r>
              <a:rPr lang="en-US" dirty="0">
                <a:latin typeface="Wingdings"/>
              </a:rPr>
              <a:t>􏰀</a:t>
            </a:r>
            <a:r>
              <a:rPr lang="en-US" dirty="0"/>
              <a:t>Each package defines a new scope (i.e.</a:t>
            </a:r>
            <a:r>
              <a:rPr lang="en-US" dirty="0">
                <a:solidFill>
                  <a:srgbClr val="F79646"/>
                </a:solidFill>
              </a:rPr>
              <a:t>, it puts additional bounds to visibility</a:t>
            </a:r>
            <a:r>
              <a:rPr lang="en-US" dirty="0"/>
              <a:t>) </a:t>
            </a:r>
          </a:p>
          <a:p>
            <a:r>
              <a:rPr lang="en-US" dirty="0">
                <a:latin typeface="Wingdings"/>
              </a:rPr>
              <a:t>􏰀</a:t>
            </a:r>
            <a:r>
              <a:rPr lang="en-US" dirty="0"/>
              <a:t>It’s then possible to use same class names in different packages without name conflicts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69637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names</a:t>
            </a:r>
          </a:p>
        </p:txBody>
      </p:sp>
      <p:sp>
        <p:nvSpPr>
          <p:cNvPr id="3" name="Content Placeholder 2"/>
          <p:cNvSpPr>
            <a:spLocks noGrp="1"/>
          </p:cNvSpPr>
          <p:nvPr>
            <p:ph idx="1"/>
          </p:nvPr>
        </p:nvSpPr>
        <p:spPr/>
        <p:txBody>
          <a:bodyPr/>
          <a:lstStyle/>
          <a:p>
            <a:r>
              <a:rPr lang="en-US" dirty="0">
                <a:latin typeface="Wingdings"/>
              </a:rPr>
              <a:t>􏰀</a:t>
            </a:r>
            <a:r>
              <a:rPr lang="en-US" dirty="0"/>
              <a:t>A package is identified by a name with a hierarchic structure (fully qualified name) </a:t>
            </a:r>
          </a:p>
          <a:p>
            <a:pPr lvl="1"/>
            <a:r>
              <a:rPr lang="en-US" dirty="0" err="1"/>
              <a:t>java.lang.String</a:t>
            </a:r>
            <a:endParaRPr lang="en-US" dirty="0"/>
          </a:p>
          <a:p>
            <a:pPr lvl="1"/>
            <a:r>
              <a:rPr lang="en-US" dirty="0" err="1">
                <a:solidFill>
                  <a:srgbClr val="F79646"/>
                </a:solidFill>
              </a:rPr>
              <a:t>java.util.Date</a:t>
            </a:r>
            <a:endParaRPr lang="en-US" dirty="0">
              <a:solidFill>
                <a:srgbClr val="F79646"/>
              </a:solidFill>
            </a:endParaRPr>
          </a:p>
          <a:p>
            <a:pPr lvl="1"/>
            <a:r>
              <a:rPr lang="en-US" dirty="0" err="1">
                <a:solidFill>
                  <a:srgbClr val="F79646"/>
                </a:solidFill>
              </a:rPr>
              <a:t>java.sql.Date</a:t>
            </a:r>
            <a:endParaRPr lang="en-US" dirty="0">
              <a:solidFill>
                <a:srgbClr val="F79646"/>
              </a:solidFill>
            </a:endParaRPr>
          </a:p>
          <a:p>
            <a:r>
              <a:rPr lang="en-US" dirty="0">
                <a:latin typeface="Wingdings"/>
              </a:rPr>
              <a:t>􏰀</a:t>
            </a:r>
            <a:r>
              <a:rPr lang="en-US" dirty="0"/>
              <a:t>Conventions to create unique names (Internet name in reverse order)</a:t>
            </a:r>
          </a:p>
          <a:p>
            <a:pPr lvl="1"/>
            <a:r>
              <a:rPr lang="en-US" b="1" dirty="0" err="1"/>
              <a:t>it.unimo.myPackage</a:t>
            </a:r>
            <a:r>
              <a:rPr lang="en-US" b="1" dirty="0"/>
              <a:t> </a:t>
            </a: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267993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(Compiled)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5" name="Picture 4" descr="Screen Shot 2016-03-04 at 13.41.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628800"/>
            <a:ext cx="6911444" cy="4536504"/>
          </a:xfrm>
          <a:prstGeom prst="rect">
            <a:avLst/>
          </a:prstGeom>
        </p:spPr>
      </p:pic>
    </p:spTree>
    <p:extLst>
      <p:ext uri="{BB962C8B-B14F-4D97-AF65-F5344CB8AC3E}">
        <p14:creationId xmlns:p14="http://schemas.microsoft.com/office/powerpoint/2010/main" val="705320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example</a:t>
            </a:r>
          </a:p>
        </p:txBody>
      </p:sp>
      <p:sp>
        <p:nvSpPr>
          <p:cNvPr id="3" name="Content Placeholder 2"/>
          <p:cNvSpPr>
            <a:spLocks noGrp="1"/>
          </p:cNvSpPr>
          <p:nvPr>
            <p:ph idx="1"/>
          </p:nvPr>
        </p:nvSpPr>
        <p:spPr/>
        <p:txBody>
          <a:bodyPr>
            <a:normAutofit/>
          </a:bodyPr>
          <a:lstStyle/>
          <a:p>
            <a:r>
              <a:rPr lang="en-US" b="1" dirty="0">
                <a:latin typeface="Wingdings"/>
              </a:rPr>
              <a:t>􏰀</a:t>
            </a:r>
            <a:r>
              <a:rPr lang="en-US" b="1" dirty="0" err="1"/>
              <a:t>javax.swing</a:t>
            </a:r>
            <a:r>
              <a:rPr lang="en-US" b="1" dirty="0"/>
              <a:t> </a:t>
            </a:r>
          </a:p>
          <a:p>
            <a:pPr lvl="1"/>
            <a:r>
              <a:rPr lang="en-US" dirty="0" err="1"/>
              <a:t>JWindow</a:t>
            </a:r>
            <a:r>
              <a:rPr lang="en-US" dirty="0"/>
              <a:t> </a:t>
            </a:r>
          </a:p>
          <a:p>
            <a:pPr lvl="1"/>
            <a:r>
              <a:rPr lang="en-US" dirty="0" err="1"/>
              <a:t>JButton</a:t>
            </a:r>
            <a:r>
              <a:rPr lang="en-US" dirty="0"/>
              <a:t> </a:t>
            </a:r>
          </a:p>
          <a:p>
            <a:pPr lvl="1"/>
            <a:r>
              <a:rPr lang="en-US" dirty="0" err="1"/>
              <a:t>JMenu</a:t>
            </a:r>
            <a:r>
              <a:rPr lang="en-US" dirty="0"/>
              <a:t> </a:t>
            </a:r>
          </a:p>
          <a:p>
            <a:r>
              <a:rPr lang="en-US" dirty="0">
                <a:latin typeface="Wingdings"/>
              </a:rPr>
              <a:t>􏰀</a:t>
            </a:r>
            <a:r>
              <a:rPr lang="en-US" b="1" dirty="0" err="1"/>
              <a:t>javax.swing.event</a:t>
            </a:r>
            <a:r>
              <a:rPr lang="en-US" b="1" dirty="0"/>
              <a:t> (sub-package) </a:t>
            </a:r>
          </a:p>
          <a:p>
            <a:pPr lvl="1"/>
            <a:r>
              <a:rPr lang="en-US" dirty="0" err="1"/>
              <a:t>JComponent</a:t>
            </a:r>
            <a:endParaRPr lang="en-US" dirty="0"/>
          </a:p>
          <a:p>
            <a:pPr lvl="1"/>
            <a:r>
              <a:rPr lang="en-US" dirty="0" err="1"/>
              <a:t>JInternalFrame</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70</a:t>
            </a:fld>
            <a:endParaRPr lang="it-IT" dirty="0"/>
          </a:p>
        </p:txBody>
      </p:sp>
    </p:spTree>
    <p:extLst>
      <p:ext uri="{BB962C8B-B14F-4D97-AF65-F5344CB8AC3E}">
        <p14:creationId xmlns:p14="http://schemas.microsoft.com/office/powerpoint/2010/main" val="9054418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Definition and usage </a:t>
            </a:r>
            <a:br>
              <a:rPr lang="en-US" dirty="0"/>
            </a:br>
            <a:endParaRPr lang="en-US" dirty="0"/>
          </a:p>
        </p:txBody>
      </p:sp>
      <p:sp>
        <p:nvSpPr>
          <p:cNvPr id="3" name="Content Placeholder 2"/>
          <p:cNvSpPr>
            <a:spLocks noGrp="1"/>
          </p:cNvSpPr>
          <p:nvPr>
            <p:ph idx="1"/>
          </p:nvPr>
        </p:nvSpPr>
        <p:spPr/>
        <p:txBody>
          <a:bodyPr>
            <a:normAutofit/>
          </a:bodyPr>
          <a:lstStyle/>
          <a:p>
            <a:r>
              <a:rPr lang="en-US" sz="2800" dirty="0">
                <a:latin typeface="Wingdings"/>
              </a:rPr>
              <a:t>􏰀</a:t>
            </a:r>
            <a:r>
              <a:rPr lang="en-US" sz="2800" dirty="0">
                <a:solidFill>
                  <a:srgbClr val="F79646"/>
                </a:solidFill>
              </a:rPr>
              <a:t>Definition</a:t>
            </a:r>
            <a:r>
              <a:rPr lang="en-US" sz="2800" dirty="0"/>
              <a:t>: Package statement at the beginning of class file </a:t>
            </a:r>
          </a:p>
          <a:p>
            <a:pPr lvl="1"/>
            <a:r>
              <a:rPr lang="en-US" sz="2400" b="1" dirty="0"/>
              <a:t>package </a:t>
            </a:r>
            <a:r>
              <a:rPr lang="en-US" sz="2400" b="1" dirty="0" err="1"/>
              <a:t>packageName</a:t>
            </a:r>
            <a:r>
              <a:rPr lang="en-US" sz="2400" b="1" dirty="0"/>
              <a:t>; </a:t>
            </a:r>
          </a:p>
          <a:p>
            <a:pPr marL="457200" lvl="1" indent="0">
              <a:buNone/>
            </a:pPr>
            <a:endParaRPr lang="en-US" sz="2400" dirty="0"/>
          </a:p>
          <a:p>
            <a:r>
              <a:rPr lang="en-US" sz="2800" dirty="0">
                <a:latin typeface="Wingdings"/>
              </a:rPr>
              <a:t>􏰀</a:t>
            </a:r>
            <a:r>
              <a:rPr lang="en-US" sz="2800" dirty="0">
                <a:solidFill>
                  <a:srgbClr val="F79646"/>
                </a:solidFill>
              </a:rPr>
              <a:t>Usage</a:t>
            </a:r>
            <a:r>
              <a:rPr lang="en-US" sz="2800" dirty="0"/>
              <a:t>: Import statement at the beginning of class file </a:t>
            </a:r>
          </a:p>
          <a:p>
            <a:pPr lvl="1"/>
            <a:r>
              <a:rPr lang="en-US" sz="2000" b="1" dirty="0"/>
              <a:t>import </a:t>
            </a:r>
            <a:r>
              <a:rPr lang="en-US" sz="2000" b="1" dirty="0" err="1"/>
              <a:t>packageName.className</a:t>
            </a:r>
            <a:r>
              <a:rPr lang="en-US" sz="2000" b="1" dirty="0"/>
              <a:t>; </a:t>
            </a:r>
            <a:endParaRPr lang="en-US" sz="2000" dirty="0"/>
          </a:p>
          <a:p>
            <a:pPr lvl="1"/>
            <a:r>
              <a:rPr lang="en-US" sz="2400" b="1" dirty="0"/>
              <a:t>import </a:t>
            </a:r>
            <a:r>
              <a:rPr lang="en-US" sz="2400" b="1" dirty="0" err="1"/>
              <a:t>java.awt</a:t>
            </a:r>
            <a:r>
              <a:rPr lang="en-US" sz="2400" b="1" dirty="0"/>
              <a:t>.*; </a:t>
            </a:r>
            <a:endParaRPr lang="en-US" sz="2400" dirty="0"/>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71</a:t>
            </a:fld>
            <a:endParaRPr lang="it-IT" dirty="0"/>
          </a:p>
        </p:txBody>
      </p:sp>
    </p:spTree>
    <p:extLst>
      <p:ext uri="{BB962C8B-B14F-4D97-AF65-F5344CB8AC3E}">
        <p14:creationId xmlns:p14="http://schemas.microsoft.com/office/powerpoint/2010/main" val="444738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 to a class in a package </a:t>
            </a:r>
          </a:p>
        </p:txBody>
      </p:sp>
      <p:sp>
        <p:nvSpPr>
          <p:cNvPr id="3" name="Content Placeholder 2"/>
          <p:cNvSpPr>
            <a:spLocks noGrp="1"/>
          </p:cNvSpPr>
          <p:nvPr>
            <p:ph idx="1"/>
          </p:nvPr>
        </p:nvSpPr>
        <p:spPr/>
        <p:txBody>
          <a:bodyPr>
            <a:normAutofit/>
          </a:bodyPr>
          <a:lstStyle/>
          <a:p>
            <a:r>
              <a:rPr lang="en-US" sz="2800" dirty="0">
                <a:latin typeface="Wingdings"/>
              </a:rPr>
              <a:t>􏰀</a:t>
            </a:r>
            <a:r>
              <a:rPr lang="en-US" sz="2800" dirty="0"/>
              <a:t>Referring to a method/class of a package </a:t>
            </a:r>
          </a:p>
          <a:p>
            <a:pPr marL="0" indent="0">
              <a:buNone/>
            </a:pPr>
            <a:r>
              <a:rPr lang="en-US" sz="2800" b="1" dirty="0" err="1"/>
              <a:t>int</a:t>
            </a:r>
            <a:r>
              <a:rPr lang="en-US" sz="2800" b="1" dirty="0"/>
              <a:t> </a:t>
            </a:r>
            <a:r>
              <a:rPr lang="en-US" sz="2800" b="1" dirty="0" err="1"/>
              <a:t>i</a:t>
            </a:r>
            <a:r>
              <a:rPr lang="en-US" sz="2800" b="1" dirty="0"/>
              <a:t> = </a:t>
            </a:r>
            <a:r>
              <a:rPr lang="en-US" sz="2800" b="1" dirty="0" err="1"/>
              <a:t>myPackage.Console.readInt</a:t>
            </a:r>
            <a:r>
              <a:rPr lang="en-US" sz="2800" b="1" dirty="0"/>
              <a:t>() </a:t>
            </a:r>
            <a:endParaRPr lang="en-US" sz="2800" dirty="0"/>
          </a:p>
          <a:p>
            <a:r>
              <a:rPr lang="en-US" sz="2800" dirty="0">
                <a:latin typeface="Wingdings"/>
              </a:rPr>
              <a:t>􏰀</a:t>
            </a:r>
            <a:r>
              <a:rPr lang="en-US" sz="2800" dirty="0"/>
              <a:t>If two packages define a class with the same name, they cannot be both imported. If you need both classes you have to use one of them with its fully-qualified name: </a:t>
            </a:r>
          </a:p>
          <a:p>
            <a:pPr marL="0" indent="0">
              <a:buNone/>
            </a:pPr>
            <a:r>
              <a:rPr lang="en-US" sz="2800" b="1" dirty="0"/>
              <a:t>import </a:t>
            </a:r>
            <a:r>
              <a:rPr lang="en-US" sz="2800" b="1" dirty="0" err="1"/>
              <a:t>java.sql.Date</a:t>
            </a:r>
            <a:r>
              <a:rPr lang="en-US" sz="2800" b="1" dirty="0"/>
              <a:t>;</a:t>
            </a:r>
            <a:br>
              <a:rPr lang="en-US" sz="2800" b="1" dirty="0"/>
            </a:br>
            <a:r>
              <a:rPr lang="en-US" sz="2800" b="1" dirty="0"/>
              <a:t>Date d1; // </a:t>
            </a:r>
            <a:r>
              <a:rPr lang="en-US" sz="2800" b="1" dirty="0" err="1"/>
              <a:t>java.sql.Date</a:t>
            </a:r>
            <a:br>
              <a:rPr lang="en-US" sz="2800" b="1" dirty="0"/>
            </a:br>
            <a:r>
              <a:rPr lang="en-US" sz="2800" b="1" dirty="0" err="1"/>
              <a:t>java.util.Date</a:t>
            </a:r>
            <a:r>
              <a:rPr lang="en-US" sz="2800" b="1" dirty="0"/>
              <a:t> d2 = new </a:t>
            </a:r>
            <a:r>
              <a:rPr lang="en-US" sz="2800" b="1" dirty="0" err="1"/>
              <a:t>java.util.Date</a:t>
            </a:r>
            <a:r>
              <a:rPr lang="en-US" sz="2800" b="1" dirty="0"/>
              <a:t>(); </a:t>
            </a:r>
            <a:endParaRPr lang="en-US" sz="2800" dirty="0"/>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72</a:t>
            </a:fld>
            <a:endParaRPr lang="it-IT" dirty="0"/>
          </a:p>
        </p:txBody>
      </p:sp>
    </p:spTree>
    <p:extLst>
      <p:ext uri="{BB962C8B-B14F-4D97-AF65-F5344CB8AC3E}">
        <p14:creationId xmlns:p14="http://schemas.microsoft.com/office/powerpoint/2010/main" val="33348276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and scope</a:t>
            </a:r>
          </a:p>
        </p:txBody>
      </p:sp>
      <p:sp>
        <p:nvSpPr>
          <p:cNvPr id="3" name="Content Placeholder 2"/>
          <p:cNvSpPr>
            <a:spLocks noGrp="1"/>
          </p:cNvSpPr>
          <p:nvPr>
            <p:ph idx="1"/>
          </p:nvPr>
        </p:nvSpPr>
        <p:spPr/>
        <p:txBody>
          <a:bodyPr/>
          <a:lstStyle/>
          <a:p>
            <a:r>
              <a:rPr lang="en-US" dirty="0">
                <a:latin typeface="Wingdings"/>
              </a:rPr>
              <a:t>􏰀</a:t>
            </a:r>
            <a:r>
              <a:rPr lang="en-US" dirty="0"/>
              <a:t>Scope rules also apply to packages </a:t>
            </a:r>
          </a:p>
          <a:p>
            <a:r>
              <a:rPr lang="en-US" dirty="0">
                <a:latin typeface="Wingdings"/>
              </a:rPr>
              <a:t>􏰀</a:t>
            </a:r>
            <a:r>
              <a:rPr lang="en-US" dirty="0">
                <a:solidFill>
                  <a:srgbClr val="F79646"/>
                </a:solidFill>
              </a:rPr>
              <a:t>The interface of a package is the set of public classes contained in the package </a:t>
            </a:r>
          </a:p>
          <a:p>
            <a:r>
              <a:rPr lang="en-US" dirty="0">
                <a:latin typeface="Wingdings"/>
              </a:rPr>
              <a:t>􏰀</a:t>
            </a:r>
            <a:r>
              <a:rPr lang="en-US" dirty="0"/>
              <a:t>Hints </a:t>
            </a:r>
          </a:p>
          <a:p>
            <a:pPr lvl="1"/>
            <a:r>
              <a:rPr lang="en-US" dirty="0"/>
              <a:t>Consider a package as an entity of modularization</a:t>
            </a:r>
          </a:p>
          <a:p>
            <a:pPr lvl="1"/>
            <a:r>
              <a:rPr lang="en-US" dirty="0"/>
              <a:t>Minimize the number of classes, attributes, methods visible outside the package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73</a:t>
            </a:fld>
            <a:endParaRPr lang="it-IT" dirty="0"/>
          </a:p>
        </p:txBody>
      </p:sp>
    </p:spTree>
    <p:extLst>
      <p:ext uri="{BB962C8B-B14F-4D97-AF65-F5344CB8AC3E}">
        <p14:creationId xmlns:p14="http://schemas.microsoft.com/office/powerpoint/2010/main" val="25647663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Static attributes and methods </a:t>
            </a:r>
            <a:endParaRPr lang="it-IT" dirty="0"/>
          </a:p>
        </p:txBody>
      </p:sp>
    </p:spTree>
    <p:extLst>
      <p:ext uri="{BB962C8B-B14F-4D97-AF65-F5344CB8AC3E}">
        <p14:creationId xmlns:p14="http://schemas.microsoft.com/office/powerpoint/2010/main" val="1008047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p:txBody>
          <a:bodyPr>
            <a:normAutofit/>
          </a:bodyPr>
          <a:lstStyle/>
          <a:p>
            <a:r>
              <a:rPr lang="en-US" sz="2800" dirty="0">
                <a:latin typeface="Wingdings"/>
              </a:rPr>
              <a:t>􏰀</a:t>
            </a:r>
            <a:r>
              <a:rPr lang="en-US" sz="2800" dirty="0"/>
              <a:t>Represent properties (attributes) and behaviors (methods) which are common to all instances of an object </a:t>
            </a:r>
          </a:p>
          <a:p>
            <a:r>
              <a:rPr lang="en-US" sz="2800" dirty="0">
                <a:latin typeface="Wingdings"/>
              </a:rPr>
              <a:t>􏰀</a:t>
            </a:r>
            <a:r>
              <a:rPr lang="en-US" sz="2800" dirty="0"/>
              <a:t>They exist even when no object has been instantiated!</a:t>
            </a:r>
          </a:p>
          <a:p>
            <a:r>
              <a:rPr lang="en-US" sz="2800" dirty="0">
                <a:latin typeface="Wingdings"/>
              </a:rPr>
              <a:t>􏰀</a:t>
            </a:r>
            <a:r>
              <a:rPr lang="en-US" sz="2800" dirty="0"/>
              <a:t>They are defined with the </a:t>
            </a:r>
            <a:r>
              <a:rPr lang="en-US" sz="2800" dirty="0">
                <a:solidFill>
                  <a:srgbClr val="F79646"/>
                </a:solidFill>
              </a:rPr>
              <a:t>static</a:t>
            </a:r>
            <a:r>
              <a:rPr lang="en-US" sz="2800" dirty="0"/>
              <a:t> modifier </a:t>
            </a:r>
          </a:p>
          <a:p>
            <a:r>
              <a:rPr lang="en-US" sz="2800" dirty="0">
                <a:latin typeface="Wingdings"/>
              </a:rPr>
              <a:t>􏰀</a:t>
            </a:r>
            <a:r>
              <a:rPr lang="en-US" sz="2800" dirty="0"/>
              <a:t>Access: </a:t>
            </a:r>
            <a:r>
              <a:rPr lang="en-US" sz="2800" i="1" dirty="0" err="1"/>
              <a:t>ClassName.attributename|methodname</a:t>
            </a:r>
            <a:endParaRPr lang="en-US" sz="2800" i="1" dirty="0"/>
          </a:p>
          <a:p>
            <a:pPr marL="0" indent="0">
              <a:buNone/>
            </a:pPr>
            <a:endParaRPr lang="en-US" sz="3600" i="1" dirty="0"/>
          </a:p>
          <a:p>
            <a:endParaRPr lang="en-US" sz="3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75</a:t>
            </a:fld>
            <a:endParaRPr lang="it-IT" dirty="0"/>
          </a:p>
        </p:txBody>
      </p:sp>
    </p:spTree>
    <p:extLst>
      <p:ext uri="{BB962C8B-B14F-4D97-AF65-F5344CB8AC3E}">
        <p14:creationId xmlns:p14="http://schemas.microsoft.com/office/powerpoint/2010/main" val="33328913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a:xfrm>
            <a:off x="457200" y="1556792"/>
            <a:ext cx="8229600" cy="4525963"/>
          </a:xfrm>
        </p:spPr>
        <p:txBody>
          <a:bodyPr>
            <a:normAutofit/>
          </a:bodyPr>
          <a:lstStyle/>
          <a:p>
            <a:pPr marL="0" indent="0">
              <a:buNone/>
            </a:pPr>
            <a:r>
              <a:rPr lang="en-US" sz="2000" b="1" i="1" dirty="0">
                <a:latin typeface="Consolas"/>
                <a:cs typeface="Consolas"/>
              </a:rPr>
              <a:t>Class Car {</a:t>
            </a:r>
          </a:p>
          <a:p>
            <a:pPr marL="0" indent="0">
              <a:buNone/>
            </a:pPr>
            <a:r>
              <a:rPr lang="en-US" sz="2000" b="1" dirty="0">
                <a:latin typeface="Consolas"/>
                <a:cs typeface="Consolas"/>
              </a:rPr>
              <a:t>	static final </a:t>
            </a:r>
            <a:r>
              <a:rPr lang="en-US" sz="2000" b="1" dirty="0" err="1">
                <a:latin typeface="Consolas"/>
                <a:cs typeface="Consolas"/>
              </a:rPr>
              <a:t>int</a:t>
            </a:r>
            <a:r>
              <a:rPr lang="en-US" sz="2000" b="1" dirty="0">
                <a:latin typeface="Consolas"/>
                <a:cs typeface="Consolas"/>
              </a:rPr>
              <a:t> </a:t>
            </a:r>
            <a:r>
              <a:rPr lang="en-US" sz="2000" b="1" dirty="0" err="1">
                <a:latin typeface="Consolas"/>
                <a:cs typeface="Consolas"/>
              </a:rPr>
              <a:t>nWheels</a:t>
            </a:r>
            <a:r>
              <a:rPr lang="en-US" sz="2000" b="1" dirty="0">
                <a:latin typeface="Consolas"/>
                <a:cs typeface="Consolas"/>
              </a:rPr>
              <a:t> = 4; </a:t>
            </a:r>
          </a:p>
          <a:p>
            <a:pPr marL="0" indent="0">
              <a:buNone/>
            </a:pPr>
            <a:r>
              <a:rPr lang="en-US" sz="2000" b="1" dirty="0">
                <a:latin typeface="Consolas"/>
                <a:cs typeface="Consolas"/>
              </a:rPr>
              <a:t>	/* </a:t>
            </a:r>
            <a:r>
              <a:rPr lang="mr-IN" sz="2000" b="1" dirty="0">
                <a:latin typeface="Consolas"/>
                <a:cs typeface="Consolas"/>
              </a:rPr>
              <a:t>…</a:t>
            </a:r>
            <a:r>
              <a:rPr lang="it-IT" sz="2000" b="1" dirty="0">
                <a:latin typeface="Consolas"/>
                <a:cs typeface="Consolas"/>
              </a:rPr>
              <a:t> */</a:t>
            </a:r>
            <a:endParaRPr lang="en-US" sz="2000" b="1" dirty="0">
              <a:latin typeface="Consolas"/>
              <a:cs typeface="Consolas"/>
            </a:endParaRPr>
          </a:p>
          <a:p>
            <a:pPr marL="0" indent="0">
              <a:buNone/>
            </a:pPr>
            <a:r>
              <a:rPr lang="en-US" sz="2000" b="1" dirty="0">
                <a:latin typeface="Consolas"/>
                <a:cs typeface="Consolas"/>
              </a:rPr>
              <a:t>} </a:t>
            </a:r>
          </a:p>
          <a:p>
            <a:pPr marL="0" indent="0">
              <a:buNone/>
            </a:pPr>
            <a:endParaRPr lang="en-US" sz="2000" b="1" dirty="0">
              <a:latin typeface="Consolas"/>
              <a:cs typeface="Consolas"/>
            </a:endParaRPr>
          </a:p>
          <a:p>
            <a:pPr marL="0" indent="0">
              <a:buNone/>
            </a:pPr>
            <a:r>
              <a:rPr lang="en-US" sz="2000" b="1" dirty="0">
                <a:latin typeface="Consolas"/>
                <a:cs typeface="Consolas"/>
              </a:rPr>
              <a:t>public static void main(String[] </a:t>
            </a:r>
            <a:r>
              <a:rPr lang="en-US" sz="2000" b="1" dirty="0" err="1">
                <a:latin typeface="Consolas"/>
                <a:cs typeface="Consolas"/>
              </a:rPr>
              <a:t>args</a:t>
            </a:r>
            <a:r>
              <a:rPr lang="en-US" sz="2000" b="1" dirty="0">
                <a:latin typeface="Consolas"/>
                <a:cs typeface="Consolas"/>
              </a:rPr>
              <a:t>) {</a:t>
            </a:r>
          </a:p>
          <a:p>
            <a:pPr marL="0" indent="0">
              <a:buNone/>
            </a:pPr>
            <a:r>
              <a:rPr lang="en-US" sz="2000" b="1" dirty="0">
                <a:latin typeface="Consolas"/>
                <a:cs typeface="Consolas"/>
              </a:rPr>
              <a:t>	/* access to a static attribute */</a:t>
            </a:r>
          </a:p>
          <a:p>
            <a:pPr marL="0" indent="0">
              <a:buNone/>
            </a:pPr>
            <a:r>
              <a:rPr lang="en-US" sz="2000" b="1" dirty="0">
                <a:latin typeface="Consolas"/>
                <a:cs typeface="Consolas"/>
              </a:rPr>
              <a:t>	</a:t>
            </a:r>
            <a:r>
              <a:rPr lang="en-US" sz="2000" b="1" dirty="0" err="1">
                <a:latin typeface="Consolas"/>
                <a:cs typeface="Consolas"/>
              </a:rPr>
              <a:t>int</a:t>
            </a:r>
            <a:r>
              <a:rPr lang="en-US" sz="2000" b="1" dirty="0">
                <a:latin typeface="Consolas"/>
                <a:cs typeface="Consolas"/>
              </a:rPr>
              <a:t> n = </a:t>
            </a:r>
            <a:r>
              <a:rPr lang="en-US" sz="2000" b="1" dirty="0" err="1">
                <a:solidFill>
                  <a:schemeClr val="accent6">
                    <a:lumMod val="75000"/>
                  </a:schemeClr>
                </a:solidFill>
                <a:latin typeface="Consolas"/>
                <a:cs typeface="Consolas"/>
              </a:rPr>
              <a:t>Car.nWheels</a:t>
            </a:r>
            <a:r>
              <a:rPr lang="en-US" sz="2000" b="1" dirty="0">
                <a:latin typeface="Consolas"/>
                <a:cs typeface="Consolas"/>
              </a:rPr>
              <a:t>; </a:t>
            </a:r>
          </a:p>
          <a:p>
            <a:pPr marL="0" indent="0">
              <a:buNone/>
            </a:pPr>
            <a:r>
              <a:rPr lang="en-US" sz="2000" b="1" dirty="0">
                <a:latin typeface="Consolas"/>
                <a:cs typeface="Consolas"/>
              </a:rPr>
              <a:t>	</a:t>
            </a:r>
            <a:r>
              <a:rPr lang="mr-IN" sz="2000" b="1" dirty="0">
                <a:latin typeface="Consolas"/>
                <a:cs typeface="Consolas"/>
              </a:rPr>
              <a:t>…</a:t>
            </a:r>
            <a:endParaRPr lang="it-IT" sz="2000" b="1" dirty="0">
              <a:latin typeface="Consolas"/>
              <a:cs typeface="Consolas"/>
            </a:endParaRPr>
          </a:p>
          <a:p>
            <a:pPr marL="0" indent="0">
              <a:buNone/>
            </a:pPr>
            <a:r>
              <a:rPr lang="it-IT" sz="2000" b="1" dirty="0">
                <a:latin typeface="Consolas"/>
                <a:cs typeface="Consolas"/>
              </a:rPr>
              <a:t>	/* </a:t>
            </a:r>
            <a:r>
              <a:rPr lang="it-IT" sz="2000" b="1" dirty="0" err="1">
                <a:latin typeface="Consolas"/>
                <a:cs typeface="Consolas"/>
              </a:rPr>
              <a:t>access</a:t>
            </a:r>
            <a:r>
              <a:rPr lang="it-IT" sz="2000" b="1" dirty="0">
                <a:latin typeface="Consolas"/>
                <a:cs typeface="Consolas"/>
              </a:rPr>
              <a:t> to a </a:t>
            </a:r>
            <a:r>
              <a:rPr lang="it-IT" sz="2000" b="1" dirty="0" err="1">
                <a:latin typeface="Consolas"/>
                <a:cs typeface="Consolas"/>
              </a:rPr>
              <a:t>static</a:t>
            </a:r>
            <a:r>
              <a:rPr lang="it-IT" sz="2000" b="1" dirty="0">
                <a:latin typeface="Consolas"/>
                <a:cs typeface="Consolas"/>
              </a:rPr>
              <a:t> </a:t>
            </a:r>
            <a:r>
              <a:rPr lang="it-IT" sz="2000" b="1" dirty="0" err="1">
                <a:latin typeface="Consolas"/>
                <a:cs typeface="Consolas"/>
              </a:rPr>
              <a:t>method</a:t>
            </a:r>
            <a:r>
              <a:rPr lang="it-IT" sz="2000" b="1" dirty="0">
                <a:latin typeface="Consolas"/>
                <a:cs typeface="Consolas"/>
              </a:rPr>
              <a:t> */</a:t>
            </a:r>
            <a:endParaRPr lang="en-US" sz="2000" b="1" dirty="0">
              <a:latin typeface="Consolas"/>
              <a:cs typeface="Consolas"/>
            </a:endParaRPr>
          </a:p>
          <a:p>
            <a:pPr marL="0" indent="0">
              <a:buNone/>
            </a:pPr>
            <a:r>
              <a:rPr lang="en-US" sz="2000" b="1" i="1" dirty="0">
                <a:latin typeface="Consolas"/>
                <a:cs typeface="Consolas"/>
              </a:rPr>
              <a:t>	Double </a:t>
            </a:r>
            <a:r>
              <a:rPr lang="en-US" sz="2000" b="1" i="1" dirty="0" err="1">
                <a:latin typeface="Consolas"/>
                <a:cs typeface="Consolas"/>
              </a:rPr>
              <a:t>cos</a:t>
            </a:r>
            <a:r>
              <a:rPr lang="en-US" sz="2000" b="1" i="1" dirty="0">
                <a:latin typeface="Consolas"/>
                <a:cs typeface="Consolas"/>
              </a:rPr>
              <a:t> = </a:t>
            </a:r>
            <a:r>
              <a:rPr lang="en-US" sz="2000" b="1" i="1" dirty="0" err="1">
                <a:solidFill>
                  <a:srgbClr val="E46C0A"/>
                </a:solidFill>
                <a:latin typeface="Consolas"/>
                <a:cs typeface="Consolas"/>
              </a:rPr>
              <a:t>Math.cos</a:t>
            </a:r>
            <a:r>
              <a:rPr lang="en-US" sz="2000" b="1" i="1" dirty="0">
                <a:solidFill>
                  <a:srgbClr val="E46C0A"/>
                </a:solidFill>
                <a:latin typeface="Consolas"/>
                <a:cs typeface="Consolas"/>
              </a:rPr>
              <a:t>();</a:t>
            </a:r>
          </a:p>
          <a:p>
            <a:pPr marL="0" indent="0">
              <a:buNone/>
            </a:pPr>
            <a:r>
              <a:rPr lang="en-US" sz="2000" b="1" i="1" dirty="0">
                <a:latin typeface="Consolas"/>
                <a:cs typeface="Consolas"/>
              </a:rPr>
              <a:t>}</a:t>
            </a:r>
            <a:endParaRPr lang="en-US" sz="2000" b="1" dirty="0">
              <a:latin typeface="Consolas"/>
              <a:cs typeface="Consolas"/>
            </a:endParaRPr>
          </a:p>
          <a:p>
            <a:pPr marL="0" indent="0">
              <a:buNone/>
            </a:pPr>
            <a:endParaRPr lang="en-US" sz="2000" b="1" dirty="0">
              <a:latin typeface="Courier"/>
              <a:cs typeface="Courier"/>
            </a:endParaRPr>
          </a:p>
          <a:p>
            <a:endParaRPr lang="en-US" i="1"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76</a:t>
            </a:fld>
            <a:endParaRPr lang="it-IT" dirty="0"/>
          </a:p>
        </p:txBody>
      </p:sp>
    </p:spTree>
    <p:extLst>
      <p:ext uri="{BB962C8B-B14F-4D97-AF65-F5344CB8AC3E}">
        <p14:creationId xmlns:p14="http://schemas.microsoft.com/office/powerpoint/2010/main" val="25790916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Wrapper Classes</a:t>
            </a:r>
            <a:endParaRPr lang="it-IT" dirty="0"/>
          </a:p>
        </p:txBody>
      </p:sp>
    </p:spTree>
    <p:extLst>
      <p:ext uri="{BB962C8B-B14F-4D97-AF65-F5344CB8AC3E}">
        <p14:creationId xmlns:p14="http://schemas.microsoft.com/office/powerpoint/2010/main" val="38600895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idx="1"/>
          </p:nvPr>
        </p:nvSpPr>
        <p:spPr/>
        <p:txBody>
          <a:bodyPr>
            <a:normAutofit/>
          </a:bodyPr>
          <a:lstStyle/>
          <a:p>
            <a:r>
              <a:rPr lang="en-US" dirty="0"/>
              <a:t> In an ideal OO world, there are only classes and objects</a:t>
            </a:r>
          </a:p>
          <a:p>
            <a:r>
              <a:rPr lang="en-US" dirty="0"/>
              <a:t>For the sake of </a:t>
            </a:r>
            <a:r>
              <a:rPr lang="en-US" dirty="0">
                <a:solidFill>
                  <a:schemeClr val="accent6">
                    <a:lumMod val="75000"/>
                  </a:schemeClr>
                </a:solidFill>
              </a:rPr>
              <a:t>efficiency</a:t>
            </a:r>
            <a:r>
              <a:rPr lang="en-US" dirty="0"/>
              <a:t>, Java use primitive types (</a:t>
            </a:r>
            <a:r>
              <a:rPr lang="en-US" dirty="0" err="1"/>
              <a:t>int</a:t>
            </a:r>
            <a:r>
              <a:rPr lang="en-US" dirty="0"/>
              <a:t>, float, etc.)</a:t>
            </a:r>
          </a:p>
          <a:p>
            <a:r>
              <a:rPr lang="en-US" dirty="0">
                <a:solidFill>
                  <a:srgbClr val="E46C0A"/>
                </a:solidFill>
              </a:rPr>
              <a:t>Wrapper classes are object versions of the primitive types</a:t>
            </a:r>
          </a:p>
          <a:p>
            <a:r>
              <a:rPr lang="en-US" dirty="0"/>
              <a:t>They provide </a:t>
            </a:r>
            <a:r>
              <a:rPr lang="en-US" dirty="0">
                <a:solidFill>
                  <a:srgbClr val="E46C0A"/>
                </a:solidFill>
              </a:rPr>
              <a:t>conversion </a:t>
            </a:r>
            <a:r>
              <a:rPr lang="en-US" dirty="0"/>
              <a:t>operations among Strings, Objects, and primitive types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78</a:t>
            </a:fld>
            <a:endParaRPr lang="it-IT" dirty="0"/>
          </a:p>
        </p:txBody>
      </p:sp>
    </p:spTree>
    <p:extLst>
      <p:ext uri="{BB962C8B-B14F-4D97-AF65-F5344CB8AC3E}">
        <p14:creationId xmlns:p14="http://schemas.microsoft.com/office/powerpoint/2010/main" val="17739551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pic>
        <p:nvPicPr>
          <p:cNvPr id="5" name="Content Placeholder 4" descr="Screen Shot 2016-03-09 at 16.43.17.png"/>
          <p:cNvPicPr>
            <a:picLocks noGrp="1" noChangeAspect="1"/>
          </p:cNvPicPr>
          <p:nvPr>
            <p:ph idx="1"/>
          </p:nvPr>
        </p:nvPicPr>
        <p:blipFill>
          <a:blip r:embed="rId2">
            <a:extLst>
              <a:ext uri="{28A0092B-C50C-407E-A947-70E740481C1C}">
                <a14:useLocalDpi xmlns:a14="http://schemas.microsoft.com/office/drawing/2010/main" val="0"/>
              </a:ext>
            </a:extLst>
          </a:blip>
          <a:srcRect l="-3029" r="-302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79</a:t>
            </a:fld>
            <a:endParaRPr lang="it-IT" dirty="0"/>
          </a:p>
        </p:txBody>
      </p:sp>
    </p:spTree>
    <p:extLst>
      <p:ext uri="{BB962C8B-B14F-4D97-AF65-F5344CB8AC3E}">
        <p14:creationId xmlns:p14="http://schemas.microsoft.com/office/powerpoint/2010/main" val="3591377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(Interpreted)</a:t>
            </a:r>
          </a:p>
        </p:txBody>
      </p:sp>
      <p:pic>
        <p:nvPicPr>
          <p:cNvPr id="5" name="Content Placeholder 4" descr="Screen Shot 2016-03-04 at 13.41.49.png"/>
          <p:cNvPicPr>
            <a:picLocks noGrp="1" noChangeAspect="1"/>
          </p:cNvPicPr>
          <p:nvPr>
            <p:ph idx="1"/>
          </p:nvPr>
        </p:nvPicPr>
        <p:blipFill>
          <a:blip r:embed="rId2">
            <a:extLst>
              <a:ext uri="{28A0092B-C50C-407E-A947-70E740481C1C}">
                <a14:useLocalDpi xmlns:a14="http://schemas.microsoft.com/office/drawing/2010/main" val="0"/>
              </a:ext>
            </a:extLst>
          </a:blip>
          <a:srcRect l="-25541" r="-25541"/>
          <a:stretch>
            <a:fillRect/>
          </a:stretch>
        </p:blipFill>
        <p:spPr>
          <a:xfrm>
            <a:off x="971600" y="1916832"/>
            <a:ext cx="6991442" cy="3845024"/>
          </a:xfrm>
        </p:spPr>
      </p:pic>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spTree>
    <p:extLst>
      <p:ext uri="{BB962C8B-B14F-4D97-AF65-F5344CB8AC3E}">
        <p14:creationId xmlns:p14="http://schemas.microsoft.com/office/powerpoint/2010/main" val="21050484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a:t>
            </a:r>
          </a:p>
        </p:txBody>
      </p:sp>
      <p:pic>
        <p:nvPicPr>
          <p:cNvPr id="5" name="Content Placeholder 4" descr="Screen Shot 2016-03-09 at 16.43.28.png"/>
          <p:cNvPicPr>
            <a:picLocks noGrp="1" noChangeAspect="1"/>
          </p:cNvPicPr>
          <p:nvPr>
            <p:ph idx="1"/>
          </p:nvPr>
        </p:nvPicPr>
        <p:blipFill>
          <a:blip r:embed="rId2">
            <a:extLst>
              <a:ext uri="{28A0092B-C50C-407E-A947-70E740481C1C}">
                <a14:useLocalDpi xmlns:a14="http://schemas.microsoft.com/office/drawing/2010/main" val="0"/>
              </a:ext>
            </a:extLst>
          </a:blip>
          <a:srcRect l="-957" r="-957"/>
          <a:stretch>
            <a:fillRect/>
          </a:stretch>
        </p:blipFill>
        <p:spPr>
          <a:xfrm>
            <a:off x="1249288" y="1600200"/>
            <a:ext cx="7283152" cy="4005453"/>
          </a:xfrm>
        </p:spPr>
      </p:pic>
      <p:sp>
        <p:nvSpPr>
          <p:cNvPr id="4" name="Slide Number Placeholder 3"/>
          <p:cNvSpPr>
            <a:spLocks noGrp="1"/>
          </p:cNvSpPr>
          <p:nvPr>
            <p:ph type="sldNum" sz="quarter" idx="12"/>
          </p:nvPr>
        </p:nvSpPr>
        <p:spPr/>
        <p:txBody>
          <a:bodyPr/>
          <a:lstStyle/>
          <a:p>
            <a:fld id="{D2040F39-7941-49A4-B48D-F201B18B6351}" type="slidenum">
              <a:rPr lang="it-IT" smtClean="0"/>
              <a:pPr/>
              <a:t>80</a:t>
            </a:fld>
            <a:endParaRPr lang="it-IT" dirty="0"/>
          </a:p>
        </p:txBody>
      </p:sp>
    </p:spTree>
    <p:extLst>
      <p:ext uri="{BB962C8B-B14F-4D97-AF65-F5344CB8AC3E}">
        <p14:creationId xmlns:p14="http://schemas.microsoft.com/office/powerpoint/2010/main" val="34742740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 examples</a:t>
            </a:r>
          </a:p>
        </p:txBody>
      </p:sp>
      <p:sp>
        <p:nvSpPr>
          <p:cNvPr id="3" name="Content Placeholder 2"/>
          <p:cNvSpPr>
            <a:spLocks noGrp="1"/>
          </p:cNvSpPr>
          <p:nvPr>
            <p:ph idx="1"/>
          </p:nvPr>
        </p:nvSpPr>
        <p:spPr/>
        <p:txBody>
          <a:bodyPr>
            <a:normAutofit/>
          </a:bodyPr>
          <a:lstStyle/>
          <a:p>
            <a:pPr marL="0" indent="0">
              <a:buNone/>
            </a:pPr>
            <a:r>
              <a:rPr lang="en-US" sz="2400" dirty="0">
                <a:latin typeface="Consolas"/>
                <a:cs typeface="Consolas"/>
              </a:rPr>
              <a:t>Integer </a:t>
            </a:r>
            <a:r>
              <a:rPr lang="en-US" sz="2400" dirty="0" err="1">
                <a:latin typeface="Consolas"/>
                <a:cs typeface="Consolas"/>
              </a:rPr>
              <a:t>obj</a:t>
            </a:r>
            <a:r>
              <a:rPr lang="en-US" sz="2400" dirty="0">
                <a:latin typeface="Consolas"/>
                <a:cs typeface="Consolas"/>
              </a:rPr>
              <a:t> = new Integer(88);</a:t>
            </a:r>
          </a:p>
          <a:p>
            <a:pPr marL="0" indent="0">
              <a:buNone/>
            </a:pPr>
            <a:r>
              <a:rPr lang="en-US" sz="2400" dirty="0">
                <a:latin typeface="Consolas"/>
                <a:cs typeface="Consolas"/>
              </a:rPr>
              <a:t>String s = </a:t>
            </a:r>
            <a:r>
              <a:rPr lang="en-US" sz="2400" dirty="0" err="1">
                <a:latin typeface="Consolas"/>
                <a:cs typeface="Consolas"/>
              </a:rPr>
              <a:t>obj.toString</a:t>
            </a:r>
            <a:r>
              <a:rPr lang="en-US" sz="2400" dirty="0">
                <a:latin typeface="Consolas"/>
                <a:cs typeface="Consolas"/>
              </a:rPr>
              <a:t>();</a:t>
            </a:r>
          </a:p>
          <a:p>
            <a:pPr marL="0" indent="0">
              <a:buNone/>
            </a:pPr>
            <a:r>
              <a:rPr lang="en-US" sz="2400" dirty="0" err="1">
                <a:latin typeface="Consolas"/>
                <a:cs typeface="Consolas"/>
              </a:rPr>
              <a:t>int</a:t>
            </a:r>
            <a:r>
              <a:rPr lang="en-US" sz="2400" dirty="0">
                <a:latin typeface="Consolas"/>
                <a:cs typeface="Consolas"/>
              </a:rPr>
              <a:t> </a:t>
            </a:r>
            <a:r>
              <a:rPr lang="en-US" sz="2400" dirty="0" err="1">
                <a:latin typeface="Consolas"/>
                <a:cs typeface="Consolas"/>
              </a:rPr>
              <a:t>i</a:t>
            </a:r>
            <a:r>
              <a:rPr lang="en-US" sz="2400" dirty="0">
                <a:latin typeface="Consolas"/>
                <a:cs typeface="Consolas"/>
              </a:rPr>
              <a:t> = </a:t>
            </a:r>
            <a:r>
              <a:rPr lang="en-US" sz="2400" dirty="0" err="1">
                <a:latin typeface="Consolas"/>
                <a:cs typeface="Consolas"/>
              </a:rPr>
              <a:t>obj.intValue</a:t>
            </a:r>
            <a:r>
              <a:rPr lang="en-US" sz="2400" dirty="0">
                <a:latin typeface="Consolas"/>
                <a:cs typeface="Consolas"/>
              </a:rPr>
              <a:t>();</a:t>
            </a:r>
          </a:p>
          <a:p>
            <a:pPr marL="0" indent="0">
              <a:buNone/>
            </a:pPr>
            <a:r>
              <a:rPr lang="en-US" sz="2400" dirty="0" err="1">
                <a:latin typeface="Consolas"/>
                <a:cs typeface="Consolas"/>
              </a:rPr>
              <a:t>Int</a:t>
            </a:r>
            <a:r>
              <a:rPr lang="en-US" sz="2400" dirty="0">
                <a:latin typeface="Consolas"/>
                <a:cs typeface="Consolas"/>
              </a:rPr>
              <a:t> </a:t>
            </a:r>
            <a:r>
              <a:rPr lang="en-US" sz="2400" dirty="0" err="1">
                <a:latin typeface="Consolas"/>
                <a:cs typeface="Consolas"/>
              </a:rPr>
              <a:t>i</a:t>
            </a:r>
            <a:r>
              <a:rPr lang="en-US" sz="2400" dirty="0">
                <a:latin typeface="Consolas"/>
                <a:cs typeface="Consolas"/>
              </a:rPr>
              <a:t> = </a:t>
            </a:r>
            <a:r>
              <a:rPr lang="en-US" sz="2400" dirty="0" err="1">
                <a:latin typeface="Consolas"/>
                <a:cs typeface="Consolas"/>
              </a:rPr>
              <a:t>Integer.parseInt</a:t>
            </a:r>
            <a:r>
              <a:rPr lang="en-US" sz="2400" dirty="0">
                <a:latin typeface="Consolas"/>
                <a:cs typeface="Consolas"/>
              </a:rPr>
              <a:t>(“99”);</a:t>
            </a:r>
          </a:p>
          <a:p>
            <a:pPr marL="0" indent="0">
              <a:buNone/>
            </a:pPr>
            <a:r>
              <a:rPr lang="en-US" sz="2400" dirty="0" err="1">
                <a:latin typeface="Consolas"/>
                <a:cs typeface="Consolas"/>
              </a:rPr>
              <a:t>int</a:t>
            </a:r>
            <a:r>
              <a:rPr lang="en-US" sz="2400" dirty="0">
                <a:latin typeface="Consolas"/>
                <a:cs typeface="Consolas"/>
              </a:rPr>
              <a:t> k = (new Integer(99)).</a:t>
            </a:r>
            <a:r>
              <a:rPr lang="en-US" sz="2400" dirty="0" err="1">
                <a:latin typeface="Consolas"/>
                <a:cs typeface="Consolas"/>
              </a:rPr>
              <a:t>intValue</a:t>
            </a:r>
            <a:r>
              <a:rPr lang="en-US" sz="2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81</a:t>
            </a:fld>
            <a:endParaRPr lang="it-IT" dirty="0"/>
          </a:p>
        </p:txBody>
      </p:sp>
    </p:spTree>
    <p:extLst>
      <p:ext uri="{BB962C8B-B14F-4D97-AF65-F5344CB8AC3E}">
        <p14:creationId xmlns:p14="http://schemas.microsoft.com/office/powerpoint/2010/main" val="25172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Autoboxing</a:t>
            </a:r>
            <a:endParaRPr lang="en-US" dirty="0"/>
          </a:p>
        </p:txBody>
      </p:sp>
      <p:sp>
        <p:nvSpPr>
          <p:cNvPr id="3" name="Content Placeholder 2"/>
          <p:cNvSpPr>
            <a:spLocks noGrp="1"/>
          </p:cNvSpPr>
          <p:nvPr>
            <p:ph idx="1"/>
          </p:nvPr>
        </p:nvSpPr>
        <p:spPr/>
        <p:txBody>
          <a:bodyPr>
            <a:normAutofit fontScale="92500" lnSpcReduction="20000"/>
          </a:bodyPr>
          <a:lstStyle/>
          <a:p>
            <a:r>
              <a:rPr lang="en-US" sz="2200" dirty="0">
                <a:solidFill>
                  <a:schemeClr val="accent6">
                    <a:lumMod val="75000"/>
                  </a:schemeClr>
                </a:solidFill>
              </a:rPr>
              <a:t>Auto boxing </a:t>
            </a:r>
            <a:r>
              <a:rPr lang="en-US" sz="2200" dirty="0"/>
              <a:t>is the automatic conversion that the Java compiler makes between the primitive types and their corresponding object wrapper classes. For example, converting an </a:t>
            </a:r>
            <a:r>
              <a:rPr lang="en-US" sz="2200" dirty="0" err="1"/>
              <a:t>int</a:t>
            </a:r>
            <a:r>
              <a:rPr lang="en-US" sz="2200" dirty="0"/>
              <a:t> to an Integer, a double to a Double, and so on. If the conversion goes the other way, this is called </a:t>
            </a:r>
            <a:r>
              <a:rPr lang="en-US" sz="2200" dirty="0">
                <a:solidFill>
                  <a:srgbClr val="E46C0A"/>
                </a:solidFill>
              </a:rPr>
              <a:t>Unboxing</a:t>
            </a:r>
            <a:r>
              <a:rPr lang="en-US" sz="2200" dirty="0"/>
              <a:t>.</a:t>
            </a:r>
          </a:p>
          <a:p>
            <a:pPr marL="0" indent="0">
              <a:buNone/>
            </a:pPr>
            <a:endParaRPr lang="en-US" sz="1800" dirty="0">
              <a:latin typeface="Courier"/>
              <a:cs typeface="Courier"/>
            </a:endParaRPr>
          </a:p>
          <a:p>
            <a:pPr marL="0" indent="0">
              <a:buNone/>
            </a:pPr>
            <a:r>
              <a:rPr lang="en-US" sz="1800" dirty="0">
                <a:latin typeface="Consolas"/>
                <a:cs typeface="Consolas"/>
              </a:rPr>
              <a:t>class </a:t>
            </a:r>
            <a:r>
              <a:rPr lang="en-US" sz="1800" dirty="0" err="1">
                <a:latin typeface="Consolas"/>
                <a:cs typeface="Consolas"/>
              </a:rPr>
              <a:t>AutoboxingExample</a:t>
            </a:r>
            <a:r>
              <a:rPr lang="en-US" sz="1800" dirty="0">
                <a:latin typeface="Consolas"/>
                <a:cs typeface="Consolas"/>
              </a:rPr>
              <a:t> {</a:t>
            </a:r>
          </a:p>
          <a:p>
            <a:pPr marL="0" indent="0">
              <a:buNone/>
            </a:pPr>
            <a:r>
              <a:rPr lang="en-US" sz="1800" dirty="0">
                <a:latin typeface="Consolas"/>
                <a:cs typeface="Consolas"/>
              </a:rPr>
              <a:t>   public static void </a:t>
            </a:r>
            <a:r>
              <a:rPr lang="en-US" sz="1800" dirty="0" err="1">
                <a:latin typeface="Consolas"/>
                <a:cs typeface="Consolas"/>
              </a:rPr>
              <a:t>myMethod</a:t>
            </a:r>
            <a:r>
              <a:rPr lang="en-US" sz="1800" dirty="0">
                <a:latin typeface="Consolas"/>
                <a:cs typeface="Consolas"/>
              </a:rPr>
              <a:t>(Integer </a:t>
            </a:r>
            <a:r>
              <a:rPr lang="en-US" sz="1800" dirty="0" err="1">
                <a:latin typeface="Consolas"/>
                <a:cs typeface="Consolas"/>
              </a:rPr>
              <a:t>num</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a:t>
            </a:r>
            <a:r>
              <a:rPr lang="en-US" sz="1800" dirty="0" err="1">
                <a:latin typeface="Consolas"/>
                <a:cs typeface="Consolas"/>
              </a:rPr>
              <a:t>num</a:t>
            </a:r>
            <a:r>
              <a:rPr lang="en-US" sz="1800" dirty="0">
                <a:latin typeface="Consolas"/>
                <a:cs typeface="Consolas"/>
              </a:rPr>
              <a:t>);</a:t>
            </a:r>
          </a:p>
          <a:p>
            <a:pPr marL="0" indent="0">
              <a:buNone/>
            </a:pPr>
            <a:r>
              <a:rPr lang="en-US" sz="1800" dirty="0">
                <a:latin typeface="Consolas"/>
                <a:cs typeface="Consolas"/>
              </a:rPr>
              <a:t>   }</a:t>
            </a:r>
          </a:p>
          <a:p>
            <a:pPr marL="0" indent="0">
              <a:buNone/>
            </a:pPr>
            <a:r>
              <a:rPr lang="en-US" sz="1800" dirty="0">
                <a:latin typeface="Consolas"/>
                <a:cs typeface="Consolas"/>
              </a:rPr>
              <a:t>   public static void main(String[] </a:t>
            </a:r>
            <a:r>
              <a:rPr lang="en-US" sz="1800" dirty="0" err="1">
                <a:latin typeface="Consolas"/>
                <a:cs typeface="Consolas"/>
              </a:rPr>
              <a:t>args</a:t>
            </a:r>
            <a:r>
              <a:rPr lang="en-US" sz="1800" dirty="0">
                <a:latin typeface="Consolas"/>
                <a:cs typeface="Consolas"/>
              </a:rPr>
              <a:t>) {</a:t>
            </a:r>
          </a:p>
          <a:p>
            <a:pPr marL="0" indent="0">
              <a:buNone/>
            </a:pPr>
            <a:r>
              <a:rPr lang="en-US" sz="1800" dirty="0">
                <a:latin typeface="Consolas"/>
                <a:cs typeface="Consolas"/>
              </a:rPr>
              <a:t>       /* passed </a:t>
            </a:r>
            <a:r>
              <a:rPr lang="en-US" sz="1800" dirty="0" err="1">
                <a:latin typeface="Consolas"/>
                <a:cs typeface="Consolas"/>
              </a:rPr>
              <a:t>int</a:t>
            </a:r>
            <a:r>
              <a:rPr lang="en-US" sz="1800" dirty="0">
                <a:latin typeface="Consolas"/>
                <a:cs typeface="Consolas"/>
              </a:rPr>
              <a:t> (primitive type), it would be </a:t>
            </a:r>
          </a:p>
          <a:p>
            <a:pPr marL="0" indent="0">
              <a:buNone/>
            </a:pPr>
            <a:r>
              <a:rPr lang="en-US" sz="1800" dirty="0">
                <a:latin typeface="Consolas"/>
                <a:cs typeface="Consolas"/>
              </a:rPr>
              <a:t>        * converted to Integer object at Runtime</a:t>
            </a:r>
          </a:p>
          <a:p>
            <a:pPr marL="0" indent="0">
              <a:buNone/>
            </a:pP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myMethod</a:t>
            </a:r>
            <a:r>
              <a:rPr lang="en-US" sz="1800" dirty="0">
                <a:latin typeface="Consolas"/>
                <a:cs typeface="Consolas"/>
              </a:rPr>
              <a:t>(2);</a:t>
            </a:r>
          </a:p>
          <a:p>
            <a:pPr marL="0" indent="0">
              <a:buNone/>
            </a:pPr>
            <a:r>
              <a:rPr lang="en-US" sz="1800" dirty="0">
                <a:latin typeface="Consolas"/>
                <a:cs typeface="Consolas"/>
              </a:rPr>
              <a:t>   }</a:t>
            </a:r>
          </a:p>
          <a:p>
            <a:pPr marL="0" indent="0">
              <a:buNone/>
            </a:pPr>
            <a:r>
              <a:rPr lang="en-US" sz="18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82</a:t>
            </a:fld>
            <a:endParaRPr lang="it-IT" dirty="0"/>
          </a:p>
        </p:txBody>
      </p:sp>
    </p:spTree>
    <p:extLst>
      <p:ext uri="{BB962C8B-B14F-4D97-AF65-F5344CB8AC3E}">
        <p14:creationId xmlns:p14="http://schemas.microsoft.com/office/powerpoint/2010/main" val="9565723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Unboxing</a:t>
            </a:r>
          </a:p>
        </p:txBody>
      </p:sp>
      <p:sp>
        <p:nvSpPr>
          <p:cNvPr id="3" name="Content Placeholder 2"/>
          <p:cNvSpPr>
            <a:spLocks noGrp="1"/>
          </p:cNvSpPr>
          <p:nvPr>
            <p:ph idx="1"/>
          </p:nvPr>
        </p:nvSpPr>
        <p:spPr/>
        <p:txBody>
          <a:bodyPr>
            <a:normAutofit fontScale="85000" lnSpcReduction="20000"/>
          </a:bodyPr>
          <a:lstStyle/>
          <a:p>
            <a:r>
              <a:rPr lang="en-US" sz="2200" dirty="0">
                <a:solidFill>
                  <a:schemeClr val="accent6">
                    <a:lumMod val="75000"/>
                  </a:schemeClr>
                </a:solidFill>
              </a:rPr>
              <a:t>Auto boxing </a:t>
            </a:r>
            <a:r>
              <a:rPr lang="en-US" sz="2200" dirty="0"/>
              <a:t>is the automatic conversion that the Java compiler makes between the primitive types and their corresponding object wrapper classes. For example, converting an </a:t>
            </a:r>
            <a:r>
              <a:rPr lang="en-US" sz="2200" dirty="0" err="1"/>
              <a:t>int</a:t>
            </a:r>
            <a:r>
              <a:rPr lang="en-US" sz="2200" dirty="0"/>
              <a:t> to an Integer, a double to a Double, and so on. If the conversion goes the other way, this is called </a:t>
            </a:r>
            <a:r>
              <a:rPr lang="en-US" sz="2200" dirty="0">
                <a:solidFill>
                  <a:srgbClr val="E46C0A"/>
                </a:solidFill>
              </a:rPr>
              <a:t>Unboxing</a:t>
            </a:r>
            <a:r>
              <a:rPr lang="en-US" sz="2200" dirty="0"/>
              <a:t>.</a:t>
            </a:r>
          </a:p>
          <a:p>
            <a:pPr marL="0" indent="0">
              <a:buNone/>
            </a:pPr>
            <a:endParaRPr lang="en-US" sz="1800" dirty="0">
              <a:latin typeface="Consolas"/>
              <a:cs typeface="Consolas"/>
            </a:endParaRPr>
          </a:p>
          <a:p>
            <a:pPr marL="0" indent="0">
              <a:buNone/>
            </a:pPr>
            <a:r>
              <a:rPr lang="en-US" sz="1800" dirty="0">
                <a:latin typeface="Consolas"/>
                <a:cs typeface="Consolas"/>
              </a:rPr>
              <a:t>class </a:t>
            </a:r>
            <a:r>
              <a:rPr lang="en-US" sz="1800" dirty="0" err="1">
                <a:latin typeface="Consolas"/>
                <a:cs typeface="Consolas"/>
              </a:rPr>
              <a:t>UnboxingExample</a:t>
            </a:r>
            <a:r>
              <a:rPr lang="en-US" sz="1800" dirty="0">
                <a:latin typeface="Consolas"/>
                <a:cs typeface="Consolas"/>
              </a:rPr>
              <a:t> {</a:t>
            </a:r>
          </a:p>
          <a:p>
            <a:pPr marL="0" indent="0">
              <a:buNone/>
            </a:pPr>
            <a:r>
              <a:rPr lang="en-US" sz="1800" dirty="0">
                <a:latin typeface="Consolas"/>
                <a:cs typeface="Consolas"/>
              </a:rPr>
              <a:t>   public static void </a:t>
            </a:r>
            <a:r>
              <a:rPr lang="en-US" sz="1800" dirty="0" err="1">
                <a:latin typeface="Consolas"/>
                <a:cs typeface="Consolas"/>
              </a:rPr>
              <a:t>myMethod</a:t>
            </a:r>
            <a:r>
              <a:rPr lang="en-US" sz="1800" dirty="0">
                <a:latin typeface="Consolas"/>
                <a:cs typeface="Consolas"/>
              </a:rPr>
              <a:t>(</a:t>
            </a:r>
            <a:r>
              <a:rPr lang="en-US" sz="1800" dirty="0" err="1">
                <a:latin typeface="Consolas"/>
                <a:cs typeface="Consolas"/>
              </a:rPr>
              <a:t>int</a:t>
            </a:r>
            <a:r>
              <a:rPr lang="en-US" sz="1800" dirty="0">
                <a:latin typeface="Consolas"/>
                <a:cs typeface="Consolas"/>
              </a:rPr>
              <a:t> </a:t>
            </a:r>
            <a:r>
              <a:rPr lang="en-US" sz="1800" dirty="0" err="1">
                <a:latin typeface="Consolas"/>
                <a:cs typeface="Consolas"/>
              </a:rPr>
              <a:t>num</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a:t>
            </a:r>
            <a:r>
              <a:rPr lang="en-US" sz="1800" dirty="0" err="1">
                <a:latin typeface="Consolas"/>
                <a:cs typeface="Consolas"/>
              </a:rPr>
              <a:t>num</a:t>
            </a:r>
            <a:r>
              <a:rPr lang="en-US" sz="1800" dirty="0">
                <a:latin typeface="Consolas"/>
                <a:cs typeface="Consolas"/>
              </a:rPr>
              <a:t>);</a:t>
            </a:r>
          </a:p>
          <a:p>
            <a:pPr marL="0" indent="0">
              <a:buNone/>
            </a:pPr>
            <a:r>
              <a:rPr lang="en-US" sz="1800" dirty="0">
                <a:latin typeface="Consolas"/>
                <a:cs typeface="Consolas"/>
              </a:rPr>
              <a:t>   }</a:t>
            </a:r>
          </a:p>
          <a:p>
            <a:pPr marL="0" indent="0">
              <a:buNone/>
            </a:pPr>
            <a:r>
              <a:rPr lang="en-US" sz="1800" dirty="0">
                <a:latin typeface="Consolas"/>
                <a:cs typeface="Consolas"/>
              </a:rPr>
              <a:t>   public static void main(String[] </a:t>
            </a:r>
            <a:r>
              <a:rPr lang="en-US" sz="1800" dirty="0" err="1">
                <a:latin typeface="Consolas"/>
                <a:cs typeface="Consolas"/>
              </a:rPr>
              <a:t>args</a:t>
            </a:r>
            <a:r>
              <a:rPr lang="en-US" sz="1800" dirty="0">
                <a:latin typeface="Consolas"/>
                <a:cs typeface="Consolas"/>
              </a:rPr>
              <a:t>) {</a:t>
            </a:r>
          </a:p>
          <a:p>
            <a:pPr marL="0" indent="0">
              <a:buNone/>
            </a:pPr>
            <a:r>
              <a:rPr lang="en-US" sz="1800" dirty="0">
                <a:latin typeface="Consolas"/>
                <a:cs typeface="Consolas"/>
              </a:rPr>
              <a:t>    	Integer </a:t>
            </a:r>
            <a:r>
              <a:rPr lang="en-US" sz="1800" dirty="0" err="1">
                <a:latin typeface="Consolas"/>
                <a:cs typeface="Consolas"/>
              </a:rPr>
              <a:t>inum</a:t>
            </a:r>
            <a:r>
              <a:rPr lang="en-US" sz="1800" dirty="0">
                <a:latin typeface="Consolas"/>
                <a:cs typeface="Consolas"/>
              </a:rPr>
              <a:t> = new Integer(100);</a:t>
            </a:r>
          </a:p>
          <a:p>
            <a:pPr marL="0" indent="0">
              <a:buNone/>
            </a:pPr>
            <a:r>
              <a:rPr lang="en-US" sz="1800" dirty="0">
                <a:latin typeface="Consolas"/>
                <a:cs typeface="Consolas"/>
              </a:rPr>
              <a:t>    	</a:t>
            </a:r>
          </a:p>
          <a:p>
            <a:pPr marL="0" indent="0">
              <a:buNone/>
            </a:pPr>
            <a:r>
              <a:rPr lang="en-US" sz="1800" dirty="0">
                <a:latin typeface="Consolas"/>
                <a:cs typeface="Consolas"/>
              </a:rPr>
              <a:t>        /* passed Integer wrapper class object, it </a:t>
            </a:r>
          </a:p>
          <a:p>
            <a:pPr marL="0" indent="0">
              <a:buNone/>
            </a:pPr>
            <a:r>
              <a:rPr lang="en-US" sz="1800" dirty="0">
                <a:latin typeface="Consolas"/>
                <a:cs typeface="Consolas"/>
              </a:rPr>
              <a:t>         * would be converted to </a:t>
            </a:r>
            <a:r>
              <a:rPr lang="en-US" sz="1800" dirty="0" err="1">
                <a:latin typeface="Consolas"/>
                <a:cs typeface="Consolas"/>
              </a:rPr>
              <a:t>int</a:t>
            </a:r>
            <a:r>
              <a:rPr lang="en-US" sz="1800" dirty="0">
                <a:latin typeface="Consolas"/>
                <a:cs typeface="Consolas"/>
              </a:rPr>
              <a:t> primitive type </a:t>
            </a:r>
          </a:p>
          <a:p>
            <a:pPr marL="0" indent="0">
              <a:buNone/>
            </a:pPr>
            <a:r>
              <a:rPr lang="en-US" sz="1800" dirty="0">
                <a:latin typeface="Consolas"/>
                <a:cs typeface="Consolas"/>
              </a:rPr>
              <a:t>         * at Runtime */</a:t>
            </a:r>
          </a:p>
          <a:p>
            <a:pPr marL="0" indent="0">
              <a:buNone/>
            </a:pPr>
            <a:r>
              <a:rPr lang="en-US" sz="1800" dirty="0">
                <a:latin typeface="Consolas"/>
                <a:cs typeface="Consolas"/>
              </a:rPr>
              <a:t>    	</a:t>
            </a:r>
            <a:r>
              <a:rPr lang="en-US" sz="1800" dirty="0" err="1">
                <a:latin typeface="Consolas"/>
                <a:cs typeface="Consolas"/>
              </a:rPr>
              <a:t>myMethod</a:t>
            </a:r>
            <a:r>
              <a:rPr lang="en-US" sz="1800" dirty="0">
                <a:latin typeface="Consolas"/>
                <a:cs typeface="Consolas"/>
              </a:rPr>
              <a:t>(</a:t>
            </a:r>
            <a:r>
              <a:rPr lang="en-US" sz="1800" dirty="0" err="1">
                <a:latin typeface="Consolas"/>
                <a:cs typeface="Consolas"/>
              </a:rPr>
              <a:t>inum</a:t>
            </a:r>
            <a:r>
              <a:rPr lang="en-US" sz="1800" dirty="0">
                <a:latin typeface="Consolas"/>
                <a:cs typeface="Consolas"/>
              </a:rPr>
              <a:t>);</a:t>
            </a:r>
          </a:p>
          <a:p>
            <a:pPr marL="0" indent="0">
              <a:buNone/>
            </a:pPr>
            <a:r>
              <a:rPr lang="en-US" sz="1800" dirty="0">
                <a:latin typeface="Consolas"/>
                <a:cs typeface="Consolas"/>
              </a:rPr>
              <a:t>    }</a:t>
            </a:r>
          </a:p>
          <a:p>
            <a:pPr marL="0" indent="0">
              <a:buNone/>
            </a:pPr>
            <a:r>
              <a:rPr lang="en-US" sz="18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83</a:t>
            </a:fld>
            <a:endParaRPr lang="it-IT" dirty="0"/>
          </a:p>
        </p:txBody>
      </p:sp>
    </p:spTree>
    <p:extLst>
      <p:ext uri="{BB962C8B-B14F-4D97-AF65-F5344CB8AC3E}">
        <p14:creationId xmlns:p14="http://schemas.microsoft.com/office/powerpoint/2010/main" val="59958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a:xfrm>
            <a:off x="457200" y="1600201"/>
            <a:ext cx="8229600" cy="3340968"/>
          </a:xfrm>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pic>
        <p:nvPicPr>
          <p:cNvPr id="6" name="Picture 5" descr="Screen Shot 2016-03-04 at 13.38.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705625"/>
            <a:ext cx="7452320" cy="1955623"/>
          </a:xfrm>
          <a:prstGeom prst="rect">
            <a:avLst/>
          </a:prstGeom>
        </p:spPr>
      </p:pic>
    </p:spTree>
    <p:extLst>
      <p:ext uri="{BB962C8B-B14F-4D97-AF65-F5344CB8AC3E}">
        <p14:creationId xmlns:p14="http://schemas.microsoft.com/office/powerpoint/2010/main" val="346614365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Nicola.thmx</Template>
  <TotalTime>5739</TotalTime>
  <Words>2779</Words>
  <Application>Microsoft Macintosh PowerPoint</Application>
  <PresentationFormat>On-screen Show (4:3)</PresentationFormat>
  <Paragraphs>634</Paragraphs>
  <Slides>83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83</vt:i4>
      </vt:variant>
    </vt:vector>
  </HeadingPairs>
  <TitlesOfParts>
    <vt:vector size="91" baseType="lpstr">
      <vt:lpstr>Arial</vt:lpstr>
      <vt:lpstr>Calibri</vt:lpstr>
      <vt:lpstr>Consolas</vt:lpstr>
      <vt:lpstr>Courier</vt:lpstr>
      <vt:lpstr>Courier New</vt:lpstr>
      <vt:lpstr>Mangal</vt:lpstr>
      <vt:lpstr>Wingdings</vt:lpstr>
      <vt:lpstr>Nicola</vt:lpstr>
      <vt:lpstr>Introduction to Java</vt:lpstr>
      <vt:lpstr>Java Timeline</vt:lpstr>
      <vt:lpstr>Java Features</vt:lpstr>
      <vt:lpstr>Java Programs</vt:lpstr>
      <vt:lpstr>Building and running</vt:lpstr>
      <vt:lpstr>Building and running</vt:lpstr>
      <vt:lpstr>C (Compiled)</vt:lpstr>
      <vt:lpstr>Java (Interpreted)</vt:lpstr>
      <vt:lpstr>Program, files and classes </vt:lpstr>
      <vt:lpstr>public static void main(String[] args)</vt:lpstr>
      <vt:lpstr>Basic concepts</vt:lpstr>
      <vt:lpstr>Comments</vt:lpstr>
      <vt:lpstr>Code blocks and Scope </vt:lpstr>
      <vt:lpstr>Control statements </vt:lpstr>
      <vt:lpstr>Passing Parameters</vt:lpstr>
      <vt:lpstr>Passing Parameters </vt:lpstr>
      <vt:lpstr>Passing Parameters </vt:lpstr>
      <vt:lpstr>Primitive types </vt:lpstr>
      <vt:lpstr>Constants</vt:lpstr>
      <vt:lpstr>Operators (integer and floating-point) </vt:lpstr>
      <vt:lpstr>Switch with chars</vt:lpstr>
      <vt:lpstr>Coding Conventions</vt:lpstr>
      <vt:lpstr>Strings</vt:lpstr>
      <vt:lpstr>String</vt:lpstr>
      <vt:lpstr>String</vt:lpstr>
      <vt:lpstr>String</vt:lpstr>
      <vt:lpstr>String</vt:lpstr>
      <vt:lpstr>String</vt:lpstr>
      <vt:lpstr>The equals method</vt:lpstr>
      <vt:lpstr>Operator +</vt:lpstr>
      <vt:lpstr>StringBuffer</vt:lpstr>
      <vt:lpstr>StringBuffer</vt:lpstr>
      <vt:lpstr>Array</vt:lpstr>
      <vt:lpstr>Array</vt:lpstr>
      <vt:lpstr>Array declaration</vt:lpstr>
      <vt:lpstr>Array creation</vt:lpstr>
      <vt:lpstr>Example – Primitive types</vt:lpstr>
      <vt:lpstr>Example – Object reference</vt:lpstr>
      <vt:lpstr>Operations on arrays </vt:lpstr>
      <vt:lpstr>Operations on arrays </vt:lpstr>
      <vt:lpstr>Operations on arrays </vt:lpstr>
      <vt:lpstr>For each</vt:lpstr>
      <vt:lpstr>Multidimensional array</vt:lpstr>
      <vt:lpstr>Rows and columns </vt:lpstr>
      <vt:lpstr>Rows with different length </vt:lpstr>
      <vt:lpstr>Classes</vt:lpstr>
      <vt:lpstr>Class</vt:lpstr>
      <vt:lpstr>Class</vt:lpstr>
      <vt:lpstr>Definition</vt:lpstr>
      <vt:lpstr>Information hiding</vt:lpstr>
      <vt:lpstr>Information hiding</vt:lpstr>
      <vt:lpstr>Visibility</vt:lpstr>
      <vt:lpstr>Method Overloading</vt:lpstr>
      <vt:lpstr>Method Overloading</vt:lpstr>
      <vt:lpstr>Objects</vt:lpstr>
      <vt:lpstr>Objects creation</vt:lpstr>
      <vt:lpstr>The keyword new</vt:lpstr>
      <vt:lpstr>Constructors</vt:lpstr>
      <vt:lpstr>Constructors</vt:lpstr>
      <vt:lpstr>The keyword this</vt:lpstr>
      <vt:lpstr>The keyword this</vt:lpstr>
      <vt:lpstr>Getters and Setters</vt:lpstr>
      <vt:lpstr>Objects Destruction</vt:lpstr>
      <vt:lpstr>Combining dotted notations</vt:lpstr>
      <vt:lpstr>Operations on references</vt:lpstr>
      <vt:lpstr>Package</vt:lpstr>
      <vt:lpstr>Motivation</vt:lpstr>
      <vt:lpstr>Package </vt:lpstr>
      <vt:lpstr>Package names</vt:lpstr>
      <vt:lpstr>Package example</vt:lpstr>
      <vt:lpstr> Definition and usage  </vt:lpstr>
      <vt:lpstr>Access to a class in a package </vt:lpstr>
      <vt:lpstr>Package and scope</vt:lpstr>
      <vt:lpstr>Static attributes and methods </vt:lpstr>
      <vt:lpstr>Static attributes and methods </vt:lpstr>
      <vt:lpstr>Static attributes and methods </vt:lpstr>
      <vt:lpstr>Wrapper Classes</vt:lpstr>
      <vt:lpstr>Wrapper Classes</vt:lpstr>
      <vt:lpstr>Wrapper Classes</vt:lpstr>
      <vt:lpstr>Conversions</vt:lpstr>
      <vt:lpstr>Conversions, examples</vt:lpstr>
      <vt:lpstr>Autoboxing</vt:lpstr>
      <vt:lpstr>Unboxing</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Microsoft Office User</cp:lastModifiedBy>
  <cp:revision>262</cp:revision>
  <dcterms:created xsi:type="dcterms:W3CDTF">2011-09-06T09:06:15Z</dcterms:created>
  <dcterms:modified xsi:type="dcterms:W3CDTF">2019-02-27T14:56:08Z</dcterms:modified>
</cp:coreProperties>
</file>