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2"/>
  </p:notesMasterIdLst>
  <p:sldIdLst>
    <p:sldId id="256" r:id="rId2"/>
    <p:sldId id="257" r:id="rId3"/>
    <p:sldId id="258" r:id="rId4"/>
    <p:sldId id="263" r:id="rId5"/>
    <p:sldId id="261" r:id="rId6"/>
    <p:sldId id="262" r:id="rId7"/>
    <p:sldId id="267" r:id="rId8"/>
    <p:sldId id="268" r:id="rId9"/>
    <p:sldId id="265" r:id="rId10"/>
    <p:sldId id="260" r:id="rId11"/>
    <p:sldId id="272" r:id="rId12"/>
    <p:sldId id="273" r:id="rId13"/>
    <p:sldId id="274" r:id="rId14"/>
    <p:sldId id="275" r:id="rId15"/>
    <p:sldId id="277" r:id="rId16"/>
    <p:sldId id="282" r:id="rId17"/>
    <p:sldId id="278" r:id="rId18"/>
    <p:sldId id="291" r:id="rId19"/>
    <p:sldId id="292" r:id="rId20"/>
    <p:sldId id="293" r:id="rId21"/>
    <p:sldId id="264" r:id="rId22"/>
    <p:sldId id="374" r:id="rId23"/>
    <p:sldId id="375" r:id="rId24"/>
    <p:sldId id="382" r:id="rId25"/>
    <p:sldId id="383" r:id="rId26"/>
    <p:sldId id="384" r:id="rId27"/>
    <p:sldId id="376" r:id="rId28"/>
    <p:sldId id="377" r:id="rId29"/>
    <p:sldId id="385" r:id="rId30"/>
    <p:sldId id="379"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283" r:id="rId44"/>
    <p:sldId id="294" r:id="rId45"/>
    <p:sldId id="356" r:id="rId46"/>
    <p:sldId id="295" r:id="rId47"/>
    <p:sldId id="386" r:id="rId48"/>
    <p:sldId id="387" r:id="rId49"/>
    <p:sldId id="381" r:id="rId50"/>
    <p:sldId id="297" r:id="rId51"/>
    <p:sldId id="298" r:id="rId52"/>
    <p:sldId id="299" r:id="rId53"/>
    <p:sldId id="301" r:id="rId54"/>
    <p:sldId id="302" r:id="rId55"/>
    <p:sldId id="388" r:id="rId56"/>
    <p:sldId id="304" r:id="rId57"/>
    <p:sldId id="311" r:id="rId58"/>
    <p:sldId id="389" r:id="rId59"/>
    <p:sldId id="390" r:id="rId60"/>
    <p:sldId id="306" r:id="rId61"/>
    <p:sldId id="312" r:id="rId62"/>
    <p:sldId id="313" r:id="rId63"/>
    <p:sldId id="288" r:id="rId64"/>
    <p:sldId id="340" r:id="rId65"/>
    <p:sldId id="341" r:id="rId66"/>
    <p:sldId id="342" r:id="rId67"/>
    <p:sldId id="343" r:id="rId68"/>
    <p:sldId id="344" r:id="rId69"/>
    <p:sldId id="345" r:id="rId70"/>
    <p:sldId id="346" r:id="rId71"/>
    <p:sldId id="289" r:id="rId72"/>
    <p:sldId id="349" r:id="rId73"/>
    <p:sldId id="359" r:id="rId74"/>
    <p:sldId id="358" r:id="rId75"/>
    <p:sldId id="351" r:id="rId76"/>
    <p:sldId id="352" r:id="rId77"/>
    <p:sldId id="353" r:id="rId78"/>
    <p:sldId id="354" r:id="rId79"/>
    <p:sldId id="355" r:id="rId80"/>
    <p:sldId id="360" r:id="rId8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20"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12/03/18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19</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smtClean="0"/>
              <a:t>Introduction</a:t>
            </a:r>
            <a:r>
              <a:rPr lang="it-IT" dirty="0" smtClean="0"/>
              <a:t> to Java</a:t>
            </a:r>
            <a:endParaRPr lang="it-IT" dirty="0"/>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
            </a:r>
            <a:r>
              <a:rPr lang="en-US" dirty="0" smtClean="0"/>
              <a:t>ublic static void main(String[] </a:t>
            </a:r>
            <a:r>
              <a:rPr lang="en-US" dirty="0" err="1" smtClean="0"/>
              <a:t>args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Java there are no functions, but </a:t>
            </a:r>
            <a:r>
              <a:rPr lang="en-US" dirty="0" smtClean="0"/>
              <a:t>only methods </a:t>
            </a:r>
            <a:r>
              <a:rPr lang="en-US" dirty="0"/>
              <a:t>within classes</a:t>
            </a:r>
          </a:p>
          <a:p>
            <a:r>
              <a:rPr lang="en-US" dirty="0" smtClean="0"/>
              <a:t>The </a:t>
            </a:r>
            <a:r>
              <a:rPr lang="en-US" dirty="0"/>
              <a:t>execution of a Java program </a:t>
            </a:r>
            <a:r>
              <a:rPr lang="en-US" dirty="0" smtClean="0"/>
              <a:t>starts from </a:t>
            </a:r>
            <a:r>
              <a:rPr lang="en-US" dirty="0"/>
              <a:t>a special </a:t>
            </a:r>
            <a:r>
              <a:rPr lang="en-US" dirty="0" smtClean="0"/>
              <a:t>method:</a:t>
            </a:r>
          </a:p>
          <a:p>
            <a:pPr marL="0" indent="0">
              <a:buNone/>
            </a:pPr>
            <a:r>
              <a:rPr lang="en-US" b="1" i="1" dirty="0" smtClean="0"/>
              <a:t>public </a:t>
            </a:r>
            <a:r>
              <a:rPr lang="en-US" b="1" i="1" dirty="0"/>
              <a:t>static void main(String[] </a:t>
            </a:r>
            <a:r>
              <a:rPr lang="en-US" b="1" i="1" dirty="0" err="1"/>
              <a:t>args</a:t>
            </a:r>
            <a:r>
              <a:rPr lang="en-US" b="1" i="1" dirty="0" smtClean="0"/>
              <a:t>) {</a:t>
            </a:r>
          </a:p>
          <a:p>
            <a:pPr marL="0" indent="0">
              <a:buNone/>
            </a:pPr>
            <a:r>
              <a:rPr lang="it-IT" b="1" i="1" dirty="0" smtClean="0"/>
              <a:t>	</a:t>
            </a:r>
            <a:r>
              <a:rPr lang="mr-IN" b="1" i="1" dirty="0" smtClean="0"/>
              <a:t>…</a:t>
            </a:r>
            <a:endParaRPr lang="it-IT" b="1" i="1" dirty="0" smtClean="0"/>
          </a:p>
          <a:p>
            <a:pPr marL="0" indent="0">
              <a:buNone/>
            </a:pPr>
            <a:r>
              <a:rPr lang="it-IT" b="1" i="1" dirty="0"/>
              <a:t>}</a:t>
            </a:r>
            <a:endParaRPr lang="en-US"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smtClean="0"/>
              <a:t>Basic </a:t>
            </a:r>
            <a:r>
              <a:rPr lang="it-IT" dirty="0" err="1" smtClean="0"/>
              <a:t>concepts</a:t>
            </a:r>
            <a:endParaRPr lang="it-IT" dirty="0"/>
          </a:p>
        </p:txBody>
      </p:sp>
    </p:spTree>
    <p:extLst>
      <p:ext uri="{BB962C8B-B14F-4D97-AF65-F5344CB8AC3E}">
        <p14:creationId xmlns:p14="http://schemas.microsoft.com/office/powerpoint/2010/main" val="34384888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a:bodyPr>
          <a:lstStyle/>
          <a:p>
            <a:r>
              <a:rPr lang="en-US" sz="2800" dirty="0" smtClean="0"/>
              <a:t>C</a:t>
            </a:r>
            <a:r>
              <a:rPr lang="en-US" sz="2800" dirty="0"/>
              <a:t>-style comments (multi-lines) </a:t>
            </a:r>
            <a:endParaRPr lang="en-US" sz="2800" dirty="0" smtClean="0"/>
          </a:p>
          <a:p>
            <a:pPr marL="0" indent="0">
              <a:buNone/>
            </a:pPr>
            <a:r>
              <a:rPr lang="en-US" sz="2800" dirty="0" smtClean="0">
                <a:latin typeface="Courier New"/>
                <a:cs typeface="Courier New"/>
              </a:rPr>
              <a:t>/</a:t>
            </a: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smtClean="0">
              <a:latin typeface="Wingdings"/>
            </a:endParaRPr>
          </a:p>
          <a:p>
            <a:r>
              <a:rPr lang="en-US" sz="2800" dirty="0" smtClean="0"/>
              <a:t>Comments </a:t>
            </a:r>
            <a:r>
              <a:rPr lang="en-US" sz="2800" dirty="0"/>
              <a:t>on a single line </a:t>
            </a:r>
            <a:endParaRPr lang="en-US" sz="2800" dirty="0" smtClean="0"/>
          </a:p>
          <a:p>
            <a:pPr marL="0" indent="0">
              <a:buNone/>
            </a:pPr>
            <a:r>
              <a:rPr lang="en-US" sz="2800" dirty="0" smtClean="0">
                <a:latin typeface="Courier New"/>
                <a:cs typeface="Courier New"/>
              </a:rPr>
              <a:t>/</a:t>
            </a: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smtClean="0"/>
              <a:t>Java </a:t>
            </a:r>
            <a:r>
              <a:rPr lang="en-US" sz="2400" dirty="0"/>
              <a:t>code blocks are the same as in C language </a:t>
            </a:r>
          </a:p>
          <a:p>
            <a:r>
              <a:rPr lang="en-US" sz="2400" dirty="0" smtClean="0"/>
              <a:t>Each </a:t>
            </a:r>
            <a:r>
              <a:rPr lang="en-US" sz="2400" dirty="0"/>
              <a:t>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smtClean="0"/>
              <a:t>Variables </a:t>
            </a:r>
            <a:r>
              <a:rPr lang="en-US" sz="2400" dirty="0"/>
              <a:t>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endParaRPr lang="en-US" sz="2000" dirty="0" smtClean="0">
              <a:latin typeface="Courier New"/>
              <a:cs typeface="Courier New"/>
            </a:endParaRPr>
          </a:p>
          <a:p>
            <a:pPr marL="400050" lvl="1" indent="0">
              <a:buNone/>
            </a:pPr>
            <a:r>
              <a:rPr lang="en-US" sz="1600" dirty="0" err="1" smtClean="0">
                <a:latin typeface="Courier New"/>
                <a:cs typeface="Courier New"/>
              </a:rPr>
              <a:t>int</a:t>
            </a:r>
            <a:r>
              <a:rPr lang="en-US" sz="1600" dirty="0" smtClean="0">
                <a:latin typeface="Courier New"/>
                <a:cs typeface="Courier New"/>
              </a:rPr>
              <a:t> </a:t>
            </a:r>
            <a:r>
              <a:rPr lang="en-US" sz="1600" dirty="0">
                <a:latin typeface="Courier New"/>
                <a:cs typeface="Courier New"/>
              </a:rPr>
              <a:t>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endParaRPr lang="en-US" sz="1600" dirty="0" smtClean="0">
              <a:latin typeface="Courier New"/>
              <a:cs typeface="Courier New"/>
            </a:endParaRPr>
          </a:p>
          <a:p>
            <a:pPr marL="0" indent="0">
              <a:buNone/>
            </a:pPr>
            <a:r>
              <a:rPr lang="en-US" sz="2000" dirty="0" smtClean="0">
                <a:latin typeface="Courier New"/>
                <a:cs typeface="Courier New"/>
              </a:rPr>
              <a:t>} </a:t>
            </a:r>
            <a:endParaRPr lang="en-US" sz="2000" dirty="0">
              <a:latin typeface="Courier New"/>
              <a:cs typeface="Courier New"/>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smtClean="0"/>
              <a:t>Same </a:t>
            </a:r>
            <a:r>
              <a:rPr lang="en-US" dirty="0"/>
              <a:t>as C </a:t>
            </a:r>
            <a:endParaRPr lang="en-US" dirty="0" smtClean="0"/>
          </a:p>
          <a:p>
            <a:pPr lvl="1"/>
            <a:r>
              <a:rPr lang="en-US" dirty="0" smtClean="0"/>
              <a:t>if</a:t>
            </a:r>
            <a:r>
              <a:rPr lang="en-US" dirty="0"/>
              <a:t>-</a:t>
            </a:r>
            <a:r>
              <a:rPr lang="en-US" dirty="0" smtClean="0"/>
              <a:t>else</a:t>
            </a:r>
            <a:endParaRPr lang="en-US" dirty="0"/>
          </a:p>
          <a:p>
            <a:pPr lvl="1"/>
            <a:r>
              <a:rPr lang="en-US" dirty="0" smtClean="0"/>
              <a:t>switch </a:t>
            </a:r>
          </a:p>
          <a:p>
            <a:pPr lvl="1"/>
            <a:r>
              <a:rPr lang="en-US" dirty="0" smtClean="0"/>
              <a:t>while </a:t>
            </a:r>
          </a:p>
          <a:p>
            <a:pPr lvl="1"/>
            <a:r>
              <a:rPr lang="en-US" dirty="0" smtClean="0"/>
              <a:t>do</a:t>
            </a:r>
            <a:r>
              <a:rPr lang="en-US" dirty="0"/>
              <a:t>-</a:t>
            </a:r>
            <a:r>
              <a:rPr lang="en-US" dirty="0" smtClean="0"/>
              <a:t>while</a:t>
            </a:r>
          </a:p>
          <a:p>
            <a:pPr lvl="1"/>
            <a:r>
              <a:rPr lang="en-US" dirty="0" smtClean="0"/>
              <a:t>for</a:t>
            </a:r>
          </a:p>
          <a:p>
            <a:pPr lvl="1"/>
            <a:r>
              <a:rPr lang="en-US" dirty="0" smtClean="0"/>
              <a:t>break </a:t>
            </a:r>
          </a:p>
          <a:p>
            <a:pPr lvl="1"/>
            <a:r>
              <a:rPr lang="en-US" dirty="0" smtClean="0"/>
              <a:t>continue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Parameters</a:t>
            </a:r>
            <a:endParaRPr lang="en-US" dirty="0"/>
          </a:p>
        </p:txBody>
      </p:sp>
      <p:sp>
        <p:nvSpPr>
          <p:cNvPr id="3" name="Content Placeholder 2"/>
          <p:cNvSpPr>
            <a:spLocks noGrp="1"/>
          </p:cNvSpPr>
          <p:nvPr>
            <p:ph idx="1"/>
          </p:nvPr>
        </p:nvSpPr>
        <p:spPr/>
        <p:txBody>
          <a:bodyPr/>
          <a:lstStyle/>
          <a:p>
            <a:r>
              <a:rPr lang="en-US" dirty="0" smtClean="0"/>
              <a:t>Parameters </a:t>
            </a:r>
            <a:r>
              <a:rPr lang="en-US" dirty="0"/>
              <a:t>are always </a:t>
            </a:r>
            <a:r>
              <a:rPr lang="en-US" dirty="0">
                <a:solidFill>
                  <a:srgbClr val="F79646"/>
                </a:solidFill>
              </a:rPr>
              <a:t>passed by value </a:t>
            </a:r>
          </a:p>
          <a:p>
            <a:r>
              <a:rPr lang="en-US" dirty="0" smtClean="0"/>
              <a:t>.</a:t>
            </a:r>
            <a:r>
              <a:rPr lang="en-US" dirty="0"/>
              <a:t>..they can be </a:t>
            </a:r>
            <a:r>
              <a:rPr lang="en-US" dirty="0">
                <a:solidFill>
                  <a:srgbClr val="F79646"/>
                </a:solidFill>
              </a:rPr>
              <a:t>primitive types </a:t>
            </a:r>
            <a:r>
              <a:rPr lang="en-US" dirty="0"/>
              <a:t>or </a:t>
            </a:r>
            <a:r>
              <a:rPr lang="en-US" dirty="0">
                <a:solidFill>
                  <a:srgbClr val="F79646"/>
                </a:solidFill>
              </a:rPr>
              <a:t>object references </a:t>
            </a:r>
          </a:p>
          <a:p>
            <a:r>
              <a:rPr lang="en-US" dirty="0" smtClean="0"/>
              <a:t>Note </a:t>
            </a:r>
            <a:r>
              <a:rPr lang="en-US" dirty="0"/>
              <a:t>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3" name="Content Placeholder 2"/>
          <p:cNvSpPr>
            <a:spLocks noGrp="1"/>
          </p:cNvSpPr>
          <p:nvPr>
            <p:ph idx="1"/>
          </p:nvPr>
        </p:nvSpPr>
        <p:spPr/>
        <p:txBody>
          <a:bodyPr/>
          <a:lstStyle/>
          <a:p>
            <a:r>
              <a:rPr lang="en-US" dirty="0"/>
              <a:t>U</a:t>
            </a:r>
            <a:r>
              <a:rPr lang="en-US" dirty="0" smtClean="0"/>
              <a:t>nique </a:t>
            </a:r>
            <a:r>
              <a:rPr lang="en-US" dirty="0"/>
              <a:t>dimension and </a:t>
            </a:r>
            <a:r>
              <a:rPr lang="en-US" dirty="0" smtClean="0"/>
              <a:t>encoding</a:t>
            </a:r>
          </a:p>
          <a:p>
            <a:r>
              <a:rPr lang="en-US" dirty="0"/>
              <a:t>P</a:t>
            </a:r>
            <a:r>
              <a:rPr lang="en-US" dirty="0" smtClean="0"/>
              <a:t>latform</a:t>
            </a:r>
            <a:r>
              <a:rPr lang="en-US" dirty="0"/>
              <a:t>-independent </a:t>
            </a:r>
            <a:r>
              <a:rPr lang="en-US" dirty="0" smtClean="0"/>
              <a:t>representation</a:t>
            </a:r>
            <a:endParaRPr lang="en-US" dirty="0">
              <a:latin typeface="Wingdings"/>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5 at 16.53.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878720"/>
            <a:ext cx="6708767" cy="3142568"/>
          </a:xfrm>
          <a:prstGeom prst="rect">
            <a:avLst/>
          </a:prstGeo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smtClean="0"/>
              <a:t>The </a:t>
            </a:r>
            <a:r>
              <a:rPr lang="en-US" dirty="0">
                <a:solidFill>
                  <a:srgbClr val="F79646"/>
                </a:solidFill>
              </a:rPr>
              <a:t>final</a:t>
            </a:r>
            <a:r>
              <a:rPr lang="en-US" dirty="0"/>
              <a:t> modifier </a:t>
            </a:r>
          </a:p>
          <a:p>
            <a:pPr marL="0" indent="0">
              <a:buNone/>
            </a:pPr>
            <a:r>
              <a:rPr lang="en-US" sz="2400" dirty="0">
                <a:latin typeface="Courier New"/>
                <a:cs typeface="Courier New"/>
              </a:rPr>
              <a:t>final float PI = 3.14; </a:t>
            </a:r>
          </a:p>
          <a:p>
            <a:pPr marL="0" indent="0">
              <a:buNone/>
            </a:pPr>
            <a:r>
              <a:rPr lang="en-US" sz="2400" dirty="0">
                <a:latin typeface="Courier New"/>
                <a:cs typeface="Courier New"/>
              </a:rPr>
              <a:t>PI = 16.0; </a:t>
            </a:r>
            <a:r>
              <a:rPr lang="en-US" sz="2400" dirty="0" smtClean="0">
                <a:latin typeface="Courier New"/>
                <a:cs typeface="Courier New"/>
              </a:rPr>
              <a:t>			/</a:t>
            </a:r>
            <a:r>
              <a:rPr lang="en-US" sz="2400" dirty="0">
                <a:latin typeface="Courier New"/>
                <a:cs typeface="Courier New"/>
              </a:rPr>
              <a:t>/ ERROR, no changes </a:t>
            </a:r>
            <a:endParaRPr lang="en-US" sz="2400" dirty="0" smtClean="0">
              <a:latin typeface="Courier New"/>
              <a:cs typeface="Courier New"/>
            </a:endParaRPr>
          </a:p>
          <a:p>
            <a:pPr marL="0" indent="0">
              <a:buNone/>
            </a:pPr>
            <a:r>
              <a:rPr lang="en-US" sz="2400" dirty="0" smtClean="0">
                <a:latin typeface="Courier New"/>
                <a:cs typeface="Courier New"/>
              </a:rPr>
              <a:t>final </a:t>
            </a:r>
            <a:r>
              <a:rPr lang="en-US" sz="2400" dirty="0" err="1">
                <a:latin typeface="Courier New"/>
                <a:cs typeface="Courier New"/>
              </a:rPr>
              <a:t>int</a:t>
            </a:r>
            <a:r>
              <a:rPr lang="en-US" sz="2400" dirty="0">
                <a:latin typeface="Courier New"/>
                <a:cs typeface="Courier New"/>
              </a:rPr>
              <a:t> SIZE; </a:t>
            </a:r>
            <a:r>
              <a:rPr lang="en-US" sz="2400" dirty="0" smtClean="0">
                <a:latin typeface="Courier New"/>
                <a:cs typeface="Courier New"/>
              </a:rPr>
              <a:t>	/</a:t>
            </a:r>
            <a:r>
              <a:rPr lang="en-US" sz="2400" dirty="0">
                <a:latin typeface="Courier New"/>
                <a:cs typeface="Courier New"/>
              </a:rPr>
              <a:t>/ ERROR, </a:t>
            </a:r>
            <a:r>
              <a:rPr lang="en-US" sz="2400" dirty="0" err="1">
                <a:latin typeface="Courier New"/>
                <a:cs typeface="Courier New"/>
              </a:rPr>
              <a:t>init</a:t>
            </a:r>
            <a:r>
              <a:rPr lang="en-US" sz="2400" dirty="0">
                <a:latin typeface="Courier New"/>
                <a:cs typeface="Courier New"/>
              </a:rPr>
              <a:t> missing </a:t>
            </a:r>
          </a:p>
          <a:p>
            <a:r>
              <a:rPr lang="en-US" dirty="0" smtClean="0"/>
              <a:t>Use </a:t>
            </a:r>
            <a:r>
              <a:rPr lang="en-US" dirty="0"/>
              <a:t>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smtClean="0"/>
              <a:t>Constants </a:t>
            </a:r>
            <a:r>
              <a:rPr lang="en-US" dirty="0"/>
              <a:t>of type </a:t>
            </a:r>
            <a:r>
              <a:rPr lang="en-US" dirty="0" err="1"/>
              <a:t>int</a:t>
            </a:r>
            <a:r>
              <a:rPr lang="en-US" dirty="0"/>
              <a:t>, float, char, strings follow C syntax </a:t>
            </a:r>
          </a:p>
          <a:p>
            <a:pPr lvl="1"/>
            <a:r>
              <a:rPr lang="en-US" sz="2000" dirty="0"/>
              <a:t>123 </a:t>
            </a:r>
            <a:r>
              <a:rPr lang="en-US" sz="2000" dirty="0" smtClean="0"/>
              <a:t>  256789L   0xff34   123.75   0.12375e</a:t>
            </a:r>
            <a:r>
              <a:rPr lang="en-US" sz="2000" dirty="0"/>
              <a:t>+3 </a:t>
            </a:r>
          </a:p>
          <a:p>
            <a:pPr lvl="1"/>
            <a:r>
              <a:rPr lang="en-US" sz="2000" dirty="0" smtClean="0"/>
              <a:t>“a”   ‟%”   ‟</a:t>
            </a:r>
            <a:r>
              <a:rPr lang="en-US" sz="2000" dirty="0"/>
              <a:t>\</a:t>
            </a:r>
            <a:r>
              <a:rPr lang="en-US" sz="2000" dirty="0" smtClean="0"/>
              <a:t>n”   “</a:t>
            </a:r>
            <a:r>
              <a:rPr lang="en-US" sz="2000" dirty="0" err="1" smtClean="0"/>
              <a:t>prova</a:t>
            </a:r>
            <a:r>
              <a:rPr lang="en-US" sz="2000" dirty="0"/>
              <a:t>” </a:t>
            </a:r>
            <a:r>
              <a:rPr lang="en-US" sz="2000" dirty="0" smtClean="0"/>
              <a:t>  “</a:t>
            </a:r>
            <a:r>
              <a:rPr lang="en-US" sz="2000" dirty="0" err="1" smtClean="0"/>
              <a:t>prova</a:t>
            </a:r>
            <a:r>
              <a:rPr lang="en-US" sz="2000" dirty="0"/>
              <a:t>\n” </a:t>
            </a:r>
          </a:p>
          <a:p>
            <a:r>
              <a:rPr lang="en-US" dirty="0" smtClean="0"/>
              <a:t>Boolean </a:t>
            </a:r>
            <a:r>
              <a:rPr lang="en-US" dirty="0"/>
              <a:t>constants (do not exist in C) are </a:t>
            </a:r>
          </a:p>
          <a:p>
            <a:pPr lvl="1"/>
            <a:r>
              <a:rPr lang="en-US" dirty="0"/>
              <a:t>true, false</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51931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a:bodyPr>
          <a:lstStyle/>
          <a:p>
            <a:r>
              <a:rPr lang="en-US" dirty="0"/>
              <a:t>Operators follow C syntax: </a:t>
            </a:r>
            <a:endParaRPr lang="en-US" dirty="0" smtClean="0"/>
          </a:p>
          <a:p>
            <a:pPr lvl="1"/>
            <a:r>
              <a:rPr lang="en-US" dirty="0" smtClean="0"/>
              <a:t>arithmetical </a:t>
            </a:r>
            <a:r>
              <a:rPr lang="en-US" dirty="0"/>
              <a:t>+ - * / % </a:t>
            </a:r>
            <a:endParaRPr lang="en-US" dirty="0" smtClean="0">
              <a:latin typeface="Wingdings"/>
            </a:endParaRPr>
          </a:p>
          <a:p>
            <a:pPr lvl="1"/>
            <a:r>
              <a:rPr lang="en-US" dirty="0" smtClean="0"/>
              <a:t>relational </a:t>
            </a:r>
            <a:r>
              <a:rPr lang="en-US" dirty="0"/>
              <a:t>== </a:t>
            </a:r>
            <a:r>
              <a:rPr lang="en-US" dirty="0" smtClean="0"/>
              <a:t> !=  &gt;  &lt;  &gt;=  &lt;=</a:t>
            </a:r>
            <a:endParaRPr lang="en-US" dirty="0"/>
          </a:p>
          <a:p>
            <a:pPr lvl="1"/>
            <a:r>
              <a:rPr lang="en-US" dirty="0"/>
              <a:t>bitwise (</a:t>
            </a:r>
            <a:r>
              <a:rPr lang="en-US" dirty="0" err="1"/>
              <a:t>int</a:t>
            </a:r>
            <a:r>
              <a:rPr lang="en-US" dirty="0"/>
              <a:t>) </a:t>
            </a:r>
            <a:r>
              <a:rPr lang="en-US" dirty="0" smtClean="0"/>
              <a:t>&amp;  !  &gt;&gt;  &lt;&lt;  ~ </a:t>
            </a:r>
            <a:endParaRPr lang="en-US" dirty="0"/>
          </a:p>
          <a:p>
            <a:pPr lvl="1"/>
            <a:r>
              <a:rPr lang="en-US" dirty="0"/>
              <a:t>Assignment </a:t>
            </a:r>
            <a:r>
              <a:rPr lang="en-US" dirty="0" smtClean="0"/>
              <a:t>= += -= *= /= %</a:t>
            </a:r>
            <a:r>
              <a:rPr lang="en-US" dirty="0"/>
              <a:t>= &amp;= |= ^= </a:t>
            </a:r>
          </a:p>
          <a:p>
            <a:pPr lvl="1"/>
            <a:r>
              <a:rPr lang="en-US" dirty="0"/>
              <a:t>Increment </a:t>
            </a:r>
            <a:r>
              <a:rPr lang="en-US" dirty="0" smtClean="0"/>
              <a:t>++  --</a:t>
            </a:r>
            <a:endParaRPr lang="en-US" dirty="0"/>
          </a:p>
          <a:p>
            <a:r>
              <a:rPr lang="en-US" dirty="0" smtClean="0"/>
              <a:t>Chars </a:t>
            </a:r>
            <a:r>
              <a:rPr lang="en-US" dirty="0"/>
              <a:t>are considered like integers (e.g. switch)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Timeline</a:t>
            </a:r>
            <a:endParaRPr lang="en-US" dirty="0"/>
          </a:p>
        </p:txBody>
      </p:sp>
      <p:sp>
        <p:nvSpPr>
          <p:cNvPr id="3" name="Content Placeholder 2"/>
          <p:cNvSpPr>
            <a:spLocks noGrp="1"/>
          </p:cNvSpPr>
          <p:nvPr>
            <p:ph idx="1"/>
          </p:nvPr>
        </p:nvSpPr>
        <p:spPr/>
        <p:txBody>
          <a:bodyPr>
            <a:noAutofit/>
          </a:bodyPr>
          <a:lstStyle/>
          <a:p>
            <a:r>
              <a:rPr lang="en-US" sz="2400" dirty="0"/>
              <a:t>1991: SUN develops a </a:t>
            </a:r>
            <a:r>
              <a:rPr lang="en-US" sz="2400" dirty="0" smtClean="0"/>
              <a:t>programming language </a:t>
            </a:r>
            <a:r>
              <a:rPr lang="en-US" sz="2400" dirty="0"/>
              <a:t>for cable TV set-top </a:t>
            </a:r>
            <a:r>
              <a:rPr lang="en-US" sz="2400" dirty="0" smtClean="0"/>
              <a:t>boxes</a:t>
            </a:r>
          </a:p>
          <a:p>
            <a:r>
              <a:rPr lang="en-US" sz="2400" dirty="0" smtClean="0"/>
              <a:t>1996</a:t>
            </a:r>
            <a:r>
              <a:rPr lang="en-US" sz="2400" dirty="0"/>
              <a:t>: J</a:t>
            </a:r>
            <a:r>
              <a:rPr lang="en-US" sz="2400" dirty="0" smtClean="0"/>
              <a:t>ava 1</a:t>
            </a:r>
            <a:endParaRPr lang="en-US" sz="2400" dirty="0"/>
          </a:p>
          <a:p>
            <a:r>
              <a:rPr lang="en-US" sz="2400" dirty="0" smtClean="0"/>
              <a:t>1996</a:t>
            </a:r>
            <a:r>
              <a:rPr lang="en-US" sz="2400" dirty="0"/>
              <a:t>: Netscape supports </a:t>
            </a:r>
            <a:r>
              <a:rPr lang="en-US" sz="2400" dirty="0" smtClean="0"/>
              <a:t>Java. Popularity </a:t>
            </a:r>
            <a:r>
              <a:rPr lang="en-US" sz="2400" dirty="0"/>
              <a:t>grows</a:t>
            </a:r>
          </a:p>
          <a:p>
            <a:r>
              <a:rPr lang="en-US" sz="2400" dirty="0" smtClean="0"/>
              <a:t>1998</a:t>
            </a:r>
            <a:r>
              <a:rPr lang="en-US" sz="2400" dirty="0"/>
              <a:t>: Java </a:t>
            </a:r>
            <a:r>
              <a:rPr lang="en-US" sz="2400" dirty="0" smtClean="0"/>
              <a:t>2 (</a:t>
            </a:r>
            <a:r>
              <a:rPr lang="en-US" sz="2400" dirty="0"/>
              <a:t>libraries)</a:t>
            </a:r>
          </a:p>
          <a:p>
            <a:r>
              <a:rPr lang="en-US" sz="2400" dirty="0" smtClean="0"/>
              <a:t>2005: Java </a:t>
            </a:r>
            <a:r>
              <a:rPr lang="en-US" sz="2400" dirty="0"/>
              <a:t>5 </a:t>
            </a:r>
            <a:r>
              <a:rPr lang="en-US" sz="2400" dirty="0" smtClean="0"/>
              <a:t>(major enhancements)</a:t>
            </a:r>
          </a:p>
          <a:p>
            <a:r>
              <a:rPr lang="en-US" sz="2400" dirty="0" smtClean="0"/>
              <a:t>2014: Java 8</a:t>
            </a:r>
          </a:p>
          <a:p>
            <a:pPr marL="0" indent="0">
              <a:buNone/>
            </a:pPr>
            <a:endParaRPr lang="en-US" sz="2400" dirty="0" smtClean="0"/>
          </a:p>
          <a:p>
            <a:pPr marL="0" indent="0">
              <a:buNone/>
            </a:pPr>
            <a:r>
              <a:rPr lang="en-US" sz="2400" i="1" dirty="0" smtClean="0"/>
              <a:t>https</a:t>
            </a:r>
            <a:r>
              <a:rPr lang="en-US" sz="2400" i="1" dirty="0"/>
              <a:t>://</a:t>
            </a:r>
            <a:r>
              <a:rPr lang="en-US" sz="2400" i="1" dirty="0" err="1"/>
              <a:t>en.wikipedia.org</a:t>
            </a:r>
            <a:r>
              <a:rPr lang="en-US" sz="2400" i="1" dirty="0"/>
              <a:t>/wiki/</a:t>
            </a:r>
            <a:r>
              <a:rPr lang="en-US" sz="2400" i="1" dirty="0" err="1"/>
              <a:t>Java_version_history</a:t>
            </a:r>
            <a:endParaRPr lang="en-US" sz="2400" i="1" dirty="0" smtClean="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 </a:t>
            </a:r>
          </a:p>
        </p:txBody>
      </p:sp>
      <p:sp>
        <p:nvSpPr>
          <p:cNvPr id="3" name="Content Placeholder 2"/>
          <p:cNvSpPr>
            <a:spLocks noGrp="1"/>
          </p:cNvSpPr>
          <p:nvPr>
            <p:ph idx="1"/>
          </p:nvPr>
        </p:nvSpPr>
        <p:spPr/>
        <p:txBody>
          <a:bodyPr/>
          <a:lstStyle/>
          <a:p>
            <a:r>
              <a:rPr lang="en-US" dirty="0"/>
              <a:t>Logical operators follows C syntax: </a:t>
            </a:r>
          </a:p>
          <a:p>
            <a:pPr marL="0" indent="0" algn="ctr">
              <a:buNone/>
            </a:pPr>
            <a:r>
              <a:rPr lang="en-US" dirty="0" smtClean="0"/>
              <a:t>&amp;</a:t>
            </a:r>
            <a:r>
              <a:rPr lang="en-US" dirty="0"/>
              <a:t>&amp; </a:t>
            </a:r>
            <a:r>
              <a:rPr lang="en-US" dirty="0" smtClean="0"/>
              <a:t>  ||   !   </a:t>
            </a:r>
            <a:r>
              <a:rPr lang="en-US" dirty="0"/>
              <a:t>^ </a:t>
            </a:r>
          </a:p>
          <a:p>
            <a:r>
              <a:rPr lang="en-US" dirty="0" smtClean="0">
                <a:solidFill>
                  <a:srgbClr val="F79646"/>
                </a:solidFill>
              </a:rPr>
              <a:t>Note </a:t>
            </a:r>
            <a:r>
              <a:rPr lang="en-US" dirty="0">
                <a:solidFill>
                  <a:srgbClr val="F79646"/>
                </a:solidFill>
              </a:rPr>
              <a:t>well</a:t>
            </a:r>
            <a:r>
              <a:rPr lang="en-US" dirty="0"/>
              <a:t>: Logical operators work ONLY on </a:t>
            </a:r>
            <a:r>
              <a:rPr lang="en-US" dirty="0" err="1" smtClean="0"/>
              <a:t>booleans</a:t>
            </a:r>
            <a:r>
              <a:rPr lang="en-US" dirty="0" smtClean="0"/>
              <a:t>. Type </a:t>
            </a:r>
            <a:r>
              <a:rPr lang="en-US" dirty="0" err="1"/>
              <a:t>int</a:t>
            </a:r>
            <a:r>
              <a:rPr lang="en-US" dirty="0"/>
              <a:t> is NOT considered a </a:t>
            </a:r>
            <a:r>
              <a:rPr lang="en-US" dirty="0" err="1"/>
              <a:t>boolean</a:t>
            </a:r>
            <a:r>
              <a:rPr lang="en-US" dirty="0"/>
              <a:t> value like in 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102789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class </a:t>
            </a:r>
            <a:r>
              <a:rPr lang="en-US" dirty="0" err="1">
                <a:solidFill>
                  <a:schemeClr val="accent6"/>
                </a:solidFill>
              </a:rPr>
              <a:t>ClassName</a:t>
            </a:r>
            <a:r>
              <a:rPr lang="en-US" dirty="0">
                <a:solidFill>
                  <a:schemeClr val="accent6"/>
                </a:solidFill>
              </a:rPr>
              <a:t> </a:t>
            </a:r>
            <a:r>
              <a:rPr lang="en-US" dirty="0"/>
              <a:t>{</a:t>
            </a:r>
          </a:p>
          <a:p>
            <a:pPr marL="0" indent="0">
              <a:buNone/>
            </a:pPr>
            <a:r>
              <a:rPr lang="en-US" dirty="0" smtClean="0"/>
              <a:t>	final double </a:t>
            </a:r>
            <a:r>
              <a:rPr lang="en-US" dirty="0">
                <a:solidFill>
                  <a:srgbClr val="F79646"/>
                </a:solidFill>
              </a:rPr>
              <a:t>PI</a:t>
            </a:r>
            <a:r>
              <a:rPr lang="en-US" dirty="0"/>
              <a:t> = 3.14;</a:t>
            </a:r>
          </a:p>
          <a:p>
            <a:pPr marL="0" indent="0">
              <a:buNone/>
            </a:pPr>
            <a:r>
              <a:rPr lang="en-US" dirty="0" smtClean="0"/>
              <a:t>	private </a:t>
            </a:r>
            <a:r>
              <a:rPr lang="en-US" dirty="0" err="1"/>
              <a:t>int</a:t>
            </a:r>
            <a:r>
              <a:rPr lang="en-US" dirty="0"/>
              <a:t> </a:t>
            </a:r>
            <a:r>
              <a:rPr lang="en-US" dirty="0" err="1">
                <a:solidFill>
                  <a:srgbClr val="F79646"/>
                </a:solidFill>
              </a:rPr>
              <a:t>attributeName</a:t>
            </a:r>
            <a:r>
              <a:rPr lang="en-US" dirty="0"/>
              <a:t>;</a:t>
            </a:r>
          </a:p>
          <a:p>
            <a:pPr marL="0" indent="0">
              <a:buNone/>
            </a:pPr>
            <a:r>
              <a:rPr lang="en-US" dirty="0" smtClean="0"/>
              <a:t>	public </a:t>
            </a:r>
            <a:r>
              <a:rPr lang="en-US" dirty="0"/>
              <a:t>void </a:t>
            </a:r>
            <a:r>
              <a:rPr lang="en-US" dirty="0" err="1">
                <a:solidFill>
                  <a:srgbClr val="F79646"/>
                </a:solidFill>
              </a:rPr>
              <a:t>methodName</a:t>
            </a:r>
            <a:r>
              <a:rPr lang="en-US" dirty="0">
                <a:solidFill>
                  <a:srgbClr val="F79646"/>
                </a:solidFill>
              </a:rPr>
              <a:t> </a:t>
            </a:r>
            <a:r>
              <a:rPr lang="en-US" dirty="0"/>
              <a:t>{</a:t>
            </a:r>
          </a:p>
          <a:p>
            <a:pPr marL="0" indent="0">
              <a:buNone/>
            </a:pPr>
            <a:r>
              <a:rPr lang="en-US" dirty="0" smtClean="0"/>
              <a:t>		</a:t>
            </a:r>
            <a:r>
              <a:rPr lang="en-US" dirty="0" err="1" smtClean="0"/>
              <a:t>int</a:t>
            </a:r>
            <a:r>
              <a:rPr lang="en-US" dirty="0" smtClean="0"/>
              <a:t> </a:t>
            </a:r>
            <a:r>
              <a:rPr lang="en-US" dirty="0" err="1">
                <a:solidFill>
                  <a:srgbClr val="F79646"/>
                </a:solidFill>
              </a:rPr>
              <a:t>var</a:t>
            </a:r>
            <a:r>
              <a:rPr lang="en-US" dirty="0"/>
              <a:t>;</a:t>
            </a:r>
          </a:p>
          <a:p>
            <a:pPr marL="0" indent="0">
              <a:buNone/>
            </a:pPr>
            <a:r>
              <a:rPr lang="en-US" dirty="0" smtClean="0"/>
              <a:t>		if </a:t>
            </a:r>
            <a:r>
              <a:rPr lang="en-US" dirty="0"/>
              <a:t>( </a:t>
            </a:r>
            <a:r>
              <a:rPr lang="en-US" dirty="0" err="1"/>
              <a:t>var</a:t>
            </a:r>
            <a:r>
              <a:rPr lang="en-US" dirty="0"/>
              <a:t>==0 ) </a:t>
            </a:r>
            <a:r>
              <a:rPr lang="en-US" dirty="0" smtClean="0"/>
              <a:t>{</a:t>
            </a:r>
          </a:p>
          <a:p>
            <a:pPr marL="0" indent="0">
              <a:buNone/>
            </a:pPr>
            <a:r>
              <a:rPr lang="en-US" dirty="0" smtClean="0"/>
              <a:t>			/* this is comment*/</a:t>
            </a:r>
            <a:endParaRPr lang="en-US" dirty="0"/>
          </a:p>
          <a:p>
            <a:pPr marL="0" indent="0">
              <a:buNone/>
            </a:pPr>
            <a:r>
              <a:rPr lang="en-US" dirty="0" smtClean="0"/>
              <a:t>		}</a:t>
            </a:r>
            <a:endParaRPr lang="en-US" dirty="0"/>
          </a:p>
          <a:p>
            <a:pPr marL="0" indent="0">
              <a:buNone/>
            </a:pPr>
            <a:r>
              <a:rPr lang="en-US" dirty="0" smtClean="0"/>
              <a:t>	}</a:t>
            </a:r>
            <a:endParaRPr lang="en-US" dirty="0"/>
          </a:p>
          <a:p>
            <a:pPr marL="0" indent="0">
              <a:buNone/>
            </a:pPr>
            <a:r>
              <a:rPr lang="en-US"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smtClean="0"/>
              <a:t>Strings</a:t>
            </a:r>
            <a:endParaRPr lang="it-IT" dirty="0"/>
          </a:p>
        </p:txBody>
      </p:sp>
    </p:spTree>
    <p:extLst>
      <p:ext uri="{BB962C8B-B14F-4D97-AF65-F5344CB8AC3E}">
        <p14:creationId xmlns:p14="http://schemas.microsoft.com/office/powerpoint/2010/main" val="33936117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No </a:t>
            </a:r>
            <a:r>
              <a:rPr lang="en-US" dirty="0"/>
              <a:t>primitive type to represent string </a:t>
            </a:r>
          </a:p>
          <a:p>
            <a:r>
              <a:rPr lang="en-US" dirty="0" smtClean="0">
                <a:latin typeface="Wingdings"/>
              </a:rPr>
              <a:t>􏰀</a:t>
            </a:r>
            <a:r>
              <a:rPr lang="en-US" dirty="0"/>
              <a:t>C </a:t>
            </a:r>
          </a:p>
          <a:p>
            <a:pPr lvl="1"/>
            <a:r>
              <a:rPr lang="en-US" b="1" dirty="0"/>
              <a:t>char s[] = “literal” </a:t>
            </a:r>
            <a:endParaRPr lang="en-US" b="1" dirty="0" smtClean="0"/>
          </a:p>
          <a:p>
            <a:pPr lvl="1"/>
            <a:r>
              <a:rPr lang="en-US" dirty="0" smtClean="0"/>
              <a:t>Equivalence </a:t>
            </a:r>
            <a:r>
              <a:rPr lang="en-US" dirty="0"/>
              <a:t>between string and char arrays </a:t>
            </a:r>
          </a:p>
          <a:p>
            <a:r>
              <a:rPr lang="en-US" dirty="0" smtClean="0">
                <a:latin typeface="Wingdings"/>
              </a:rPr>
              <a:t>􏰀</a:t>
            </a:r>
            <a:r>
              <a:rPr lang="en-US" dirty="0" smtClean="0"/>
              <a:t>Java</a:t>
            </a:r>
          </a:p>
          <a:p>
            <a:pPr lvl="1"/>
            <a:r>
              <a:rPr lang="en-US" b="1" dirty="0" smtClean="0"/>
              <a:t>char</a:t>
            </a:r>
            <a:r>
              <a:rPr lang="en-US" b="1" dirty="0"/>
              <a:t>[] != </a:t>
            </a:r>
            <a:r>
              <a:rPr lang="en-US" b="1" dirty="0" smtClean="0"/>
              <a:t>String</a:t>
            </a:r>
          </a:p>
          <a:p>
            <a:pPr lvl="1"/>
            <a:r>
              <a:rPr lang="en-US" dirty="0" err="1" smtClean="0">
                <a:solidFill>
                  <a:srgbClr val="F79646"/>
                </a:solidFill>
              </a:rPr>
              <a:t>java.lang.String</a:t>
            </a:r>
            <a:r>
              <a:rPr lang="en-US" dirty="0" smtClean="0"/>
              <a:t> (see Java API)</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400" dirty="0">
                <a:solidFill>
                  <a:srgbClr val="E46C0A"/>
                </a:solidFill>
              </a:rPr>
              <a:t>S</a:t>
            </a:r>
            <a:r>
              <a:rPr lang="en-US" sz="2400" dirty="0" smtClean="0">
                <a:solidFill>
                  <a:srgbClr val="E46C0A"/>
                </a:solidFill>
              </a:rPr>
              <a:t>tring</a:t>
            </a:r>
            <a:r>
              <a:rPr lang="en-US" sz="2400" dirty="0">
                <a:solidFill>
                  <a:srgbClr val="E46C0A"/>
                </a:solidFill>
              </a:rPr>
              <a:t>: an object storing a sequence of text characters.</a:t>
            </a:r>
          </a:p>
          <a:p>
            <a:r>
              <a:rPr lang="en-US" sz="2400" dirty="0" smtClean="0"/>
              <a:t>Creating </a:t>
            </a:r>
            <a:r>
              <a:rPr lang="en-US" sz="2400" dirty="0"/>
              <a:t>a string:</a:t>
            </a:r>
          </a:p>
          <a:p>
            <a:pPr marL="0" indent="0">
              <a:buNone/>
            </a:pPr>
            <a:r>
              <a:rPr lang="en-US" sz="2400" dirty="0">
                <a:latin typeface="Courier"/>
                <a:cs typeface="Courier"/>
              </a:rPr>
              <a:t>String name = "text";</a:t>
            </a:r>
          </a:p>
          <a:p>
            <a:pPr marL="0" indent="0">
              <a:buNone/>
            </a:pPr>
            <a:r>
              <a:rPr lang="en-US" sz="2400" dirty="0">
                <a:latin typeface="Courier"/>
                <a:cs typeface="Courier"/>
              </a:rPr>
              <a:t>String name = expression;</a:t>
            </a:r>
          </a:p>
          <a:p>
            <a:r>
              <a:rPr lang="en-US" sz="2400" dirty="0" smtClean="0"/>
              <a:t>Examples</a:t>
            </a:r>
            <a:r>
              <a:rPr lang="en-US" sz="2400" dirty="0"/>
              <a:t>:</a:t>
            </a:r>
          </a:p>
          <a:p>
            <a:pPr marL="0" indent="0">
              <a:buNone/>
            </a:pPr>
            <a:r>
              <a:rPr lang="en-US" sz="2400" dirty="0">
                <a:latin typeface="Courier"/>
                <a:cs typeface="Courier"/>
              </a:rPr>
              <a:t>String name = "Marty </a:t>
            </a:r>
            <a:r>
              <a:rPr lang="en-US" sz="2400" dirty="0" err="1">
                <a:latin typeface="Courier"/>
                <a:cs typeface="Courier"/>
              </a:rPr>
              <a:t>Stepp</a:t>
            </a:r>
            <a:r>
              <a:rPr lang="en-US" sz="2400" dirty="0">
                <a:latin typeface="Courier"/>
                <a:cs typeface="Courier"/>
              </a:rPr>
              <a:t>";</a:t>
            </a:r>
          </a:p>
          <a:p>
            <a:pPr marL="0" indent="0">
              <a:buNone/>
            </a:pPr>
            <a:r>
              <a:rPr lang="en-US" sz="2400" dirty="0" err="1">
                <a:latin typeface="Courier"/>
                <a:cs typeface="Courier"/>
              </a:rPr>
              <a:t>int</a:t>
            </a:r>
            <a:r>
              <a:rPr lang="en-US" sz="2400" dirty="0">
                <a:latin typeface="Courier"/>
                <a:cs typeface="Courier"/>
              </a:rPr>
              <a:t> x = 3;</a:t>
            </a:r>
          </a:p>
          <a:p>
            <a:pPr marL="0" indent="0">
              <a:buNone/>
            </a:pPr>
            <a:r>
              <a:rPr lang="en-US" sz="2400" dirty="0" err="1">
                <a:latin typeface="Courier"/>
                <a:cs typeface="Courier"/>
              </a:rPr>
              <a:t>int</a:t>
            </a:r>
            <a:r>
              <a:rPr lang="en-US" sz="2400" dirty="0">
                <a:latin typeface="Courier"/>
                <a:cs typeface="Courier"/>
              </a:rPr>
              <a:t> y = 5;</a:t>
            </a:r>
          </a:p>
          <a:p>
            <a:pPr marL="0" indent="0">
              <a:buNone/>
            </a:pPr>
            <a:r>
              <a:rPr lang="en-US" sz="2400" dirty="0">
                <a:latin typeface="Courier"/>
                <a:cs typeface="Courier"/>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equals</a:t>
            </a:r>
            <a:r>
              <a:rPr lang="en-US" dirty="0" smtClean="0"/>
              <a:t> method</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E46C0A"/>
                </a:solidFill>
              </a:rPr>
              <a:t>Objects (not only Strings) are </a:t>
            </a:r>
            <a:r>
              <a:rPr lang="en-US" dirty="0">
                <a:solidFill>
                  <a:srgbClr val="E46C0A"/>
                </a:solidFill>
              </a:rPr>
              <a:t>compared using a method named equals</a:t>
            </a:r>
            <a:r>
              <a:rPr lang="en-US" dirty="0" smtClean="0">
                <a:solidFill>
                  <a:srgbClr val="E46C0A"/>
                </a:solidFill>
              </a:rPr>
              <a:t>.</a:t>
            </a:r>
          </a:p>
          <a:p>
            <a:endParaRPr lang="en-US" dirty="0" smtClean="0">
              <a:solidFill>
                <a:srgbClr val="E46C0A"/>
              </a:solidFill>
            </a:endParaRPr>
          </a:p>
          <a:p>
            <a:pPr marL="0" indent="0">
              <a:buNone/>
            </a:pPr>
            <a:r>
              <a:rPr lang="en-US" sz="1600" dirty="0" smtClean="0">
                <a:latin typeface="Courier"/>
                <a:cs typeface="Courier"/>
              </a:rPr>
              <a:t>String s1,s2;</a:t>
            </a:r>
          </a:p>
          <a:p>
            <a:pPr marL="0" indent="0">
              <a:buNone/>
            </a:pPr>
            <a:endParaRPr lang="en-US" sz="1600" dirty="0" smtClean="0">
              <a:latin typeface="Courier"/>
              <a:cs typeface="Courier"/>
            </a:endParaRPr>
          </a:p>
          <a:p>
            <a:pPr marL="0" indent="0">
              <a:buNone/>
            </a:pPr>
            <a:r>
              <a:rPr lang="en-US" sz="1600" dirty="0">
                <a:latin typeface="Courier"/>
                <a:cs typeface="Courier"/>
              </a:rPr>
              <a:t>if (</a:t>
            </a:r>
            <a:r>
              <a:rPr lang="en-US" sz="1600" dirty="0" smtClean="0">
                <a:latin typeface="Courier"/>
                <a:cs typeface="Courier"/>
              </a:rPr>
              <a:t>s1</a:t>
            </a:r>
            <a:r>
              <a:rPr lang="en-US" sz="1600" dirty="0">
                <a:latin typeface="Courier"/>
                <a:cs typeface="Courier"/>
              </a:rPr>
              <a:t> </a:t>
            </a:r>
            <a:r>
              <a:rPr lang="en-US" sz="1600" dirty="0" smtClean="0">
                <a:latin typeface="Courier"/>
                <a:cs typeface="Courier"/>
              </a:rPr>
              <a:t>== s2) </a:t>
            </a:r>
            <a:r>
              <a:rPr lang="en-US" sz="1600" dirty="0">
                <a:latin typeface="Courier"/>
                <a:cs typeface="Courier"/>
              </a:rPr>
              <a:t>{</a:t>
            </a:r>
          </a:p>
          <a:p>
            <a:pPr marL="457200" lvl="1" indent="0">
              <a:buNone/>
            </a:pPr>
            <a:r>
              <a:rPr lang="en-US" sz="1600" dirty="0" err="1">
                <a:latin typeface="Courier"/>
                <a:cs typeface="Courier"/>
              </a:rPr>
              <a:t>System.out.println</a:t>
            </a:r>
            <a:r>
              <a:rPr lang="en-US" sz="1600" dirty="0" smtClean="0">
                <a:latin typeface="Courier"/>
                <a:cs typeface="Courier"/>
              </a:rPr>
              <a:t>(”s1 and s2 point to the same String object"</a:t>
            </a:r>
            <a:r>
              <a:rPr lang="en-US" sz="1600" dirty="0">
                <a:latin typeface="Courier"/>
                <a:cs typeface="Courier"/>
              </a:rPr>
              <a: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a:t>
            </a:r>
            <a:r>
              <a:rPr lang="en-US" sz="1600" dirty="0" smtClean="0">
                <a:latin typeface="Courier"/>
                <a:cs typeface="Courier"/>
              </a:rPr>
              <a:t>s1</a:t>
            </a:r>
            <a:r>
              <a:rPr lang="en-US" sz="1600" dirty="0">
                <a:latin typeface="Courier"/>
                <a:cs typeface="Courier"/>
              </a:rPr>
              <a:t>.equals(</a:t>
            </a:r>
            <a:r>
              <a:rPr lang="en-US" sz="1600" dirty="0" smtClean="0">
                <a:latin typeface="Courier"/>
                <a:cs typeface="Courier"/>
              </a:rPr>
              <a:t>s2</a:t>
            </a:r>
            <a:r>
              <a:rPr lang="en-US" sz="1600" dirty="0">
                <a:latin typeface="Courier"/>
                <a:cs typeface="Courier"/>
              </a:rPr>
              <a:t>))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endParaRPr lang="en-US" dirty="0"/>
          </a:p>
        </p:txBody>
      </p:sp>
      <p:sp>
        <p:nvSpPr>
          <p:cNvPr id="3" name="Content Placeholder 2"/>
          <p:cNvSpPr>
            <a:spLocks noGrp="1"/>
          </p:cNvSpPr>
          <p:nvPr>
            <p:ph idx="1"/>
          </p:nvPr>
        </p:nvSpPr>
        <p:spPr/>
        <p:txBody>
          <a:bodyPr/>
          <a:lstStyle/>
          <a:p>
            <a:r>
              <a:rPr lang="en-US" dirty="0" smtClean="0"/>
              <a:t>It </a:t>
            </a:r>
            <a:r>
              <a:rPr lang="en-US" dirty="0"/>
              <a:t>is used to concatenate 2 strings </a:t>
            </a:r>
          </a:p>
          <a:p>
            <a:pPr lvl="1"/>
            <a:r>
              <a:rPr lang="en-US" b="1" dirty="0"/>
              <a:t>“This string” + ” is made by two strings” </a:t>
            </a:r>
            <a:endParaRPr lang="en-US" dirty="0"/>
          </a:p>
          <a:p>
            <a:r>
              <a:rPr lang="en-US" dirty="0" smtClean="0">
                <a:latin typeface="Wingdings"/>
              </a:rPr>
              <a:t>􏰀</a:t>
            </a:r>
            <a:r>
              <a:rPr lang="en-US" dirty="0" smtClean="0"/>
              <a:t>Works </a:t>
            </a:r>
            <a:r>
              <a:rPr lang="en-US" dirty="0"/>
              <a:t>also with other types (automatically converted to string) </a:t>
            </a:r>
          </a:p>
          <a:p>
            <a:pPr lvl="1"/>
            <a:r>
              <a:rPr lang="en-US" b="1" dirty="0" err="1"/>
              <a:t>System.out.println</a:t>
            </a:r>
            <a:r>
              <a:rPr lang="en-US" b="1" dirty="0"/>
              <a:t>(”pi = ” + 3.14); </a:t>
            </a:r>
            <a:r>
              <a:rPr lang="en-US" b="1" dirty="0" err="1"/>
              <a:t>System.out.println</a:t>
            </a:r>
            <a:r>
              <a:rPr lang="en-US" b="1" dirty="0"/>
              <a:t>(”x = ” + x);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E46C0A"/>
                </a:solidFill>
              </a:rPr>
              <a:t>Fast way for concatenating Strings. </a:t>
            </a:r>
          </a:p>
          <a:p>
            <a:r>
              <a:rPr lang="en-US" dirty="0" smtClean="0"/>
              <a:t>A </a:t>
            </a:r>
            <a:r>
              <a:rPr lang="en-US" dirty="0"/>
              <a:t>thread-safe, mutable sequence of characters. A string buffer is like a String, but can be modified. At any point in time it contains some particular sequence of characters, but the length and content of the sequence can be changed through certain method calls</a:t>
            </a:r>
            <a:r>
              <a:rPr lang="en-US" dirty="0" smtClean="0"/>
              <a:t>. </a:t>
            </a:r>
            <a:r>
              <a:rPr lang="en-US" i="1" dirty="0" smtClean="0"/>
              <a:t>(insert(), append(), delete(), reverse(), </a:t>
            </a:r>
            <a:r>
              <a:rPr lang="en-US" i="1" dirty="0" err="1" smtClean="0"/>
              <a:t>toString</a:t>
            </a:r>
            <a:r>
              <a:rPr lang="en-US" i="1" dirty="0" smtClean="0"/>
              <a:t>(),…)</a:t>
            </a: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latin typeface="Courier"/>
                <a:cs typeface="Courier"/>
              </a:rPr>
              <a:t>// simple string concatenation</a:t>
            </a:r>
          </a:p>
          <a:p>
            <a:pPr marL="0" indent="0">
              <a:buNone/>
            </a:pPr>
            <a:r>
              <a:rPr lang="en-US" sz="2000" dirty="0" smtClean="0">
                <a:latin typeface="Courier"/>
                <a:cs typeface="Courier"/>
              </a:rPr>
              <a:t>String </a:t>
            </a:r>
            <a:r>
              <a:rPr lang="en-US" sz="2000" dirty="0" err="1">
                <a:latin typeface="Courier"/>
                <a:cs typeface="Courier"/>
              </a:rPr>
              <a:t>str</a:t>
            </a:r>
            <a:r>
              <a:rPr lang="en-US" sz="2000" dirty="0">
                <a:latin typeface="Courier"/>
                <a:cs typeface="Courier"/>
              </a:rPr>
              <a:t> = new String ("Stanford  ");</a:t>
            </a:r>
          </a:p>
          <a:p>
            <a:pPr marL="0" indent="0">
              <a:buNone/>
            </a:pPr>
            <a:r>
              <a:rPr lang="en-US" sz="2000" dirty="0" err="1" smtClean="0">
                <a:latin typeface="Courier"/>
                <a:cs typeface="Courier"/>
              </a:rPr>
              <a:t>str</a:t>
            </a:r>
            <a:r>
              <a:rPr lang="en-US" sz="2000" dirty="0" smtClean="0">
                <a:latin typeface="Courier"/>
                <a:cs typeface="Courier"/>
              </a:rPr>
              <a:t> </a:t>
            </a:r>
            <a:r>
              <a:rPr lang="en-US" sz="2000" dirty="0">
                <a:latin typeface="Courier"/>
                <a:cs typeface="Courier"/>
              </a:rPr>
              <a:t>+= "Lost!!";</a:t>
            </a:r>
          </a:p>
          <a:p>
            <a:pPr marL="0" indent="0">
              <a:buNone/>
            </a:pPr>
            <a:endParaRPr lang="en-US" sz="2000" dirty="0" smtClean="0">
              <a:latin typeface="Courier"/>
              <a:cs typeface="Courier"/>
            </a:endParaRPr>
          </a:p>
          <a:p>
            <a:pPr marL="0" indent="0">
              <a:buNone/>
            </a:pPr>
            <a:r>
              <a:rPr lang="en-US" sz="2000" i="1" dirty="0">
                <a:latin typeface="Courier"/>
                <a:cs typeface="Courier"/>
              </a:rPr>
              <a:t>// </a:t>
            </a:r>
            <a:r>
              <a:rPr lang="en-US" sz="2000" i="1" dirty="0" err="1" smtClean="0">
                <a:latin typeface="Courier"/>
                <a:cs typeface="Courier"/>
              </a:rPr>
              <a:t>stringbuffer</a:t>
            </a:r>
            <a:r>
              <a:rPr lang="en-US" sz="2000" i="1" dirty="0" smtClean="0">
                <a:latin typeface="Courier"/>
                <a:cs typeface="Courier"/>
              </a:rPr>
              <a:t> string concatenation</a:t>
            </a:r>
          </a:p>
          <a:p>
            <a:pPr marL="0" indent="0">
              <a:buNone/>
            </a:pPr>
            <a:r>
              <a:rPr lang="en-US" sz="2000" i="1" dirty="0" smtClean="0">
                <a:latin typeface="Courier"/>
                <a:cs typeface="Courier"/>
              </a:rPr>
              <a:t>// each concatenation does not allocate new memory =&gt; faster</a:t>
            </a:r>
            <a:endParaRPr lang="en-US" sz="2000" i="1" dirty="0">
              <a:latin typeface="Courier"/>
              <a:cs typeface="Courier"/>
            </a:endParaRPr>
          </a:p>
          <a:p>
            <a:pPr marL="0" indent="0">
              <a:buNone/>
            </a:pPr>
            <a:r>
              <a:rPr lang="en-US" sz="2000" dirty="0" err="1" smtClean="0">
                <a:latin typeface="Courier"/>
                <a:cs typeface="Courier"/>
              </a:rPr>
              <a:t>StringBuffer</a:t>
            </a:r>
            <a:r>
              <a:rPr lang="en-US" sz="2000" dirty="0" smtClean="0">
                <a:latin typeface="Courier"/>
                <a:cs typeface="Courier"/>
              </a:rPr>
              <a:t> </a:t>
            </a:r>
            <a:r>
              <a:rPr lang="en-US" sz="2000" dirty="0" err="1">
                <a:latin typeface="Courier"/>
                <a:cs typeface="Courier"/>
              </a:rPr>
              <a:t>str</a:t>
            </a:r>
            <a:r>
              <a:rPr lang="en-US" sz="2000" dirty="0">
                <a:latin typeface="Courier"/>
                <a:cs typeface="Courier"/>
              </a:rPr>
              <a:t> = new </a:t>
            </a:r>
            <a:r>
              <a:rPr lang="en-US" sz="2000" dirty="0" err="1">
                <a:latin typeface="Courier"/>
                <a:cs typeface="Courier"/>
              </a:rPr>
              <a:t>StringBuffer</a:t>
            </a:r>
            <a:r>
              <a:rPr lang="en-US" sz="2000" dirty="0">
                <a:latin typeface="Courier"/>
                <a:cs typeface="Courier"/>
              </a:rPr>
              <a:t> ("Stanford ");</a:t>
            </a:r>
          </a:p>
          <a:p>
            <a:pPr marL="0" indent="0">
              <a:buNone/>
            </a:pPr>
            <a:r>
              <a:rPr lang="en-US" sz="2000" dirty="0" err="1" smtClean="0">
                <a:latin typeface="Courier"/>
                <a:cs typeface="Courier"/>
              </a:rPr>
              <a:t>str.append</a:t>
            </a:r>
            <a:r>
              <a:rPr lang="en-US" sz="2000" dirty="0">
                <a:latin typeface="Courier"/>
                <a:cs typeface="Courier"/>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a:t>
            </a:r>
            <a:endParaRPr lang="en-US" dirty="0"/>
          </a:p>
        </p:txBody>
      </p:sp>
      <p:sp>
        <p:nvSpPr>
          <p:cNvPr id="3" name="Content Placeholder 2"/>
          <p:cNvSpPr>
            <a:spLocks noGrp="1"/>
          </p:cNvSpPr>
          <p:nvPr>
            <p:ph idx="1"/>
          </p:nvPr>
        </p:nvSpPr>
        <p:spPr/>
        <p:txBody>
          <a:bodyPr>
            <a:noAutofit/>
          </a:bodyPr>
          <a:lstStyle/>
          <a:p>
            <a:r>
              <a:rPr lang="en-US" sz="1800" dirty="0" smtClean="0"/>
              <a:t>Platform </a:t>
            </a:r>
            <a:r>
              <a:rPr lang="en-US" sz="1800" dirty="0"/>
              <a:t>independence (portability</a:t>
            </a:r>
            <a:r>
              <a:rPr lang="en-US" sz="1800" dirty="0" smtClean="0"/>
              <a:t>)</a:t>
            </a:r>
          </a:p>
          <a:p>
            <a:pPr lvl="1"/>
            <a:r>
              <a:rPr lang="en-US" sz="1800" dirty="0" smtClean="0"/>
              <a:t>Write </a:t>
            </a:r>
            <a:r>
              <a:rPr lang="en-US" sz="1800" dirty="0"/>
              <a:t>once, run everywhere</a:t>
            </a:r>
          </a:p>
          <a:p>
            <a:pPr lvl="1"/>
            <a:r>
              <a:rPr lang="en-US" sz="1800" dirty="0" smtClean="0"/>
              <a:t>Translated </a:t>
            </a:r>
            <a:r>
              <a:rPr lang="en-US" sz="1800" dirty="0"/>
              <a:t>to intermediate </a:t>
            </a:r>
            <a:r>
              <a:rPr lang="en-US" sz="1800" dirty="0" smtClean="0"/>
              <a:t>language (</a:t>
            </a:r>
            <a:r>
              <a:rPr lang="en-US" sz="1800" dirty="0" err="1"/>
              <a:t>bytecode</a:t>
            </a:r>
            <a:r>
              <a:rPr lang="en-US" sz="1800" dirty="0"/>
              <a:t>)</a:t>
            </a:r>
          </a:p>
          <a:p>
            <a:pPr lvl="1"/>
            <a:r>
              <a:rPr lang="en-US" sz="1800" dirty="0" smtClean="0"/>
              <a:t>Interpreted </a:t>
            </a:r>
            <a:r>
              <a:rPr lang="en-US" sz="1800" dirty="0"/>
              <a:t>(</a:t>
            </a:r>
            <a:r>
              <a:rPr lang="en-US" sz="1800" dirty="0" smtClean="0"/>
              <a:t>JIT https</a:t>
            </a:r>
            <a:r>
              <a:rPr lang="en-US" sz="1800" dirty="0"/>
              <a:t>://</a:t>
            </a:r>
            <a:r>
              <a:rPr lang="en-US" sz="1800" dirty="0" err="1"/>
              <a:t>en.wikipedia.org</a:t>
            </a:r>
            <a:r>
              <a:rPr lang="en-US" sz="1800" dirty="0"/>
              <a:t>/wiki/Just-in-</a:t>
            </a:r>
            <a:r>
              <a:rPr lang="en-US" sz="1800" dirty="0" err="1"/>
              <a:t>time_compilation</a:t>
            </a:r>
            <a:r>
              <a:rPr lang="en-US" sz="1800" dirty="0"/>
              <a:t>)</a:t>
            </a:r>
          </a:p>
          <a:p>
            <a:r>
              <a:rPr lang="en-US" sz="1800" dirty="0" smtClean="0"/>
              <a:t>Run </a:t>
            </a:r>
            <a:r>
              <a:rPr lang="en-US" sz="1800" dirty="0"/>
              <a:t>time loading and linking</a:t>
            </a:r>
          </a:p>
          <a:p>
            <a:r>
              <a:rPr lang="en-US" sz="1800" dirty="0" smtClean="0"/>
              <a:t>Automatic </a:t>
            </a:r>
            <a:r>
              <a:rPr lang="en-US" sz="1800" dirty="0"/>
              <a:t>garbage </a:t>
            </a:r>
            <a:r>
              <a:rPr lang="en-US" sz="1800" dirty="0" smtClean="0"/>
              <a:t>collection</a:t>
            </a:r>
            <a:endParaRPr lang="en-US" sz="1800" dirty="0"/>
          </a:p>
          <a:p>
            <a:r>
              <a:rPr lang="en-US" sz="1800" dirty="0" smtClean="0"/>
              <a:t>Robust </a:t>
            </a:r>
            <a:r>
              <a:rPr lang="en-US" sz="1800" dirty="0"/>
              <a:t>language, i.e. less error prone</a:t>
            </a:r>
          </a:p>
          <a:p>
            <a:pPr lvl="1"/>
            <a:r>
              <a:rPr lang="en-US" sz="1800" dirty="0" smtClean="0"/>
              <a:t>Strong </a:t>
            </a:r>
            <a:r>
              <a:rPr lang="en-US" sz="1800" dirty="0"/>
              <a:t>type model </a:t>
            </a:r>
            <a:r>
              <a:rPr lang="en-US" sz="1800" dirty="0" smtClean="0"/>
              <a:t>and no pointers</a:t>
            </a:r>
          </a:p>
          <a:p>
            <a:pPr lvl="1"/>
            <a:r>
              <a:rPr lang="en-US" sz="1800" dirty="0" smtClean="0"/>
              <a:t>Exceptions as a pervasive mechanism to</a:t>
            </a:r>
          </a:p>
          <a:p>
            <a:r>
              <a:rPr lang="en-US" sz="1800" dirty="0"/>
              <a:t>Lots of standard utilities included</a:t>
            </a:r>
            <a:endParaRPr lang="en-US" sz="1800" dirty="0" smtClean="0"/>
          </a:p>
          <a:p>
            <a:r>
              <a:rPr lang="en-US" sz="1800" dirty="0" smtClean="0"/>
              <a:t>Shares </a:t>
            </a:r>
            <a:r>
              <a:rPr lang="en-US" sz="1800" dirty="0"/>
              <a:t>many syntax elements w/ C++</a:t>
            </a:r>
          </a:p>
          <a:p>
            <a:pPr lvl="1"/>
            <a:r>
              <a:rPr lang="en-US" sz="1800" dirty="0" smtClean="0"/>
              <a:t>Learning </a:t>
            </a:r>
            <a:r>
              <a:rPr lang="en-US" sz="1800" dirty="0"/>
              <a:t>curve is less steep for C/C+</a:t>
            </a:r>
            <a:r>
              <a:rPr lang="en-US" sz="1800" dirty="0" smtClean="0"/>
              <a:t>+ Programmers</a:t>
            </a:r>
          </a:p>
          <a:p>
            <a:r>
              <a:rPr lang="en-US" sz="1800" dirty="0"/>
              <a:t>P</a:t>
            </a:r>
            <a:r>
              <a:rPr lang="en-US" sz="1800" dirty="0" smtClean="0"/>
              <a:t>ure OO language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smtClean="0"/>
              <a:t>Array</a:t>
            </a:r>
            <a:endParaRPr lang="it-IT" dirty="0"/>
          </a:p>
        </p:txBody>
      </p:sp>
    </p:spTree>
    <p:extLst>
      <p:ext uri="{BB962C8B-B14F-4D97-AF65-F5344CB8AC3E}">
        <p14:creationId xmlns:p14="http://schemas.microsoft.com/office/powerpoint/2010/main" val="18791809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latin typeface="Wingdings"/>
              </a:rPr>
              <a:t>􏰀</a:t>
            </a:r>
            <a:r>
              <a:rPr lang="en-US" dirty="0" smtClean="0"/>
              <a:t>An </a:t>
            </a:r>
            <a:r>
              <a:rPr lang="en-US" dirty="0"/>
              <a:t>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smtClean="0">
                <a:latin typeface="Wingdings"/>
              </a:rPr>
              <a:t>􏰀</a:t>
            </a:r>
            <a:r>
              <a:rPr lang="en-US" dirty="0" smtClean="0"/>
              <a:t>Can </a:t>
            </a:r>
            <a:r>
              <a:rPr lang="en-US" dirty="0"/>
              <a:t>contain both </a:t>
            </a:r>
            <a:r>
              <a:rPr lang="en-US" dirty="0">
                <a:solidFill>
                  <a:srgbClr val="F79646"/>
                </a:solidFill>
              </a:rPr>
              <a:t>primitive types </a:t>
            </a:r>
            <a:r>
              <a:rPr lang="en-US" dirty="0"/>
              <a:t>or </a:t>
            </a:r>
            <a:r>
              <a:rPr lang="en-US" dirty="0">
                <a:solidFill>
                  <a:srgbClr val="F79646"/>
                </a:solidFill>
              </a:rPr>
              <a:t>object references </a:t>
            </a:r>
            <a:r>
              <a:rPr lang="en-US" dirty="0"/>
              <a:t>(but no object values) </a:t>
            </a:r>
          </a:p>
          <a:p>
            <a:r>
              <a:rPr lang="en-US" dirty="0" smtClean="0">
                <a:latin typeface="Wingdings"/>
              </a:rPr>
              <a:t>􏰀</a:t>
            </a:r>
            <a:r>
              <a:rPr lang="en-US" dirty="0" smtClean="0"/>
              <a:t>Array </a:t>
            </a:r>
            <a:r>
              <a:rPr lang="en-US" dirty="0">
                <a:solidFill>
                  <a:srgbClr val="F79646"/>
                </a:solidFill>
              </a:rPr>
              <a:t>dimension</a:t>
            </a:r>
            <a:r>
              <a:rPr lang="en-US" dirty="0"/>
              <a:t> can be defined at run-time, during object creation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a:t>
            </a:r>
            <a:endParaRPr lang="en-US" dirty="0"/>
          </a:p>
        </p:txBody>
      </p:sp>
      <p:sp>
        <p:nvSpPr>
          <p:cNvPr id="3" name="Content Placeholder 2"/>
          <p:cNvSpPr>
            <a:spLocks noGrp="1"/>
          </p:cNvSpPr>
          <p:nvPr>
            <p:ph idx="1"/>
          </p:nvPr>
        </p:nvSpPr>
        <p:spPr/>
        <p:txBody>
          <a:bodyPr/>
          <a:lstStyle/>
          <a:p>
            <a:r>
              <a:rPr lang="en-US" dirty="0" smtClean="0"/>
              <a:t>􏰀An </a:t>
            </a:r>
            <a:r>
              <a:rPr lang="en-US" dirty="0"/>
              <a:t>array reference can be declared with one of these equivalent syntaxes </a:t>
            </a:r>
          </a:p>
          <a:p>
            <a:pPr lvl="1"/>
            <a:r>
              <a:rPr lang="en-US" dirty="0" err="1"/>
              <a:t>i</a:t>
            </a:r>
            <a:r>
              <a:rPr lang="en-US" dirty="0" err="1" smtClean="0"/>
              <a:t>nt</a:t>
            </a:r>
            <a:r>
              <a:rPr lang="en-US" dirty="0" smtClean="0"/>
              <a:t>[] v, </a:t>
            </a:r>
            <a:r>
              <a:rPr lang="en-US" dirty="0" err="1" smtClean="0"/>
              <a:t>int</a:t>
            </a:r>
            <a:r>
              <a:rPr lang="en-US" dirty="0" smtClean="0"/>
              <a:t> v[]</a:t>
            </a:r>
          </a:p>
          <a:p>
            <a:r>
              <a:rPr lang="en-US" dirty="0" smtClean="0"/>
              <a:t>In </a:t>
            </a:r>
            <a:r>
              <a:rPr lang="en-US" dirty="0"/>
              <a:t>Java an array is an </a:t>
            </a:r>
            <a:r>
              <a:rPr lang="en-US" dirty="0">
                <a:solidFill>
                  <a:srgbClr val="F79646"/>
                </a:solidFill>
              </a:rPr>
              <a:t>Object</a:t>
            </a:r>
            <a:r>
              <a:rPr lang="en-US" dirty="0"/>
              <a:t> and it is stored in the </a:t>
            </a:r>
            <a:r>
              <a:rPr lang="en-US" dirty="0">
                <a:solidFill>
                  <a:srgbClr val="F79646"/>
                </a:solidFill>
              </a:rPr>
              <a:t>heap </a:t>
            </a:r>
          </a:p>
          <a:p>
            <a:r>
              <a:rPr lang="en-US" dirty="0"/>
              <a:t>􏰀 Array declaration allocates memory space for a </a:t>
            </a:r>
            <a:r>
              <a:rPr lang="en-US" dirty="0">
                <a:solidFill>
                  <a:srgbClr val="F79646"/>
                </a:solidFill>
              </a:rPr>
              <a:t>reference</a:t>
            </a:r>
            <a:r>
              <a:rPr lang="en-US" dirty="0"/>
              <a:t>, whose default </a:t>
            </a:r>
            <a:r>
              <a:rPr lang="en-US" dirty="0" smtClean="0"/>
              <a:t>value is </a:t>
            </a:r>
            <a:r>
              <a:rPr lang="en-US" dirty="0" smtClean="0">
                <a:solidFill>
                  <a:srgbClr val="F79646"/>
                </a:solidFill>
              </a:rPr>
              <a:t>null</a:t>
            </a:r>
            <a:endParaRPr lang="en-US" dirty="0">
              <a:solidFill>
                <a:srgbClr val="F79646"/>
              </a:solidFill>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creation</a:t>
            </a:r>
            <a:endParaRPr lang="en-US" dirty="0"/>
          </a:p>
        </p:txBody>
      </p:sp>
      <p:sp>
        <p:nvSpPr>
          <p:cNvPr id="3" name="Content Placeholder 2"/>
          <p:cNvSpPr>
            <a:spLocks noGrp="1"/>
          </p:cNvSpPr>
          <p:nvPr>
            <p:ph idx="1"/>
          </p:nvPr>
        </p:nvSpPr>
        <p:spPr/>
        <p:txBody>
          <a:bodyPr>
            <a:normAutofit/>
          </a:bodyPr>
          <a:lstStyle/>
          <a:p>
            <a:r>
              <a:rPr lang="en-US" sz="2800" dirty="0" smtClean="0"/>
              <a:t>Using the </a:t>
            </a:r>
            <a:r>
              <a:rPr lang="en-US" sz="2800" dirty="0" smtClean="0">
                <a:solidFill>
                  <a:srgbClr val="F79646"/>
                </a:solidFill>
              </a:rPr>
              <a:t>new</a:t>
            </a:r>
            <a:r>
              <a:rPr lang="en-US" sz="2800" dirty="0" smtClean="0"/>
              <a:t> operator</a:t>
            </a:r>
          </a:p>
          <a:p>
            <a:pPr lvl="1"/>
            <a:r>
              <a:rPr lang="en-US" dirty="0" err="1"/>
              <a:t>i</a:t>
            </a:r>
            <a:r>
              <a:rPr lang="en-US" dirty="0" err="1" smtClean="0"/>
              <a:t>nt</a:t>
            </a:r>
            <a:r>
              <a:rPr lang="en-US" dirty="0" smtClean="0"/>
              <a:t>[] v = new </a:t>
            </a:r>
            <a:r>
              <a:rPr lang="en-US" dirty="0" err="1" smtClean="0"/>
              <a:t>int</a:t>
            </a:r>
            <a:r>
              <a:rPr lang="en-US" dirty="0" smtClean="0"/>
              <a:t>[256];</a:t>
            </a:r>
          </a:p>
          <a:p>
            <a:r>
              <a:rPr lang="en-US" sz="2800" dirty="0"/>
              <a:t>U</a:t>
            </a:r>
            <a:r>
              <a:rPr lang="en-US" sz="2800" dirty="0" smtClean="0"/>
              <a:t>sing </a:t>
            </a:r>
            <a:r>
              <a:rPr lang="en-US" sz="2800" dirty="0">
                <a:solidFill>
                  <a:srgbClr val="F79646"/>
                </a:solidFill>
              </a:rPr>
              <a:t>static initialization</a:t>
            </a:r>
            <a:r>
              <a:rPr lang="en-US" sz="2800" dirty="0"/>
              <a:t>, filling the array with values </a:t>
            </a:r>
            <a:endParaRPr lang="en-US" sz="2800" dirty="0" smtClean="0"/>
          </a:p>
          <a:p>
            <a:pPr marL="742950" lvl="2" indent="-342900"/>
            <a:r>
              <a:rPr lang="en-US" sz="2800" dirty="0" err="1"/>
              <a:t>int</a:t>
            </a:r>
            <a:r>
              <a:rPr lang="en-US" sz="2800" dirty="0"/>
              <a:t>[] v = </a:t>
            </a:r>
            <a:r>
              <a:rPr lang="en-US" sz="2800" dirty="0" smtClean="0"/>
              <a:t>{2,3,5,7,11,13}</a:t>
            </a:r>
            <a:endParaRPr lang="en-US" sz="2800" dirty="0"/>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Primitive types</a:t>
            </a:r>
            <a:endParaRPr lang="en-US" dirty="0"/>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Object reference</a:t>
            </a:r>
            <a:endParaRPr lang="en-US" dirty="0"/>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Elements are selected with brackets [ ] (C-like) </a:t>
            </a:r>
          </a:p>
          <a:p>
            <a:pPr lvl="1"/>
            <a:r>
              <a:rPr lang="en-US" dirty="0"/>
              <a:t>But Java makes bounds checking </a:t>
            </a:r>
          </a:p>
          <a:p>
            <a:r>
              <a:rPr lang="en-US" dirty="0" smtClean="0">
                <a:latin typeface="Wingdings"/>
              </a:rPr>
              <a:t>􏰀</a:t>
            </a:r>
            <a:r>
              <a:rPr lang="en-US" dirty="0" smtClean="0"/>
              <a:t>Array </a:t>
            </a:r>
            <a:r>
              <a:rPr lang="en-US" dirty="0"/>
              <a:t>length (number of elements) is </a:t>
            </a:r>
            <a:r>
              <a:rPr lang="en-US" dirty="0" smtClean="0"/>
              <a:t>given </a:t>
            </a:r>
            <a:r>
              <a:rPr lang="en-US" dirty="0"/>
              <a:t>by attribute length </a:t>
            </a:r>
          </a:p>
          <a:p>
            <a:pPr marL="0" indent="0">
              <a:buNone/>
            </a:pPr>
            <a:r>
              <a:rPr lang="en-US" b="1" dirty="0"/>
              <a:t>for (</a:t>
            </a:r>
            <a:r>
              <a:rPr lang="en-US" b="1" dirty="0" err="1"/>
              <a:t>int</a:t>
            </a:r>
            <a:r>
              <a:rPr lang="en-US" b="1" dirty="0"/>
              <a:t> </a:t>
            </a:r>
            <a:r>
              <a:rPr lang="en-US" b="1" dirty="0" err="1"/>
              <a:t>i</a:t>
            </a:r>
            <a:r>
              <a:rPr lang="en-US" b="1" dirty="0"/>
              <a:t>=0; </a:t>
            </a:r>
            <a:r>
              <a:rPr lang="en-US" b="1" dirty="0" err="1"/>
              <a:t>i</a:t>
            </a:r>
            <a:r>
              <a:rPr lang="en-US" b="1" dirty="0"/>
              <a:t> &lt; </a:t>
            </a:r>
            <a:r>
              <a:rPr lang="en-US" b="1" dirty="0" err="1"/>
              <a:t>a.length</a:t>
            </a:r>
            <a:r>
              <a:rPr lang="en-US" b="1" dirty="0"/>
              <a:t>; </a:t>
            </a:r>
            <a:r>
              <a:rPr lang="en-US" b="1" dirty="0" err="1"/>
              <a:t>i</a:t>
            </a:r>
            <a:r>
              <a:rPr lang="en-US" b="1" dirty="0"/>
              <a:t>++) a[</a:t>
            </a:r>
            <a:r>
              <a:rPr lang="en-US" b="1" dirty="0" err="1"/>
              <a:t>i</a:t>
            </a:r>
            <a:r>
              <a:rPr lang="en-US" b="1" dirty="0"/>
              <a:t>] = </a:t>
            </a:r>
            <a:r>
              <a:rPr lang="en-US" b="1" dirty="0" err="1"/>
              <a:t>i</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smtClean="0">
                <a:latin typeface="Wingdings"/>
              </a:rPr>
              <a:t>􏰀</a:t>
            </a:r>
            <a:r>
              <a:rPr lang="en-US" dirty="0" smtClean="0"/>
              <a:t>An </a:t>
            </a:r>
            <a:r>
              <a:rPr lang="en-US" dirty="0"/>
              <a:t>array reference is </a:t>
            </a:r>
            <a:r>
              <a:rPr lang="en-US" dirty="0">
                <a:solidFill>
                  <a:schemeClr val="accent6"/>
                </a:solidFill>
              </a:rPr>
              <a:t>not</a:t>
            </a:r>
            <a:r>
              <a:rPr lang="en-US" dirty="0"/>
              <a:t> a pointer to the first element of the array </a:t>
            </a:r>
          </a:p>
          <a:p>
            <a:r>
              <a:rPr lang="en-US" dirty="0" smtClean="0">
                <a:latin typeface="Wingdings"/>
              </a:rPr>
              <a:t>􏰀</a:t>
            </a:r>
            <a:r>
              <a:rPr lang="en-US" dirty="0" smtClean="0"/>
              <a:t>It </a:t>
            </a:r>
            <a:r>
              <a:rPr lang="en-US" dirty="0"/>
              <a:t>is a pointer to the array </a:t>
            </a:r>
            <a:r>
              <a:rPr lang="en-US" dirty="0" smtClean="0">
                <a:solidFill>
                  <a:srgbClr val="F79646"/>
                </a:solidFill>
              </a:rPr>
              <a:t>object</a:t>
            </a:r>
          </a:p>
          <a:p>
            <a:r>
              <a:rPr lang="en-US" dirty="0" smtClean="0">
                <a:solidFill>
                  <a:srgbClr val="F79646"/>
                </a:solidFill>
              </a:rPr>
              <a:t>Arithmetic </a:t>
            </a:r>
            <a:r>
              <a:rPr lang="en-US" dirty="0">
                <a:solidFill>
                  <a:srgbClr val="F79646"/>
                </a:solidFill>
              </a:rPr>
              <a:t>on pointers does not exist </a:t>
            </a:r>
            <a:r>
              <a:rPr lang="en-US" dirty="0" smtClean="0">
                <a:solidFill>
                  <a:srgbClr val="F79646"/>
                </a:solidFill>
              </a:rPr>
              <a:t>in </a:t>
            </a:r>
            <a:r>
              <a:rPr lang="en-US" dirty="0">
                <a:solidFill>
                  <a:srgbClr val="F79646"/>
                </a:solidFill>
              </a:rPr>
              <a:t>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fontScale="92500" lnSpcReduction="10000"/>
          </a:bodyPr>
          <a:lstStyle/>
          <a:p>
            <a:r>
              <a:rPr lang="en-US" dirty="0"/>
              <a:t>New loop construct:</a:t>
            </a:r>
            <a:br>
              <a:rPr lang="en-US" dirty="0"/>
            </a:br>
            <a:r>
              <a:rPr lang="en-US" b="1" dirty="0"/>
              <a:t>for( </a:t>
            </a:r>
            <a:r>
              <a:rPr lang="en-US" b="1" i="1" dirty="0"/>
              <a:t>Type </a:t>
            </a:r>
            <a:r>
              <a:rPr lang="en-US" b="1" i="1" dirty="0" err="1"/>
              <a:t>var</a:t>
            </a:r>
            <a:r>
              <a:rPr lang="en-US" b="1" i="1" dirty="0"/>
              <a:t> </a:t>
            </a:r>
            <a:r>
              <a:rPr lang="en-US" b="1" dirty="0"/>
              <a:t>: </a:t>
            </a:r>
            <a:r>
              <a:rPr lang="en-US" b="1" i="1" dirty="0" err="1"/>
              <a:t>set_expression</a:t>
            </a:r>
            <a:r>
              <a:rPr lang="en-US" b="1" i="1" dirty="0"/>
              <a:t> </a:t>
            </a:r>
            <a:r>
              <a:rPr lang="en-US" b="1" dirty="0"/>
              <a:t>) </a:t>
            </a:r>
            <a:endParaRPr lang="en-US" dirty="0"/>
          </a:p>
          <a:p>
            <a:r>
              <a:rPr lang="en-US" dirty="0"/>
              <a:t>Notation very compact </a:t>
            </a:r>
            <a:r>
              <a:rPr lang="en-US" dirty="0" err="1"/>
              <a:t>set_expression</a:t>
            </a:r>
            <a:r>
              <a:rPr lang="en-US" dirty="0"/>
              <a:t> can be </a:t>
            </a:r>
            <a:r>
              <a:rPr lang="en-US" dirty="0" smtClean="0"/>
              <a:t>either </a:t>
            </a:r>
          </a:p>
          <a:p>
            <a:pPr lvl="1"/>
            <a:r>
              <a:rPr lang="en-US" dirty="0" smtClean="0"/>
              <a:t>an </a:t>
            </a:r>
            <a:r>
              <a:rPr lang="en-US" dirty="0"/>
              <a:t>array </a:t>
            </a:r>
          </a:p>
          <a:p>
            <a:pPr lvl="1"/>
            <a:r>
              <a:rPr lang="en-US" dirty="0"/>
              <a:t>a class implementing </a:t>
            </a:r>
            <a:r>
              <a:rPr lang="en-US" b="1" dirty="0" err="1" smtClean="0"/>
              <a:t>Iterable</a:t>
            </a:r>
            <a:endParaRPr lang="en-US" b="1" dirty="0"/>
          </a:p>
          <a:p>
            <a:r>
              <a:rPr lang="en-US" dirty="0" smtClean="0"/>
              <a:t>The </a:t>
            </a:r>
            <a:r>
              <a:rPr lang="en-US" dirty="0"/>
              <a:t>compiler can generate automatically loop with correct indexes </a:t>
            </a:r>
          </a:p>
          <a:p>
            <a:pPr lvl="1"/>
            <a:r>
              <a:rPr lang="en-US" dirty="0">
                <a:solidFill>
                  <a:srgbClr val="F79646"/>
                </a:solidFill>
              </a:rPr>
              <a:t>l</a:t>
            </a:r>
            <a:r>
              <a:rPr lang="en-US" dirty="0" smtClean="0">
                <a:solidFill>
                  <a:srgbClr val="F79646"/>
                </a:solidFill>
              </a:rPr>
              <a:t>ess </a:t>
            </a:r>
            <a:r>
              <a:rPr lang="en-US" dirty="0">
                <a:solidFill>
                  <a:srgbClr val="F79646"/>
                </a:solidFill>
              </a:rPr>
              <a:t>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each</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a:latin typeface="Courier"/>
                <a:cs typeface="Courier"/>
              </a:rPr>
              <a:t>for(String </a:t>
            </a:r>
            <a:r>
              <a:rPr lang="en-US" sz="2000" b="1" dirty="0" err="1">
                <a:latin typeface="Courier"/>
                <a:cs typeface="Courier"/>
              </a:rPr>
              <a:t>arg</a:t>
            </a:r>
            <a:r>
              <a:rPr lang="en-US" sz="2000" b="1" dirty="0">
                <a:latin typeface="Courier"/>
                <a:cs typeface="Courier"/>
              </a:rPr>
              <a:t>: </a:t>
            </a:r>
            <a:r>
              <a:rPr lang="en-US" sz="2000" b="1" dirty="0" err="1">
                <a:latin typeface="Courier"/>
                <a:cs typeface="Courier"/>
              </a:rPr>
              <a:t>args</a:t>
            </a:r>
            <a:r>
              <a:rPr lang="en-US" sz="2000" b="1" dirty="0">
                <a:latin typeface="Courier"/>
                <a:cs typeface="Courier"/>
              </a:rPr>
              <a:t>){ </a:t>
            </a:r>
            <a:endParaRPr lang="en-US" sz="2000" b="1" dirty="0" smtClean="0">
              <a:latin typeface="Courier"/>
              <a:cs typeface="Courier"/>
            </a:endParaRPr>
          </a:p>
          <a:p>
            <a:pPr marL="0" indent="0">
              <a:buNone/>
            </a:pPr>
            <a:r>
              <a:rPr lang="en-US" sz="2000" b="1" dirty="0">
                <a:latin typeface="Courier"/>
                <a:cs typeface="Courier"/>
              </a:rPr>
              <a:t>	</a:t>
            </a:r>
            <a:r>
              <a:rPr lang="en-US" sz="2000" b="1" dirty="0" err="1" smtClean="0">
                <a:latin typeface="Courier"/>
                <a:cs typeface="Courier"/>
              </a:rPr>
              <a:t>System.out.println</a:t>
            </a:r>
            <a:r>
              <a:rPr lang="en-US" sz="2000" b="1" dirty="0" smtClean="0">
                <a:latin typeface="Courier"/>
                <a:cs typeface="Courier"/>
              </a:rPr>
              <a:t>(</a:t>
            </a:r>
            <a:r>
              <a:rPr lang="en-US" sz="2000" b="1" dirty="0" err="1" smtClean="0">
                <a:latin typeface="Courier"/>
                <a:cs typeface="Courier"/>
              </a:rPr>
              <a:t>arg</a:t>
            </a:r>
            <a:r>
              <a:rPr lang="en-US" sz="2000" b="1" dirty="0" smtClean="0">
                <a:latin typeface="Courier"/>
                <a:cs typeface="Courier"/>
              </a:rPr>
              <a:t>);</a:t>
            </a:r>
            <a:endParaRPr lang="en-US" sz="2000" dirty="0">
              <a:latin typeface="Courier"/>
              <a:cs typeface="Courier"/>
            </a:endParaRPr>
          </a:p>
          <a:p>
            <a:pPr marL="0" indent="0">
              <a:buNone/>
            </a:pPr>
            <a:r>
              <a:rPr lang="en-US" sz="2000" b="1" dirty="0" smtClean="0">
                <a:latin typeface="Courier"/>
                <a:cs typeface="Courier"/>
              </a:rPr>
              <a:t>	/</a:t>
            </a:r>
            <a:r>
              <a:rPr lang="en-US" sz="2000" b="1" dirty="0">
                <a:latin typeface="Courier"/>
                <a:cs typeface="Courier"/>
              </a:rPr>
              <a:t>/... </a:t>
            </a:r>
            <a:endParaRPr lang="en-US" sz="2000" b="1" dirty="0" smtClean="0">
              <a:latin typeface="Courier"/>
              <a:cs typeface="Courier"/>
            </a:endParaRPr>
          </a:p>
          <a:p>
            <a:pPr marL="0" indent="0">
              <a:buNone/>
            </a:pPr>
            <a:r>
              <a:rPr lang="en-US" sz="2000" b="1" dirty="0" smtClean="0">
                <a:latin typeface="Courier"/>
                <a:cs typeface="Courier"/>
              </a:rPr>
              <a:t>}</a:t>
            </a:r>
          </a:p>
          <a:p>
            <a:pPr marL="0" indent="0">
              <a:buNone/>
            </a:pPr>
            <a:endParaRPr lang="en-US" sz="2000" dirty="0">
              <a:latin typeface="Courier"/>
              <a:cs typeface="Courier"/>
            </a:endParaRPr>
          </a:p>
          <a:p>
            <a:pPr marL="0" indent="0">
              <a:buNone/>
            </a:pPr>
            <a:r>
              <a:rPr lang="en-US" sz="2000" dirty="0">
                <a:latin typeface="Courier"/>
                <a:cs typeface="Courier"/>
              </a:rPr>
              <a:t>is equivalent to </a:t>
            </a:r>
          </a:p>
          <a:p>
            <a:pPr marL="0" indent="0">
              <a:buNone/>
            </a:pPr>
            <a:endParaRPr lang="en-US" sz="2000" b="1" dirty="0" smtClean="0">
              <a:latin typeface="Courier"/>
              <a:cs typeface="Courier"/>
            </a:endParaRPr>
          </a:p>
          <a:p>
            <a:pPr marL="0" indent="0">
              <a:buNone/>
            </a:pPr>
            <a:r>
              <a:rPr lang="en-US" sz="2000" b="1" dirty="0" smtClean="0">
                <a:latin typeface="Courier"/>
                <a:cs typeface="Courier"/>
              </a:rPr>
              <a:t>for</a:t>
            </a:r>
            <a:r>
              <a:rPr lang="en-US" sz="2000" b="1" dirty="0">
                <a:latin typeface="Courier"/>
                <a:cs typeface="Courier"/>
              </a:rPr>
              <a:t>(</a:t>
            </a:r>
            <a:r>
              <a:rPr lang="en-US" sz="2000" b="1" dirty="0" err="1">
                <a:latin typeface="Courier"/>
                <a:cs typeface="Courier"/>
              </a:rPr>
              <a:t>int</a:t>
            </a:r>
            <a:r>
              <a:rPr lang="en-US" sz="2000" b="1" dirty="0">
                <a:latin typeface="Courier"/>
                <a:cs typeface="Courier"/>
              </a:rPr>
              <a:t> </a:t>
            </a:r>
            <a:r>
              <a:rPr lang="en-US" sz="2000" b="1" dirty="0" err="1">
                <a:latin typeface="Courier"/>
                <a:cs typeface="Courier"/>
              </a:rPr>
              <a:t>i</a:t>
            </a:r>
            <a:r>
              <a:rPr lang="en-US" sz="2000" b="1" dirty="0">
                <a:latin typeface="Courier"/>
                <a:cs typeface="Courier"/>
              </a:rPr>
              <a:t>=0; </a:t>
            </a:r>
            <a:r>
              <a:rPr lang="en-US" sz="2000" b="1" dirty="0" err="1">
                <a:latin typeface="Courier"/>
                <a:cs typeface="Courier"/>
              </a:rPr>
              <a:t>i</a:t>
            </a:r>
            <a:r>
              <a:rPr lang="en-US" sz="2000" b="1" dirty="0">
                <a:latin typeface="Courier"/>
                <a:cs typeface="Courier"/>
              </a:rPr>
              <a:t>&lt;</a:t>
            </a:r>
            <a:r>
              <a:rPr lang="en-US" sz="2000" b="1" dirty="0" err="1">
                <a:latin typeface="Courier"/>
                <a:cs typeface="Courier"/>
              </a:rPr>
              <a:t>args.length</a:t>
            </a:r>
            <a:r>
              <a:rPr lang="en-US" sz="2000" b="1" dirty="0">
                <a:latin typeface="Courier"/>
                <a:cs typeface="Courier"/>
              </a:rPr>
              <a:t>;++</a:t>
            </a:r>
            <a:r>
              <a:rPr lang="en-US" sz="2000" b="1" dirty="0" err="1">
                <a:latin typeface="Courier"/>
                <a:cs typeface="Courier"/>
              </a:rPr>
              <a:t>i</a:t>
            </a:r>
            <a:r>
              <a:rPr lang="en-US" sz="2000" b="1" dirty="0">
                <a:latin typeface="Courier"/>
                <a:cs typeface="Courier"/>
              </a:rPr>
              <a:t>){ </a:t>
            </a:r>
            <a:endParaRPr lang="en-US" sz="2000" b="1" dirty="0" smtClean="0">
              <a:latin typeface="Courier"/>
              <a:cs typeface="Courier"/>
            </a:endParaRPr>
          </a:p>
          <a:p>
            <a:pPr marL="0" indent="0">
              <a:buNone/>
            </a:pPr>
            <a:r>
              <a:rPr lang="en-US" sz="2000" b="1" dirty="0" smtClean="0">
                <a:latin typeface="Courier"/>
                <a:cs typeface="Courier"/>
              </a:rPr>
              <a:t>	</a:t>
            </a:r>
            <a:r>
              <a:rPr lang="en-US" sz="2000" b="1" dirty="0" err="1" smtClean="0">
                <a:latin typeface="Courier"/>
                <a:cs typeface="Courier"/>
              </a:rPr>
              <a:t>System.out.println</a:t>
            </a:r>
            <a:r>
              <a:rPr lang="en-US" sz="2000" b="1" dirty="0" smtClean="0">
                <a:latin typeface="Courier"/>
                <a:cs typeface="Courier"/>
              </a:rPr>
              <a:t>(</a:t>
            </a:r>
            <a:r>
              <a:rPr lang="en-US" sz="2000" b="1" dirty="0" err="1">
                <a:latin typeface="Courier"/>
                <a:cs typeface="Courier"/>
              </a:rPr>
              <a:t>args</a:t>
            </a:r>
            <a:r>
              <a:rPr lang="en-US" sz="2000" b="1" dirty="0">
                <a:latin typeface="Courier"/>
                <a:cs typeface="Courier"/>
              </a:rPr>
              <a:t>[</a:t>
            </a:r>
            <a:r>
              <a:rPr lang="en-US" sz="2000" b="1" dirty="0" err="1">
                <a:latin typeface="Courier"/>
                <a:cs typeface="Courier"/>
              </a:rPr>
              <a:t>i</a:t>
            </a:r>
            <a:r>
              <a:rPr lang="en-US" sz="2000" b="1" dirty="0">
                <a:latin typeface="Courier"/>
                <a:cs typeface="Courier"/>
              </a:rPr>
              <a:t>]</a:t>
            </a:r>
            <a:r>
              <a:rPr lang="en-US" sz="2000" b="1" dirty="0" smtClean="0">
                <a:latin typeface="Courier"/>
                <a:cs typeface="Courier"/>
              </a:rPr>
              <a:t>);</a:t>
            </a:r>
            <a:r>
              <a:rPr lang="en-US" sz="2000" b="1" dirty="0">
                <a:latin typeface="Courier"/>
                <a:cs typeface="Courier"/>
              </a:rPr>
              <a:t/>
            </a:r>
            <a:br>
              <a:rPr lang="en-US" sz="2000" b="1" dirty="0">
                <a:latin typeface="Courier"/>
                <a:cs typeface="Courier"/>
              </a:rPr>
            </a:br>
            <a:r>
              <a:rPr lang="en-US" sz="2000" b="1" dirty="0" smtClean="0">
                <a:latin typeface="Courier"/>
                <a:cs typeface="Courier"/>
              </a:rPr>
              <a:t>	/</a:t>
            </a:r>
            <a:r>
              <a:rPr lang="en-US" sz="2000" b="1" dirty="0">
                <a:latin typeface="Courier"/>
                <a:cs typeface="Courier"/>
              </a:rPr>
              <a:t>/... </a:t>
            </a:r>
            <a:endParaRPr lang="en-US" sz="2000" dirty="0">
              <a:latin typeface="Courier"/>
              <a:cs typeface="Courier"/>
            </a:endParaRPr>
          </a:p>
          <a:p>
            <a:pPr marL="0" indent="0">
              <a:buNone/>
            </a:pPr>
            <a:r>
              <a:rPr lang="en-US" sz="2000" b="1" dirty="0">
                <a:latin typeface="Courier"/>
                <a:cs typeface="Courier"/>
              </a:rPr>
              <a:t>} </a:t>
            </a: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Programs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Application</a:t>
            </a:r>
            <a:endParaRPr lang="en-US" dirty="0"/>
          </a:p>
          <a:p>
            <a:pPr lvl="1"/>
            <a:r>
              <a:rPr lang="en-US" dirty="0" smtClean="0"/>
              <a:t>It’s </a:t>
            </a:r>
            <a:r>
              <a:rPr lang="en-US" dirty="0"/>
              <a:t>a common program, </a:t>
            </a:r>
            <a:r>
              <a:rPr lang="en-US" dirty="0" smtClean="0"/>
              <a:t>similar to C/C++</a:t>
            </a:r>
            <a:endParaRPr lang="en-US" dirty="0"/>
          </a:p>
          <a:p>
            <a:pPr lvl="1"/>
            <a:r>
              <a:rPr lang="en-US" dirty="0" smtClean="0"/>
              <a:t>Runs </a:t>
            </a:r>
            <a:r>
              <a:rPr lang="en-US" dirty="0"/>
              <a:t>through the Java interpreter </a:t>
            </a:r>
            <a:r>
              <a:rPr lang="en-US" dirty="0" smtClean="0"/>
              <a:t>(Java) of </a:t>
            </a:r>
            <a:r>
              <a:rPr lang="en-US" dirty="0"/>
              <a:t>the installed Java Virtual </a:t>
            </a:r>
            <a:r>
              <a:rPr lang="en-US" dirty="0" smtClean="0"/>
              <a:t>Machine (JVM)</a:t>
            </a:r>
            <a:endParaRPr lang="en-US" dirty="0"/>
          </a:p>
          <a:p>
            <a:r>
              <a:rPr lang="en-US" dirty="0" smtClean="0"/>
              <a:t>Servlet </a:t>
            </a:r>
            <a:r>
              <a:rPr lang="en-US" dirty="0"/>
              <a:t>(web server</a:t>
            </a:r>
            <a:r>
              <a:rPr lang="en-US" dirty="0" smtClean="0"/>
              <a:t>)</a:t>
            </a:r>
          </a:p>
          <a:p>
            <a:pPr lvl="1"/>
            <a:r>
              <a:rPr lang="en-US" dirty="0" smtClean="0"/>
              <a:t>Java </a:t>
            </a:r>
            <a:r>
              <a:rPr lang="en-US" dirty="0"/>
              <a:t>program that extends the capabilities of a </a:t>
            </a:r>
            <a:r>
              <a:rPr lang="en-US" dirty="0" smtClean="0"/>
              <a:t>Web server</a:t>
            </a:r>
          </a:p>
          <a:p>
            <a:pPr lvl="1"/>
            <a:r>
              <a:rPr lang="en-US" dirty="0" smtClean="0"/>
              <a:t>Java </a:t>
            </a:r>
            <a:r>
              <a:rPr lang="en-US" dirty="0"/>
              <a:t>counterpart to other dynamic Web content technologies such as PHP and </a:t>
            </a:r>
            <a:r>
              <a:rPr lang="en-US" dirty="0" smtClean="0"/>
              <a:t>ASP.NET</a:t>
            </a:r>
            <a:endParaRPr lang="en-US" dirty="0"/>
          </a:p>
          <a:p>
            <a:r>
              <a:rPr lang="en-US" i="1" dirty="0" smtClean="0"/>
              <a:t>Applet (deprecated)</a:t>
            </a:r>
            <a:endParaRPr lang="en-US" i="1" dirty="0"/>
          </a:p>
          <a:p>
            <a:pPr lvl="1"/>
            <a:r>
              <a:rPr lang="en-US" i="1" dirty="0"/>
              <a:t>Java code dynamically downloaded</a:t>
            </a:r>
          </a:p>
          <a:p>
            <a:pPr lvl="1"/>
            <a:r>
              <a:rPr lang="en-US" i="1" dirty="0"/>
              <a:t>Execution is limited by “sandbox”</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t>
            </a:r>
            <a:r>
              <a:rPr lang="en-US" dirty="0" smtClean="0"/>
              <a:t>array</a:t>
            </a:r>
            <a:endParaRPr lang="en-US" dirty="0"/>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rgbClr val="F79646"/>
                </a:solidFill>
              </a:rPr>
              <a:t>As rows are not stored in adjacent positions in memory they can be easily exchanged </a:t>
            </a:r>
            <a:endParaRPr lang="en-US" dirty="0">
              <a:solidFill>
                <a:srgbClr val="F79646"/>
              </a:solidFill>
              <a:latin typeface="Wingdings"/>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smtClean="0">
                <a:latin typeface="Wingdings"/>
              </a:rPr>
              <a:t>􏰀</a:t>
            </a:r>
            <a:r>
              <a:rPr lang="en-US" dirty="0" smtClean="0"/>
              <a:t>A </a:t>
            </a:r>
            <a:r>
              <a:rPr lang="en-US" dirty="0"/>
              <a:t>matrix (</a:t>
            </a:r>
            <a:r>
              <a:rPr lang="en-US" dirty="0" err="1" smtClean="0"/>
              <a:t>bidimensional</a:t>
            </a:r>
            <a:r>
              <a:rPr lang="en-US" dirty="0" smtClean="0"/>
              <a:t> </a:t>
            </a:r>
            <a:r>
              <a:rPr lang="en-US" dirty="0"/>
              <a:t>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smtClean="0"/>
              <a:t>Classes</a:t>
            </a:r>
            <a:endParaRPr lang="it-IT" dirty="0"/>
          </a:p>
        </p:txBody>
      </p:sp>
    </p:spTree>
    <p:extLst>
      <p:ext uri="{BB962C8B-B14F-4D97-AF65-F5344CB8AC3E}">
        <p14:creationId xmlns:p14="http://schemas.microsoft.com/office/powerpoint/2010/main" val="27603049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pPr marL="0" indent="0" algn="ctr">
              <a:buNone/>
            </a:pPr>
            <a:r>
              <a:rPr lang="en-US" dirty="0"/>
              <a:t>D</a:t>
            </a:r>
            <a:r>
              <a:rPr lang="en-US" dirty="0" smtClean="0"/>
              <a:t>escriptor of a class of objects </a:t>
            </a:r>
            <a:r>
              <a:rPr lang="en-US" i="1" dirty="0" smtClean="0"/>
              <a:t>(Platonic idea)</a:t>
            </a:r>
          </a:p>
          <a:p>
            <a:endParaRPr lang="en-US" i="1" dirty="0"/>
          </a:p>
          <a:p>
            <a:endParaRPr lang="en-US" i="1" dirty="0" smtClean="0"/>
          </a:p>
          <a:p>
            <a:endParaRPr lang="en-US" i="1" dirty="0"/>
          </a:p>
          <a:p>
            <a:endParaRPr lang="en-US" i="1" dirty="0" smtClean="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5" name="Content Placeholder 4" descr="Screen Shot 2016-03-07 at 12.50.08.png"/>
          <p:cNvPicPr>
            <a:picLocks noGrp="1" noChangeAspect="1"/>
          </p:cNvPicPr>
          <p:nvPr>
            <p:ph idx="1"/>
          </p:nvPr>
        </p:nvPicPr>
        <p:blipFill>
          <a:blip r:embed="rId2">
            <a:extLst>
              <a:ext uri="{28A0092B-C50C-407E-A947-70E740481C1C}">
                <a14:useLocalDpi xmlns:a14="http://schemas.microsoft.com/office/drawing/2010/main" val="0"/>
              </a:ext>
            </a:extLst>
          </a:blip>
          <a:srcRect l="-3756" r="-375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45787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a:xfrm>
            <a:off x="457200" y="1600201"/>
            <a:ext cx="8229600" cy="4493095"/>
          </a:xfrm>
        </p:spPr>
        <p:txBody>
          <a:bodyPr>
            <a:normAutofit fontScale="77500" lnSpcReduction="20000"/>
          </a:bodyPr>
          <a:lstStyle/>
          <a:p>
            <a:pPr marL="0" indent="0">
              <a:buNone/>
            </a:pPr>
            <a:r>
              <a:rPr lang="en-US" sz="2700" dirty="0">
                <a:latin typeface="Consolas"/>
                <a:cs typeface="Consolas"/>
              </a:rPr>
              <a:t>public class Car {</a:t>
            </a:r>
          </a:p>
          <a:p>
            <a:pPr marL="0" indent="0">
              <a:buNone/>
            </a:pPr>
            <a:r>
              <a:rPr lang="en-US" sz="2700" dirty="0" smtClean="0">
                <a:latin typeface="Consolas"/>
                <a:cs typeface="Consolas"/>
              </a:rPr>
              <a:t>	</a:t>
            </a:r>
            <a:r>
              <a:rPr lang="en-US" sz="2700" dirty="0" smtClean="0">
                <a:solidFill>
                  <a:srgbClr val="E46C0A"/>
                </a:solidFill>
                <a:latin typeface="Consolas"/>
                <a:cs typeface="Consolas"/>
              </a:rPr>
              <a:t>public </a:t>
            </a:r>
            <a:r>
              <a:rPr lang="en-US" sz="2700" dirty="0" smtClean="0">
                <a:latin typeface="Consolas"/>
                <a:cs typeface="Consolas"/>
              </a:rPr>
              <a:t>String color;</a:t>
            </a:r>
          </a:p>
          <a:p>
            <a:pPr marL="0" indent="0">
              <a:buNone/>
            </a:pPr>
            <a:r>
              <a:rPr lang="en-US" sz="2700" dirty="0" smtClean="0">
                <a:latin typeface="Consolas"/>
                <a:cs typeface="Consolas"/>
              </a:rPr>
              <a:t>	</a:t>
            </a:r>
            <a:r>
              <a:rPr lang="en-US" sz="2700" dirty="0">
                <a:solidFill>
                  <a:srgbClr val="E46C0A"/>
                </a:solidFill>
                <a:latin typeface="Consolas"/>
                <a:cs typeface="Consolas"/>
              </a:rPr>
              <a:t>public </a:t>
            </a:r>
            <a:r>
              <a:rPr lang="en-US" sz="2700" dirty="0" smtClean="0">
                <a:solidFill>
                  <a:srgbClr val="000000"/>
                </a:solidFill>
                <a:latin typeface="Consolas"/>
                <a:cs typeface="Consolas"/>
              </a:rPr>
              <a:t>void</a:t>
            </a:r>
            <a:r>
              <a:rPr lang="en-US" sz="2700" dirty="0" smtClean="0">
                <a:solidFill>
                  <a:srgbClr val="E46C0A"/>
                </a:solidFill>
                <a:latin typeface="Consolas"/>
                <a:cs typeface="Consolas"/>
              </a:rPr>
              <a:t> </a:t>
            </a:r>
            <a:r>
              <a:rPr lang="en-US" sz="2700" dirty="0" smtClean="0">
                <a:latin typeface="Consolas"/>
                <a:cs typeface="Consolas"/>
              </a:rPr>
              <a:t>paint(</a:t>
            </a:r>
            <a:r>
              <a:rPr lang="en-US" sz="2700" dirty="0">
                <a:latin typeface="Consolas"/>
                <a:cs typeface="Consolas"/>
              </a:rPr>
              <a:t>String </a:t>
            </a:r>
            <a:r>
              <a:rPr lang="en-US" sz="2700" dirty="0" err="1" smtClean="0">
                <a:latin typeface="Consolas"/>
                <a:cs typeface="Consolas"/>
              </a:rPr>
              <a:t>newColor</a:t>
            </a:r>
            <a:r>
              <a:rPr lang="en-US" sz="2700" dirty="0" smtClean="0">
                <a:latin typeface="Consolas"/>
                <a:cs typeface="Consolas"/>
              </a:rPr>
              <a:t>) </a:t>
            </a:r>
            <a:r>
              <a:rPr lang="en-US" sz="2700" dirty="0">
                <a:latin typeface="Consolas"/>
                <a:cs typeface="Consolas"/>
              </a:rPr>
              <a:t>{ </a:t>
            </a:r>
            <a:endParaRPr lang="en-US" sz="2700" dirty="0" smtClean="0">
              <a:latin typeface="Consolas"/>
              <a:cs typeface="Consolas"/>
            </a:endParaRPr>
          </a:p>
          <a:p>
            <a:pPr marL="0" indent="0">
              <a:buNone/>
            </a:pPr>
            <a:r>
              <a:rPr lang="en-US" sz="2700" dirty="0">
                <a:latin typeface="Consolas"/>
                <a:cs typeface="Consolas"/>
              </a:rPr>
              <a:t>	</a:t>
            </a:r>
            <a:r>
              <a:rPr lang="en-US" sz="2700" dirty="0" smtClean="0">
                <a:latin typeface="Consolas"/>
                <a:cs typeface="Consolas"/>
              </a:rPr>
              <a:t>	</a:t>
            </a:r>
            <a:r>
              <a:rPr lang="en-US" sz="2700" dirty="0" smtClean="0">
                <a:latin typeface="Consolas"/>
                <a:cs typeface="Consolas"/>
              </a:rPr>
              <a:t>color </a:t>
            </a:r>
            <a:r>
              <a:rPr lang="en-US" sz="2700" dirty="0">
                <a:latin typeface="Consolas"/>
                <a:cs typeface="Consolas"/>
              </a:rPr>
              <a:t>= </a:t>
            </a:r>
            <a:r>
              <a:rPr lang="en-US" sz="2700" dirty="0" err="1" smtClean="0">
                <a:latin typeface="Consolas"/>
                <a:cs typeface="Consolas"/>
              </a:rPr>
              <a:t>newColor</a:t>
            </a:r>
            <a:r>
              <a:rPr lang="en-US" sz="2700" dirty="0" smtClean="0">
                <a:latin typeface="Consolas"/>
                <a:cs typeface="Consolas"/>
              </a:rPr>
              <a:t>; </a:t>
            </a:r>
          </a:p>
          <a:p>
            <a:pPr marL="0" indent="0">
              <a:buNone/>
            </a:pPr>
            <a:r>
              <a:rPr lang="en-US" sz="2700" dirty="0">
                <a:latin typeface="Consolas"/>
                <a:cs typeface="Consolas"/>
              </a:rPr>
              <a:t>	</a:t>
            </a:r>
            <a:r>
              <a:rPr lang="it-IT" sz="2700" dirty="0" smtClean="0">
                <a:latin typeface="Consolas"/>
                <a:cs typeface="Consolas"/>
              </a:rPr>
              <a:t>}</a:t>
            </a:r>
          </a:p>
          <a:p>
            <a:pPr marL="0" indent="0">
              <a:buNone/>
            </a:pPr>
            <a:r>
              <a:rPr lang="it-IT" sz="2700" dirty="0">
                <a:latin typeface="Consolas"/>
                <a:cs typeface="Consolas"/>
              </a:rPr>
              <a:t>}</a:t>
            </a:r>
            <a:endParaRPr lang="it-IT" sz="2700" dirty="0">
              <a:latin typeface="Consolas"/>
              <a:cs typeface="Consolas"/>
            </a:endParaRPr>
          </a:p>
          <a:p>
            <a:pPr marL="0" indent="0">
              <a:buNone/>
            </a:pPr>
            <a:endParaRPr lang="it-IT" sz="2700" dirty="0" smtClean="0">
              <a:latin typeface="Consolas"/>
              <a:cs typeface="Consolas"/>
            </a:endParaRPr>
          </a:p>
          <a:p>
            <a:pPr marL="0" indent="0">
              <a:buNone/>
            </a:pPr>
            <a:r>
              <a:rPr lang="it-IT" sz="2700" dirty="0" smtClean="0">
                <a:latin typeface="Consolas"/>
                <a:cs typeface="Consolas"/>
              </a:rPr>
              <a:t>public </a:t>
            </a:r>
            <a:r>
              <a:rPr lang="it-IT" sz="2700" dirty="0" err="1" smtClean="0">
                <a:latin typeface="Consolas"/>
                <a:cs typeface="Consolas"/>
              </a:rPr>
              <a:t>class</a:t>
            </a:r>
            <a:r>
              <a:rPr lang="it-IT" sz="2700" dirty="0" smtClean="0">
                <a:latin typeface="Consolas"/>
                <a:cs typeface="Consolas"/>
              </a:rPr>
              <a:t> </a:t>
            </a:r>
            <a:r>
              <a:rPr lang="it-IT" sz="2700" dirty="0" err="1" smtClean="0">
                <a:latin typeface="Consolas"/>
                <a:cs typeface="Consolas"/>
              </a:rPr>
              <a:t>App</a:t>
            </a:r>
            <a:r>
              <a:rPr lang="it-IT" sz="2700" dirty="0">
                <a:latin typeface="Consolas"/>
                <a:cs typeface="Consolas"/>
              </a:rPr>
              <a:t> </a:t>
            </a:r>
            <a:r>
              <a:rPr lang="it-IT" sz="2700" dirty="0" smtClean="0">
                <a:latin typeface="Consolas"/>
                <a:cs typeface="Consolas"/>
              </a:rPr>
              <a:t>{</a:t>
            </a:r>
            <a:r>
              <a:rPr lang="it-IT" sz="2700" dirty="0" smtClean="0">
                <a:latin typeface="Consolas"/>
                <a:cs typeface="Consolas"/>
              </a:rPr>
              <a:t>	</a:t>
            </a:r>
          </a:p>
          <a:p>
            <a:pPr marL="0" indent="0">
              <a:buNone/>
            </a:pPr>
            <a:r>
              <a:rPr lang="it-IT" sz="2700" dirty="0">
                <a:latin typeface="Consolas"/>
                <a:cs typeface="Consolas"/>
              </a:rPr>
              <a:t>	</a:t>
            </a:r>
            <a:r>
              <a:rPr lang="it-IT" sz="2700" dirty="0" smtClean="0">
                <a:latin typeface="Consolas"/>
                <a:cs typeface="Consolas"/>
              </a:rPr>
              <a:t>public </a:t>
            </a:r>
            <a:r>
              <a:rPr lang="it-IT" sz="2700" dirty="0" err="1" smtClean="0">
                <a:latin typeface="Consolas"/>
                <a:cs typeface="Consolas"/>
              </a:rPr>
              <a:t>static</a:t>
            </a:r>
            <a:r>
              <a:rPr lang="it-IT" sz="2700" dirty="0" smtClean="0">
                <a:latin typeface="Consolas"/>
                <a:cs typeface="Consolas"/>
              </a:rPr>
              <a:t> </a:t>
            </a:r>
            <a:r>
              <a:rPr lang="it-IT" sz="2700" dirty="0" err="1" smtClean="0">
                <a:latin typeface="Consolas"/>
                <a:cs typeface="Consolas"/>
              </a:rPr>
              <a:t>void</a:t>
            </a:r>
            <a:r>
              <a:rPr lang="it-IT" sz="2700" dirty="0" smtClean="0">
                <a:latin typeface="Consolas"/>
                <a:cs typeface="Consolas"/>
              </a:rPr>
              <a:t> </a:t>
            </a:r>
            <a:r>
              <a:rPr lang="it-IT" sz="2700" dirty="0" err="1" smtClean="0">
                <a:latin typeface="Consolas"/>
                <a:cs typeface="Consolas"/>
              </a:rPr>
              <a:t>main</a:t>
            </a:r>
            <a:r>
              <a:rPr lang="it-IT" sz="2700" dirty="0">
                <a:latin typeface="Consolas"/>
                <a:cs typeface="Consolas"/>
              </a:rPr>
              <a:t>(</a:t>
            </a:r>
            <a:r>
              <a:rPr lang="it-IT" sz="2700" dirty="0" err="1" smtClean="0">
                <a:latin typeface="Consolas"/>
                <a:cs typeface="Consolas"/>
              </a:rPr>
              <a:t>String</a:t>
            </a:r>
            <a:r>
              <a:rPr lang="it-IT" sz="2700" dirty="0" smtClean="0">
                <a:latin typeface="Consolas"/>
                <a:cs typeface="Consolas"/>
              </a:rPr>
              <a:t>[] </a:t>
            </a:r>
            <a:r>
              <a:rPr lang="it-IT" sz="2700" dirty="0" err="1" smtClean="0">
                <a:latin typeface="Consolas"/>
                <a:cs typeface="Consolas"/>
              </a:rPr>
              <a:t>args</a:t>
            </a:r>
            <a:r>
              <a:rPr lang="it-IT" sz="2700" dirty="0" smtClean="0">
                <a:latin typeface="Consolas"/>
                <a:cs typeface="Consolas"/>
              </a:rPr>
              <a:t>) {</a:t>
            </a:r>
          </a:p>
          <a:p>
            <a:pPr marL="0" indent="0">
              <a:buNone/>
            </a:pPr>
            <a:r>
              <a:rPr lang="it-IT" sz="2700" dirty="0">
                <a:latin typeface="Consolas"/>
                <a:cs typeface="Consolas"/>
              </a:rPr>
              <a:t>	</a:t>
            </a:r>
            <a:r>
              <a:rPr lang="it-IT" sz="2700" dirty="0" smtClean="0">
                <a:latin typeface="Consolas"/>
                <a:cs typeface="Consolas"/>
              </a:rPr>
              <a:t>	Car c = new Car();</a:t>
            </a:r>
          </a:p>
          <a:p>
            <a:pPr marL="0" indent="0">
              <a:buNone/>
            </a:pPr>
            <a:r>
              <a:rPr lang="it-IT" sz="2700" dirty="0" smtClean="0">
                <a:solidFill>
                  <a:srgbClr val="E46C0A"/>
                </a:solidFill>
                <a:latin typeface="Consolas"/>
                <a:cs typeface="Consolas"/>
              </a:rPr>
              <a:t>		</a:t>
            </a:r>
            <a:r>
              <a:rPr lang="it-IT" sz="2700" dirty="0" err="1" smtClean="0">
                <a:solidFill>
                  <a:srgbClr val="E46C0A"/>
                </a:solidFill>
                <a:latin typeface="Consolas"/>
                <a:cs typeface="Consolas"/>
              </a:rPr>
              <a:t>c.color</a:t>
            </a:r>
            <a:r>
              <a:rPr lang="it-IT" sz="2700" dirty="0" smtClean="0">
                <a:solidFill>
                  <a:srgbClr val="E46C0A"/>
                </a:solidFill>
                <a:latin typeface="Consolas"/>
                <a:cs typeface="Consolas"/>
              </a:rPr>
              <a:t> = “</a:t>
            </a:r>
            <a:r>
              <a:rPr lang="it-IT" sz="2700" dirty="0" err="1" smtClean="0">
                <a:solidFill>
                  <a:srgbClr val="E46C0A"/>
                </a:solidFill>
                <a:latin typeface="Consolas"/>
                <a:cs typeface="Consolas"/>
              </a:rPr>
              <a:t>red</a:t>
            </a:r>
            <a:r>
              <a:rPr lang="it-IT" sz="2700" dirty="0" smtClean="0">
                <a:solidFill>
                  <a:srgbClr val="E46C0A"/>
                </a:solidFill>
                <a:latin typeface="Consolas"/>
                <a:cs typeface="Consolas"/>
              </a:rPr>
              <a:t>”; 		/* </a:t>
            </a:r>
            <a:r>
              <a:rPr lang="it-IT" sz="2700" dirty="0" smtClean="0">
                <a:solidFill>
                  <a:srgbClr val="E46C0A"/>
                </a:solidFill>
                <a:latin typeface="Consolas"/>
                <a:cs typeface="Consolas"/>
              </a:rPr>
              <a:t>Works </a:t>
            </a:r>
            <a:r>
              <a:rPr lang="it-IT" sz="2700" dirty="0" err="1" smtClean="0">
                <a:solidFill>
                  <a:srgbClr val="E46C0A"/>
                </a:solidFill>
                <a:latin typeface="Consolas"/>
                <a:cs typeface="Consolas"/>
              </a:rPr>
              <a:t>but</a:t>
            </a:r>
            <a:r>
              <a:rPr lang="it-IT" sz="2700" dirty="0" smtClean="0">
                <a:solidFill>
                  <a:srgbClr val="E46C0A"/>
                </a:solidFill>
                <a:latin typeface="Consolas"/>
                <a:cs typeface="Consolas"/>
              </a:rPr>
              <a:t> </a:t>
            </a:r>
            <a:r>
              <a:rPr lang="it-IT" sz="2700" dirty="0" err="1" smtClean="0">
                <a:solidFill>
                  <a:srgbClr val="E46C0A"/>
                </a:solidFill>
                <a:latin typeface="Consolas"/>
                <a:cs typeface="Consolas"/>
              </a:rPr>
              <a:t>unsafe</a:t>
            </a:r>
            <a:r>
              <a:rPr lang="it-IT" sz="2700" dirty="0" smtClean="0">
                <a:solidFill>
                  <a:srgbClr val="E46C0A"/>
                </a:solidFill>
                <a:latin typeface="Consolas"/>
                <a:cs typeface="Consolas"/>
              </a:rPr>
              <a:t>! </a:t>
            </a:r>
            <a:r>
              <a:rPr lang="it-IT" sz="2700" dirty="0" smtClean="0">
                <a:solidFill>
                  <a:srgbClr val="E46C0A"/>
                </a:solidFill>
                <a:latin typeface="Consolas"/>
                <a:cs typeface="Consolas"/>
              </a:rPr>
              <a:t>*/</a:t>
            </a:r>
          </a:p>
          <a:p>
            <a:pPr marL="0" indent="0">
              <a:buNone/>
            </a:pPr>
            <a:r>
              <a:rPr lang="it-IT" sz="2700" dirty="0" smtClean="0">
                <a:latin typeface="Consolas"/>
                <a:cs typeface="Consolas"/>
              </a:rPr>
              <a:t>	</a:t>
            </a:r>
            <a:r>
              <a:rPr lang="it-IT" sz="2700" dirty="0" smtClean="0">
                <a:latin typeface="Consolas"/>
                <a:cs typeface="Consolas"/>
              </a:rPr>
              <a:t>}</a:t>
            </a:r>
            <a:endParaRPr lang="it-IT" sz="2700" dirty="0" smtClean="0">
              <a:latin typeface="Consolas"/>
              <a:cs typeface="Consolas"/>
            </a:endParaRPr>
          </a:p>
          <a:p>
            <a:pPr marL="0" indent="0">
              <a:buNone/>
            </a:pPr>
            <a:r>
              <a:rPr lang="it-IT" sz="2700" dirty="0" smtClean="0">
                <a:latin typeface="Consolas"/>
                <a:cs typeface="Consolas"/>
              </a:rPr>
              <a:t>}</a:t>
            </a:r>
          </a:p>
          <a:p>
            <a:pPr marL="0" indent="0">
              <a:buNone/>
            </a:pPr>
            <a:endParaRPr lang="it-IT" sz="2700" dirty="0">
              <a:latin typeface="Consolas"/>
              <a:cs typeface="Consolas"/>
            </a:endParaRPr>
          </a:p>
          <a:p>
            <a:pPr marL="0" indent="0">
              <a:buNone/>
            </a:pPr>
            <a:endParaRPr lang="en-US" sz="2700" dirty="0" smtClean="0">
              <a:latin typeface="Consolas"/>
              <a:cs typeface="Consolas"/>
            </a:endParaRPr>
          </a:p>
          <a:p>
            <a:pPr marL="0" indent="0">
              <a:buNone/>
            </a:pPr>
            <a:endParaRPr lang="en-US" sz="27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435157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public class Car {</a:t>
            </a:r>
          </a:p>
          <a:p>
            <a:pPr marL="0" indent="0">
              <a:buNone/>
            </a:pPr>
            <a:r>
              <a:rPr lang="en-US" dirty="0">
                <a:latin typeface="Consolas"/>
                <a:cs typeface="Consolas"/>
              </a:rPr>
              <a:t>	</a:t>
            </a:r>
            <a:r>
              <a:rPr lang="en-US" dirty="0" smtClean="0">
                <a:solidFill>
                  <a:srgbClr val="E46C0A"/>
                </a:solidFill>
                <a:latin typeface="Consolas"/>
                <a:cs typeface="Consolas"/>
              </a:rPr>
              <a:t>private </a:t>
            </a:r>
            <a:r>
              <a:rPr lang="en-US" dirty="0" smtClean="0">
                <a:latin typeface="Consolas"/>
                <a:cs typeface="Consolas"/>
              </a:rPr>
              <a:t>String </a:t>
            </a:r>
            <a:r>
              <a:rPr lang="en-US" dirty="0">
                <a:latin typeface="Consolas"/>
                <a:cs typeface="Consolas"/>
              </a:rPr>
              <a:t>color;</a:t>
            </a:r>
          </a:p>
          <a:p>
            <a:pPr marL="0" indent="0">
              <a:buNone/>
            </a:pPr>
            <a:r>
              <a:rPr lang="en-US" dirty="0">
                <a:latin typeface="Consolas"/>
                <a:cs typeface="Consolas"/>
              </a:rPr>
              <a:t>	</a:t>
            </a:r>
            <a:r>
              <a:rPr lang="en-US" dirty="0" smtClean="0">
                <a:solidFill>
                  <a:srgbClr val="E46C0A"/>
                </a:solidFill>
                <a:latin typeface="Consolas"/>
                <a:cs typeface="Consolas"/>
              </a:rPr>
              <a:t>private </a:t>
            </a:r>
            <a:r>
              <a:rPr lang="en-US" dirty="0" smtClean="0">
                <a:solidFill>
                  <a:srgbClr val="000000"/>
                </a:solidFill>
                <a:latin typeface="Consolas"/>
                <a:cs typeface="Consolas"/>
              </a:rPr>
              <a:t>void</a:t>
            </a:r>
            <a:r>
              <a:rPr lang="en-US" dirty="0" smtClean="0">
                <a:solidFill>
                  <a:srgbClr val="E46C0A"/>
                </a:solidFill>
                <a:latin typeface="Consolas"/>
                <a:cs typeface="Consolas"/>
              </a:rPr>
              <a:t> </a:t>
            </a:r>
            <a:r>
              <a:rPr lang="en-US" dirty="0">
                <a:latin typeface="Consolas"/>
                <a:cs typeface="Consolas"/>
              </a:rPr>
              <a:t>paint(String </a:t>
            </a:r>
            <a:r>
              <a:rPr lang="en-US" dirty="0" err="1">
                <a:latin typeface="Consolas"/>
                <a:cs typeface="Consolas"/>
              </a:rPr>
              <a:t>newColor</a:t>
            </a:r>
            <a:r>
              <a:rPr lang="en-US" dirty="0">
                <a:latin typeface="Consolas"/>
                <a:cs typeface="Consolas"/>
              </a:rPr>
              <a:t>) { </a:t>
            </a:r>
          </a:p>
          <a:p>
            <a:pPr marL="0" indent="0">
              <a:buNone/>
            </a:pPr>
            <a:r>
              <a:rPr lang="en-US" dirty="0">
                <a:latin typeface="Consolas"/>
                <a:cs typeface="Consolas"/>
              </a:rPr>
              <a:t>		color = </a:t>
            </a:r>
            <a:r>
              <a:rPr lang="en-US" dirty="0" err="1">
                <a:latin typeface="Consolas"/>
                <a:cs typeface="Consolas"/>
              </a:rPr>
              <a:t>newColor</a:t>
            </a:r>
            <a:r>
              <a:rPr lang="en-US" dirty="0">
                <a:latin typeface="Consolas"/>
                <a:cs typeface="Consolas"/>
              </a:rPr>
              <a:t>; </a:t>
            </a:r>
          </a:p>
          <a:p>
            <a:pPr marL="0" indent="0">
              <a:buNone/>
            </a:pPr>
            <a:r>
              <a:rPr lang="en-US" dirty="0">
                <a:latin typeface="Consolas"/>
                <a:cs typeface="Consolas"/>
              </a:rPr>
              <a:t>	</a:t>
            </a:r>
            <a:r>
              <a:rPr lang="it-IT" dirty="0">
                <a:latin typeface="Consolas"/>
                <a:cs typeface="Consolas"/>
              </a:rPr>
              <a:t>}</a:t>
            </a:r>
          </a:p>
          <a:p>
            <a:pPr marL="0" indent="0">
              <a:buNone/>
            </a:pPr>
            <a:r>
              <a:rPr lang="it-IT" dirty="0">
                <a:latin typeface="Consolas"/>
                <a:cs typeface="Consolas"/>
              </a:rPr>
              <a:t>}</a:t>
            </a:r>
          </a:p>
          <a:p>
            <a:pPr marL="0" indent="0">
              <a:buNone/>
            </a:pPr>
            <a:endParaRPr lang="it-IT" dirty="0">
              <a:latin typeface="Consolas"/>
              <a:cs typeface="Consolas"/>
            </a:endParaRPr>
          </a:p>
          <a:p>
            <a:pPr marL="0" indent="0">
              <a:buNone/>
            </a:pPr>
            <a:r>
              <a:rPr lang="it-IT" dirty="0">
                <a:latin typeface="Consolas"/>
                <a:cs typeface="Consolas"/>
              </a:rPr>
              <a:t>public </a:t>
            </a:r>
            <a:r>
              <a:rPr lang="it-IT" dirty="0" err="1">
                <a:latin typeface="Consolas"/>
                <a:cs typeface="Consolas"/>
              </a:rPr>
              <a:t>class</a:t>
            </a:r>
            <a:r>
              <a:rPr lang="it-IT" dirty="0">
                <a:latin typeface="Consolas"/>
                <a:cs typeface="Consolas"/>
              </a:rPr>
              <a:t> </a:t>
            </a:r>
            <a:r>
              <a:rPr lang="it-IT" dirty="0" err="1">
                <a:latin typeface="Consolas"/>
                <a:cs typeface="Consolas"/>
              </a:rPr>
              <a:t>App</a:t>
            </a:r>
            <a:r>
              <a:rPr lang="it-IT" dirty="0">
                <a:latin typeface="Consolas"/>
                <a:cs typeface="Consolas"/>
              </a:rPr>
              <a:t> {	</a:t>
            </a:r>
          </a:p>
          <a:p>
            <a:pPr marL="0" indent="0">
              <a:buNone/>
            </a:pPr>
            <a:r>
              <a:rPr lang="it-IT" dirty="0">
                <a:latin typeface="Consolas"/>
                <a:cs typeface="Consolas"/>
              </a:rPr>
              <a:t>	public </a:t>
            </a:r>
            <a:r>
              <a:rPr lang="it-IT" dirty="0" err="1">
                <a:latin typeface="Consolas"/>
                <a:cs typeface="Consolas"/>
              </a:rPr>
              <a:t>static</a:t>
            </a:r>
            <a:r>
              <a:rPr lang="it-IT" dirty="0">
                <a:latin typeface="Consolas"/>
                <a:cs typeface="Consolas"/>
              </a:rPr>
              <a:t> </a:t>
            </a:r>
            <a:r>
              <a:rPr lang="it-IT" dirty="0" err="1">
                <a:latin typeface="Consolas"/>
                <a:cs typeface="Consolas"/>
              </a:rPr>
              <a:t>void</a:t>
            </a:r>
            <a:r>
              <a:rPr lang="it-IT" dirty="0">
                <a:latin typeface="Consolas"/>
                <a:cs typeface="Consolas"/>
              </a:rPr>
              <a:t> </a:t>
            </a:r>
            <a:r>
              <a:rPr lang="it-IT" dirty="0" err="1">
                <a:latin typeface="Consolas"/>
                <a:cs typeface="Consolas"/>
              </a:rPr>
              <a:t>main</a:t>
            </a:r>
            <a:r>
              <a:rPr lang="it-IT" dirty="0">
                <a:latin typeface="Consolas"/>
                <a:cs typeface="Consolas"/>
              </a:rPr>
              <a:t>(</a:t>
            </a:r>
            <a:r>
              <a:rPr lang="it-IT" dirty="0" err="1">
                <a:latin typeface="Consolas"/>
                <a:cs typeface="Consolas"/>
              </a:rPr>
              <a:t>String</a:t>
            </a:r>
            <a:r>
              <a:rPr lang="it-IT" dirty="0">
                <a:latin typeface="Consolas"/>
                <a:cs typeface="Consolas"/>
              </a:rPr>
              <a:t>[] </a:t>
            </a:r>
            <a:r>
              <a:rPr lang="it-IT" dirty="0" err="1">
                <a:latin typeface="Consolas"/>
                <a:cs typeface="Consolas"/>
              </a:rPr>
              <a:t>args</a:t>
            </a:r>
            <a:r>
              <a:rPr lang="it-IT" dirty="0">
                <a:latin typeface="Consolas"/>
                <a:cs typeface="Consolas"/>
              </a:rPr>
              <a:t>) {</a:t>
            </a:r>
          </a:p>
          <a:p>
            <a:pPr marL="0" indent="0">
              <a:buNone/>
            </a:pPr>
            <a:r>
              <a:rPr lang="it-IT" dirty="0">
                <a:latin typeface="Consolas"/>
                <a:cs typeface="Consolas"/>
              </a:rPr>
              <a:t>	</a:t>
            </a:r>
            <a:r>
              <a:rPr lang="it-IT" dirty="0" smtClean="0">
                <a:latin typeface="Consolas"/>
                <a:cs typeface="Consolas"/>
              </a:rPr>
              <a:t>	Car c = new Car();</a:t>
            </a:r>
          </a:p>
          <a:p>
            <a:pPr marL="0" indent="0">
              <a:buNone/>
            </a:pPr>
            <a:r>
              <a:rPr lang="it-IT" dirty="0" smtClean="0">
                <a:solidFill>
                  <a:srgbClr val="E46C0A"/>
                </a:solidFill>
                <a:latin typeface="Consolas"/>
                <a:cs typeface="Consolas"/>
              </a:rPr>
              <a:t>		</a:t>
            </a:r>
            <a:r>
              <a:rPr lang="it-IT" dirty="0" err="1" smtClean="0">
                <a:solidFill>
                  <a:srgbClr val="E46C0A"/>
                </a:solidFill>
                <a:latin typeface="Consolas"/>
                <a:cs typeface="Consolas"/>
              </a:rPr>
              <a:t>c.color</a:t>
            </a:r>
            <a:r>
              <a:rPr lang="it-IT" dirty="0" smtClean="0">
                <a:solidFill>
                  <a:srgbClr val="E46C0A"/>
                </a:solidFill>
                <a:latin typeface="Consolas"/>
                <a:cs typeface="Consolas"/>
              </a:rPr>
              <a:t> = “</a:t>
            </a:r>
            <a:r>
              <a:rPr lang="it-IT" dirty="0" err="1" smtClean="0">
                <a:solidFill>
                  <a:srgbClr val="E46C0A"/>
                </a:solidFill>
                <a:latin typeface="Consolas"/>
                <a:cs typeface="Consolas"/>
              </a:rPr>
              <a:t>red</a:t>
            </a:r>
            <a:r>
              <a:rPr lang="it-IT" dirty="0" smtClean="0">
                <a:solidFill>
                  <a:srgbClr val="E46C0A"/>
                </a:solidFill>
                <a:latin typeface="Consolas"/>
                <a:cs typeface="Consolas"/>
              </a:rPr>
              <a:t>”; 		/* Compiler </a:t>
            </a:r>
            <a:r>
              <a:rPr lang="it-IT" dirty="0" err="1" smtClean="0">
                <a:solidFill>
                  <a:srgbClr val="E46C0A"/>
                </a:solidFill>
                <a:latin typeface="Consolas"/>
                <a:cs typeface="Consolas"/>
              </a:rPr>
              <a:t>error</a:t>
            </a:r>
            <a:r>
              <a:rPr lang="it-IT" dirty="0" smtClean="0">
                <a:solidFill>
                  <a:srgbClr val="E46C0A"/>
                </a:solidFill>
                <a:latin typeface="Consolas"/>
                <a:cs typeface="Consolas"/>
              </a:rPr>
              <a:t>*/</a:t>
            </a:r>
          </a:p>
          <a:p>
            <a:pPr marL="0" indent="0">
              <a:buNone/>
            </a:pPr>
            <a:r>
              <a:rPr lang="it-IT" dirty="0">
                <a:solidFill>
                  <a:srgbClr val="E46C0A"/>
                </a:solidFill>
                <a:latin typeface="Consolas"/>
                <a:cs typeface="Consolas"/>
              </a:rPr>
              <a:t>	</a:t>
            </a:r>
            <a:r>
              <a:rPr lang="it-IT" dirty="0" smtClean="0">
                <a:solidFill>
                  <a:srgbClr val="E46C0A"/>
                </a:solidFill>
                <a:latin typeface="Consolas"/>
                <a:cs typeface="Consolas"/>
              </a:rPr>
              <a:t>	</a:t>
            </a:r>
            <a:r>
              <a:rPr lang="it-IT" dirty="0" err="1" smtClean="0">
                <a:solidFill>
                  <a:srgbClr val="E46C0A"/>
                </a:solidFill>
                <a:latin typeface="Consolas"/>
                <a:cs typeface="Consolas"/>
              </a:rPr>
              <a:t>c.paint</a:t>
            </a:r>
            <a:r>
              <a:rPr lang="it-IT" dirty="0" smtClean="0">
                <a:solidFill>
                  <a:srgbClr val="E46C0A"/>
                </a:solidFill>
                <a:latin typeface="Consolas"/>
                <a:cs typeface="Consolas"/>
              </a:rPr>
              <a:t>(</a:t>
            </a:r>
            <a:r>
              <a:rPr lang="it-IT" dirty="0" smtClean="0">
                <a:solidFill>
                  <a:srgbClr val="E46C0A"/>
                </a:solidFill>
                <a:latin typeface="Consolas"/>
                <a:cs typeface="Consolas"/>
              </a:rPr>
              <a:t>“</a:t>
            </a:r>
            <a:r>
              <a:rPr lang="it-IT" dirty="0" err="1" smtClean="0">
                <a:solidFill>
                  <a:srgbClr val="E46C0A"/>
                </a:solidFill>
                <a:latin typeface="Consolas"/>
                <a:cs typeface="Consolas"/>
              </a:rPr>
              <a:t>red</a:t>
            </a:r>
            <a:r>
              <a:rPr lang="it-IT" dirty="0" smtClean="0">
                <a:solidFill>
                  <a:srgbClr val="E46C0A"/>
                </a:solidFill>
                <a:latin typeface="Consolas"/>
                <a:cs typeface="Consolas"/>
              </a:rPr>
              <a:t>”); 	</a:t>
            </a:r>
            <a:r>
              <a:rPr lang="it-IT" dirty="0" smtClean="0">
                <a:solidFill>
                  <a:srgbClr val="E46C0A"/>
                </a:solidFill>
                <a:latin typeface="Consolas"/>
                <a:cs typeface="Consolas"/>
              </a:rPr>
              <a:t>		/</a:t>
            </a:r>
            <a:r>
              <a:rPr lang="it-IT" dirty="0">
                <a:solidFill>
                  <a:srgbClr val="E46C0A"/>
                </a:solidFill>
                <a:latin typeface="Consolas"/>
                <a:cs typeface="Consolas"/>
              </a:rPr>
              <a:t>* </a:t>
            </a:r>
            <a:r>
              <a:rPr lang="it-IT" dirty="0" smtClean="0">
                <a:solidFill>
                  <a:srgbClr val="E46C0A"/>
                </a:solidFill>
                <a:latin typeface="Consolas"/>
                <a:cs typeface="Consolas"/>
              </a:rPr>
              <a:t>OK, </a:t>
            </a:r>
            <a:r>
              <a:rPr lang="it-IT" dirty="0" err="1" smtClean="0">
                <a:solidFill>
                  <a:srgbClr val="E46C0A"/>
                </a:solidFill>
                <a:latin typeface="Consolas"/>
                <a:cs typeface="Consolas"/>
              </a:rPr>
              <a:t>Safe</a:t>
            </a:r>
            <a:r>
              <a:rPr lang="it-IT" dirty="0" smtClean="0">
                <a:solidFill>
                  <a:srgbClr val="E46C0A"/>
                </a:solidFill>
                <a:latin typeface="Consolas"/>
                <a:cs typeface="Consolas"/>
              </a:rPr>
              <a:t>! </a:t>
            </a:r>
            <a:r>
              <a:rPr lang="it-IT" dirty="0">
                <a:solidFill>
                  <a:srgbClr val="E46C0A"/>
                </a:solidFill>
                <a:latin typeface="Consolas"/>
                <a:cs typeface="Consolas"/>
              </a:rPr>
              <a:t>*/</a:t>
            </a:r>
          </a:p>
          <a:p>
            <a:pPr marL="0" indent="0">
              <a:buNone/>
            </a:pPr>
            <a:r>
              <a:rPr lang="it-IT" dirty="0" smtClean="0">
                <a:latin typeface="Consolas"/>
                <a:cs typeface="Consolas"/>
              </a:rPr>
              <a:t>	}</a:t>
            </a:r>
          </a:p>
          <a:p>
            <a:pPr marL="0" indent="0">
              <a:buNone/>
            </a:pPr>
            <a:r>
              <a:rPr lang="it-IT" dirty="0" smtClean="0">
                <a:latin typeface="Consolas"/>
                <a:cs typeface="Consolas"/>
              </a:rPr>
              <a:t>}</a:t>
            </a:r>
          </a:p>
          <a:p>
            <a:pPr marL="0" indent="0">
              <a:buNone/>
            </a:pPr>
            <a:endParaRPr lang="it-IT" dirty="0">
              <a:latin typeface="Consolas"/>
              <a:cs typeface="Consolas"/>
            </a:endParaRPr>
          </a:p>
          <a:p>
            <a:pPr marL="0" indent="0">
              <a:buNone/>
            </a:pPr>
            <a:endParaRPr lang="en-US" dirty="0" smtClean="0">
              <a:latin typeface="Consolas"/>
              <a:cs typeface="Consolas"/>
            </a:endParaRP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Visibility</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a:t>
            </a:r>
            <a:endParaRPr lang="en-US" dirty="0"/>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a:xfrm>
            <a:off x="457200" y="1600200"/>
            <a:ext cx="8147248" cy="4525963"/>
          </a:xfrm>
        </p:spPr>
        <p:txBody>
          <a:bodyPr>
            <a:normAutofit/>
          </a:bodyPr>
          <a:lstStyle/>
          <a:p>
            <a:r>
              <a:rPr lang="en-US" dirty="0" smtClean="0">
                <a:latin typeface="Wingdings"/>
              </a:rPr>
              <a:t>􏰀</a:t>
            </a:r>
            <a:r>
              <a:rPr lang="en-US" dirty="0"/>
              <a:t>Method may have parameters </a:t>
            </a:r>
            <a:endParaRPr lang="en-US" dirty="0" smtClean="0">
              <a:latin typeface="Wingdings"/>
            </a:endParaRPr>
          </a:p>
          <a:p>
            <a:r>
              <a:rPr lang="en-US" dirty="0" smtClean="0">
                <a:solidFill>
                  <a:schemeClr val="accent6">
                    <a:lumMod val="75000"/>
                  </a:schemeClr>
                </a:solidFill>
              </a:rPr>
              <a:t>In </a:t>
            </a:r>
            <a:r>
              <a:rPr lang="en-US" dirty="0">
                <a:solidFill>
                  <a:schemeClr val="accent6">
                    <a:lumMod val="75000"/>
                  </a:schemeClr>
                </a:solidFill>
              </a:rPr>
              <a:t>a Class there may be different methods with the same name </a:t>
            </a:r>
            <a:r>
              <a:rPr lang="en-US" dirty="0" smtClean="0">
                <a:solidFill>
                  <a:schemeClr val="accent6">
                    <a:lumMod val="75000"/>
                  </a:schemeClr>
                </a:solidFill>
              </a:rPr>
              <a:t>but different signatures </a:t>
            </a:r>
            <a:endParaRPr lang="en-US" dirty="0">
              <a:solidFill>
                <a:schemeClr val="accent6">
                  <a:lumMod val="75000"/>
                </a:schemeClr>
              </a:solidFill>
            </a:endParaRPr>
          </a:p>
          <a:p>
            <a:r>
              <a:rPr lang="en-US" dirty="0" smtClean="0">
                <a:latin typeface="Wingdings"/>
              </a:rPr>
              <a:t>􏰀</a:t>
            </a:r>
            <a:r>
              <a:rPr lang="en-US" dirty="0" smtClean="0"/>
              <a:t>A </a:t>
            </a:r>
            <a:r>
              <a:rPr lang="en-US" dirty="0"/>
              <a:t>signature is made by: </a:t>
            </a:r>
          </a:p>
          <a:p>
            <a:pPr lvl="1"/>
            <a:r>
              <a:rPr lang="en-US" dirty="0"/>
              <a:t>Method name </a:t>
            </a:r>
            <a:endParaRPr lang="en-US" dirty="0" smtClean="0"/>
          </a:p>
          <a:p>
            <a:pPr lvl="1"/>
            <a:r>
              <a:rPr lang="en-US" dirty="0" smtClean="0"/>
              <a:t>Ordered </a:t>
            </a:r>
            <a:r>
              <a:rPr lang="en-US" dirty="0"/>
              <a:t>list of parameters types </a:t>
            </a:r>
          </a:p>
          <a:p>
            <a:r>
              <a:rPr lang="en-US" dirty="0" smtClean="0">
                <a:latin typeface="Wingdings"/>
              </a:rPr>
              <a:t>􏰀</a:t>
            </a:r>
            <a:r>
              <a:rPr lang="en-US" dirty="0"/>
              <a:t>T</a:t>
            </a:r>
            <a:r>
              <a:rPr lang="en-US" dirty="0" smtClean="0"/>
              <a:t>he </a:t>
            </a:r>
            <a:r>
              <a:rPr lang="en-US" dirty="0"/>
              <a:t>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7" name="Content Placeholder 6" descr="Screen Shot 2016-03-07 at 12.52.36.png"/>
          <p:cNvPicPr>
            <a:picLocks noGrp="1" noChangeAspect="1"/>
          </p:cNvPicPr>
          <p:nvPr>
            <p:ph idx="1"/>
          </p:nvPr>
        </p:nvPicPr>
        <p:blipFill>
          <a:blip r:embed="rId2">
            <a:extLst>
              <a:ext uri="{28A0092B-C50C-407E-A947-70E740481C1C}">
                <a14:useLocalDpi xmlns:a14="http://schemas.microsoft.com/office/drawing/2010/main" val="0"/>
              </a:ext>
            </a:extLst>
          </a:blip>
          <a:srcRect l="-2536" r="-2536"/>
          <a:stretch>
            <a:fillRect/>
          </a:stretch>
        </p:blipFill>
        <p:spPr/>
      </p:pic>
    </p:spTree>
    <p:extLst>
      <p:ext uri="{BB962C8B-B14F-4D97-AF65-F5344CB8AC3E}">
        <p14:creationId xmlns:p14="http://schemas.microsoft.com/office/powerpoint/2010/main" val="884545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smtClean="0">
                <a:latin typeface="Wingdings"/>
              </a:rPr>
              <a:t>􏰀</a:t>
            </a:r>
            <a:r>
              <a:rPr lang="en-US" dirty="0" smtClean="0"/>
              <a:t>An </a:t>
            </a:r>
            <a:r>
              <a:rPr lang="en-US" dirty="0"/>
              <a:t>object is identified by</a:t>
            </a:r>
            <a:r>
              <a:rPr lang="en-US" dirty="0" smtClean="0"/>
              <a:t>:</a:t>
            </a:r>
          </a:p>
          <a:p>
            <a:pPr lvl="1"/>
            <a:r>
              <a:rPr lang="en-US" dirty="0" smtClean="0"/>
              <a:t>Its </a:t>
            </a:r>
            <a:r>
              <a:rPr lang="en-US" dirty="0">
                <a:solidFill>
                  <a:srgbClr val="E46C0A"/>
                </a:solidFill>
              </a:rPr>
              <a:t>class</a:t>
            </a:r>
            <a:r>
              <a:rPr lang="en-US" dirty="0"/>
              <a:t>, which defines its structure </a:t>
            </a:r>
            <a:r>
              <a:rPr lang="en-US" dirty="0" smtClean="0"/>
              <a:t>in terms of </a:t>
            </a:r>
            <a:r>
              <a:rPr lang="en-US" dirty="0" smtClean="0">
                <a:solidFill>
                  <a:srgbClr val="E46C0A"/>
                </a:solidFill>
              </a:rPr>
              <a:t>attributes</a:t>
            </a:r>
            <a:r>
              <a:rPr lang="en-US" dirty="0" smtClean="0"/>
              <a:t> </a:t>
            </a:r>
            <a:r>
              <a:rPr lang="en-US" dirty="0"/>
              <a:t>and </a:t>
            </a:r>
            <a:r>
              <a:rPr lang="en-US" dirty="0" smtClean="0">
                <a:solidFill>
                  <a:srgbClr val="E46C0A"/>
                </a:solidFill>
              </a:rPr>
              <a:t>methods</a:t>
            </a:r>
          </a:p>
          <a:p>
            <a:pPr lvl="1"/>
            <a:r>
              <a:rPr lang="en-US" dirty="0" smtClean="0"/>
              <a:t>Its </a:t>
            </a:r>
            <a:r>
              <a:rPr lang="en-US" dirty="0">
                <a:solidFill>
                  <a:srgbClr val="E46C0A"/>
                </a:solidFill>
              </a:rPr>
              <a:t>state</a:t>
            </a:r>
            <a:r>
              <a:rPr lang="en-US" dirty="0"/>
              <a:t> (attributes values) </a:t>
            </a:r>
            <a:endParaRPr lang="en-US" dirty="0" smtClean="0"/>
          </a:p>
          <a:p>
            <a:r>
              <a:rPr lang="en-US" dirty="0" smtClean="0"/>
              <a:t>An </a:t>
            </a:r>
            <a:r>
              <a:rPr lang="en-US" dirty="0"/>
              <a:t>internal unique identifier </a:t>
            </a:r>
            <a:endParaRPr lang="en-US" dirty="0" smtClean="0"/>
          </a:p>
          <a:p>
            <a:pPr lvl="1"/>
            <a:r>
              <a:rPr lang="en-US" i="1" dirty="0" smtClean="0"/>
              <a:t>try: </a:t>
            </a:r>
            <a:r>
              <a:rPr lang="en-US" i="1" dirty="0" err="1" smtClean="0"/>
              <a:t>System.out.println</a:t>
            </a:r>
            <a:r>
              <a:rPr lang="en-US" i="1" dirty="0" smtClean="0"/>
              <a:t>(new </a:t>
            </a:r>
            <a:r>
              <a:rPr lang="en-US" i="1" dirty="0" err="1" smtClean="0"/>
              <a:t>int</a:t>
            </a:r>
            <a:r>
              <a:rPr lang="en-US" i="1" dirty="0" smtClean="0"/>
              <a:t>[16]);</a:t>
            </a:r>
            <a:endParaRPr lang="en-US" i="1" dirty="0"/>
          </a:p>
          <a:p>
            <a:r>
              <a:rPr lang="en-US" dirty="0" smtClean="0">
                <a:latin typeface="Wingdings"/>
              </a:rPr>
              <a:t>􏰀</a:t>
            </a:r>
            <a:r>
              <a:rPr lang="en-US" dirty="0" smtClean="0"/>
              <a:t>Zero</a:t>
            </a:r>
            <a:r>
              <a:rPr lang="en-US" dirty="0"/>
              <a:t>,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t>
            </a:r>
            <a:r>
              <a:rPr lang="en-US" dirty="0" smtClean="0"/>
              <a:t>creation</a:t>
            </a:r>
            <a:endParaRPr lang="en-US" dirty="0"/>
          </a:p>
        </p:txBody>
      </p:sp>
      <p:sp>
        <p:nvSpPr>
          <p:cNvPr id="3" name="Content Placeholder 2"/>
          <p:cNvSpPr>
            <a:spLocks noGrp="1"/>
          </p:cNvSpPr>
          <p:nvPr>
            <p:ph idx="1"/>
          </p:nvPr>
        </p:nvSpPr>
        <p:spPr/>
        <p:txBody>
          <a:bodyPr>
            <a:normAutofit/>
          </a:bodyPr>
          <a:lstStyle/>
          <a:p>
            <a:r>
              <a:rPr lang="en-US" sz="2400" dirty="0" smtClean="0">
                <a:latin typeface="Wingdings"/>
              </a:rPr>
              <a:t>􏰀</a:t>
            </a:r>
            <a:r>
              <a:rPr lang="en-US" sz="2400" dirty="0" smtClean="0"/>
              <a:t>Creation </a:t>
            </a:r>
            <a:r>
              <a:rPr lang="en-US" sz="2400" dirty="0"/>
              <a:t>of an object is made with the </a:t>
            </a:r>
            <a:r>
              <a:rPr lang="en-US" sz="2400" dirty="0" smtClean="0"/>
              <a:t>keyword </a:t>
            </a:r>
            <a:r>
              <a:rPr lang="en-US" sz="2400" dirty="0">
                <a:solidFill>
                  <a:schemeClr val="accent6"/>
                </a:solidFill>
              </a:rPr>
              <a:t>new </a:t>
            </a:r>
          </a:p>
          <a:p>
            <a:r>
              <a:rPr lang="en-US" sz="2400" dirty="0" smtClean="0">
                <a:latin typeface="Wingdings"/>
              </a:rPr>
              <a:t>􏰀</a:t>
            </a:r>
            <a:r>
              <a:rPr lang="en-US" sz="2400" dirty="0" smtClean="0"/>
              <a:t>It </a:t>
            </a:r>
            <a:r>
              <a:rPr lang="en-US" sz="2400" dirty="0"/>
              <a:t>returns a reference to the piece of </a:t>
            </a:r>
            <a:r>
              <a:rPr lang="en-US" sz="2400" dirty="0" smtClean="0"/>
              <a:t>memory </a:t>
            </a:r>
            <a:r>
              <a:rPr lang="en-US" sz="2400" dirty="0"/>
              <a:t>containing the created object </a:t>
            </a:r>
          </a:p>
          <a:p>
            <a:r>
              <a:rPr lang="en-US" sz="2000" b="1" dirty="0" smtClean="0">
                <a:latin typeface="Courier"/>
                <a:cs typeface="Courier"/>
              </a:rPr>
              <a:t>Car c1 </a:t>
            </a:r>
            <a:r>
              <a:rPr lang="en-US" sz="2000" b="1" dirty="0">
                <a:latin typeface="Courier"/>
                <a:cs typeface="Courier"/>
              </a:rPr>
              <a:t>= new </a:t>
            </a:r>
            <a:r>
              <a:rPr lang="en-US" sz="2000" b="1" dirty="0" smtClean="0">
                <a:latin typeface="Courier"/>
                <a:cs typeface="Courier"/>
              </a:rPr>
              <a:t>Car(Red, Fiat, False)</a:t>
            </a:r>
            <a:r>
              <a:rPr lang="en-US" sz="2000" b="1" dirty="0">
                <a:latin typeface="Courier"/>
                <a:cs typeface="Courier"/>
              </a:rPr>
              <a:t>; </a:t>
            </a:r>
            <a:endParaRPr lang="en-US" sz="2000" b="1" dirty="0" smtClean="0">
              <a:latin typeface="Courier"/>
              <a:cs typeface="Courier"/>
            </a:endParaRPr>
          </a:p>
          <a:p>
            <a:r>
              <a:rPr lang="en-US" sz="2000" b="1" dirty="0" smtClean="0">
                <a:latin typeface="Courier"/>
                <a:cs typeface="Courier"/>
              </a:rPr>
              <a:t>Car c2 = c1;</a:t>
            </a:r>
          </a:p>
          <a:p>
            <a:r>
              <a:rPr lang="en-US" sz="2000" b="1" dirty="0" smtClean="0">
                <a:latin typeface="Courier"/>
                <a:cs typeface="Courier"/>
              </a:rPr>
              <a:t>Car c3 = new Car(White, BMW, True)</a:t>
            </a:r>
            <a:endParaRPr lang="en-US" sz="2000" dirty="0">
              <a:latin typeface="Courier"/>
              <a:cs typeface="Courier"/>
            </a:endParaRP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new</a:t>
            </a:r>
            <a:endParaRPr lang="en-US" dirty="0"/>
          </a:p>
        </p:txBody>
      </p:sp>
      <p:sp>
        <p:nvSpPr>
          <p:cNvPr id="3" name="Content Placeholder 2"/>
          <p:cNvSpPr>
            <a:spLocks noGrp="1"/>
          </p:cNvSpPr>
          <p:nvPr>
            <p:ph idx="1"/>
          </p:nvPr>
        </p:nvSpPr>
        <p:spPr/>
        <p:txBody>
          <a:bodyPr>
            <a:normAutofit fontScale="92500"/>
          </a:bodyPr>
          <a:lstStyle/>
          <a:p>
            <a:r>
              <a:rPr lang="en-US" dirty="0" smtClean="0">
                <a:latin typeface="Wingdings"/>
              </a:rPr>
              <a:t>􏰀</a:t>
            </a:r>
            <a:r>
              <a:rPr lang="en-US" dirty="0" smtClean="0"/>
              <a:t>Creates </a:t>
            </a:r>
            <a:r>
              <a:rPr lang="en-US" dirty="0"/>
              <a:t>a new instance of the specific Class, and </a:t>
            </a:r>
            <a:r>
              <a:rPr lang="en-US" dirty="0" smtClean="0"/>
              <a:t>allocates </a:t>
            </a:r>
            <a:r>
              <a:rPr lang="en-US" dirty="0"/>
              <a:t>the necessary memory in the heap </a:t>
            </a:r>
          </a:p>
          <a:p>
            <a:r>
              <a:rPr lang="en-US" dirty="0" smtClean="0">
                <a:latin typeface="Wingdings"/>
              </a:rPr>
              <a:t>􏰀</a:t>
            </a:r>
            <a:r>
              <a:rPr lang="en-US" dirty="0" smtClean="0"/>
              <a:t>Calls </a:t>
            </a:r>
            <a:r>
              <a:rPr lang="en-US" dirty="0"/>
              <a:t>the constructor method of the object (</a:t>
            </a:r>
            <a:r>
              <a:rPr lang="en-US" dirty="0">
                <a:solidFill>
                  <a:srgbClr val="E46C0A"/>
                </a:solidFill>
              </a:rPr>
              <a:t>a method without return type and with the same name of the Class</a:t>
            </a:r>
            <a:r>
              <a:rPr lang="en-US" dirty="0"/>
              <a:t>) </a:t>
            </a:r>
          </a:p>
          <a:p>
            <a:r>
              <a:rPr lang="en-US" dirty="0" smtClean="0">
                <a:latin typeface="Wingdings"/>
              </a:rPr>
              <a:t>􏰀</a:t>
            </a:r>
            <a:r>
              <a:rPr lang="en-US" dirty="0" smtClean="0"/>
              <a:t>Returns </a:t>
            </a:r>
            <a:r>
              <a:rPr lang="en-US" dirty="0"/>
              <a:t>a reference to the new object created </a:t>
            </a:r>
          </a:p>
          <a:p>
            <a:r>
              <a:rPr lang="en-US" dirty="0" smtClean="0">
                <a:latin typeface="Wingdings"/>
              </a:rPr>
              <a:t>􏰀</a:t>
            </a:r>
            <a:r>
              <a:rPr lang="en-US" dirty="0" smtClean="0"/>
              <a:t>Constructors </a:t>
            </a:r>
            <a:r>
              <a:rPr lang="en-US" dirty="0"/>
              <a:t>can have parameters </a:t>
            </a:r>
            <a:endParaRPr lang="en-US" dirty="0" smtClean="0"/>
          </a:p>
          <a:p>
            <a:pPr lvl="1"/>
            <a:r>
              <a:rPr lang="en-US" sz="2600" dirty="0" smtClean="0">
                <a:latin typeface="Consolas"/>
                <a:cs typeface="Consolas"/>
              </a:rPr>
              <a:t>String s = new String();</a:t>
            </a:r>
          </a:p>
          <a:p>
            <a:pPr lvl="1"/>
            <a:r>
              <a:rPr lang="en-US" sz="2600" dirty="0" smtClean="0">
                <a:latin typeface="Consolas"/>
                <a:cs typeface="Consolas"/>
              </a:rPr>
              <a:t>String </a:t>
            </a:r>
            <a:r>
              <a:rPr lang="en-US" sz="2600" dirty="0">
                <a:latin typeface="Consolas"/>
                <a:cs typeface="Consolas"/>
              </a:rPr>
              <a:t>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Wingdings"/>
              </a:rPr>
              <a:t>􏰀</a:t>
            </a:r>
            <a:r>
              <a:rPr lang="en-US" dirty="0" smtClean="0"/>
              <a:t>Constructor </a:t>
            </a:r>
            <a:r>
              <a:rPr lang="en-US" dirty="0"/>
              <a:t>method contains operations </a:t>
            </a:r>
            <a:r>
              <a:rPr lang="en-US" dirty="0" smtClean="0"/>
              <a:t>we </a:t>
            </a:r>
            <a:r>
              <a:rPr lang="en-US" dirty="0"/>
              <a:t>want to execute on each object as soon as it is created </a:t>
            </a:r>
            <a:r>
              <a:rPr lang="en-US" dirty="0" smtClean="0"/>
              <a:t>(make sure attributes </a:t>
            </a:r>
            <a:r>
              <a:rPr lang="en-US" dirty="0"/>
              <a:t>are always </a:t>
            </a:r>
            <a:r>
              <a:rPr lang="en-US" dirty="0" smtClean="0"/>
              <a:t>initialized!)</a:t>
            </a:r>
            <a:endParaRPr lang="en-US" dirty="0">
              <a:solidFill>
                <a:srgbClr val="F79646"/>
              </a:solidFill>
            </a:endParaRPr>
          </a:p>
          <a:p>
            <a:r>
              <a:rPr lang="en-US" dirty="0">
                <a:latin typeface="Wingdings"/>
              </a:rPr>
              <a:t>􏰀</a:t>
            </a:r>
            <a:r>
              <a:rPr lang="en-US" dirty="0"/>
              <a:t>Overloading of constructors is often used </a:t>
            </a:r>
            <a:endParaRPr lang="en-US" dirty="0" smtClean="0"/>
          </a:p>
          <a:p>
            <a:r>
              <a:rPr lang="en-US" dirty="0" smtClean="0">
                <a:latin typeface="Wingdings"/>
              </a:rPr>
              <a:t>􏰀</a:t>
            </a:r>
            <a:r>
              <a:rPr lang="en-US" dirty="0" smtClean="0"/>
              <a:t>If </a:t>
            </a:r>
            <a:r>
              <a:rPr lang="en-US" dirty="0"/>
              <a:t>a Constructor is not declared, a default one (with no parameters) is </a:t>
            </a:r>
            <a:r>
              <a:rPr lang="en-US" dirty="0" smtClean="0"/>
              <a:t>defined. </a:t>
            </a:r>
            <a:r>
              <a:rPr lang="en-US" dirty="0" smtClean="0">
                <a:solidFill>
                  <a:schemeClr val="accent6">
                    <a:lumMod val="75000"/>
                  </a:schemeClr>
                </a:solidFill>
              </a:rPr>
              <a:t>If a constructor with parameters is defined, the default one is disabled!</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a:t>
            </a:r>
            <a:r>
              <a:rPr lang="en-US" dirty="0" smtClean="0">
                <a:latin typeface="Consolas"/>
                <a:cs typeface="Consolas"/>
              </a:rPr>
              <a:t>ublic class Car </a:t>
            </a:r>
            <a:r>
              <a:rPr lang="en-US" dirty="0">
                <a:latin typeface="Consolas"/>
                <a:cs typeface="Consolas"/>
              </a:rPr>
              <a:t>{</a:t>
            </a:r>
          </a:p>
          <a:p>
            <a:pPr marL="0" indent="0">
              <a:buNone/>
            </a:pPr>
            <a:r>
              <a:rPr lang="en-US" dirty="0">
                <a:latin typeface="Consolas"/>
                <a:cs typeface="Consolas"/>
              </a:rPr>
              <a:t>	</a:t>
            </a:r>
            <a:r>
              <a:rPr lang="en-US" dirty="0" smtClean="0">
                <a:solidFill>
                  <a:srgbClr val="000000"/>
                </a:solidFill>
                <a:latin typeface="Consolas"/>
                <a:cs typeface="Consolas"/>
              </a:rPr>
              <a:t>private</a:t>
            </a:r>
            <a:r>
              <a:rPr lang="en-US" dirty="0" smtClean="0">
                <a:solidFill>
                  <a:srgbClr val="E46C0A"/>
                </a:solidFill>
                <a:latin typeface="Consolas"/>
                <a:cs typeface="Consolas"/>
              </a:rPr>
              <a:t> </a:t>
            </a:r>
            <a:r>
              <a:rPr lang="en-US" dirty="0" smtClean="0">
                <a:latin typeface="Consolas"/>
                <a:cs typeface="Consolas"/>
              </a:rPr>
              <a:t>String </a:t>
            </a:r>
            <a:r>
              <a:rPr lang="en-US" dirty="0">
                <a:latin typeface="Consolas"/>
                <a:cs typeface="Consolas"/>
              </a:rPr>
              <a:t>color;</a:t>
            </a:r>
          </a:p>
          <a:p>
            <a:pPr marL="0" indent="0">
              <a:buNone/>
            </a:pPr>
            <a:r>
              <a:rPr lang="en-US" dirty="0">
                <a:latin typeface="Consolas"/>
                <a:cs typeface="Consolas"/>
              </a:rPr>
              <a:t>	public</a:t>
            </a:r>
            <a:r>
              <a:rPr lang="en-US" dirty="0">
                <a:solidFill>
                  <a:srgbClr val="E46C0A"/>
                </a:solidFill>
                <a:latin typeface="Consolas"/>
                <a:cs typeface="Consolas"/>
              </a:rPr>
              <a:t> </a:t>
            </a:r>
            <a:r>
              <a:rPr lang="en-US" dirty="0" smtClean="0">
                <a:solidFill>
                  <a:srgbClr val="000000"/>
                </a:solidFill>
                <a:latin typeface="Consolas"/>
                <a:cs typeface="Consolas"/>
              </a:rPr>
              <a:t>void</a:t>
            </a:r>
            <a:r>
              <a:rPr lang="en-US" dirty="0" smtClean="0">
                <a:solidFill>
                  <a:srgbClr val="E46C0A"/>
                </a:solidFill>
                <a:latin typeface="Consolas"/>
                <a:cs typeface="Consolas"/>
              </a:rPr>
              <a:t> </a:t>
            </a:r>
            <a:r>
              <a:rPr lang="en-US" dirty="0" smtClean="0">
                <a:latin typeface="Consolas"/>
                <a:cs typeface="Consolas"/>
              </a:rPr>
              <a:t>paint(</a:t>
            </a:r>
            <a:r>
              <a:rPr lang="en-US" dirty="0">
                <a:latin typeface="Consolas"/>
                <a:cs typeface="Consolas"/>
              </a:rPr>
              <a:t>String </a:t>
            </a:r>
            <a:r>
              <a:rPr lang="en-US" dirty="0" err="1" smtClean="0">
                <a:latin typeface="Consolas"/>
                <a:cs typeface="Consolas"/>
              </a:rPr>
              <a:t>newColor</a:t>
            </a:r>
            <a:r>
              <a:rPr lang="en-US" dirty="0" smtClean="0">
                <a:latin typeface="Consolas"/>
                <a:cs typeface="Consolas"/>
              </a:rPr>
              <a:t>) </a:t>
            </a:r>
            <a:r>
              <a:rPr lang="en-US" dirty="0">
                <a:latin typeface="Consolas"/>
                <a:cs typeface="Consolas"/>
              </a:rPr>
              <a:t>{ </a:t>
            </a: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a:t>
            </a:r>
            <a:r>
              <a:rPr lang="en-US" dirty="0" smtClean="0">
                <a:latin typeface="Consolas"/>
                <a:cs typeface="Consolas"/>
              </a:rPr>
              <a:t>color </a:t>
            </a:r>
            <a:r>
              <a:rPr lang="en-US" dirty="0">
                <a:latin typeface="Consolas"/>
                <a:cs typeface="Consolas"/>
              </a:rPr>
              <a:t>= </a:t>
            </a:r>
            <a:r>
              <a:rPr lang="en-US" dirty="0" err="1" smtClean="0">
                <a:latin typeface="Consolas"/>
                <a:cs typeface="Consolas"/>
              </a:rPr>
              <a:t>newColor</a:t>
            </a:r>
            <a:r>
              <a:rPr lang="en-US" dirty="0" smtClean="0">
                <a:latin typeface="Consolas"/>
                <a:cs typeface="Consolas"/>
              </a:rPr>
              <a:t>; </a:t>
            </a:r>
          </a:p>
          <a:p>
            <a:pPr marL="0" indent="0">
              <a:buNone/>
            </a:pPr>
            <a:r>
              <a:rPr lang="en-US" dirty="0">
                <a:latin typeface="Consolas"/>
                <a:cs typeface="Consolas"/>
              </a:rPr>
              <a:t>	</a:t>
            </a:r>
            <a:r>
              <a:rPr lang="it-IT" dirty="0" smtClean="0">
                <a:latin typeface="Consolas"/>
                <a:cs typeface="Consolas"/>
              </a:rPr>
              <a:t>}</a:t>
            </a:r>
            <a:endParaRPr lang="it-IT" dirty="0" smtClean="0">
              <a:latin typeface="Consolas"/>
              <a:cs typeface="Consolas"/>
            </a:endParaRPr>
          </a:p>
          <a:p>
            <a:pPr marL="0" indent="0">
              <a:buNone/>
            </a:pPr>
            <a:r>
              <a:rPr lang="it-IT" dirty="0">
                <a:solidFill>
                  <a:schemeClr val="accent6"/>
                </a:solidFill>
                <a:latin typeface="Consolas"/>
                <a:cs typeface="Consolas"/>
              </a:rPr>
              <a:t>	</a:t>
            </a:r>
            <a:r>
              <a:rPr lang="it-IT" dirty="0" smtClean="0">
                <a:solidFill>
                  <a:schemeClr val="accent6"/>
                </a:solidFill>
                <a:latin typeface="Consolas"/>
                <a:cs typeface="Consolas"/>
              </a:rPr>
              <a:t>	</a:t>
            </a:r>
          </a:p>
          <a:p>
            <a:pPr marL="0" indent="0">
              <a:buNone/>
            </a:pPr>
            <a:r>
              <a:rPr lang="it-IT" dirty="0">
                <a:solidFill>
                  <a:schemeClr val="accent6"/>
                </a:solidFill>
                <a:latin typeface="Consolas"/>
                <a:cs typeface="Consolas"/>
              </a:rPr>
              <a:t>	</a:t>
            </a:r>
            <a:r>
              <a:rPr lang="it-IT" dirty="0" smtClean="0">
                <a:solidFill>
                  <a:schemeClr val="accent6">
                    <a:lumMod val="75000"/>
                  </a:schemeClr>
                </a:solidFill>
                <a:latin typeface="Consolas"/>
                <a:cs typeface="Consolas"/>
              </a:rPr>
              <a:t>	/* </a:t>
            </a:r>
            <a:r>
              <a:rPr lang="it-IT" dirty="0" err="1" smtClean="0">
                <a:solidFill>
                  <a:schemeClr val="accent6">
                    <a:lumMod val="75000"/>
                  </a:schemeClr>
                </a:solidFill>
                <a:latin typeface="Consolas"/>
                <a:cs typeface="Consolas"/>
              </a:rPr>
              <a:t>this</a:t>
            </a:r>
            <a:r>
              <a:rPr lang="it-IT" dirty="0" smtClean="0">
                <a:solidFill>
                  <a:schemeClr val="accent6">
                    <a:lumMod val="75000"/>
                  </a:schemeClr>
                </a:solidFill>
                <a:latin typeface="Consolas"/>
                <a:cs typeface="Consolas"/>
              </a:rPr>
              <a:t> </a:t>
            </a:r>
            <a:r>
              <a:rPr lang="it-IT" dirty="0" err="1" smtClean="0">
                <a:solidFill>
                  <a:schemeClr val="accent6">
                    <a:lumMod val="75000"/>
                  </a:schemeClr>
                </a:solidFill>
                <a:latin typeface="Consolas"/>
                <a:cs typeface="Consolas"/>
              </a:rPr>
              <a:t>is</a:t>
            </a:r>
            <a:r>
              <a:rPr lang="it-IT" dirty="0" smtClean="0">
                <a:solidFill>
                  <a:schemeClr val="accent6">
                    <a:lumMod val="75000"/>
                  </a:schemeClr>
                </a:solidFill>
                <a:latin typeface="Consolas"/>
                <a:cs typeface="Consolas"/>
              </a:rPr>
              <a:t> a </a:t>
            </a:r>
            <a:r>
              <a:rPr lang="it-IT" dirty="0" err="1" smtClean="0">
                <a:solidFill>
                  <a:schemeClr val="accent6">
                    <a:lumMod val="75000"/>
                  </a:schemeClr>
                </a:solidFill>
                <a:latin typeface="Consolas"/>
                <a:cs typeface="Consolas"/>
              </a:rPr>
              <a:t>constructor</a:t>
            </a:r>
            <a:r>
              <a:rPr lang="it-IT" dirty="0" smtClean="0">
                <a:solidFill>
                  <a:schemeClr val="accent6">
                    <a:lumMod val="75000"/>
                  </a:schemeClr>
                </a:solidFill>
                <a:latin typeface="Consolas"/>
                <a:cs typeface="Consolas"/>
              </a:rPr>
              <a:t> */</a:t>
            </a:r>
            <a:r>
              <a:rPr lang="it-IT" dirty="0">
                <a:solidFill>
                  <a:schemeClr val="accent6">
                    <a:lumMod val="75000"/>
                  </a:schemeClr>
                </a:solidFill>
                <a:latin typeface="Consolas"/>
                <a:cs typeface="Consolas"/>
              </a:rPr>
              <a:t>	</a:t>
            </a:r>
            <a:endParaRPr lang="it-IT" dirty="0" smtClean="0">
              <a:solidFill>
                <a:schemeClr val="accent6">
                  <a:lumMod val="75000"/>
                </a:schemeClr>
              </a:solidFill>
              <a:latin typeface="Consolas"/>
              <a:cs typeface="Consolas"/>
            </a:endParaRPr>
          </a:p>
          <a:p>
            <a:pPr marL="0" indent="0">
              <a:buNone/>
            </a:pPr>
            <a:r>
              <a:rPr lang="it-IT" dirty="0" smtClean="0">
                <a:solidFill>
                  <a:schemeClr val="accent6">
                    <a:lumMod val="75000"/>
                  </a:schemeClr>
                </a:solidFill>
                <a:latin typeface="Consolas"/>
                <a:cs typeface="Consolas"/>
              </a:rPr>
              <a:t>		public Car(</a:t>
            </a:r>
            <a:r>
              <a:rPr lang="it-IT" dirty="0" err="1" smtClean="0">
                <a:solidFill>
                  <a:schemeClr val="accent6">
                    <a:lumMod val="75000"/>
                  </a:schemeClr>
                </a:solidFill>
                <a:latin typeface="Consolas"/>
                <a:cs typeface="Consolas"/>
              </a:rPr>
              <a:t>String</a:t>
            </a:r>
            <a:r>
              <a:rPr lang="it-IT" dirty="0" smtClean="0">
                <a:solidFill>
                  <a:schemeClr val="accent6">
                    <a:lumMod val="75000"/>
                  </a:schemeClr>
                </a:solidFill>
                <a:latin typeface="Consolas"/>
                <a:cs typeface="Consolas"/>
              </a:rPr>
              <a:t> </a:t>
            </a:r>
            <a:r>
              <a:rPr lang="it-IT" dirty="0" smtClean="0">
                <a:solidFill>
                  <a:schemeClr val="accent6">
                    <a:lumMod val="75000"/>
                  </a:schemeClr>
                </a:solidFill>
                <a:latin typeface="Consolas"/>
                <a:cs typeface="Consolas"/>
              </a:rPr>
              <a:t>c) </a:t>
            </a:r>
            <a:r>
              <a:rPr lang="it-IT" dirty="0" smtClean="0">
                <a:solidFill>
                  <a:schemeClr val="accent6">
                    <a:lumMod val="75000"/>
                  </a:schemeClr>
                </a:solidFill>
                <a:latin typeface="Consolas"/>
                <a:cs typeface="Consolas"/>
              </a:rPr>
              <a:t>{</a:t>
            </a:r>
          </a:p>
          <a:p>
            <a:pPr marL="0" indent="0">
              <a:buNone/>
            </a:pPr>
            <a:r>
              <a:rPr lang="it-IT" dirty="0">
                <a:solidFill>
                  <a:schemeClr val="accent6">
                    <a:lumMod val="75000"/>
                  </a:schemeClr>
                </a:solidFill>
                <a:latin typeface="Consolas"/>
                <a:cs typeface="Consolas"/>
              </a:rPr>
              <a:t>	</a:t>
            </a:r>
            <a:r>
              <a:rPr lang="it-IT" dirty="0" smtClean="0">
                <a:solidFill>
                  <a:schemeClr val="accent6">
                    <a:lumMod val="75000"/>
                  </a:schemeClr>
                </a:solidFill>
                <a:latin typeface="Consolas"/>
                <a:cs typeface="Consolas"/>
              </a:rPr>
              <a:t>		color = c;</a:t>
            </a:r>
          </a:p>
          <a:p>
            <a:pPr marL="0" indent="0">
              <a:buNone/>
            </a:pPr>
            <a:r>
              <a:rPr lang="it-IT" dirty="0" smtClean="0">
                <a:solidFill>
                  <a:schemeClr val="accent6">
                    <a:lumMod val="75000"/>
                  </a:schemeClr>
                </a:solidFill>
                <a:latin typeface="Consolas"/>
                <a:cs typeface="Consolas"/>
              </a:rPr>
              <a:t>		}</a:t>
            </a:r>
            <a:endParaRPr lang="it-IT" dirty="0">
              <a:solidFill>
                <a:schemeClr val="accent6">
                  <a:lumMod val="75000"/>
                </a:schemeClr>
              </a:solidFill>
              <a:latin typeface="Consolas"/>
              <a:cs typeface="Consolas"/>
            </a:endParaRPr>
          </a:p>
          <a:p>
            <a:pPr marL="0" indent="0">
              <a:buNone/>
            </a:pPr>
            <a:r>
              <a:rPr lang="it-IT" dirty="0">
                <a:latin typeface="Consolas"/>
                <a:cs typeface="Consolas"/>
              </a:rPr>
              <a:t>	</a:t>
            </a:r>
          </a:p>
          <a:p>
            <a:pPr marL="0" indent="0">
              <a:buNone/>
            </a:pPr>
            <a:r>
              <a:rPr lang="it-IT" dirty="0">
                <a:latin typeface="Consolas"/>
                <a:cs typeface="Consolas"/>
              </a:rPr>
              <a:t>	public </a:t>
            </a:r>
            <a:r>
              <a:rPr lang="it-IT" dirty="0" err="1">
                <a:latin typeface="Consolas"/>
                <a:cs typeface="Consolas"/>
              </a:rPr>
              <a:t>static</a:t>
            </a:r>
            <a:r>
              <a:rPr lang="it-IT" dirty="0">
                <a:latin typeface="Consolas"/>
                <a:cs typeface="Consolas"/>
              </a:rPr>
              <a:t> </a:t>
            </a:r>
            <a:r>
              <a:rPr lang="it-IT" dirty="0" err="1">
                <a:latin typeface="Consolas"/>
                <a:cs typeface="Consolas"/>
              </a:rPr>
              <a:t>void</a:t>
            </a:r>
            <a:r>
              <a:rPr lang="it-IT" dirty="0">
                <a:latin typeface="Consolas"/>
                <a:cs typeface="Consolas"/>
              </a:rPr>
              <a:t> </a:t>
            </a:r>
            <a:r>
              <a:rPr lang="it-IT" dirty="0" err="1">
                <a:latin typeface="Consolas"/>
                <a:cs typeface="Consolas"/>
              </a:rPr>
              <a:t>main</a:t>
            </a:r>
            <a:r>
              <a:rPr lang="it-IT" dirty="0">
                <a:latin typeface="Consolas"/>
                <a:cs typeface="Consolas"/>
              </a:rPr>
              <a:t>(</a:t>
            </a:r>
            <a:r>
              <a:rPr lang="it-IT" dirty="0" err="1">
                <a:latin typeface="Consolas"/>
                <a:cs typeface="Consolas"/>
              </a:rPr>
              <a:t>String</a:t>
            </a:r>
            <a:r>
              <a:rPr lang="it-IT" dirty="0">
                <a:latin typeface="Consolas"/>
                <a:cs typeface="Consolas"/>
              </a:rPr>
              <a:t>[] </a:t>
            </a:r>
            <a:r>
              <a:rPr lang="it-IT" dirty="0" err="1">
                <a:latin typeface="Consolas"/>
                <a:cs typeface="Consolas"/>
              </a:rPr>
              <a:t>args</a:t>
            </a:r>
            <a:r>
              <a:rPr lang="it-IT" dirty="0">
                <a:latin typeface="Consolas"/>
                <a:cs typeface="Consolas"/>
              </a:rPr>
              <a:t>) {</a:t>
            </a:r>
          </a:p>
          <a:p>
            <a:pPr marL="0" indent="0">
              <a:buNone/>
            </a:pPr>
            <a:r>
              <a:rPr lang="it-IT" dirty="0">
                <a:latin typeface="Consolas"/>
                <a:cs typeface="Consolas"/>
              </a:rPr>
              <a:t>		Car c = new Car</a:t>
            </a:r>
            <a:r>
              <a:rPr lang="it-IT" dirty="0" smtClean="0">
                <a:latin typeface="Consolas"/>
                <a:cs typeface="Consolas"/>
              </a:rPr>
              <a:t>(“</a:t>
            </a:r>
            <a:r>
              <a:rPr lang="it-IT" dirty="0" err="1" smtClean="0">
                <a:latin typeface="Consolas"/>
                <a:cs typeface="Consolas"/>
              </a:rPr>
              <a:t>red</a:t>
            </a:r>
            <a:r>
              <a:rPr lang="it-IT" dirty="0" smtClean="0">
                <a:latin typeface="Consolas"/>
                <a:cs typeface="Consolas"/>
              </a:rPr>
              <a:t>”);</a:t>
            </a:r>
          </a:p>
          <a:p>
            <a:pPr marL="0" indent="0">
              <a:buNone/>
            </a:pPr>
            <a:r>
              <a:rPr lang="it-IT" dirty="0">
                <a:latin typeface="Consolas"/>
                <a:cs typeface="Consolas"/>
              </a:rPr>
              <a:t>	}</a:t>
            </a:r>
          </a:p>
          <a:p>
            <a:pPr marL="0" indent="0">
              <a:buNone/>
            </a:pPr>
            <a:r>
              <a:rPr lang="it-IT" dirty="0">
                <a:latin typeface="Consolas"/>
                <a:cs typeface="Consolas"/>
              </a:rPr>
              <a:t>}</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keyword this</a:t>
            </a:r>
            <a:endParaRPr lang="en-US" dirty="0"/>
          </a:p>
        </p:txBody>
      </p:sp>
      <p:sp>
        <p:nvSpPr>
          <p:cNvPr id="3" name="Content Placeholder 2"/>
          <p:cNvSpPr>
            <a:spLocks noGrp="1"/>
          </p:cNvSpPr>
          <p:nvPr>
            <p:ph idx="1"/>
          </p:nvPr>
        </p:nvSpPr>
        <p:spPr/>
        <p:txBody>
          <a:bodyPr>
            <a:normAutofit/>
          </a:bodyPr>
          <a:lstStyle/>
          <a:p>
            <a:r>
              <a:rPr lang="en-US" sz="2000" dirty="0" smtClean="0">
                <a:latin typeface="Wingdings"/>
              </a:rPr>
              <a:t>􏰀</a:t>
            </a:r>
            <a:r>
              <a:rPr lang="en-US" sz="2000" b="1" dirty="0" smtClean="0"/>
              <a:t>It </a:t>
            </a:r>
            <a:r>
              <a:rPr lang="en-US" sz="2000" b="1" dirty="0"/>
              <a:t>can be useful in methods to distinguish object attributes from local variables </a:t>
            </a:r>
            <a:r>
              <a:rPr lang="en-US" sz="2000" dirty="0" smtClean="0"/>
              <a:t>(</a:t>
            </a:r>
            <a:r>
              <a:rPr lang="en-US" sz="2000" dirty="0" smtClean="0">
                <a:solidFill>
                  <a:srgbClr val="E46C0A"/>
                </a:solidFill>
              </a:rPr>
              <a:t>this </a:t>
            </a:r>
            <a:r>
              <a:rPr lang="en-US" sz="2000" dirty="0"/>
              <a:t>represents a reference to the current </a:t>
            </a:r>
            <a:r>
              <a:rPr lang="en-US" sz="2000" dirty="0" smtClean="0"/>
              <a:t>object)</a:t>
            </a:r>
            <a:endParaRPr lang="en-US" sz="2000" dirty="0"/>
          </a:p>
          <a:p>
            <a:pPr marL="0" indent="0">
              <a:buNone/>
            </a:pPr>
            <a:r>
              <a:rPr lang="en-US" sz="2000" b="1" dirty="0">
                <a:latin typeface="Consolas"/>
                <a:cs typeface="Consolas"/>
              </a:rPr>
              <a:t>class Car{ </a:t>
            </a:r>
            <a:endParaRPr lang="en-US" sz="2000" b="1" dirty="0" smtClean="0">
              <a:latin typeface="Consolas"/>
              <a:cs typeface="Consolas"/>
            </a:endParaRPr>
          </a:p>
          <a:p>
            <a:pPr marL="0" indent="0">
              <a:buNone/>
            </a:pPr>
            <a:r>
              <a:rPr lang="en-US" sz="2000" b="1" dirty="0" smtClean="0">
                <a:latin typeface="Consolas"/>
                <a:cs typeface="Consolas"/>
              </a:rPr>
              <a:t>	String </a:t>
            </a:r>
            <a:r>
              <a:rPr lang="en-US" sz="2000" b="1" dirty="0">
                <a:latin typeface="Consolas"/>
                <a:cs typeface="Consolas"/>
              </a:rPr>
              <a:t>color; </a:t>
            </a:r>
            <a:endParaRPr lang="en-US" sz="2000" b="1" dirty="0" smtClean="0">
              <a:latin typeface="Consolas"/>
              <a:cs typeface="Consolas"/>
            </a:endParaRPr>
          </a:p>
          <a:p>
            <a:pPr marL="0" indent="0">
              <a:buNone/>
            </a:pPr>
            <a:r>
              <a:rPr lang="en-US" sz="2000" b="1" dirty="0" smtClean="0">
                <a:latin typeface="Consolas"/>
                <a:cs typeface="Consolas"/>
              </a:rPr>
              <a:t>	.</a:t>
            </a:r>
            <a:r>
              <a:rPr lang="en-US" sz="2000" b="1" dirty="0">
                <a:latin typeface="Consolas"/>
                <a:cs typeface="Consolas"/>
              </a:rPr>
              <a:t>.. </a:t>
            </a:r>
            <a:endParaRPr lang="en-US" sz="2000" b="1" dirty="0" smtClean="0">
              <a:latin typeface="Consolas"/>
              <a:cs typeface="Consolas"/>
            </a:endParaRPr>
          </a:p>
          <a:p>
            <a:pPr marL="0" indent="0">
              <a:buNone/>
            </a:pPr>
            <a:r>
              <a:rPr lang="en-US" sz="2000" b="1" dirty="0" smtClean="0">
                <a:latin typeface="Consolas"/>
                <a:cs typeface="Consolas"/>
              </a:rPr>
              <a:t>	</a:t>
            </a:r>
            <a:r>
              <a:rPr lang="it-IT" sz="2000" b="1" dirty="0">
                <a:latin typeface="Consolas"/>
                <a:cs typeface="Consolas"/>
              </a:rPr>
              <a:t>public Car(</a:t>
            </a:r>
            <a:r>
              <a:rPr lang="it-IT" sz="2000" b="1" dirty="0" err="1">
                <a:latin typeface="Consolas"/>
                <a:cs typeface="Consolas"/>
              </a:rPr>
              <a:t>String</a:t>
            </a:r>
            <a:r>
              <a:rPr lang="it-IT" sz="2000" b="1" dirty="0">
                <a:latin typeface="Consolas"/>
                <a:cs typeface="Consolas"/>
              </a:rPr>
              <a:t> </a:t>
            </a:r>
            <a:r>
              <a:rPr lang="it-IT" sz="2000" b="1" dirty="0" smtClean="0">
                <a:latin typeface="Consolas"/>
                <a:cs typeface="Consolas"/>
              </a:rPr>
              <a:t>color) </a:t>
            </a:r>
            <a:r>
              <a:rPr lang="it-IT" sz="2000" b="1" dirty="0">
                <a:latin typeface="Consolas"/>
                <a:cs typeface="Consolas"/>
              </a:rPr>
              <a:t>{</a:t>
            </a:r>
          </a:p>
          <a:p>
            <a:pPr marL="0" indent="0">
              <a:buNone/>
            </a:pPr>
            <a:r>
              <a:rPr lang="it-IT" sz="2000" b="1" dirty="0">
                <a:latin typeface="Consolas"/>
                <a:cs typeface="Consolas"/>
              </a:rPr>
              <a:t>			</a:t>
            </a:r>
            <a:r>
              <a:rPr lang="it-IT" sz="2000" b="1" dirty="0" err="1" smtClean="0">
                <a:solidFill>
                  <a:schemeClr val="accent6">
                    <a:lumMod val="75000"/>
                  </a:schemeClr>
                </a:solidFill>
                <a:latin typeface="Consolas"/>
                <a:cs typeface="Consolas"/>
              </a:rPr>
              <a:t>this.color</a:t>
            </a:r>
            <a:r>
              <a:rPr lang="it-IT" sz="2000" b="1" dirty="0" smtClean="0">
                <a:solidFill>
                  <a:schemeClr val="accent6">
                    <a:lumMod val="75000"/>
                  </a:schemeClr>
                </a:solidFill>
                <a:latin typeface="Consolas"/>
                <a:cs typeface="Consolas"/>
              </a:rPr>
              <a:t> </a:t>
            </a:r>
            <a:r>
              <a:rPr lang="it-IT" sz="2000" b="1" dirty="0">
                <a:solidFill>
                  <a:schemeClr val="accent6">
                    <a:lumMod val="75000"/>
                  </a:schemeClr>
                </a:solidFill>
                <a:latin typeface="Consolas"/>
                <a:cs typeface="Consolas"/>
              </a:rPr>
              <a:t>= </a:t>
            </a:r>
            <a:r>
              <a:rPr lang="it-IT" sz="2000" b="1" dirty="0" smtClean="0">
                <a:solidFill>
                  <a:schemeClr val="accent6">
                    <a:lumMod val="75000"/>
                  </a:schemeClr>
                </a:solidFill>
                <a:latin typeface="Consolas"/>
                <a:cs typeface="Consolas"/>
              </a:rPr>
              <a:t>color;</a:t>
            </a:r>
            <a:endParaRPr lang="it-IT" sz="2000" b="1" dirty="0">
              <a:solidFill>
                <a:schemeClr val="accent6">
                  <a:lumMod val="75000"/>
                </a:schemeClr>
              </a:solidFill>
              <a:latin typeface="Consolas"/>
              <a:cs typeface="Consolas"/>
            </a:endParaRPr>
          </a:p>
          <a:p>
            <a:pPr marL="0" indent="0">
              <a:buNone/>
            </a:pPr>
            <a:r>
              <a:rPr lang="it-IT" sz="2000" b="1" dirty="0">
                <a:latin typeface="Consolas"/>
                <a:cs typeface="Consolas"/>
              </a:rPr>
              <a:t>	</a:t>
            </a:r>
            <a:r>
              <a:rPr lang="it-IT" sz="2000" b="1" dirty="0" smtClean="0">
                <a:latin typeface="Consolas"/>
                <a:cs typeface="Consolas"/>
              </a:rPr>
              <a:t>}</a:t>
            </a:r>
            <a:endParaRPr lang="it-IT" sz="2000" b="1" dirty="0">
              <a:latin typeface="Consolas"/>
              <a:cs typeface="Consolas"/>
            </a:endParaRPr>
          </a:p>
          <a:p>
            <a:pPr marL="0" indent="0">
              <a:buNone/>
            </a:pPr>
            <a:r>
              <a:rPr lang="en-US" sz="2000" b="1" dirty="0" smtClean="0">
                <a:latin typeface="Consolas"/>
                <a:cs typeface="Consolas"/>
              </a:rPr>
              <a:t>} </a:t>
            </a:r>
            <a:endParaRPr lang="en-US" sz="2000" b="1" dirty="0" smtClean="0">
              <a:latin typeface="Consolas"/>
              <a:cs typeface="Consolas"/>
            </a:endParaRPr>
          </a:p>
          <a:p>
            <a:r>
              <a:rPr lang="en-US" sz="2000" dirty="0"/>
              <a:t>Methods accessing attributes or methods of the same object do not need using object reference (</a:t>
            </a:r>
            <a:r>
              <a:rPr lang="en-US" sz="2000" dirty="0">
                <a:solidFill>
                  <a:srgbClr val="F79646"/>
                </a:solidFill>
              </a:rPr>
              <a:t>this</a:t>
            </a:r>
            <a:r>
              <a:rPr lang="en-US" sz="2000" dirty="0"/>
              <a:t> implied)</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endParaRPr lang="en-US" dirty="0"/>
          </a:p>
        </p:txBody>
      </p:sp>
      <p:sp>
        <p:nvSpPr>
          <p:cNvPr id="3" name="Content Placeholder 2"/>
          <p:cNvSpPr>
            <a:spLocks noGrp="1"/>
          </p:cNvSpPr>
          <p:nvPr>
            <p:ph idx="1"/>
          </p:nvPr>
        </p:nvSpPr>
        <p:spPr/>
        <p:txBody>
          <a:bodyPr>
            <a:normAutofit fontScale="92500"/>
          </a:bodyPr>
          <a:lstStyle/>
          <a:p>
            <a:r>
              <a:rPr lang="en-US" sz="2000" dirty="0" smtClean="0">
                <a:latin typeface="Wingdings"/>
              </a:rPr>
              <a:t>􏰀</a:t>
            </a:r>
            <a:r>
              <a:rPr lang="en-US" sz="2000" dirty="0" smtClean="0"/>
              <a:t>It is worth noting that, for reducing the number of errors in code, </a:t>
            </a:r>
            <a:r>
              <a:rPr lang="en-US" sz="2000" dirty="0" smtClean="0">
                <a:solidFill>
                  <a:srgbClr val="E46C0A"/>
                </a:solidFill>
              </a:rPr>
              <a:t>using the same name for method parameters and class attributes is a good </a:t>
            </a:r>
            <a:r>
              <a:rPr lang="en-US" sz="2000" dirty="0" err="1" smtClean="0">
                <a:solidFill>
                  <a:srgbClr val="E46C0A"/>
                </a:solidFill>
              </a:rPr>
              <a:t>pratice</a:t>
            </a:r>
            <a:r>
              <a:rPr lang="en-US" sz="2000" dirty="0" smtClean="0"/>
              <a:t>!</a:t>
            </a:r>
            <a:endParaRPr lang="en-US" sz="2000" dirty="0"/>
          </a:p>
          <a:p>
            <a:pPr marL="0" indent="0">
              <a:buNone/>
            </a:pPr>
            <a:r>
              <a:rPr lang="en-US" sz="2000" b="1" dirty="0">
                <a:latin typeface="Consolas"/>
                <a:cs typeface="Consolas"/>
              </a:rPr>
              <a:t>class Car{ </a:t>
            </a:r>
            <a:endParaRPr lang="en-US" sz="2000" b="1" dirty="0" smtClean="0">
              <a:latin typeface="Consolas"/>
              <a:cs typeface="Consolas"/>
            </a:endParaRPr>
          </a:p>
          <a:p>
            <a:pPr marL="0" indent="0">
              <a:buNone/>
            </a:pPr>
            <a:r>
              <a:rPr lang="en-US" sz="2000" b="1" dirty="0" smtClean="0">
                <a:latin typeface="Consolas"/>
                <a:cs typeface="Consolas"/>
              </a:rPr>
              <a:t>	String </a:t>
            </a:r>
            <a:r>
              <a:rPr lang="en-US" sz="2000" b="1" dirty="0">
                <a:latin typeface="Consolas"/>
                <a:cs typeface="Consolas"/>
              </a:rPr>
              <a:t>color; </a:t>
            </a:r>
            <a:endParaRPr lang="en-US" sz="2000" b="1" dirty="0" smtClean="0">
              <a:latin typeface="Consolas"/>
              <a:cs typeface="Consolas"/>
            </a:endParaRPr>
          </a:p>
          <a:p>
            <a:pPr marL="0" indent="0">
              <a:buNone/>
            </a:pPr>
            <a:r>
              <a:rPr lang="en-US" sz="2000" b="1" dirty="0" smtClean="0">
                <a:latin typeface="Consolas"/>
                <a:cs typeface="Consolas"/>
              </a:rPr>
              <a:t>	.</a:t>
            </a:r>
            <a:r>
              <a:rPr lang="en-US" sz="2000" b="1" dirty="0">
                <a:latin typeface="Consolas"/>
                <a:cs typeface="Consolas"/>
              </a:rPr>
              <a:t>.. </a:t>
            </a:r>
            <a:endParaRPr lang="en-US" sz="2000" b="1" dirty="0" smtClean="0">
              <a:latin typeface="Consolas"/>
              <a:cs typeface="Consolas"/>
            </a:endParaRPr>
          </a:p>
          <a:p>
            <a:pPr marL="0" indent="0">
              <a:buNone/>
            </a:pPr>
            <a:r>
              <a:rPr lang="en-US" sz="2000" b="1" dirty="0" smtClean="0">
                <a:latin typeface="Consolas"/>
                <a:cs typeface="Consolas"/>
              </a:rPr>
              <a:t>	</a:t>
            </a:r>
            <a:r>
              <a:rPr lang="it-IT" sz="2000" b="1" dirty="0">
                <a:latin typeface="Consolas"/>
                <a:cs typeface="Consolas"/>
              </a:rPr>
              <a:t>public Car(</a:t>
            </a:r>
            <a:r>
              <a:rPr lang="it-IT" sz="2000" b="1" dirty="0" err="1">
                <a:latin typeface="Consolas"/>
                <a:cs typeface="Consolas"/>
              </a:rPr>
              <a:t>String</a:t>
            </a:r>
            <a:r>
              <a:rPr lang="it-IT" sz="2000" b="1" dirty="0">
                <a:latin typeface="Consolas"/>
                <a:cs typeface="Consolas"/>
              </a:rPr>
              <a:t> </a:t>
            </a:r>
            <a:r>
              <a:rPr lang="it-IT" sz="2000" b="1" dirty="0" smtClean="0">
                <a:latin typeface="Consolas"/>
                <a:cs typeface="Consolas"/>
              </a:rPr>
              <a:t>color) </a:t>
            </a:r>
            <a:r>
              <a:rPr lang="it-IT" sz="2000" b="1" dirty="0">
                <a:latin typeface="Consolas"/>
                <a:cs typeface="Consolas"/>
              </a:rPr>
              <a:t>{</a:t>
            </a:r>
          </a:p>
          <a:p>
            <a:pPr marL="0" indent="0">
              <a:buNone/>
            </a:pPr>
            <a:r>
              <a:rPr lang="it-IT" sz="2000" b="1" dirty="0">
                <a:latin typeface="Consolas"/>
                <a:cs typeface="Consolas"/>
              </a:rPr>
              <a:t>		</a:t>
            </a:r>
            <a:r>
              <a:rPr lang="it-IT" sz="2000" b="1" dirty="0" err="1" smtClean="0">
                <a:solidFill>
                  <a:schemeClr val="accent6">
                    <a:lumMod val="75000"/>
                  </a:schemeClr>
                </a:solidFill>
                <a:latin typeface="Consolas"/>
                <a:cs typeface="Consolas"/>
              </a:rPr>
              <a:t>this.color</a:t>
            </a:r>
            <a:r>
              <a:rPr lang="it-IT" sz="2000" b="1" dirty="0" smtClean="0">
                <a:solidFill>
                  <a:schemeClr val="accent6">
                    <a:lumMod val="75000"/>
                  </a:schemeClr>
                </a:solidFill>
                <a:latin typeface="Consolas"/>
                <a:cs typeface="Consolas"/>
              </a:rPr>
              <a:t> </a:t>
            </a:r>
            <a:r>
              <a:rPr lang="it-IT" sz="2000" b="1" dirty="0">
                <a:solidFill>
                  <a:schemeClr val="accent6">
                    <a:lumMod val="75000"/>
                  </a:schemeClr>
                </a:solidFill>
                <a:latin typeface="Consolas"/>
                <a:cs typeface="Consolas"/>
              </a:rPr>
              <a:t>= </a:t>
            </a:r>
            <a:r>
              <a:rPr lang="it-IT" sz="2000" b="1" dirty="0" smtClean="0">
                <a:solidFill>
                  <a:schemeClr val="accent6">
                    <a:lumMod val="75000"/>
                  </a:schemeClr>
                </a:solidFill>
                <a:latin typeface="Consolas"/>
                <a:cs typeface="Consolas"/>
              </a:rPr>
              <a:t>color;</a:t>
            </a:r>
            <a:endParaRPr lang="it-IT" sz="2000" b="1" dirty="0">
              <a:solidFill>
                <a:schemeClr val="accent6">
                  <a:lumMod val="75000"/>
                </a:schemeClr>
              </a:solidFill>
              <a:latin typeface="Consolas"/>
              <a:cs typeface="Consolas"/>
            </a:endParaRPr>
          </a:p>
          <a:p>
            <a:pPr marL="0" indent="0">
              <a:buNone/>
            </a:pPr>
            <a:r>
              <a:rPr lang="it-IT" sz="2000" b="1" dirty="0">
                <a:latin typeface="Consolas"/>
                <a:cs typeface="Consolas"/>
              </a:rPr>
              <a:t>	</a:t>
            </a:r>
            <a:r>
              <a:rPr lang="it-IT" sz="2000" b="1" dirty="0" smtClean="0">
                <a:latin typeface="Consolas"/>
                <a:cs typeface="Consolas"/>
              </a:rPr>
              <a:t>}</a:t>
            </a:r>
          </a:p>
          <a:p>
            <a:pPr marL="0" indent="0">
              <a:buNone/>
            </a:pPr>
            <a:endParaRPr lang="it-IT" sz="2000" b="1" dirty="0">
              <a:latin typeface="Consolas"/>
              <a:cs typeface="Consolas"/>
            </a:endParaRPr>
          </a:p>
          <a:p>
            <a:pPr marL="0" indent="0">
              <a:buNone/>
            </a:pPr>
            <a:r>
              <a:rPr lang="it-IT" sz="2000" b="1" dirty="0">
                <a:latin typeface="Consolas"/>
                <a:cs typeface="Consolas"/>
              </a:rPr>
              <a:t>	</a:t>
            </a:r>
            <a:r>
              <a:rPr lang="it-IT" sz="2000" b="1" dirty="0" smtClean="0">
                <a:latin typeface="Consolas"/>
                <a:cs typeface="Consolas"/>
              </a:rPr>
              <a:t>public </a:t>
            </a:r>
            <a:r>
              <a:rPr lang="it-IT" sz="2000" b="1" dirty="0" err="1" smtClean="0">
                <a:latin typeface="Consolas"/>
                <a:cs typeface="Consolas"/>
              </a:rPr>
              <a:t>paint</a:t>
            </a:r>
            <a:r>
              <a:rPr lang="it-IT" sz="2000" b="1" dirty="0" smtClean="0">
                <a:latin typeface="Consolas"/>
                <a:cs typeface="Consolas"/>
              </a:rPr>
              <a:t>(</a:t>
            </a:r>
            <a:r>
              <a:rPr lang="it-IT" sz="2000" b="1" dirty="0" err="1" smtClean="0">
                <a:latin typeface="Consolas"/>
                <a:cs typeface="Consolas"/>
              </a:rPr>
              <a:t>String</a:t>
            </a:r>
            <a:r>
              <a:rPr lang="it-IT" sz="2000" b="1" dirty="0" smtClean="0">
                <a:latin typeface="Consolas"/>
                <a:cs typeface="Consolas"/>
              </a:rPr>
              <a:t> color) {</a:t>
            </a:r>
          </a:p>
          <a:p>
            <a:pPr marL="0" indent="0">
              <a:buNone/>
            </a:pPr>
            <a:r>
              <a:rPr lang="it-IT" sz="2000" b="1" dirty="0" smtClean="0">
                <a:latin typeface="Consolas"/>
                <a:cs typeface="Consolas"/>
              </a:rPr>
              <a:t>		</a:t>
            </a:r>
            <a:r>
              <a:rPr lang="it-IT" sz="2000" b="1" dirty="0" err="1">
                <a:solidFill>
                  <a:srgbClr val="E46C0A"/>
                </a:solidFill>
                <a:latin typeface="Consolas"/>
                <a:cs typeface="Consolas"/>
              </a:rPr>
              <a:t>t</a:t>
            </a:r>
            <a:r>
              <a:rPr lang="it-IT" sz="2000" b="1" dirty="0" err="1" smtClean="0">
                <a:solidFill>
                  <a:srgbClr val="E46C0A"/>
                </a:solidFill>
                <a:latin typeface="Consolas"/>
                <a:cs typeface="Consolas"/>
              </a:rPr>
              <a:t>his.color</a:t>
            </a:r>
            <a:r>
              <a:rPr lang="it-IT" sz="2000" b="1" dirty="0" smtClean="0">
                <a:solidFill>
                  <a:srgbClr val="E46C0A"/>
                </a:solidFill>
                <a:latin typeface="Consolas"/>
                <a:cs typeface="Consolas"/>
              </a:rPr>
              <a:t> = color;</a:t>
            </a:r>
            <a:endParaRPr lang="it-IT" sz="2000" b="1" dirty="0">
              <a:solidFill>
                <a:srgbClr val="E46C0A"/>
              </a:solidFill>
              <a:latin typeface="Consolas"/>
              <a:cs typeface="Consolas"/>
            </a:endParaRPr>
          </a:p>
          <a:p>
            <a:pPr marL="0" indent="0">
              <a:buNone/>
            </a:pPr>
            <a:r>
              <a:rPr lang="en-US" sz="2000" b="1" dirty="0" smtClean="0">
                <a:latin typeface="Consolas"/>
                <a:cs typeface="Consolas"/>
              </a:rPr>
              <a:t>	} </a:t>
            </a:r>
          </a:p>
          <a:p>
            <a:pPr marL="0" indent="0">
              <a:buNone/>
            </a:pPr>
            <a:r>
              <a:rPr lang="en-US" sz="2000" b="1" dirty="0">
                <a:latin typeface="Consolas"/>
                <a:cs typeface="Consolas"/>
              </a:rPr>
              <a:t>}</a:t>
            </a:r>
            <a:endParaRPr lang="en-US" sz="2000" b="1" dirty="0" smtClean="0">
              <a:latin typeface="Consolas"/>
              <a:cs typeface="Consolas"/>
            </a:endParaRP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052696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Wingdings"/>
              </a:rPr>
              <a:t>􏰀</a:t>
            </a:r>
            <a:r>
              <a:rPr lang="en-US" sz="2000" dirty="0" smtClean="0"/>
              <a:t>Since attributes are usually kept </a:t>
            </a:r>
            <a:r>
              <a:rPr lang="en-US" sz="2000" dirty="0" smtClean="0">
                <a:solidFill>
                  <a:srgbClr val="E46C0A"/>
                </a:solidFill>
              </a:rPr>
              <a:t>private, </a:t>
            </a:r>
            <a:r>
              <a:rPr lang="en-US" sz="2000" dirty="0" smtClean="0"/>
              <a:t>methods for reading and writing them are frequently useful. These methods are called getters and setters.</a:t>
            </a:r>
            <a:endParaRPr lang="en-US" sz="2000" dirty="0">
              <a:solidFill>
                <a:srgbClr val="E46C0A"/>
              </a:solidFill>
            </a:endParaRPr>
          </a:p>
          <a:p>
            <a:pPr marL="0" indent="0">
              <a:buNone/>
            </a:pPr>
            <a:r>
              <a:rPr lang="en-US" sz="2000" b="1" dirty="0">
                <a:latin typeface="Consolas"/>
                <a:cs typeface="Consolas"/>
              </a:rPr>
              <a:t>class </a:t>
            </a:r>
            <a:r>
              <a:rPr lang="en-US" sz="2000" b="1" dirty="0" smtClean="0">
                <a:latin typeface="Consolas"/>
                <a:cs typeface="Consolas"/>
              </a:rPr>
              <a:t>Car { </a:t>
            </a:r>
            <a:endParaRPr lang="en-US" sz="2000" b="1" dirty="0" smtClean="0">
              <a:latin typeface="Consolas"/>
              <a:cs typeface="Consolas"/>
            </a:endParaRPr>
          </a:p>
          <a:p>
            <a:pPr marL="0" indent="0">
              <a:buNone/>
            </a:pPr>
            <a:r>
              <a:rPr lang="en-US" sz="2000" b="1" dirty="0" smtClean="0">
                <a:latin typeface="Consolas"/>
                <a:cs typeface="Consolas"/>
              </a:rPr>
              <a:t>	</a:t>
            </a:r>
            <a:r>
              <a:rPr lang="en-US" sz="2000" b="1" dirty="0" smtClean="0">
                <a:solidFill>
                  <a:srgbClr val="008000"/>
                </a:solidFill>
                <a:latin typeface="Consolas"/>
                <a:cs typeface="Consolas"/>
              </a:rPr>
              <a:t>String</a:t>
            </a:r>
            <a:r>
              <a:rPr lang="en-US" sz="2000" b="1" dirty="0" smtClean="0">
                <a:latin typeface="Consolas"/>
                <a:cs typeface="Consolas"/>
              </a:rPr>
              <a:t> </a:t>
            </a:r>
            <a:r>
              <a:rPr lang="en-US" sz="2000" b="1" dirty="0">
                <a:solidFill>
                  <a:schemeClr val="accent6">
                    <a:lumMod val="75000"/>
                  </a:schemeClr>
                </a:solidFill>
                <a:latin typeface="Consolas"/>
                <a:cs typeface="Consolas"/>
              </a:rPr>
              <a:t>color</a:t>
            </a:r>
            <a:r>
              <a:rPr lang="en-US" sz="2000" b="1" dirty="0">
                <a:latin typeface="Consolas"/>
                <a:cs typeface="Consolas"/>
              </a:rPr>
              <a:t>; </a:t>
            </a:r>
            <a:endParaRPr lang="en-US" sz="2000" b="1" dirty="0" smtClean="0">
              <a:latin typeface="Consolas"/>
              <a:cs typeface="Consolas"/>
            </a:endParaRPr>
          </a:p>
          <a:p>
            <a:pPr marL="0" indent="0">
              <a:buNone/>
            </a:pPr>
            <a:r>
              <a:rPr lang="en-US" sz="2000" b="1" dirty="0" smtClean="0">
                <a:latin typeface="Consolas"/>
                <a:cs typeface="Consolas"/>
              </a:rPr>
              <a:t>	.</a:t>
            </a:r>
            <a:r>
              <a:rPr lang="en-US" sz="2000" b="1" dirty="0">
                <a:latin typeface="Consolas"/>
                <a:cs typeface="Consolas"/>
              </a:rPr>
              <a:t>.. </a:t>
            </a:r>
            <a:endParaRPr lang="en-US" sz="2000" b="1" dirty="0" smtClean="0">
              <a:latin typeface="Consolas"/>
              <a:cs typeface="Consolas"/>
            </a:endParaRPr>
          </a:p>
          <a:p>
            <a:pPr marL="0" indent="0">
              <a:buNone/>
            </a:pPr>
            <a:r>
              <a:rPr lang="en-US" sz="2000" b="1" dirty="0">
                <a:latin typeface="Consolas"/>
                <a:cs typeface="Consolas"/>
              </a:rPr>
              <a:t>	</a:t>
            </a:r>
            <a:r>
              <a:rPr lang="en-US" sz="2000" b="1" dirty="0" smtClean="0">
                <a:latin typeface="Consolas"/>
                <a:cs typeface="Consolas"/>
              </a:rPr>
              <a:t>public </a:t>
            </a:r>
            <a:r>
              <a:rPr lang="en-US" sz="2000" b="1" dirty="0" smtClean="0">
                <a:solidFill>
                  <a:srgbClr val="008000"/>
                </a:solidFill>
                <a:latin typeface="Consolas"/>
                <a:cs typeface="Consolas"/>
              </a:rPr>
              <a:t>String</a:t>
            </a:r>
            <a:r>
              <a:rPr lang="en-US" sz="2000" b="1" dirty="0" smtClean="0">
                <a:latin typeface="Consolas"/>
                <a:cs typeface="Consolas"/>
              </a:rPr>
              <a:t> </a:t>
            </a:r>
            <a:r>
              <a:rPr lang="en-US" sz="2000" b="1" dirty="0" err="1" smtClean="0">
                <a:solidFill>
                  <a:srgbClr val="FF0000"/>
                </a:solidFill>
                <a:latin typeface="Consolas"/>
                <a:cs typeface="Consolas"/>
              </a:rPr>
              <a:t>get</a:t>
            </a:r>
            <a:r>
              <a:rPr lang="en-US" sz="2000" b="1" dirty="0" err="1" smtClean="0">
                <a:latin typeface="Consolas"/>
                <a:cs typeface="Consolas"/>
              </a:rPr>
              <a:t>Color</a:t>
            </a:r>
            <a:r>
              <a:rPr lang="en-US" sz="2000" b="1" dirty="0" smtClean="0">
                <a:latin typeface="Consolas"/>
                <a:cs typeface="Consolas"/>
              </a:rPr>
              <a:t>() {</a:t>
            </a:r>
          </a:p>
          <a:p>
            <a:pPr marL="0" indent="0">
              <a:buNone/>
            </a:pPr>
            <a:r>
              <a:rPr lang="en-US" sz="2000" b="1" dirty="0">
                <a:latin typeface="Consolas"/>
                <a:cs typeface="Consolas"/>
              </a:rPr>
              <a:t>	</a:t>
            </a:r>
            <a:r>
              <a:rPr lang="en-US" sz="2000" b="1" dirty="0" smtClean="0">
                <a:latin typeface="Consolas"/>
                <a:cs typeface="Consolas"/>
              </a:rPr>
              <a:t>	return </a:t>
            </a:r>
            <a:r>
              <a:rPr lang="en-US" sz="2000" b="1" dirty="0" smtClean="0">
                <a:solidFill>
                  <a:srgbClr val="E46C0A"/>
                </a:solidFill>
                <a:latin typeface="Consolas"/>
                <a:cs typeface="Consolas"/>
              </a:rPr>
              <a:t>color</a:t>
            </a:r>
            <a:r>
              <a:rPr lang="en-US" sz="2000" b="1" dirty="0" smtClean="0">
                <a:latin typeface="Consolas"/>
                <a:cs typeface="Consolas"/>
              </a:rPr>
              <a:t>;</a:t>
            </a:r>
          </a:p>
          <a:p>
            <a:pPr marL="0" indent="0">
              <a:buNone/>
            </a:pPr>
            <a:r>
              <a:rPr lang="en-US" sz="2000" b="1" dirty="0">
                <a:latin typeface="Consolas"/>
                <a:cs typeface="Consolas"/>
              </a:rPr>
              <a:t>	</a:t>
            </a:r>
            <a:r>
              <a:rPr lang="en-US" sz="2000" b="1" dirty="0" smtClean="0">
                <a:latin typeface="Consolas"/>
                <a:cs typeface="Consolas"/>
              </a:rPr>
              <a:t>}</a:t>
            </a:r>
          </a:p>
          <a:p>
            <a:pPr marL="0" indent="0">
              <a:buNone/>
            </a:pPr>
            <a:endParaRPr lang="en-US" sz="2000" b="1" dirty="0">
              <a:latin typeface="Consolas"/>
              <a:cs typeface="Consolas"/>
            </a:endParaRPr>
          </a:p>
          <a:p>
            <a:pPr marL="0" indent="0">
              <a:buNone/>
            </a:pPr>
            <a:r>
              <a:rPr lang="en-US" sz="2000" b="1" dirty="0" smtClean="0">
                <a:latin typeface="Consolas"/>
                <a:cs typeface="Consolas"/>
              </a:rPr>
              <a:t>	public void </a:t>
            </a:r>
            <a:r>
              <a:rPr lang="en-US" sz="2000" b="1" dirty="0" err="1" smtClean="0">
                <a:solidFill>
                  <a:srgbClr val="FF0000"/>
                </a:solidFill>
                <a:latin typeface="Consolas"/>
                <a:cs typeface="Consolas"/>
              </a:rPr>
              <a:t>set</a:t>
            </a:r>
            <a:r>
              <a:rPr lang="en-US" sz="2000" b="1" dirty="0" err="1" smtClean="0">
                <a:latin typeface="Consolas"/>
                <a:cs typeface="Consolas"/>
              </a:rPr>
              <a:t>Color</a:t>
            </a:r>
            <a:r>
              <a:rPr lang="en-US" sz="2000" b="1" dirty="0" smtClean="0">
                <a:latin typeface="Consolas"/>
                <a:cs typeface="Consolas"/>
              </a:rPr>
              <a:t>(</a:t>
            </a:r>
            <a:r>
              <a:rPr lang="en-US" sz="2000" b="1" dirty="0" smtClean="0">
                <a:solidFill>
                  <a:srgbClr val="008000"/>
                </a:solidFill>
                <a:latin typeface="Consolas"/>
                <a:cs typeface="Consolas"/>
              </a:rPr>
              <a:t>String</a:t>
            </a:r>
            <a:r>
              <a:rPr lang="en-US" sz="2000" b="1" dirty="0" smtClean="0">
                <a:latin typeface="Consolas"/>
                <a:cs typeface="Consolas"/>
              </a:rPr>
              <a:t> </a:t>
            </a:r>
            <a:r>
              <a:rPr lang="en-US" sz="2000" b="1" dirty="0" smtClean="0">
                <a:solidFill>
                  <a:srgbClr val="E46C0A"/>
                </a:solidFill>
                <a:latin typeface="Consolas"/>
                <a:cs typeface="Consolas"/>
              </a:rPr>
              <a:t>color</a:t>
            </a:r>
            <a:r>
              <a:rPr lang="en-US" sz="2000" b="1" dirty="0" smtClean="0">
                <a:latin typeface="Consolas"/>
                <a:cs typeface="Consolas"/>
              </a:rPr>
              <a:t>) {</a:t>
            </a:r>
          </a:p>
          <a:p>
            <a:pPr marL="0" indent="0">
              <a:buNone/>
            </a:pPr>
            <a:r>
              <a:rPr lang="en-US" sz="2000" b="1" dirty="0">
                <a:latin typeface="Consolas"/>
                <a:cs typeface="Consolas"/>
              </a:rPr>
              <a:t>	</a:t>
            </a:r>
            <a:r>
              <a:rPr lang="en-US" sz="2000" b="1" dirty="0" smtClean="0">
                <a:latin typeface="Consolas"/>
                <a:cs typeface="Consolas"/>
              </a:rPr>
              <a:t>	</a:t>
            </a:r>
            <a:r>
              <a:rPr lang="en-US" sz="2000" b="1" dirty="0" err="1" smtClean="0">
                <a:latin typeface="Consolas"/>
                <a:cs typeface="Consolas"/>
              </a:rPr>
              <a:t>this.</a:t>
            </a:r>
            <a:r>
              <a:rPr lang="en-US" sz="2000" b="1" dirty="0" err="1" smtClean="0">
                <a:solidFill>
                  <a:srgbClr val="E46C0A"/>
                </a:solidFill>
                <a:latin typeface="Consolas"/>
                <a:cs typeface="Consolas"/>
              </a:rPr>
              <a:t>color</a:t>
            </a:r>
            <a:r>
              <a:rPr lang="en-US" sz="2000" b="1" dirty="0" smtClean="0">
                <a:latin typeface="Consolas"/>
                <a:cs typeface="Consolas"/>
              </a:rPr>
              <a:t> = </a:t>
            </a:r>
            <a:r>
              <a:rPr lang="en-US" sz="2000" b="1" dirty="0" smtClean="0">
                <a:solidFill>
                  <a:srgbClr val="E46C0A"/>
                </a:solidFill>
                <a:latin typeface="Consolas"/>
                <a:cs typeface="Consolas"/>
              </a:rPr>
              <a:t>color</a:t>
            </a:r>
            <a:r>
              <a:rPr lang="en-US" sz="2000" b="1" dirty="0" smtClean="0">
                <a:latin typeface="Consolas"/>
                <a:cs typeface="Consolas"/>
              </a:rPr>
              <a:t>;</a:t>
            </a:r>
          </a:p>
          <a:p>
            <a:pPr marL="0" indent="0">
              <a:buNone/>
            </a:pPr>
            <a:r>
              <a:rPr lang="en-US" sz="2000" b="1" dirty="0" smtClean="0">
                <a:latin typeface="Consolas"/>
                <a:cs typeface="Consolas"/>
              </a:rPr>
              <a:t>	}	</a:t>
            </a:r>
            <a:endParaRPr lang="en-US" sz="2000" b="1" dirty="0">
              <a:latin typeface="Consolas"/>
              <a:cs typeface="Consolas"/>
            </a:endParaRPr>
          </a:p>
          <a:p>
            <a:pPr marL="0" indent="0">
              <a:buNone/>
            </a:pPr>
            <a:r>
              <a:rPr lang="en-US" sz="2000" b="1" dirty="0" smtClean="0">
                <a:latin typeface="Consolas"/>
                <a:cs typeface="Consolas"/>
              </a:rPr>
              <a:t>}</a:t>
            </a:r>
            <a:endParaRPr lang="en-US" sz="2000" b="1" dirty="0" smtClean="0">
              <a:latin typeface="Consolas"/>
              <a:cs typeface="Consolas"/>
            </a:endParaRP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Content Placeholder 5" descr="Screen Shot 2016-03-04 at 13.13.13.png"/>
          <p:cNvPicPr>
            <a:picLocks noGrp="1" noChangeAspect="1"/>
          </p:cNvPicPr>
          <p:nvPr>
            <p:ph idx="1"/>
          </p:nvPr>
        </p:nvPicPr>
        <p:blipFill>
          <a:blip r:embed="rId2">
            <a:extLst>
              <a:ext uri="{28A0092B-C50C-407E-A947-70E740481C1C}">
                <a14:useLocalDpi xmlns:a14="http://schemas.microsoft.com/office/drawing/2010/main" val="0"/>
              </a:ext>
            </a:extLst>
          </a:blip>
          <a:srcRect t="2878" b="2878"/>
          <a:stretch>
            <a:fillRect/>
          </a:stretch>
        </p:blipFill>
        <p:spPr>
          <a:xfrm>
            <a:off x="755576" y="1600201"/>
            <a:ext cx="7931224" cy="4361868"/>
          </a:xfrm>
        </p:spPr>
      </p:pic>
    </p:spTree>
    <p:extLst>
      <p:ext uri="{BB962C8B-B14F-4D97-AF65-F5344CB8AC3E}">
        <p14:creationId xmlns:p14="http://schemas.microsoft.com/office/powerpoint/2010/main" val="959263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Destruction</a:t>
            </a:r>
            <a:endParaRPr lang="en-US" dirty="0"/>
          </a:p>
        </p:txBody>
      </p:sp>
      <p:sp>
        <p:nvSpPr>
          <p:cNvPr id="3" name="Content Placeholder 2"/>
          <p:cNvSpPr>
            <a:spLocks noGrp="1"/>
          </p:cNvSpPr>
          <p:nvPr>
            <p:ph idx="1"/>
          </p:nvPr>
        </p:nvSpPr>
        <p:spPr/>
        <p:txBody>
          <a:bodyPr/>
          <a:lstStyle/>
          <a:p>
            <a:r>
              <a:rPr lang="en-US" sz="2000" dirty="0" smtClean="0">
                <a:latin typeface="Wingdings"/>
              </a:rPr>
              <a:t>􏰀</a:t>
            </a:r>
            <a:r>
              <a:rPr lang="en-US" sz="2000" dirty="0" smtClean="0"/>
              <a:t>It </a:t>
            </a:r>
            <a:r>
              <a:rPr lang="en-US" sz="2000" dirty="0"/>
              <a:t>is no longer a programmer </a:t>
            </a:r>
            <a:r>
              <a:rPr lang="en-US" sz="2000" dirty="0" smtClean="0"/>
              <a:t>concern, Java uses </a:t>
            </a:r>
            <a:r>
              <a:rPr lang="en-US" sz="2000" i="1" dirty="0" smtClean="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431026"/>
            <a:ext cx="5904656" cy="373427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dotted notations</a:t>
            </a:r>
            <a:endParaRPr lang="en-US" dirty="0"/>
          </a:p>
        </p:txBody>
      </p:sp>
      <p:sp>
        <p:nvSpPr>
          <p:cNvPr id="3" name="Content Placeholder 2"/>
          <p:cNvSpPr>
            <a:spLocks noGrp="1"/>
          </p:cNvSpPr>
          <p:nvPr>
            <p:ph idx="1"/>
          </p:nvPr>
        </p:nvSpPr>
        <p:spPr/>
        <p:txBody>
          <a:bodyPr>
            <a:normAutofit/>
          </a:bodyPr>
          <a:lstStyle/>
          <a:p>
            <a:r>
              <a:rPr lang="en-US" dirty="0" smtClean="0">
                <a:latin typeface="Wingdings"/>
              </a:rPr>
              <a:t>􏰀</a:t>
            </a:r>
            <a:r>
              <a:rPr lang="en-US" dirty="0" smtClean="0"/>
              <a:t>Dotted </a:t>
            </a:r>
            <a:r>
              <a:rPr lang="en-US" dirty="0"/>
              <a:t>notations can be combined </a:t>
            </a:r>
          </a:p>
          <a:p>
            <a:pPr lvl="1"/>
            <a:r>
              <a:rPr lang="en-US" b="1" dirty="0" err="1"/>
              <a:t>System.out.println</a:t>
            </a:r>
            <a:r>
              <a:rPr lang="en-US" b="1" dirty="0"/>
              <a:t>(“Hello world!”); </a:t>
            </a:r>
            <a:endParaRPr lang="en-US" dirty="0"/>
          </a:p>
          <a:p>
            <a:r>
              <a:rPr lang="en-US" b="1" dirty="0"/>
              <a:t>System </a:t>
            </a:r>
            <a:r>
              <a:rPr lang="en-US" dirty="0"/>
              <a:t>is a Class in package </a:t>
            </a:r>
            <a:r>
              <a:rPr lang="en-US" dirty="0" err="1" smtClean="0"/>
              <a:t>java.lang</a:t>
            </a:r>
            <a:endParaRPr lang="en-US" dirty="0"/>
          </a:p>
          <a:p>
            <a:r>
              <a:rPr lang="en-US" b="1" dirty="0" smtClean="0"/>
              <a:t>Out </a:t>
            </a:r>
            <a:r>
              <a:rPr lang="en-US" dirty="0"/>
              <a:t>is a (static) attribute of System referencing </a:t>
            </a:r>
            <a:r>
              <a:rPr lang="en-US" dirty="0" smtClean="0"/>
              <a:t>an </a:t>
            </a:r>
            <a:r>
              <a:rPr lang="en-US" dirty="0"/>
              <a:t>object of type </a:t>
            </a:r>
            <a:r>
              <a:rPr lang="en-US" b="1" dirty="0" err="1"/>
              <a:t>PrintStream</a:t>
            </a:r>
            <a:r>
              <a:rPr lang="en-US" b="1" dirty="0"/>
              <a:t> </a:t>
            </a:r>
            <a:r>
              <a:rPr lang="en-US" dirty="0"/>
              <a:t>(representing the </a:t>
            </a:r>
            <a:r>
              <a:rPr lang="en-US" dirty="0" smtClean="0"/>
              <a:t>standard </a:t>
            </a:r>
            <a:r>
              <a:rPr lang="en-US" dirty="0"/>
              <a:t>output) </a:t>
            </a:r>
          </a:p>
          <a:p>
            <a:r>
              <a:rPr lang="en-US" b="1" dirty="0" err="1"/>
              <a:t>Println</a:t>
            </a:r>
            <a:r>
              <a:rPr lang="en-US" b="1" dirty="0"/>
              <a:t>() </a:t>
            </a:r>
            <a:r>
              <a:rPr lang="en-US" dirty="0"/>
              <a:t>is a method of </a:t>
            </a:r>
            <a:r>
              <a:rPr lang="en-US" b="1" dirty="0" err="1"/>
              <a:t>PrintStream</a:t>
            </a:r>
            <a:r>
              <a:rPr lang="en-US" b="1" dirty="0"/>
              <a:t> </a:t>
            </a:r>
            <a:r>
              <a:rPr lang="en-US" dirty="0"/>
              <a:t>which prints a text line on the screen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references</a:t>
            </a:r>
            <a:endParaRPr lang="en-US" dirty="0"/>
          </a:p>
        </p:txBody>
      </p:sp>
      <p:sp>
        <p:nvSpPr>
          <p:cNvPr id="3" name="Content Placeholder 2"/>
          <p:cNvSpPr>
            <a:spLocks noGrp="1"/>
          </p:cNvSpPr>
          <p:nvPr>
            <p:ph idx="1"/>
          </p:nvPr>
        </p:nvSpPr>
        <p:spPr/>
        <p:txBody>
          <a:bodyPr>
            <a:normAutofit fontScale="92500"/>
          </a:bodyPr>
          <a:lstStyle/>
          <a:p>
            <a:r>
              <a:rPr lang="en-US" dirty="0" smtClean="0"/>
              <a:t>Only </a:t>
            </a:r>
            <a:r>
              <a:rPr lang="en-US" dirty="0"/>
              <a:t>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Note well: the equality condition is evaluated on the values of the references and NOT on the values of the objects </a:t>
            </a:r>
            <a:r>
              <a:rPr lang="en-US" dirty="0" smtClean="0"/>
              <a:t>!</a:t>
            </a:r>
          </a:p>
          <a:p>
            <a:pPr lvl="1"/>
            <a:r>
              <a:rPr lang="en-US" dirty="0" smtClean="0"/>
              <a:t>The </a:t>
            </a:r>
            <a:r>
              <a:rPr lang="en-US" dirty="0"/>
              <a:t>relational operators tell you whether the references points to the same object in memory </a:t>
            </a:r>
          </a:p>
          <a:p>
            <a:r>
              <a:rPr lang="en-US" dirty="0" smtClean="0">
                <a:latin typeface="Wingdings"/>
              </a:rPr>
              <a:t>􏰀</a:t>
            </a:r>
            <a:r>
              <a:rPr lang="en-US" dirty="0" smtClean="0"/>
              <a:t>Dotted </a:t>
            </a:r>
            <a:r>
              <a:rPr lang="en-US" dirty="0"/>
              <a:t>notation is applicable to object references </a:t>
            </a:r>
          </a:p>
          <a:p>
            <a:r>
              <a:rPr lang="en-US" dirty="0" smtClean="0">
                <a:latin typeface="Wingdings"/>
              </a:rPr>
              <a:t>􏰀</a:t>
            </a:r>
            <a:r>
              <a:rPr lang="en-US" dirty="0" smtClean="0">
                <a:solidFill>
                  <a:srgbClr val="F79646"/>
                </a:solidFill>
              </a:rPr>
              <a:t>There </a:t>
            </a:r>
            <a:r>
              <a:rPr lang="en-US" dirty="0">
                <a:solidFill>
                  <a:srgbClr val="F79646"/>
                </a:solidFill>
              </a:rPr>
              <a:t>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smtClean="0"/>
              <a:t>Package</a:t>
            </a:r>
            <a:endParaRPr lang="it-IT" dirty="0"/>
          </a:p>
        </p:txBody>
      </p:sp>
    </p:spTree>
    <p:extLst>
      <p:ext uri="{BB962C8B-B14F-4D97-AF65-F5344CB8AC3E}">
        <p14:creationId xmlns:p14="http://schemas.microsoft.com/office/powerpoint/2010/main" val="116059647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sz="2800" dirty="0" smtClean="0">
                <a:latin typeface="Wingdings"/>
              </a:rPr>
              <a:t>􏰀</a:t>
            </a:r>
            <a:r>
              <a:rPr lang="en-US" sz="2800" dirty="0" smtClean="0"/>
              <a:t>Class </a:t>
            </a:r>
            <a:r>
              <a:rPr lang="en-US" sz="2800" dirty="0"/>
              <a:t>is a better element of </a:t>
            </a:r>
            <a:r>
              <a:rPr lang="en-US" sz="2800" dirty="0" smtClean="0"/>
              <a:t>modularization </a:t>
            </a:r>
            <a:r>
              <a:rPr lang="en-US" sz="2800" dirty="0"/>
              <a:t>than a </a:t>
            </a:r>
            <a:r>
              <a:rPr lang="en-US" sz="2800" dirty="0" smtClean="0"/>
              <a:t>procedure. But </a:t>
            </a:r>
            <a:r>
              <a:rPr lang="en-US" sz="2800" dirty="0"/>
              <a:t>it is still </a:t>
            </a:r>
            <a:r>
              <a:rPr lang="en-US" sz="2800" dirty="0">
                <a:solidFill>
                  <a:srgbClr val="F79646"/>
                </a:solidFill>
              </a:rPr>
              <a:t>little </a:t>
            </a:r>
            <a:r>
              <a:rPr lang="en-US" sz="2800" dirty="0" smtClean="0">
                <a:solidFill>
                  <a:srgbClr val="F79646"/>
                </a:solidFill>
              </a:rPr>
              <a:t>(100-200 lines on average)</a:t>
            </a:r>
            <a:endParaRPr lang="en-US" sz="2800" dirty="0">
              <a:solidFill>
                <a:srgbClr val="F79646"/>
              </a:solidFill>
            </a:endParaRPr>
          </a:p>
          <a:p>
            <a:r>
              <a:rPr lang="en-US" sz="2800" dirty="0" smtClean="0">
                <a:latin typeface="Wingdings"/>
              </a:rPr>
              <a:t>􏰀</a:t>
            </a:r>
            <a:r>
              <a:rPr lang="en-US" sz="2800" dirty="0" smtClean="0"/>
              <a:t>For </a:t>
            </a:r>
            <a:r>
              <a:rPr lang="en-US" sz="2800" dirty="0"/>
              <a:t>the sake of </a:t>
            </a:r>
            <a:r>
              <a:rPr lang="en-US" sz="2800" dirty="0" smtClean="0">
                <a:solidFill>
                  <a:srgbClr val="F79646"/>
                </a:solidFill>
              </a:rPr>
              <a:t>modularization</a:t>
            </a:r>
            <a:r>
              <a:rPr lang="en-US" sz="2800" dirty="0" smtClean="0"/>
              <a:t>, </a:t>
            </a:r>
            <a:r>
              <a:rPr lang="en-US" sz="2800" dirty="0"/>
              <a:t>Java </a:t>
            </a:r>
            <a:r>
              <a:rPr lang="en-US" sz="2800" dirty="0" smtClean="0"/>
              <a:t>provides packages</a:t>
            </a:r>
            <a:endParaRPr lang="en-US" sz="2800" dirty="0"/>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lstStyle/>
          <a:p>
            <a:r>
              <a:rPr lang="en-US" dirty="0" smtClean="0">
                <a:solidFill>
                  <a:srgbClr val="E46C0A"/>
                </a:solidFill>
                <a:latin typeface="Wingdings"/>
              </a:rPr>
              <a:t>􏰀</a:t>
            </a:r>
            <a:r>
              <a:rPr lang="en-US" dirty="0" smtClean="0">
                <a:solidFill>
                  <a:srgbClr val="E46C0A"/>
                </a:solidFill>
              </a:rPr>
              <a:t>A </a:t>
            </a:r>
            <a:r>
              <a:rPr lang="en-US" dirty="0">
                <a:solidFill>
                  <a:srgbClr val="E46C0A"/>
                </a:solidFill>
              </a:rPr>
              <a:t>package is a logic set of class definitions </a:t>
            </a:r>
          </a:p>
          <a:p>
            <a:r>
              <a:rPr lang="en-US" dirty="0" smtClean="0">
                <a:latin typeface="Wingdings"/>
              </a:rPr>
              <a:t>􏰀</a:t>
            </a:r>
            <a:r>
              <a:rPr lang="en-US" dirty="0" smtClean="0"/>
              <a:t>These </a:t>
            </a:r>
            <a:r>
              <a:rPr lang="en-US" dirty="0"/>
              <a:t>classes are </a:t>
            </a:r>
            <a:r>
              <a:rPr lang="en-US" dirty="0" smtClean="0"/>
              <a:t>all </a:t>
            </a:r>
            <a:r>
              <a:rPr lang="en-US" dirty="0"/>
              <a:t>stored in the same directory </a:t>
            </a:r>
          </a:p>
          <a:p>
            <a:r>
              <a:rPr lang="en-US" dirty="0" smtClean="0">
                <a:latin typeface="Wingdings"/>
              </a:rPr>
              <a:t>􏰀</a:t>
            </a:r>
            <a:r>
              <a:rPr lang="en-US" dirty="0" smtClean="0"/>
              <a:t>Each </a:t>
            </a:r>
            <a:r>
              <a:rPr lang="en-US" dirty="0"/>
              <a:t>package defines a new scope (i.e.</a:t>
            </a:r>
            <a:r>
              <a:rPr lang="en-US" dirty="0">
                <a:solidFill>
                  <a:srgbClr val="F79646"/>
                </a:solidFill>
              </a:rPr>
              <a:t>, it puts </a:t>
            </a:r>
            <a:r>
              <a:rPr lang="en-US" dirty="0" smtClean="0">
                <a:solidFill>
                  <a:srgbClr val="F79646"/>
                </a:solidFill>
              </a:rPr>
              <a:t>additional bounds </a:t>
            </a:r>
            <a:r>
              <a:rPr lang="en-US" dirty="0">
                <a:solidFill>
                  <a:srgbClr val="F79646"/>
                </a:solidFill>
              </a:rPr>
              <a:t>to </a:t>
            </a:r>
            <a:r>
              <a:rPr lang="en-US" dirty="0" smtClean="0">
                <a:solidFill>
                  <a:srgbClr val="F79646"/>
                </a:solidFill>
              </a:rPr>
              <a:t>visibility</a:t>
            </a:r>
            <a:r>
              <a:rPr lang="en-US" dirty="0" smtClean="0"/>
              <a:t>) </a:t>
            </a:r>
            <a:endParaRPr lang="en-US" dirty="0"/>
          </a:p>
          <a:p>
            <a:r>
              <a:rPr lang="en-US" dirty="0" smtClean="0">
                <a:latin typeface="Wingdings"/>
              </a:rPr>
              <a:t>􏰀</a:t>
            </a:r>
            <a:r>
              <a:rPr lang="en-US" dirty="0" smtClean="0"/>
              <a:t>It’s </a:t>
            </a:r>
            <a:r>
              <a:rPr lang="en-US" dirty="0"/>
              <a:t>then possible to use same class names in different </a:t>
            </a:r>
            <a:r>
              <a:rPr lang="en-US" dirty="0" smtClean="0"/>
              <a:t>packages </a:t>
            </a:r>
            <a:r>
              <a:rPr lang="en-US" dirty="0"/>
              <a:t>without </a:t>
            </a:r>
            <a:r>
              <a:rPr lang="en-US" dirty="0" smtClean="0"/>
              <a:t>name conflicts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smtClean="0"/>
              <a:t>names</a:t>
            </a:r>
            <a:endParaRPr lang="en-US" dirty="0"/>
          </a:p>
        </p:txBody>
      </p:sp>
      <p:sp>
        <p:nvSpPr>
          <p:cNvPr id="3" name="Content Placeholder 2"/>
          <p:cNvSpPr>
            <a:spLocks noGrp="1"/>
          </p:cNvSpPr>
          <p:nvPr>
            <p:ph idx="1"/>
          </p:nvPr>
        </p:nvSpPr>
        <p:spPr/>
        <p:txBody>
          <a:bodyPr/>
          <a:lstStyle/>
          <a:p>
            <a:r>
              <a:rPr lang="en-US" dirty="0" smtClean="0">
                <a:latin typeface="Wingdings"/>
              </a:rPr>
              <a:t>􏰀</a:t>
            </a:r>
            <a:r>
              <a:rPr lang="en-US" dirty="0" smtClean="0"/>
              <a:t>A </a:t>
            </a:r>
            <a:r>
              <a:rPr lang="en-US" dirty="0"/>
              <a:t>package is identified by a name with a hierarchic structure (fully qualified name) </a:t>
            </a:r>
          </a:p>
          <a:p>
            <a:pPr lvl="1"/>
            <a:r>
              <a:rPr lang="en-US" dirty="0" err="1" smtClean="0"/>
              <a:t>java.lang.String</a:t>
            </a:r>
            <a:endParaRPr lang="en-US" dirty="0"/>
          </a:p>
          <a:p>
            <a:pPr lvl="1"/>
            <a:r>
              <a:rPr lang="en-US" dirty="0" err="1" smtClean="0">
                <a:solidFill>
                  <a:srgbClr val="F79646"/>
                </a:solidFill>
              </a:rPr>
              <a:t>java.util.Date</a:t>
            </a:r>
            <a:endParaRPr lang="en-US" dirty="0" smtClean="0">
              <a:solidFill>
                <a:srgbClr val="F79646"/>
              </a:solidFill>
            </a:endParaRPr>
          </a:p>
          <a:p>
            <a:pPr lvl="1"/>
            <a:r>
              <a:rPr lang="en-US" dirty="0" err="1">
                <a:solidFill>
                  <a:srgbClr val="F79646"/>
                </a:solidFill>
              </a:rPr>
              <a:t>j</a:t>
            </a:r>
            <a:r>
              <a:rPr lang="en-US" dirty="0" err="1" smtClean="0">
                <a:solidFill>
                  <a:srgbClr val="F79646"/>
                </a:solidFill>
              </a:rPr>
              <a:t>ava.sql.Date</a:t>
            </a:r>
            <a:endParaRPr lang="en-US" dirty="0">
              <a:solidFill>
                <a:srgbClr val="F79646"/>
              </a:solidFill>
            </a:endParaRPr>
          </a:p>
          <a:p>
            <a:r>
              <a:rPr lang="en-US" dirty="0" smtClean="0">
                <a:latin typeface="Wingdings"/>
              </a:rPr>
              <a:t>􏰀</a:t>
            </a:r>
            <a:r>
              <a:rPr lang="en-US" dirty="0" smtClean="0"/>
              <a:t>Conventions </a:t>
            </a:r>
            <a:r>
              <a:rPr lang="en-US" dirty="0"/>
              <a:t>to create unique names </a:t>
            </a:r>
            <a:r>
              <a:rPr lang="en-US" dirty="0" smtClean="0"/>
              <a:t>(Internet </a:t>
            </a:r>
            <a:r>
              <a:rPr lang="en-US" dirty="0"/>
              <a:t>name in reverse </a:t>
            </a:r>
            <a:r>
              <a:rPr lang="en-US" dirty="0" smtClean="0"/>
              <a:t>order)</a:t>
            </a:r>
          </a:p>
          <a:p>
            <a:pPr lvl="1"/>
            <a:r>
              <a:rPr lang="en-US" b="1" dirty="0" err="1"/>
              <a:t>i</a:t>
            </a:r>
            <a:r>
              <a:rPr lang="en-US" b="1" dirty="0" err="1" smtClean="0"/>
              <a:t>t.unimo.myPackage</a:t>
            </a:r>
            <a:r>
              <a:rPr lang="en-US" b="1"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example</a:t>
            </a:r>
            <a:endParaRPr lang="en-US" dirty="0"/>
          </a:p>
        </p:txBody>
      </p:sp>
      <p:sp>
        <p:nvSpPr>
          <p:cNvPr id="3" name="Content Placeholder 2"/>
          <p:cNvSpPr>
            <a:spLocks noGrp="1"/>
          </p:cNvSpPr>
          <p:nvPr>
            <p:ph idx="1"/>
          </p:nvPr>
        </p:nvSpPr>
        <p:spPr/>
        <p:txBody>
          <a:bodyPr>
            <a:normAutofit/>
          </a:bodyPr>
          <a:lstStyle/>
          <a:p>
            <a:r>
              <a:rPr lang="en-US" b="1" dirty="0" smtClean="0">
                <a:latin typeface="Wingdings"/>
              </a:rPr>
              <a:t>􏰀</a:t>
            </a:r>
            <a:r>
              <a:rPr lang="en-US" b="1" dirty="0" err="1" smtClean="0"/>
              <a:t>javax.swing</a:t>
            </a:r>
            <a:r>
              <a:rPr lang="en-US" b="1" dirty="0" smtClean="0"/>
              <a:t> </a:t>
            </a:r>
          </a:p>
          <a:p>
            <a:pPr lvl="1"/>
            <a:r>
              <a:rPr lang="en-US" dirty="0" err="1" smtClean="0"/>
              <a:t>JWindow</a:t>
            </a:r>
            <a:r>
              <a:rPr lang="en-US" dirty="0" smtClean="0"/>
              <a:t> </a:t>
            </a:r>
            <a:endParaRPr lang="en-US" dirty="0"/>
          </a:p>
          <a:p>
            <a:pPr lvl="1"/>
            <a:r>
              <a:rPr lang="en-US" dirty="0" err="1" smtClean="0"/>
              <a:t>JButton</a:t>
            </a:r>
            <a:r>
              <a:rPr lang="en-US" dirty="0" smtClean="0"/>
              <a:t> </a:t>
            </a:r>
          </a:p>
          <a:p>
            <a:pPr lvl="1"/>
            <a:r>
              <a:rPr lang="en-US" dirty="0" err="1" smtClean="0"/>
              <a:t>JMenu</a:t>
            </a:r>
            <a:r>
              <a:rPr lang="en-US" dirty="0" smtClean="0"/>
              <a:t> </a:t>
            </a:r>
            <a:endParaRPr lang="en-US" dirty="0"/>
          </a:p>
          <a:p>
            <a:r>
              <a:rPr lang="en-US" dirty="0" smtClean="0">
                <a:latin typeface="Wingdings"/>
              </a:rPr>
              <a:t>􏰀</a:t>
            </a:r>
            <a:r>
              <a:rPr lang="en-US" b="1" dirty="0" err="1" smtClean="0"/>
              <a:t>javax.swing.event</a:t>
            </a:r>
            <a:r>
              <a:rPr lang="en-US" b="1" dirty="0" smtClean="0"/>
              <a:t> </a:t>
            </a:r>
            <a:r>
              <a:rPr lang="en-US" b="1" dirty="0"/>
              <a:t>(sub-package) </a:t>
            </a:r>
            <a:endParaRPr lang="en-US" b="1" dirty="0" smtClean="0"/>
          </a:p>
          <a:p>
            <a:pPr lvl="1"/>
            <a:r>
              <a:rPr lang="en-US" dirty="0" err="1" smtClean="0"/>
              <a:t>JComponent</a:t>
            </a:r>
            <a:endParaRPr lang="en-US" dirty="0"/>
          </a:p>
          <a:p>
            <a:pPr lvl="1"/>
            <a:r>
              <a:rPr lang="en-US" dirty="0" err="1" smtClean="0"/>
              <a:t>JInternalFrame</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spTree>
    <p:extLst>
      <p:ext uri="{BB962C8B-B14F-4D97-AF65-F5344CB8AC3E}">
        <p14:creationId xmlns:p14="http://schemas.microsoft.com/office/powerpoint/2010/main" val="905441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Definition and </a:t>
            </a:r>
            <a:r>
              <a:rPr lang="en-US" dirty="0"/>
              <a:t>usage </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latin typeface="Wingdings"/>
              </a:rPr>
              <a:t>􏰀</a:t>
            </a:r>
            <a:r>
              <a:rPr lang="en-US" sz="2800" dirty="0" smtClean="0">
                <a:solidFill>
                  <a:srgbClr val="F79646"/>
                </a:solidFill>
              </a:rPr>
              <a:t>Definition</a:t>
            </a:r>
            <a:r>
              <a:rPr lang="en-US" sz="2800" dirty="0" smtClean="0"/>
              <a:t>: Package </a:t>
            </a:r>
            <a:r>
              <a:rPr lang="en-US" sz="2800" dirty="0"/>
              <a:t>statement at the beginning of </a:t>
            </a:r>
            <a:r>
              <a:rPr lang="en-US" sz="2800" dirty="0" smtClean="0"/>
              <a:t>class </a:t>
            </a:r>
            <a:r>
              <a:rPr lang="en-US" sz="2800" dirty="0"/>
              <a:t>file </a:t>
            </a:r>
            <a:endParaRPr lang="en-US" sz="2800" dirty="0" smtClean="0"/>
          </a:p>
          <a:p>
            <a:pPr lvl="1"/>
            <a:r>
              <a:rPr lang="en-US" sz="2400" b="1" dirty="0" smtClean="0"/>
              <a:t>package </a:t>
            </a:r>
            <a:r>
              <a:rPr lang="en-US" sz="2400" b="1" dirty="0" err="1"/>
              <a:t>packageName</a:t>
            </a:r>
            <a:r>
              <a:rPr lang="en-US" sz="2400" b="1" dirty="0"/>
              <a:t>; </a:t>
            </a:r>
            <a:endParaRPr lang="en-US" sz="2400" b="1" dirty="0" smtClean="0"/>
          </a:p>
          <a:p>
            <a:pPr marL="457200" lvl="1" indent="0">
              <a:buNone/>
            </a:pPr>
            <a:endParaRPr lang="en-US" sz="2400" dirty="0"/>
          </a:p>
          <a:p>
            <a:r>
              <a:rPr lang="en-US" sz="2800" dirty="0" smtClean="0">
                <a:latin typeface="Wingdings"/>
              </a:rPr>
              <a:t>􏰀</a:t>
            </a:r>
            <a:r>
              <a:rPr lang="en-US" sz="2800" dirty="0" smtClean="0">
                <a:solidFill>
                  <a:srgbClr val="F79646"/>
                </a:solidFill>
              </a:rPr>
              <a:t>Usage</a:t>
            </a:r>
            <a:r>
              <a:rPr lang="en-US" sz="2800" dirty="0"/>
              <a:t>: </a:t>
            </a:r>
            <a:r>
              <a:rPr lang="en-US" sz="2800" dirty="0" smtClean="0"/>
              <a:t>Import </a:t>
            </a:r>
            <a:r>
              <a:rPr lang="en-US" sz="2800" dirty="0"/>
              <a:t>statement at the beginning of </a:t>
            </a:r>
            <a:r>
              <a:rPr lang="en-US" sz="2800" dirty="0" smtClean="0"/>
              <a:t>class </a:t>
            </a:r>
            <a:r>
              <a:rPr lang="en-US" sz="2800" dirty="0"/>
              <a:t>file </a:t>
            </a:r>
            <a:endParaRPr lang="en-US" sz="2800" dirty="0" smtClean="0"/>
          </a:p>
          <a:p>
            <a:pPr lvl="1"/>
            <a:r>
              <a:rPr lang="en-US" sz="2000" b="1" dirty="0" smtClean="0"/>
              <a:t>import </a:t>
            </a:r>
            <a:r>
              <a:rPr lang="en-US" sz="2000" b="1" dirty="0" err="1"/>
              <a:t>packageName.className</a:t>
            </a:r>
            <a:r>
              <a:rPr lang="en-US" sz="2000" b="1" dirty="0"/>
              <a:t>; </a:t>
            </a:r>
            <a:endParaRPr lang="en-US" sz="2000" dirty="0"/>
          </a:p>
          <a:p>
            <a:pPr lvl="1"/>
            <a:r>
              <a:rPr lang="en-US" sz="2400" b="1" dirty="0" smtClean="0"/>
              <a:t>import </a:t>
            </a:r>
            <a:r>
              <a:rPr lang="en-US" sz="2400" b="1" dirty="0" err="1"/>
              <a:t>java.awt</a:t>
            </a:r>
            <a:r>
              <a:rPr lang="en-US" sz="2400" b="1" dirty="0"/>
              <a:t>.*; </a:t>
            </a:r>
            <a:endParaRPr lang="en-US" sz="2400" dirty="0"/>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smtClean="0">
                <a:latin typeface="Wingdings"/>
              </a:rPr>
              <a:t>􏰀</a:t>
            </a:r>
            <a:r>
              <a:rPr lang="en-US" sz="2800" dirty="0" smtClean="0"/>
              <a:t>Referring </a:t>
            </a:r>
            <a:r>
              <a:rPr lang="en-US" sz="2800" dirty="0"/>
              <a:t>to a method/class of a package </a:t>
            </a:r>
          </a:p>
          <a:p>
            <a:pPr marL="0" indent="0">
              <a:buNone/>
            </a:pPr>
            <a:r>
              <a:rPr lang="en-US" sz="2800" b="1" dirty="0" err="1"/>
              <a:t>int</a:t>
            </a:r>
            <a:r>
              <a:rPr lang="en-US" sz="2800" b="1" dirty="0"/>
              <a:t> </a:t>
            </a:r>
            <a:r>
              <a:rPr lang="en-US" sz="2800" b="1" dirty="0" err="1"/>
              <a:t>i</a:t>
            </a:r>
            <a:r>
              <a:rPr lang="en-US" sz="2800" b="1" dirty="0"/>
              <a:t> = </a:t>
            </a:r>
            <a:r>
              <a:rPr lang="en-US" sz="2800" b="1" dirty="0" err="1"/>
              <a:t>myPackage.Console.readInt</a:t>
            </a:r>
            <a:r>
              <a:rPr lang="en-US" sz="2800" b="1" dirty="0"/>
              <a:t>() </a:t>
            </a:r>
            <a:endParaRPr lang="en-US" sz="2800" dirty="0"/>
          </a:p>
          <a:p>
            <a:r>
              <a:rPr lang="en-US" sz="2800" dirty="0" smtClean="0">
                <a:latin typeface="Wingdings"/>
              </a:rPr>
              <a:t>􏰀</a:t>
            </a:r>
            <a:r>
              <a:rPr lang="en-US" sz="2800" dirty="0" smtClean="0"/>
              <a:t>If </a:t>
            </a:r>
            <a:r>
              <a:rPr lang="en-US" sz="2800" dirty="0"/>
              <a:t>two packages define a class with the </a:t>
            </a:r>
            <a:r>
              <a:rPr lang="en-US" sz="2800" dirty="0" smtClean="0"/>
              <a:t>same </a:t>
            </a:r>
            <a:r>
              <a:rPr lang="en-US" sz="2800" dirty="0"/>
              <a:t>name, they cannot be both </a:t>
            </a:r>
            <a:r>
              <a:rPr lang="en-US" sz="2800" dirty="0" smtClean="0"/>
              <a:t>imported. If </a:t>
            </a:r>
            <a:r>
              <a:rPr lang="en-US" sz="2800" dirty="0"/>
              <a:t>you need both classes you have to use one of them with its fully-qualified name: </a:t>
            </a:r>
          </a:p>
          <a:p>
            <a:pPr marL="0" indent="0">
              <a:buNone/>
            </a:pPr>
            <a:r>
              <a:rPr lang="en-US" sz="2800" b="1" dirty="0"/>
              <a:t>import </a:t>
            </a:r>
            <a:r>
              <a:rPr lang="en-US" sz="2800" b="1" dirty="0" err="1"/>
              <a:t>java.sql.Date</a:t>
            </a:r>
            <a:r>
              <a:rPr lang="en-US" sz="2800" b="1" dirty="0"/>
              <a:t>;</a:t>
            </a:r>
            <a:br>
              <a:rPr lang="en-US" sz="2800" b="1" dirty="0"/>
            </a:br>
            <a:r>
              <a:rPr lang="en-US" sz="2800" b="1" dirty="0"/>
              <a:t>Date d1; // </a:t>
            </a:r>
            <a:r>
              <a:rPr lang="en-US" sz="2800" b="1" dirty="0" err="1"/>
              <a:t>java.sql.Date</a:t>
            </a:r>
            <a:r>
              <a:rPr lang="en-US" sz="2800" b="1" dirty="0"/>
              <a:t/>
            </a:r>
            <a:br>
              <a:rPr lang="en-US" sz="2800" b="1" dirty="0"/>
            </a:br>
            <a:r>
              <a:rPr lang="en-US" sz="2800" b="1" dirty="0" err="1"/>
              <a:t>java.util.Date</a:t>
            </a:r>
            <a:r>
              <a:rPr lang="en-US" sz="2800" b="1" dirty="0"/>
              <a:t> d2 = new </a:t>
            </a:r>
            <a:r>
              <a:rPr lang="en-US" sz="2800" b="1" dirty="0" err="1"/>
              <a:t>java.util.Date</a:t>
            </a:r>
            <a:r>
              <a:rPr lang="en-US" sz="2800" b="1" dirty="0"/>
              <a:t>(); </a:t>
            </a:r>
            <a:endParaRPr lang="en-US" sz="2800" dirty="0"/>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(Compiled)</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628800"/>
            <a:ext cx="6911444" cy="4536504"/>
          </a:xfrm>
          <a:prstGeom prst="rect">
            <a:avLst/>
          </a:prstGeom>
        </p:spPr>
      </p:pic>
    </p:spTree>
    <p:extLst>
      <p:ext uri="{BB962C8B-B14F-4D97-AF65-F5344CB8AC3E}">
        <p14:creationId xmlns:p14="http://schemas.microsoft.com/office/powerpoint/2010/main" val="705320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a:t>
            </a:r>
            <a:r>
              <a:rPr lang="en-US" dirty="0" smtClean="0"/>
              <a:t>scope</a:t>
            </a:r>
            <a:endParaRPr lang="en-US" dirty="0"/>
          </a:p>
        </p:txBody>
      </p:sp>
      <p:sp>
        <p:nvSpPr>
          <p:cNvPr id="3" name="Content Placeholder 2"/>
          <p:cNvSpPr>
            <a:spLocks noGrp="1"/>
          </p:cNvSpPr>
          <p:nvPr>
            <p:ph idx="1"/>
          </p:nvPr>
        </p:nvSpPr>
        <p:spPr/>
        <p:txBody>
          <a:bodyPr/>
          <a:lstStyle/>
          <a:p>
            <a:r>
              <a:rPr lang="en-US" dirty="0" smtClean="0">
                <a:latin typeface="Wingdings"/>
              </a:rPr>
              <a:t>􏰀</a:t>
            </a:r>
            <a:r>
              <a:rPr lang="en-US" dirty="0" smtClean="0"/>
              <a:t>Scope </a:t>
            </a:r>
            <a:r>
              <a:rPr lang="en-US" dirty="0"/>
              <a:t>rules also apply to packages </a:t>
            </a:r>
          </a:p>
          <a:p>
            <a:r>
              <a:rPr lang="en-US" dirty="0" smtClean="0">
                <a:latin typeface="Wingdings"/>
              </a:rPr>
              <a:t>􏰀</a:t>
            </a:r>
            <a:r>
              <a:rPr lang="en-US" dirty="0" smtClean="0">
                <a:solidFill>
                  <a:srgbClr val="F79646"/>
                </a:solidFill>
              </a:rPr>
              <a:t>The interface </a:t>
            </a:r>
            <a:r>
              <a:rPr lang="en-US" dirty="0">
                <a:solidFill>
                  <a:srgbClr val="F79646"/>
                </a:solidFill>
              </a:rPr>
              <a:t>of a package is the set of public classes contained in the package </a:t>
            </a:r>
          </a:p>
          <a:p>
            <a:r>
              <a:rPr lang="en-US" dirty="0" smtClean="0">
                <a:latin typeface="Wingdings"/>
              </a:rPr>
              <a:t>􏰀</a:t>
            </a:r>
            <a:r>
              <a:rPr lang="en-US" dirty="0" smtClean="0"/>
              <a:t>Hints </a:t>
            </a:r>
            <a:endParaRPr lang="en-US" dirty="0"/>
          </a:p>
          <a:p>
            <a:pPr lvl="1"/>
            <a:r>
              <a:rPr lang="en-US" dirty="0"/>
              <a:t>Consider a package as an entity of </a:t>
            </a:r>
            <a:r>
              <a:rPr lang="en-US" dirty="0" smtClean="0"/>
              <a:t>modularization</a:t>
            </a:r>
          </a:p>
          <a:p>
            <a:pPr lvl="1"/>
            <a:r>
              <a:rPr lang="en-US" dirty="0" smtClean="0"/>
              <a:t>Minimize </a:t>
            </a:r>
            <a:r>
              <a:rPr lang="en-US" dirty="0"/>
              <a:t>the number of classes, attributes, methods visible outside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70</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smtClean="0">
                <a:latin typeface="Wingdings"/>
              </a:rPr>
              <a:t>􏰀</a:t>
            </a:r>
            <a:r>
              <a:rPr lang="en-US" sz="2800" dirty="0" smtClean="0"/>
              <a:t>Represent </a:t>
            </a:r>
            <a:r>
              <a:rPr lang="en-US" sz="2800" dirty="0"/>
              <a:t>properties </a:t>
            </a:r>
            <a:r>
              <a:rPr lang="en-US" sz="2800" dirty="0" smtClean="0"/>
              <a:t>(attributes) and behaviors (methods) which </a:t>
            </a:r>
            <a:r>
              <a:rPr lang="en-US" sz="2800" dirty="0"/>
              <a:t>are common to all instances of an object </a:t>
            </a:r>
          </a:p>
          <a:p>
            <a:r>
              <a:rPr lang="en-US" sz="2800" dirty="0" smtClean="0">
                <a:latin typeface="Wingdings"/>
              </a:rPr>
              <a:t>􏰀</a:t>
            </a:r>
            <a:r>
              <a:rPr lang="en-US" sz="2800" dirty="0"/>
              <a:t>T</a:t>
            </a:r>
            <a:r>
              <a:rPr lang="en-US" sz="2800" dirty="0" smtClean="0"/>
              <a:t>hey </a:t>
            </a:r>
            <a:r>
              <a:rPr lang="en-US" sz="2800" dirty="0"/>
              <a:t>exist even when no object has been </a:t>
            </a:r>
            <a:r>
              <a:rPr lang="en-US" sz="2800" dirty="0" smtClean="0"/>
              <a:t>instantiated!</a:t>
            </a:r>
            <a:endParaRPr lang="en-US" sz="2800" dirty="0"/>
          </a:p>
          <a:p>
            <a:r>
              <a:rPr lang="en-US" sz="2800" dirty="0" smtClean="0">
                <a:latin typeface="Wingdings"/>
              </a:rPr>
              <a:t>􏰀</a:t>
            </a:r>
            <a:r>
              <a:rPr lang="en-US" sz="2800" dirty="0" smtClean="0"/>
              <a:t>They </a:t>
            </a:r>
            <a:r>
              <a:rPr lang="en-US" sz="2800" dirty="0"/>
              <a:t>are defined with the </a:t>
            </a:r>
            <a:r>
              <a:rPr lang="en-US" sz="2800" dirty="0">
                <a:solidFill>
                  <a:srgbClr val="F79646"/>
                </a:solidFill>
              </a:rPr>
              <a:t>static</a:t>
            </a:r>
            <a:r>
              <a:rPr lang="en-US" sz="2800" dirty="0"/>
              <a:t> modifier </a:t>
            </a:r>
          </a:p>
          <a:p>
            <a:r>
              <a:rPr lang="en-US" sz="2800" dirty="0" smtClean="0">
                <a:latin typeface="Wingdings"/>
              </a:rPr>
              <a:t>􏰀</a:t>
            </a:r>
            <a:r>
              <a:rPr lang="en-US" sz="2800" dirty="0" smtClean="0"/>
              <a:t>Access</a:t>
            </a:r>
            <a:r>
              <a:rPr lang="en-US" sz="2800" dirty="0"/>
              <a:t>: </a:t>
            </a:r>
            <a:r>
              <a:rPr lang="en-US" sz="2800" i="1" dirty="0" err="1" smtClean="0"/>
              <a:t>ClassName.attributename|methodname</a:t>
            </a:r>
            <a:endParaRPr lang="en-US" sz="2800" i="1" dirty="0" smtClean="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a:bodyPr>
          <a:lstStyle/>
          <a:p>
            <a:pPr marL="0" indent="0">
              <a:buNone/>
            </a:pPr>
            <a:r>
              <a:rPr lang="en-US" sz="2000" b="1" i="1" dirty="0" smtClean="0">
                <a:latin typeface="Consolas"/>
                <a:cs typeface="Consolas"/>
              </a:rPr>
              <a:t>Class </a:t>
            </a:r>
            <a:r>
              <a:rPr lang="en-US" sz="2000" b="1" i="1" dirty="0">
                <a:latin typeface="Consolas"/>
                <a:cs typeface="Consolas"/>
              </a:rPr>
              <a:t>C</a:t>
            </a:r>
            <a:r>
              <a:rPr lang="en-US" sz="2000" b="1" i="1" dirty="0" smtClean="0">
                <a:latin typeface="Consolas"/>
                <a:cs typeface="Consolas"/>
              </a:rPr>
              <a:t>ar {</a:t>
            </a:r>
          </a:p>
          <a:p>
            <a:pPr marL="0" indent="0">
              <a:buNone/>
            </a:pPr>
            <a:r>
              <a:rPr lang="en-US" sz="2000" b="1" dirty="0" smtClean="0">
                <a:latin typeface="Consolas"/>
                <a:cs typeface="Consolas"/>
              </a:rPr>
              <a:t>	static final </a:t>
            </a:r>
            <a:r>
              <a:rPr lang="en-US" sz="2000" b="1" dirty="0" err="1" smtClean="0">
                <a:latin typeface="Consolas"/>
                <a:cs typeface="Consolas"/>
              </a:rPr>
              <a:t>int</a:t>
            </a:r>
            <a:r>
              <a:rPr lang="en-US" sz="2000" b="1" dirty="0" smtClean="0">
                <a:latin typeface="Consolas"/>
                <a:cs typeface="Consolas"/>
              </a:rPr>
              <a:t> </a:t>
            </a:r>
            <a:r>
              <a:rPr lang="en-US" sz="2000" b="1" dirty="0" err="1" smtClean="0">
                <a:latin typeface="Consolas"/>
                <a:cs typeface="Consolas"/>
              </a:rPr>
              <a:t>nWheels</a:t>
            </a:r>
            <a:r>
              <a:rPr lang="en-US" sz="2000" b="1" dirty="0" smtClean="0">
                <a:latin typeface="Consolas"/>
                <a:cs typeface="Consolas"/>
              </a:rPr>
              <a:t> </a:t>
            </a:r>
            <a:r>
              <a:rPr lang="en-US" sz="2000" b="1" dirty="0">
                <a:latin typeface="Consolas"/>
                <a:cs typeface="Consolas"/>
              </a:rPr>
              <a:t>= 4; </a:t>
            </a:r>
            <a:endParaRPr lang="en-US" sz="2000" b="1" dirty="0" smtClean="0">
              <a:latin typeface="Consolas"/>
              <a:cs typeface="Consolas"/>
            </a:endParaRPr>
          </a:p>
          <a:p>
            <a:pPr marL="0" indent="0">
              <a:buNone/>
            </a:pPr>
            <a:r>
              <a:rPr lang="en-US" sz="2000" b="1" dirty="0">
                <a:latin typeface="Consolas"/>
                <a:cs typeface="Consolas"/>
              </a:rPr>
              <a:t>	</a:t>
            </a:r>
            <a:r>
              <a:rPr lang="en-US" sz="2000" b="1" dirty="0" smtClean="0">
                <a:latin typeface="Consolas"/>
                <a:cs typeface="Consolas"/>
              </a:rPr>
              <a:t>/* </a:t>
            </a:r>
            <a:r>
              <a:rPr lang="mr-IN" sz="2000" b="1" dirty="0" smtClean="0">
                <a:latin typeface="Consolas"/>
                <a:cs typeface="Consolas"/>
              </a:rPr>
              <a:t>…</a:t>
            </a:r>
            <a:r>
              <a:rPr lang="it-IT" sz="2000" b="1" dirty="0" smtClean="0">
                <a:latin typeface="Consolas"/>
                <a:cs typeface="Consolas"/>
              </a:rPr>
              <a:t> */</a:t>
            </a:r>
            <a:endParaRPr lang="en-US" sz="2000" b="1" dirty="0" smtClean="0">
              <a:latin typeface="Consolas"/>
              <a:cs typeface="Consolas"/>
            </a:endParaRPr>
          </a:p>
          <a:p>
            <a:pPr marL="0" indent="0">
              <a:buNone/>
            </a:pPr>
            <a:r>
              <a:rPr lang="en-US" sz="2000" b="1" dirty="0" smtClean="0">
                <a:latin typeface="Consolas"/>
                <a:cs typeface="Consolas"/>
              </a:rPr>
              <a:t>} </a:t>
            </a:r>
          </a:p>
          <a:p>
            <a:pPr marL="0" indent="0">
              <a:buNone/>
            </a:pPr>
            <a:endParaRPr lang="en-US" sz="2000" b="1" dirty="0" smtClean="0">
              <a:latin typeface="Consolas"/>
              <a:cs typeface="Consolas"/>
            </a:endParaRPr>
          </a:p>
          <a:p>
            <a:pPr marL="0" indent="0">
              <a:buNone/>
            </a:pPr>
            <a:r>
              <a:rPr lang="en-US" sz="2000" b="1" dirty="0">
                <a:latin typeface="Consolas"/>
                <a:cs typeface="Consolas"/>
              </a:rPr>
              <a:t>p</a:t>
            </a:r>
            <a:r>
              <a:rPr lang="en-US" sz="2000" b="1" dirty="0" smtClean="0">
                <a:latin typeface="Consolas"/>
                <a:cs typeface="Consolas"/>
              </a:rPr>
              <a:t>ublic static void main(String[] </a:t>
            </a:r>
            <a:r>
              <a:rPr lang="en-US" sz="2000" b="1" dirty="0" err="1" smtClean="0">
                <a:latin typeface="Consolas"/>
                <a:cs typeface="Consolas"/>
              </a:rPr>
              <a:t>args</a:t>
            </a:r>
            <a:r>
              <a:rPr lang="en-US" sz="2000" b="1" dirty="0" smtClean="0">
                <a:latin typeface="Consolas"/>
                <a:cs typeface="Consolas"/>
              </a:rPr>
              <a:t>) {</a:t>
            </a:r>
          </a:p>
          <a:p>
            <a:pPr marL="0" indent="0">
              <a:buNone/>
            </a:pPr>
            <a:r>
              <a:rPr lang="en-US" sz="2000" b="1" dirty="0">
                <a:latin typeface="Consolas"/>
                <a:cs typeface="Consolas"/>
              </a:rPr>
              <a:t>	</a:t>
            </a:r>
            <a:r>
              <a:rPr lang="en-US" sz="2000" b="1" dirty="0" smtClean="0">
                <a:latin typeface="Consolas"/>
                <a:cs typeface="Consolas"/>
              </a:rPr>
              <a:t>/* access to a static attribute */</a:t>
            </a:r>
            <a:endParaRPr lang="en-US" sz="2000" b="1" dirty="0">
              <a:latin typeface="Consolas"/>
              <a:cs typeface="Consolas"/>
            </a:endParaRPr>
          </a:p>
          <a:p>
            <a:pPr marL="0" indent="0">
              <a:buNone/>
            </a:pPr>
            <a:r>
              <a:rPr lang="en-US" sz="2000" b="1" dirty="0" smtClean="0">
                <a:latin typeface="Consolas"/>
                <a:cs typeface="Consolas"/>
              </a:rPr>
              <a:t>	</a:t>
            </a:r>
            <a:r>
              <a:rPr lang="en-US" sz="2000" b="1" dirty="0" err="1" smtClean="0">
                <a:latin typeface="Consolas"/>
                <a:cs typeface="Consolas"/>
              </a:rPr>
              <a:t>int</a:t>
            </a:r>
            <a:r>
              <a:rPr lang="en-US" sz="2000" b="1" dirty="0" smtClean="0">
                <a:latin typeface="Consolas"/>
                <a:cs typeface="Consolas"/>
              </a:rPr>
              <a:t> n </a:t>
            </a:r>
            <a:r>
              <a:rPr lang="en-US" sz="2000" b="1" dirty="0">
                <a:latin typeface="Consolas"/>
                <a:cs typeface="Consolas"/>
              </a:rPr>
              <a:t>= </a:t>
            </a:r>
            <a:r>
              <a:rPr lang="en-US" sz="2000" b="1" dirty="0" err="1" smtClean="0">
                <a:solidFill>
                  <a:schemeClr val="accent6">
                    <a:lumMod val="75000"/>
                  </a:schemeClr>
                </a:solidFill>
                <a:latin typeface="Consolas"/>
                <a:cs typeface="Consolas"/>
              </a:rPr>
              <a:t>Car.nWheels</a:t>
            </a:r>
            <a:r>
              <a:rPr lang="en-US" sz="2000" b="1" dirty="0">
                <a:latin typeface="Consolas"/>
                <a:cs typeface="Consolas"/>
              </a:rPr>
              <a:t>; </a:t>
            </a:r>
            <a:endParaRPr lang="en-US" sz="2000" b="1" dirty="0" smtClean="0">
              <a:latin typeface="Consolas"/>
              <a:cs typeface="Consolas"/>
            </a:endParaRPr>
          </a:p>
          <a:p>
            <a:pPr marL="0" indent="0">
              <a:buNone/>
            </a:pPr>
            <a:r>
              <a:rPr lang="en-US" sz="2000" b="1" dirty="0">
                <a:latin typeface="Consolas"/>
                <a:cs typeface="Consolas"/>
              </a:rPr>
              <a:t>	</a:t>
            </a:r>
            <a:r>
              <a:rPr lang="mr-IN" sz="2000" b="1" dirty="0" smtClean="0">
                <a:latin typeface="Consolas"/>
                <a:cs typeface="Consolas"/>
              </a:rPr>
              <a:t>…</a:t>
            </a:r>
            <a:endParaRPr lang="it-IT" sz="2000" b="1" dirty="0" smtClean="0">
              <a:latin typeface="Consolas"/>
              <a:cs typeface="Consolas"/>
            </a:endParaRPr>
          </a:p>
          <a:p>
            <a:pPr marL="0" indent="0">
              <a:buNone/>
            </a:pPr>
            <a:r>
              <a:rPr lang="it-IT" sz="2000" b="1" dirty="0">
                <a:latin typeface="Consolas"/>
                <a:cs typeface="Consolas"/>
              </a:rPr>
              <a:t>	</a:t>
            </a:r>
            <a:r>
              <a:rPr lang="it-IT" sz="2000" b="1" dirty="0" smtClean="0">
                <a:latin typeface="Consolas"/>
                <a:cs typeface="Consolas"/>
              </a:rPr>
              <a:t>/* </a:t>
            </a:r>
            <a:r>
              <a:rPr lang="it-IT" sz="2000" b="1" dirty="0" err="1" smtClean="0">
                <a:latin typeface="Consolas"/>
                <a:cs typeface="Consolas"/>
              </a:rPr>
              <a:t>access</a:t>
            </a:r>
            <a:r>
              <a:rPr lang="it-IT" sz="2000" b="1" dirty="0" smtClean="0">
                <a:latin typeface="Consolas"/>
                <a:cs typeface="Consolas"/>
              </a:rPr>
              <a:t> to a </a:t>
            </a:r>
            <a:r>
              <a:rPr lang="it-IT" sz="2000" b="1" dirty="0" err="1" smtClean="0">
                <a:latin typeface="Consolas"/>
                <a:cs typeface="Consolas"/>
              </a:rPr>
              <a:t>static</a:t>
            </a:r>
            <a:r>
              <a:rPr lang="it-IT" sz="2000" b="1" dirty="0" smtClean="0">
                <a:latin typeface="Consolas"/>
                <a:cs typeface="Consolas"/>
              </a:rPr>
              <a:t> </a:t>
            </a:r>
            <a:r>
              <a:rPr lang="it-IT" sz="2000" b="1" dirty="0" err="1" smtClean="0">
                <a:latin typeface="Consolas"/>
                <a:cs typeface="Consolas"/>
              </a:rPr>
              <a:t>method</a:t>
            </a:r>
            <a:r>
              <a:rPr lang="it-IT" sz="2000" b="1" dirty="0" smtClean="0">
                <a:latin typeface="Consolas"/>
                <a:cs typeface="Consolas"/>
              </a:rPr>
              <a:t> */</a:t>
            </a:r>
            <a:endParaRPr lang="en-US" sz="2000" b="1" dirty="0" smtClean="0">
              <a:latin typeface="Consolas"/>
              <a:cs typeface="Consolas"/>
            </a:endParaRPr>
          </a:p>
          <a:p>
            <a:pPr marL="0" indent="0">
              <a:buNone/>
            </a:pPr>
            <a:r>
              <a:rPr lang="en-US" sz="2000" b="1" i="1" dirty="0" smtClean="0">
                <a:latin typeface="Consolas"/>
                <a:cs typeface="Consolas"/>
              </a:rPr>
              <a:t>	Double </a:t>
            </a:r>
            <a:r>
              <a:rPr lang="en-US" sz="2000" b="1" i="1" dirty="0" err="1">
                <a:latin typeface="Consolas"/>
                <a:cs typeface="Consolas"/>
              </a:rPr>
              <a:t>cos</a:t>
            </a:r>
            <a:r>
              <a:rPr lang="en-US" sz="2000" b="1" i="1" dirty="0">
                <a:latin typeface="Consolas"/>
                <a:cs typeface="Consolas"/>
              </a:rPr>
              <a:t> = </a:t>
            </a:r>
            <a:r>
              <a:rPr lang="en-US" sz="2000" b="1" i="1" dirty="0" err="1">
                <a:solidFill>
                  <a:srgbClr val="E46C0A"/>
                </a:solidFill>
                <a:latin typeface="Consolas"/>
                <a:cs typeface="Consolas"/>
              </a:rPr>
              <a:t>Math.cos</a:t>
            </a:r>
            <a:r>
              <a:rPr lang="en-US" sz="2000" b="1" i="1" dirty="0" smtClean="0">
                <a:solidFill>
                  <a:srgbClr val="E46C0A"/>
                </a:solidFill>
                <a:latin typeface="Consolas"/>
                <a:cs typeface="Consolas"/>
              </a:rPr>
              <a:t>();</a:t>
            </a:r>
          </a:p>
          <a:p>
            <a:pPr marL="0" indent="0">
              <a:buNone/>
            </a:pPr>
            <a:r>
              <a:rPr lang="en-US" sz="2000" b="1" i="1" dirty="0">
                <a:latin typeface="Consolas"/>
                <a:cs typeface="Consolas"/>
              </a:rPr>
              <a:t>}</a:t>
            </a:r>
            <a:endParaRPr lang="en-US" sz="2000" b="1" dirty="0">
              <a:latin typeface="Consolas"/>
              <a:cs typeface="Consolas"/>
            </a:endParaRPr>
          </a:p>
          <a:p>
            <a:pPr marL="0" indent="0">
              <a:buNone/>
            </a:pPr>
            <a:endParaRPr lang="en-US" sz="2000" b="1" dirty="0">
              <a:latin typeface="Courier"/>
              <a:cs typeface="Courier"/>
            </a:endParaRPr>
          </a:p>
          <a:p>
            <a:endParaRPr lang="en-US" i="1"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a:t>
            </a:r>
            <a:r>
              <a:rPr lang="en-US" dirty="0" smtClean="0"/>
              <a:t>In </a:t>
            </a:r>
            <a:r>
              <a:rPr lang="en-US" dirty="0"/>
              <a:t>an ideal OO world, there are </a:t>
            </a:r>
            <a:r>
              <a:rPr lang="en-US" dirty="0" smtClean="0"/>
              <a:t>only classes </a:t>
            </a:r>
            <a:r>
              <a:rPr lang="en-US" dirty="0"/>
              <a:t>and objects</a:t>
            </a:r>
          </a:p>
          <a:p>
            <a:r>
              <a:rPr lang="en-US" dirty="0" smtClean="0"/>
              <a:t>For </a:t>
            </a:r>
            <a:r>
              <a:rPr lang="en-US" dirty="0"/>
              <a:t>the sake of </a:t>
            </a:r>
            <a:r>
              <a:rPr lang="en-US" dirty="0">
                <a:solidFill>
                  <a:schemeClr val="accent6">
                    <a:lumMod val="75000"/>
                  </a:schemeClr>
                </a:solidFill>
              </a:rPr>
              <a:t>efficiency</a:t>
            </a:r>
            <a:r>
              <a:rPr lang="en-US" dirty="0"/>
              <a:t>, Java </a:t>
            </a:r>
            <a:r>
              <a:rPr lang="en-US" dirty="0" smtClean="0"/>
              <a:t>use primitive </a:t>
            </a:r>
            <a:r>
              <a:rPr lang="en-US" dirty="0"/>
              <a:t>types (</a:t>
            </a:r>
            <a:r>
              <a:rPr lang="en-US" dirty="0" err="1"/>
              <a:t>int</a:t>
            </a:r>
            <a:r>
              <a:rPr lang="en-US" dirty="0"/>
              <a:t>, float, etc.)</a:t>
            </a:r>
          </a:p>
          <a:p>
            <a:r>
              <a:rPr lang="en-US" dirty="0" smtClean="0">
                <a:solidFill>
                  <a:srgbClr val="E46C0A"/>
                </a:solidFill>
              </a:rPr>
              <a:t>Wrapper </a:t>
            </a:r>
            <a:r>
              <a:rPr lang="en-US" dirty="0">
                <a:solidFill>
                  <a:srgbClr val="E46C0A"/>
                </a:solidFill>
              </a:rPr>
              <a:t>classes are object versions </a:t>
            </a:r>
            <a:r>
              <a:rPr lang="en-US" dirty="0" smtClean="0">
                <a:solidFill>
                  <a:srgbClr val="E46C0A"/>
                </a:solidFill>
              </a:rPr>
              <a:t>of the </a:t>
            </a:r>
            <a:r>
              <a:rPr lang="en-US" dirty="0">
                <a:solidFill>
                  <a:srgbClr val="E46C0A"/>
                </a:solidFill>
              </a:rPr>
              <a:t>primitive types</a:t>
            </a:r>
          </a:p>
          <a:p>
            <a:r>
              <a:rPr lang="en-US" dirty="0" smtClean="0"/>
              <a:t>They provide </a:t>
            </a:r>
            <a:r>
              <a:rPr lang="en-US" dirty="0" smtClean="0">
                <a:solidFill>
                  <a:srgbClr val="E46C0A"/>
                </a:solidFill>
              </a:rPr>
              <a:t>conversion </a:t>
            </a:r>
            <a:r>
              <a:rPr lang="en-US" dirty="0" smtClean="0"/>
              <a:t>operations among Strings, Objects, and primitive types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a:t>
            </a:r>
            <a:endParaRPr lang="en-US" dirty="0"/>
          </a:p>
        </p:txBody>
      </p:sp>
      <p:pic>
        <p:nvPicPr>
          <p:cNvPr id="5" name="Content Placeholder 4" descr="Screen Shot 2016-03-09 at 16.43.28.png"/>
          <p:cNvPicPr>
            <a:picLocks noGrp="1" noChangeAspect="1"/>
          </p:cNvPicPr>
          <p:nvPr>
            <p:ph idx="1"/>
          </p:nvPr>
        </p:nvPicPr>
        <p:blipFill>
          <a:blip r:embed="rId2">
            <a:extLst>
              <a:ext uri="{28A0092B-C50C-407E-A947-70E740481C1C}">
                <a14:useLocalDpi xmlns:a14="http://schemas.microsoft.com/office/drawing/2010/main" val="0"/>
              </a:ext>
            </a:extLst>
          </a:blip>
          <a:srcRect l="-957" r="-957"/>
          <a:stretch>
            <a:fillRect/>
          </a:stretch>
        </p:blipFill>
        <p:spPr>
          <a:xfrm>
            <a:off x="1249288" y="1600200"/>
            <a:ext cx="7283152" cy="4005453"/>
          </a:xfrm>
        </p:spPr>
      </p:pic>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34742740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 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onsolas"/>
                <a:cs typeface="Consolas"/>
              </a:rPr>
              <a:t>Integer </a:t>
            </a:r>
            <a:r>
              <a:rPr lang="en-US" sz="2400" dirty="0" err="1">
                <a:latin typeface="Consolas"/>
                <a:cs typeface="Consolas"/>
              </a:rPr>
              <a:t>obj</a:t>
            </a:r>
            <a:r>
              <a:rPr lang="en-US" sz="2400" dirty="0">
                <a:latin typeface="Consolas"/>
                <a:cs typeface="Consolas"/>
              </a:rPr>
              <a:t> = new Integer(88);</a:t>
            </a:r>
          </a:p>
          <a:p>
            <a:pPr marL="0" indent="0">
              <a:buNone/>
            </a:pPr>
            <a:r>
              <a:rPr lang="en-US" sz="2400" dirty="0">
                <a:latin typeface="Consolas"/>
                <a:cs typeface="Consolas"/>
              </a:rPr>
              <a:t>String s = </a:t>
            </a:r>
            <a:r>
              <a:rPr lang="en-US" sz="2400" dirty="0" err="1">
                <a:latin typeface="Consolas"/>
                <a:cs typeface="Consolas"/>
              </a:rPr>
              <a:t>obj.toString</a:t>
            </a:r>
            <a:r>
              <a:rPr lang="en-US" sz="2400" dirty="0">
                <a:latin typeface="Consolas"/>
                <a:cs typeface="Consolas"/>
              </a:rPr>
              <a:t>();</a:t>
            </a:r>
          </a:p>
          <a:p>
            <a:pPr marL="0" indent="0">
              <a:buNone/>
            </a:pPr>
            <a:r>
              <a:rPr lang="en-US" sz="2400" dirty="0" err="1">
                <a:latin typeface="Consolas"/>
                <a:cs typeface="Consolas"/>
              </a:rPr>
              <a:t>int</a:t>
            </a:r>
            <a:r>
              <a:rPr lang="en-US" sz="2400" dirty="0">
                <a:latin typeface="Consolas"/>
                <a:cs typeface="Consolas"/>
              </a:rPr>
              <a:t> </a:t>
            </a:r>
            <a:r>
              <a:rPr lang="en-US" sz="2400" dirty="0" err="1">
                <a:latin typeface="Consolas"/>
                <a:cs typeface="Consolas"/>
              </a:rPr>
              <a:t>i</a:t>
            </a:r>
            <a:r>
              <a:rPr lang="en-US" sz="2400" dirty="0">
                <a:latin typeface="Consolas"/>
                <a:cs typeface="Consolas"/>
              </a:rPr>
              <a:t> = </a:t>
            </a:r>
            <a:r>
              <a:rPr lang="en-US" sz="2400" dirty="0" err="1">
                <a:latin typeface="Consolas"/>
                <a:cs typeface="Consolas"/>
              </a:rPr>
              <a:t>obj.intValue</a:t>
            </a:r>
            <a:r>
              <a:rPr lang="en-US" sz="2400" dirty="0">
                <a:latin typeface="Consolas"/>
                <a:cs typeface="Consolas"/>
              </a:rPr>
              <a:t>();</a:t>
            </a:r>
          </a:p>
          <a:p>
            <a:pPr marL="0" indent="0">
              <a:buNone/>
            </a:pPr>
            <a:r>
              <a:rPr lang="en-US" sz="2400" dirty="0" err="1" smtClean="0">
                <a:latin typeface="Consolas"/>
                <a:cs typeface="Consolas"/>
              </a:rPr>
              <a:t>Int</a:t>
            </a:r>
            <a:r>
              <a:rPr lang="en-US" sz="2400" dirty="0" smtClean="0">
                <a:latin typeface="Consolas"/>
                <a:cs typeface="Consolas"/>
              </a:rPr>
              <a:t> </a:t>
            </a:r>
            <a:r>
              <a:rPr lang="en-US" sz="2400" dirty="0" err="1" smtClean="0">
                <a:latin typeface="Consolas"/>
                <a:cs typeface="Consolas"/>
              </a:rPr>
              <a:t>i</a:t>
            </a:r>
            <a:r>
              <a:rPr lang="en-US" sz="2400" dirty="0" smtClean="0">
                <a:latin typeface="Consolas"/>
                <a:cs typeface="Consolas"/>
              </a:rPr>
              <a:t> </a:t>
            </a:r>
            <a:r>
              <a:rPr lang="en-US" sz="2400" dirty="0">
                <a:latin typeface="Consolas"/>
                <a:cs typeface="Consolas"/>
              </a:rPr>
              <a:t>= </a:t>
            </a:r>
            <a:r>
              <a:rPr lang="en-US" sz="2400" dirty="0" err="1">
                <a:latin typeface="Consolas"/>
                <a:cs typeface="Consolas"/>
              </a:rPr>
              <a:t>Integer.parseInt</a:t>
            </a:r>
            <a:r>
              <a:rPr lang="en-US" sz="2400" dirty="0">
                <a:latin typeface="Consolas"/>
                <a:cs typeface="Consolas"/>
              </a:rPr>
              <a:t>(</a:t>
            </a:r>
            <a:r>
              <a:rPr lang="en-US" sz="2400" dirty="0" smtClean="0">
                <a:latin typeface="Consolas"/>
                <a:cs typeface="Consolas"/>
              </a:rPr>
              <a:t>“99</a:t>
            </a:r>
            <a:r>
              <a:rPr lang="en-US" sz="2400" dirty="0">
                <a:latin typeface="Consolas"/>
                <a:cs typeface="Consolas"/>
              </a:rPr>
              <a:t>”);</a:t>
            </a:r>
          </a:p>
          <a:p>
            <a:pPr marL="0" indent="0">
              <a:buNone/>
            </a:pPr>
            <a:r>
              <a:rPr lang="en-US" sz="2400" dirty="0" err="1" smtClean="0">
                <a:latin typeface="Consolas"/>
                <a:cs typeface="Consolas"/>
              </a:rPr>
              <a:t>int</a:t>
            </a:r>
            <a:r>
              <a:rPr lang="en-US" sz="2400" dirty="0" smtClean="0">
                <a:latin typeface="Consolas"/>
                <a:cs typeface="Consolas"/>
              </a:rPr>
              <a:t> </a:t>
            </a:r>
            <a:r>
              <a:rPr lang="en-US" sz="2400" dirty="0">
                <a:latin typeface="Consolas"/>
                <a:cs typeface="Consolas"/>
              </a:rPr>
              <a:t>k = (new Integer(99)).</a:t>
            </a:r>
            <a:r>
              <a:rPr lang="en-US" sz="2400" dirty="0" err="1">
                <a:latin typeface="Consolas"/>
                <a:cs typeface="Consolas"/>
              </a:rPr>
              <a:t>intValue</a:t>
            </a: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251729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Autoboxing</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a:t>
            </a:r>
            <a:r>
              <a:rPr lang="en-US" sz="2200" dirty="0" smtClean="0">
                <a:solidFill>
                  <a:srgbClr val="E46C0A"/>
                </a:solidFill>
              </a:rPr>
              <a:t>nboxing</a:t>
            </a:r>
            <a:r>
              <a:rPr lang="en-US" sz="2200" dirty="0" smtClean="0"/>
              <a:t>.</a:t>
            </a:r>
          </a:p>
          <a:p>
            <a:pPr marL="0" indent="0">
              <a:buNone/>
            </a:pPr>
            <a:endParaRPr lang="en-US" sz="1800" dirty="0" smtClean="0">
              <a:latin typeface="Courier"/>
              <a:cs typeface="Courier"/>
            </a:endParaRPr>
          </a:p>
          <a:p>
            <a:pPr marL="0" indent="0">
              <a:buNone/>
            </a:pPr>
            <a:r>
              <a:rPr lang="en-US" sz="1800" dirty="0" smtClean="0">
                <a:latin typeface="Consolas"/>
                <a:cs typeface="Consolas"/>
              </a:rPr>
              <a:t>class </a:t>
            </a:r>
            <a:r>
              <a:rPr lang="en-US" sz="1800" dirty="0" err="1" smtClean="0">
                <a:latin typeface="Consolas"/>
                <a:cs typeface="Consolas"/>
              </a:rPr>
              <a:t>AutoboxingExample</a:t>
            </a:r>
            <a:r>
              <a:rPr lang="en-US" sz="1800" dirty="0" smtClean="0">
                <a:latin typeface="Consolas"/>
                <a:cs typeface="Consolas"/>
              </a:rPr>
              <a:t> {</a:t>
            </a:r>
            <a:endParaRPr lang="en-US" sz="1800" dirty="0">
              <a:latin typeface="Consolas"/>
              <a:cs typeface="Consolas"/>
            </a:endParaRPr>
          </a:p>
          <a:p>
            <a:pPr marL="0" indent="0">
              <a:buNone/>
            </a:pPr>
            <a:r>
              <a:rPr lang="en-US" sz="1800" dirty="0">
                <a:latin typeface="Consolas"/>
                <a:cs typeface="Consolas"/>
              </a:rPr>
              <a:t>   public static void </a:t>
            </a:r>
            <a:r>
              <a:rPr lang="en-US" sz="1800" dirty="0" err="1">
                <a:latin typeface="Consolas"/>
                <a:cs typeface="Consolas"/>
              </a:rPr>
              <a:t>myMethod</a:t>
            </a:r>
            <a:r>
              <a:rPr lang="en-US" sz="1800" dirty="0">
                <a:latin typeface="Consolas"/>
                <a:cs typeface="Consolas"/>
              </a:rPr>
              <a:t>(Integer </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System.out.println</a:t>
            </a:r>
            <a:r>
              <a:rPr lang="en-US" sz="1800" dirty="0">
                <a:latin typeface="Consolas"/>
                <a:cs typeface="Consolas"/>
              </a:rPr>
              <a:t>(</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 passed </a:t>
            </a:r>
            <a:r>
              <a:rPr lang="en-US" sz="1800" dirty="0" err="1">
                <a:latin typeface="Consolas"/>
                <a:cs typeface="Consolas"/>
              </a:rPr>
              <a:t>int</a:t>
            </a:r>
            <a:r>
              <a:rPr lang="en-US" sz="1800" dirty="0">
                <a:latin typeface="Consolas"/>
                <a:cs typeface="Consolas"/>
              </a:rPr>
              <a:t> (primitive type), it would be </a:t>
            </a:r>
          </a:p>
          <a:p>
            <a:pPr marL="0" indent="0">
              <a:buNone/>
            </a:pPr>
            <a:r>
              <a:rPr lang="en-US" sz="1800" dirty="0">
                <a:latin typeface="Consolas"/>
                <a:cs typeface="Consolas"/>
              </a:rPr>
              <a:t>        * converted to Integer object at Runtime</a:t>
            </a:r>
          </a:p>
          <a:p>
            <a:pPr marL="0" indent="0">
              <a:buNone/>
            </a:pPr>
            <a:r>
              <a:rPr lang="en-US" sz="1800" dirty="0">
                <a:latin typeface="Consolas"/>
                <a:cs typeface="Consolas"/>
              </a:rPr>
              <a:t>        */</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myMethod</a:t>
            </a:r>
            <a:r>
              <a:rPr lang="en-US" sz="1800" dirty="0">
                <a:latin typeface="Consolas"/>
                <a:cs typeface="Consolas"/>
              </a:rPr>
              <a:t>(2);</a:t>
            </a:r>
          </a:p>
          <a:p>
            <a:pPr marL="0" indent="0">
              <a:buNone/>
            </a:pPr>
            <a:r>
              <a:rPr lang="en-US" sz="1800" dirty="0">
                <a:latin typeface="Consolas"/>
                <a:cs typeface="Consolas"/>
              </a:rPr>
              <a:t>   }</a:t>
            </a:r>
          </a:p>
          <a:p>
            <a:pPr marL="0" indent="0">
              <a:buNone/>
            </a:pPr>
            <a:r>
              <a:rPr lang="en-US" sz="18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(Interpreted)</a:t>
            </a:r>
            <a:endParaRPr lang="en-US" dirty="0"/>
          </a:p>
        </p:txBody>
      </p:sp>
      <p:pic>
        <p:nvPicPr>
          <p:cNvPr id="5" name="Content Placeholder 4" descr="Screen Shot 2016-03-04 at 13.41.49.png"/>
          <p:cNvPicPr>
            <a:picLocks noGrp="1" noChangeAspect="1"/>
          </p:cNvPicPr>
          <p:nvPr>
            <p:ph idx="1"/>
          </p:nvPr>
        </p:nvPicPr>
        <p:blipFill>
          <a:blip r:embed="rId2">
            <a:extLst>
              <a:ext uri="{28A0092B-C50C-407E-A947-70E740481C1C}">
                <a14:useLocalDpi xmlns:a14="http://schemas.microsoft.com/office/drawing/2010/main" val="0"/>
              </a:ext>
            </a:extLst>
          </a:blip>
          <a:srcRect l="-25541" r="-25541"/>
          <a:stretch>
            <a:fillRect/>
          </a:stretch>
        </p:blipFill>
        <p:spPr>
          <a:xfrm>
            <a:off x="971600" y="1916832"/>
            <a:ext cx="6991442" cy="3845024"/>
          </a:xfrm>
        </p:spPr>
      </p:pic>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10504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Unboxing</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solidFill>
                  <a:schemeClr val="accent6">
                    <a:lumMod val="75000"/>
                  </a:schemeClr>
                </a:solidFill>
              </a:rPr>
              <a:t>Auto boxing </a:t>
            </a:r>
            <a:r>
              <a:rPr lang="en-US" sz="2200" dirty="0"/>
              <a:t>is the automatic conversion that the Java compiler makes between the primitive types and their corresponding object wrapper classes. For example, converting an </a:t>
            </a:r>
            <a:r>
              <a:rPr lang="en-US" sz="2200" dirty="0" err="1"/>
              <a:t>int</a:t>
            </a:r>
            <a:r>
              <a:rPr lang="en-US" sz="2200" dirty="0"/>
              <a:t> to an Integer, a double to a Double, and so on. If the conversion goes the other way, this is called </a:t>
            </a:r>
            <a:r>
              <a:rPr lang="en-US" sz="2200" dirty="0">
                <a:solidFill>
                  <a:srgbClr val="E46C0A"/>
                </a:solidFill>
              </a:rPr>
              <a:t>U</a:t>
            </a:r>
            <a:r>
              <a:rPr lang="en-US" sz="2200" dirty="0" smtClean="0">
                <a:solidFill>
                  <a:srgbClr val="E46C0A"/>
                </a:solidFill>
              </a:rPr>
              <a:t>nboxing</a:t>
            </a:r>
            <a:r>
              <a:rPr lang="en-US" sz="2200" dirty="0" smtClean="0"/>
              <a:t>.</a:t>
            </a:r>
          </a:p>
          <a:p>
            <a:pPr marL="0" indent="0">
              <a:buNone/>
            </a:pPr>
            <a:endParaRPr lang="en-US" sz="1800" dirty="0" smtClean="0">
              <a:latin typeface="Consolas"/>
              <a:cs typeface="Consolas"/>
            </a:endParaRPr>
          </a:p>
          <a:p>
            <a:pPr marL="0" indent="0">
              <a:buNone/>
            </a:pPr>
            <a:r>
              <a:rPr lang="en-US" sz="1800" dirty="0">
                <a:latin typeface="Consolas"/>
                <a:cs typeface="Consolas"/>
              </a:rPr>
              <a:t>class </a:t>
            </a:r>
            <a:r>
              <a:rPr lang="en-US" sz="1800" dirty="0" err="1" smtClean="0">
                <a:latin typeface="Consolas"/>
                <a:cs typeface="Consolas"/>
              </a:rPr>
              <a:t>UnboxingExample</a:t>
            </a:r>
            <a:r>
              <a:rPr lang="en-US" sz="1800" dirty="0" smtClean="0">
                <a:latin typeface="Consolas"/>
                <a:cs typeface="Consolas"/>
              </a:rPr>
              <a:t> {</a:t>
            </a:r>
            <a:endParaRPr lang="en-US" sz="1800" dirty="0">
              <a:latin typeface="Consolas"/>
              <a:cs typeface="Consolas"/>
            </a:endParaRPr>
          </a:p>
          <a:p>
            <a:pPr marL="0" indent="0">
              <a:buNone/>
            </a:pPr>
            <a:r>
              <a:rPr lang="en-US" sz="1800" dirty="0">
                <a:latin typeface="Consolas"/>
                <a:cs typeface="Consolas"/>
              </a:rPr>
              <a:t>   public static void </a:t>
            </a:r>
            <a:r>
              <a:rPr lang="en-US" sz="1800" dirty="0" err="1">
                <a:latin typeface="Consolas"/>
                <a:cs typeface="Consolas"/>
              </a:rPr>
              <a:t>myMethod</a:t>
            </a:r>
            <a:r>
              <a:rPr lang="en-US" sz="1800" dirty="0">
                <a:latin typeface="Consolas"/>
                <a:cs typeface="Consolas"/>
              </a:rPr>
              <a:t>(</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num</a:t>
            </a:r>
            <a:r>
              <a:rPr lang="en-US" sz="1800" dirty="0">
                <a:latin typeface="Consolas"/>
                <a:cs typeface="Consolas"/>
              </a:rPr>
              <a:t>)</a:t>
            </a:r>
            <a:r>
              <a:rPr lang="en-US" sz="1800" dirty="0" smtClean="0">
                <a:latin typeface="Consolas"/>
                <a:cs typeface="Consolas"/>
              </a:rPr>
              <a:t>{</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System.out.println</a:t>
            </a:r>
            <a:r>
              <a:rPr lang="en-US" sz="1800" dirty="0">
                <a:latin typeface="Consolas"/>
                <a:cs typeface="Consolas"/>
              </a:rPr>
              <a:t>(</a:t>
            </a:r>
            <a:r>
              <a:rPr lang="en-US" sz="1800" dirty="0" err="1">
                <a:latin typeface="Consolas"/>
                <a:cs typeface="Consolas"/>
              </a:rPr>
              <a:t>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r>
              <a:rPr lang="en-US" sz="1800" dirty="0" smtClean="0">
                <a:latin typeface="Consolas"/>
                <a:cs typeface="Consolas"/>
              </a:rPr>
              <a:t>{</a:t>
            </a:r>
            <a:endParaRPr lang="en-US" sz="1800" dirty="0">
              <a:latin typeface="Consolas"/>
              <a:cs typeface="Consolas"/>
            </a:endParaRPr>
          </a:p>
          <a:p>
            <a:pPr marL="0" indent="0">
              <a:buNone/>
            </a:pPr>
            <a:r>
              <a:rPr lang="en-US" sz="1800" dirty="0">
                <a:latin typeface="Consolas"/>
                <a:cs typeface="Consolas"/>
              </a:rPr>
              <a:t>    	Integer </a:t>
            </a:r>
            <a:r>
              <a:rPr lang="en-US" sz="1800" dirty="0" err="1">
                <a:latin typeface="Consolas"/>
                <a:cs typeface="Consolas"/>
              </a:rPr>
              <a:t>inum</a:t>
            </a:r>
            <a:r>
              <a:rPr lang="en-US" sz="1800" dirty="0">
                <a:latin typeface="Consolas"/>
                <a:cs typeface="Consolas"/>
              </a:rPr>
              <a:t> = new Integer(100);</a:t>
            </a:r>
          </a:p>
          <a:p>
            <a:pPr marL="0" indent="0">
              <a:buNone/>
            </a:pPr>
            <a:r>
              <a:rPr lang="en-US" sz="1800" dirty="0">
                <a:latin typeface="Consolas"/>
                <a:cs typeface="Consolas"/>
              </a:rPr>
              <a:t>    	</a:t>
            </a:r>
          </a:p>
          <a:p>
            <a:pPr marL="0" indent="0">
              <a:buNone/>
            </a:pPr>
            <a:r>
              <a:rPr lang="en-US" sz="1800" dirty="0">
                <a:latin typeface="Consolas"/>
                <a:cs typeface="Consolas"/>
              </a:rPr>
              <a:t>        /* passed Integer wrapper class object, it </a:t>
            </a:r>
          </a:p>
          <a:p>
            <a:pPr marL="0" indent="0">
              <a:buNone/>
            </a:pPr>
            <a:r>
              <a:rPr lang="en-US" sz="1800" dirty="0">
                <a:latin typeface="Consolas"/>
                <a:cs typeface="Consolas"/>
              </a:rPr>
              <a:t>         * would be converted to </a:t>
            </a:r>
            <a:r>
              <a:rPr lang="en-US" sz="1800" dirty="0" err="1">
                <a:latin typeface="Consolas"/>
                <a:cs typeface="Consolas"/>
              </a:rPr>
              <a:t>int</a:t>
            </a:r>
            <a:r>
              <a:rPr lang="en-US" sz="1800" dirty="0">
                <a:latin typeface="Consolas"/>
                <a:cs typeface="Consolas"/>
              </a:rPr>
              <a:t> primitive type </a:t>
            </a:r>
          </a:p>
          <a:p>
            <a:pPr marL="0" indent="0">
              <a:buNone/>
            </a:pPr>
            <a:r>
              <a:rPr lang="en-US" sz="1800" dirty="0">
                <a:latin typeface="Consolas"/>
                <a:cs typeface="Consolas"/>
              </a:rPr>
              <a:t>         * at </a:t>
            </a:r>
            <a:r>
              <a:rPr lang="en-US" sz="1800" dirty="0" smtClean="0">
                <a:latin typeface="Consolas"/>
                <a:cs typeface="Consolas"/>
              </a:rPr>
              <a:t>Runtime *</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myMethod</a:t>
            </a:r>
            <a:r>
              <a:rPr lang="en-US" sz="1800" dirty="0">
                <a:latin typeface="Consolas"/>
                <a:cs typeface="Consolas"/>
              </a:rPr>
              <a:t>(</a:t>
            </a:r>
            <a:r>
              <a:rPr lang="en-US" sz="1800" dirty="0" err="1">
                <a:latin typeface="Consolas"/>
                <a:cs typeface="Consolas"/>
              </a:rPr>
              <a:t>inum</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59958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smtClean="0"/>
              <a:t>A </a:t>
            </a:r>
            <a:r>
              <a:rPr lang="en-US" sz="2400" dirty="0"/>
              <a:t>program is made </a:t>
            </a:r>
            <a:r>
              <a:rPr lang="en-US" sz="2400" dirty="0" smtClean="0"/>
              <a:t>of one or more packages, containing one or more files</a:t>
            </a:r>
            <a:endParaRPr lang="en-US" sz="2400" dirty="0"/>
          </a:p>
          <a:p>
            <a:r>
              <a:rPr lang="en-US" sz="2400" dirty="0" smtClean="0"/>
              <a:t>A </a:t>
            </a:r>
            <a:r>
              <a:rPr lang="en-US" sz="2400" dirty="0"/>
              <a:t>file </a:t>
            </a:r>
            <a:r>
              <a:rPr lang="en-US" sz="2400" dirty="0" smtClean="0"/>
              <a:t>contains </a:t>
            </a:r>
            <a:r>
              <a:rPr lang="en-US" sz="2400" dirty="0"/>
              <a:t>one </a:t>
            </a:r>
            <a:r>
              <a:rPr lang="en-US" sz="2400" i="1" dirty="0" smtClean="0"/>
              <a:t>public</a:t>
            </a:r>
            <a:r>
              <a:rPr lang="en-US" sz="2400" dirty="0" smtClean="0"/>
              <a:t> class and, optionally, multiple </a:t>
            </a:r>
            <a:r>
              <a:rPr lang="en-US" sz="2400" i="1" dirty="0" smtClean="0"/>
              <a:t>private</a:t>
            </a:r>
            <a:r>
              <a:rPr lang="en-US" sz="2400" dirty="0" smtClean="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5566</TotalTime>
  <Words>2622</Words>
  <Application>Microsoft Macintosh PowerPoint</Application>
  <PresentationFormat>On-screen Show (4:3)</PresentationFormat>
  <Paragraphs>533</Paragraphs>
  <Slides>80</Slides>
  <Notes>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Nicola</vt:lpstr>
      <vt:lpstr>Introduction to Java</vt:lpstr>
      <vt:lpstr>Java Timeline</vt:lpstr>
      <vt:lpstr>Java Features</vt:lpstr>
      <vt:lpstr>Java Programs</vt:lpstr>
      <vt:lpstr>Building and running</vt:lpstr>
      <vt:lpstr>Building and running</vt:lpstr>
      <vt:lpstr>C (Compiled)</vt:lpstr>
      <vt:lpstr>Java (Interpreted)</vt:lpstr>
      <vt:lpstr>Program, files and classes </vt:lpstr>
      <vt:lpstr>public static void main(String[] args)</vt:lpstr>
      <vt:lpstr>Basic concepts</vt:lpstr>
      <vt:lpstr>Comments</vt:lpstr>
      <vt:lpstr>Code blocks and Scope </vt:lpstr>
      <vt:lpstr>Control statements </vt:lpstr>
      <vt:lpstr>Passing Parameters</vt:lpstr>
      <vt:lpstr>Primitive types </vt:lpstr>
      <vt:lpstr>Constants</vt:lpstr>
      <vt:lpstr>Constants</vt:lpstr>
      <vt:lpstr>Operators (integer and floating-point) </vt:lpstr>
      <vt:lpstr>Logical operators </vt:lpstr>
      <vt:lpstr>Coding Conventions</vt:lpstr>
      <vt:lpstr>Strings</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vt:lpstr>
      <vt:lpstr>Class</vt:lpstr>
      <vt:lpstr>Class</vt:lpstr>
      <vt:lpstr>Definition</vt:lpstr>
      <vt:lpstr>Information hiding</vt:lpstr>
      <vt:lpstr>Information hiding</vt:lpstr>
      <vt:lpstr>Visibility</vt:lpstr>
      <vt:lpstr>Method Overloading</vt:lpstr>
      <vt:lpstr>Method Overloading</vt:lpstr>
      <vt:lpstr>Objects</vt:lpstr>
      <vt:lpstr>Objects creation</vt:lpstr>
      <vt:lpstr>The keyword new</vt:lpstr>
      <vt:lpstr>Constructors</vt:lpstr>
      <vt:lpstr>Constructors</vt:lpstr>
      <vt:lpstr>The keyword this</vt:lpstr>
      <vt:lpstr>The keyword this</vt:lpstr>
      <vt:lpstr>Getters and Setters</vt:lpstr>
      <vt:lpstr>Objects Destruction</vt:lpstr>
      <vt:lpstr>Combining dotted notations</vt:lpstr>
      <vt:lpstr>Operations on references</vt:lpstr>
      <vt:lpstr>Package</vt:lpstr>
      <vt:lpstr>Motivation</vt:lpstr>
      <vt:lpstr>Package </vt:lpstr>
      <vt:lpstr>Package names</vt:lpstr>
      <vt:lpstr>Package example</vt:lpstr>
      <vt:lpstr> Definition and usage  </vt:lpstr>
      <vt:lpstr>Access to a class in a package </vt:lpstr>
      <vt:lpstr>Package and scope</vt:lpstr>
      <vt:lpstr>Static attributes and methods </vt:lpstr>
      <vt:lpstr>Static attributes and methods </vt:lpstr>
      <vt:lpstr>Static attributes and methods </vt:lpstr>
      <vt:lpstr>Wrapper Classes</vt:lpstr>
      <vt:lpstr>Wrapper Classes</vt:lpstr>
      <vt:lpstr>Wrapper Classes</vt:lpstr>
      <vt:lpstr>Conversions</vt:lpstr>
      <vt:lpstr>Conversions, examples</vt:lpstr>
      <vt:lpstr>Autoboxing</vt:lpstr>
      <vt:lpstr>Unboxing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Nicola Bicocchi</cp:lastModifiedBy>
  <cp:revision>217</cp:revision>
  <dcterms:created xsi:type="dcterms:W3CDTF">2011-09-06T09:06:15Z</dcterms:created>
  <dcterms:modified xsi:type="dcterms:W3CDTF">2018-03-12T15:46:16Z</dcterms:modified>
</cp:coreProperties>
</file>