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9"/>
  </p:notesMasterIdLst>
  <p:sldIdLst>
    <p:sldId id="256" r:id="rId2"/>
    <p:sldId id="261" r:id="rId3"/>
    <p:sldId id="260" r:id="rId4"/>
    <p:sldId id="257" r:id="rId5"/>
    <p:sldId id="258" r:id="rId6"/>
    <p:sldId id="259" r:id="rId7"/>
    <p:sldId id="267" r:id="rId8"/>
    <p:sldId id="264" r:id="rId9"/>
    <p:sldId id="263" r:id="rId10"/>
    <p:sldId id="265" r:id="rId11"/>
    <p:sldId id="266" r:id="rId12"/>
    <p:sldId id="268" r:id="rId13"/>
    <p:sldId id="272" r:id="rId14"/>
    <p:sldId id="269" r:id="rId15"/>
    <p:sldId id="270" r:id="rId16"/>
    <p:sldId id="271" r:id="rId17"/>
    <p:sldId id="274" r:id="rId18"/>
    <p:sldId id="273" r:id="rId19"/>
    <p:sldId id="278" r:id="rId20"/>
    <p:sldId id="280" r:id="rId21"/>
    <p:sldId id="277" r:id="rId22"/>
    <p:sldId id="279" r:id="rId23"/>
    <p:sldId id="275" r:id="rId24"/>
    <p:sldId id="276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8" r:id="rId40"/>
    <p:sldId id="300" r:id="rId41"/>
    <p:sldId id="301" r:id="rId42"/>
    <p:sldId id="303" r:id="rId43"/>
    <p:sldId id="302" r:id="rId44"/>
    <p:sldId id="304" r:id="rId45"/>
    <p:sldId id="305" r:id="rId46"/>
    <p:sldId id="307" r:id="rId47"/>
    <p:sldId id="308" r:id="rId48"/>
    <p:sldId id="309" r:id="rId49"/>
    <p:sldId id="311" r:id="rId50"/>
    <p:sldId id="310" r:id="rId51"/>
    <p:sldId id="313" r:id="rId52"/>
    <p:sldId id="327" r:id="rId53"/>
    <p:sldId id="314" r:id="rId54"/>
    <p:sldId id="315" r:id="rId55"/>
    <p:sldId id="317" r:id="rId56"/>
    <p:sldId id="328" r:id="rId57"/>
    <p:sldId id="319" r:id="rId58"/>
    <p:sldId id="320" r:id="rId59"/>
    <p:sldId id="329" r:id="rId60"/>
    <p:sldId id="330" r:id="rId61"/>
    <p:sldId id="322" r:id="rId62"/>
    <p:sldId id="323" r:id="rId63"/>
    <p:sldId id="324" r:id="rId64"/>
    <p:sldId id="332" r:id="rId65"/>
    <p:sldId id="331" r:id="rId66"/>
    <p:sldId id="325" r:id="rId67"/>
    <p:sldId id="326" r:id="rId6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-356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19/03/18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74D60BF-EFBC-5743-8A89-CC6906C80278}" type="slidenum">
              <a:rPr lang="en-US" sz="1200">
                <a:latin typeface="Times New Roman" charset="0"/>
              </a:rPr>
              <a:pPr/>
              <a:t>45</a:t>
            </a:fld>
            <a:endParaRPr lang="en-US" sz="1200"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4C62883-B78D-DA4B-A726-7BF02701807D}" type="slidenum">
              <a:rPr lang="en-US" sz="1200">
                <a:latin typeface="Times New Roman" charset="0"/>
              </a:rPr>
              <a:pPr/>
              <a:t>54</a:t>
            </a:fld>
            <a:endParaRPr lang="en-US" sz="120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2873ECD-9FFE-B941-8DAB-4763DB428D52}" type="slidenum">
              <a:rPr lang="en-US" sz="1200">
                <a:latin typeface="Times New Roman" charset="0"/>
              </a:rPr>
              <a:pPr/>
              <a:t>55</a:t>
            </a:fld>
            <a:endParaRPr lang="en-US" sz="120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60C9840-AF57-424A-8048-2CA8090C135D}" type="slidenum">
              <a:rPr lang="en-US" sz="1200">
                <a:latin typeface="Times New Roman" charset="0"/>
              </a:rPr>
              <a:pPr/>
              <a:t>57</a:t>
            </a:fld>
            <a:endParaRPr lang="en-US" sz="120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1AD7DEF-C37B-B748-A244-1EC5FF0C82D3}" type="slidenum">
              <a:rPr lang="en-US" sz="1200">
                <a:latin typeface="Times New Roman" charset="0"/>
              </a:rPr>
              <a:pPr/>
              <a:t>58</a:t>
            </a:fld>
            <a:endParaRPr lang="en-US" sz="12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FE4B428-3D04-014D-8EEF-AF9131895F93}" type="slidenum">
              <a:rPr lang="en-US" sz="1200">
                <a:latin typeface="Times New Roman" charset="0"/>
              </a:rPr>
              <a:pPr/>
              <a:t>61</a:t>
            </a:fld>
            <a:endParaRPr lang="en-US" sz="12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0ADD7A6-7F49-3845-979B-39A22F08351F}" type="slidenum">
              <a:rPr lang="en-US" sz="1200">
                <a:latin typeface="Times New Roman" charset="0"/>
              </a:rPr>
              <a:pPr/>
              <a:t>62</a:t>
            </a:fld>
            <a:endParaRPr lang="en-US" sz="120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BA52720-08DA-E948-B3B4-1AA2F4D8FB8C}" type="slidenum">
              <a:rPr lang="en-US" sz="1200">
                <a:latin typeface="Times New Roman" charset="0"/>
              </a:rPr>
              <a:pPr/>
              <a:t>63</a:t>
            </a:fld>
            <a:endParaRPr lang="en-US" sz="120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25644DC-EB34-AB45-82BB-CDD34B7F5BED}" type="slidenum">
              <a:rPr lang="en-US" sz="1200">
                <a:latin typeface="Times New Roman" charset="0"/>
              </a:rPr>
              <a:pPr/>
              <a:t>66</a:t>
            </a:fld>
            <a:endParaRPr lang="en-US" sz="120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E12354B-C32C-3E44-9516-97DB9D490ABA}" type="slidenum">
              <a:rPr lang="en-US" sz="1200">
                <a:latin typeface="Times New Roman" charset="0"/>
              </a:rPr>
              <a:pPr/>
              <a:t>67</a:t>
            </a:fld>
            <a:endParaRPr lang="en-US" sz="120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4163344-9839-FC48-A0AE-EC7B457773EE}" type="slidenum">
              <a:rPr lang="en-US" sz="1200">
                <a:latin typeface="Times New Roman" charset="0"/>
              </a:rPr>
              <a:pPr/>
              <a:t>46</a:t>
            </a:fld>
            <a:endParaRPr lang="en-US" sz="1200"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5551D58-B3EE-A74C-9822-D6573A2AA8E8}" type="slidenum">
              <a:rPr lang="en-US" sz="1200">
                <a:latin typeface="Times New Roman" charset="0"/>
              </a:rPr>
              <a:pPr/>
              <a:t>47</a:t>
            </a:fld>
            <a:endParaRPr lang="en-US" sz="120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33A7335-9E0F-2145-A1F1-1B40BC30437A}" type="slidenum">
              <a:rPr lang="en-US" sz="1200">
                <a:latin typeface="Times New Roman" charset="0"/>
              </a:rPr>
              <a:pPr/>
              <a:t>48</a:t>
            </a:fld>
            <a:endParaRPr lang="en-US" sz="120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BDF6E4F-8787-464F-AC36-A93E495B03CC}" type="slidenum">
              <a:rPr lang="en-US" sz="1200">
                <a:latin typeface="Times New Roman" charset="0"/>
              </a:rPr>
              <a:pPr/>
              <a:t>49</a:t>
            </a:fld>
            <a:endParaRPr lang="en-US" sz="120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0583C81-91F6-844A-9790-6807AE7AE3BB}" type="slidenum">
              <a:rPr lang="en-US" sz="1200">
                <a:latin typeface="Times New Roman" charset="0"/>
              </a:rPr>
              <a:pPr/>
              <a:t>50</a:t>
            </a:fld>
            <a:endParaRPr lang="en-US" sz="120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32EA7B5-2625-3541-AF32-D9F0FD12477F}" type="slidenum">
              <a:rPr lang="en-US" sz="1200">
                <a:latin typeface="Times New Roman" charset="0"/>
              </a:rPr>
              <a:pPr/>
              <a:t>51</a:t>
            </a:fld>
            <a:endParaRPr lang="en-US" sz="120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32EA7B5-2625-3541-AF32-D9F0FD12477F}" type="slidenum">
              <a:rPr lang="en-US" sz="1200">
                <a:latin typeface="Times New Roman" charset="0"/>
              </a:rPr>
              <a:pPr/>
              <a:t>52</a:t>
            </a:fld>
            <a:endParaRPr lang="en-US" sz="120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FD589BE-F165-1840-8D6C-0DDBEAD3B40B}" type="slidenum">
              <a:rPr lang="en-US" sz="1200">
                <a:latin typeface="Times New Roman" charset="0"/>
              </a:rPr>
              <a:pPr/>
              <a:t>53</a:t>
            </a:fld>
            <a:endParaRPr lang="en-US" sz="120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OOP Inheritance</a:t>
            </a:r>
            <a:endParaRPr lang="it-IT" dirty="0"/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Visibility (Scope)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9784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private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boolean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isOn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private</a:t>
            </a:r>
            <a:r>
              <a:rPr lang="en-US" sz="1600" dirty="0" smtClean="0">
                <a:latin typeface="Consolas"/>
                <a:cs typeface="Consolas"/>
              </a:rPr>
              <a:t> string </a:t>
            </a:r>
            <a:r>
              <a:rPr lang="en-US" sz="1600" dirty="0" err="1" smtClean="0">
                <a:latin typeface="Consolas"/>
                <a:cs typeface="Consolas"/>
              </a:rPr>
              <a:t>licensePlate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void </a:t>
            </a:r>
            <a:r>
              <a:rPr lang="en-US" sz="1600" dirty="0" err="1" smtClean="0">
                <a:latin typeface="Consolas"/>
                <a:cs typeface="Consolas"/>
              </a:rPr>
              <a:t>turnOn</a:t>
            </a:r>
            <a:r>
              <a:rPr lang="en-US" sz="1600" dirty="0" smtClean="0">
                <a:latin typeface="Consolas"/>
                <a:cs typeface="Consolas"/>
              </a:rPr>
              <a:t>() {</a:t>
            </a:r>
            <a:r>
              <a:rPr lang="en-US" sz="1600" dirty="0">
                <a:latin typeface="Consolas"/>
                <a:cs typeface="Consolas"/>
              </a:rPr>
              <a:t>…</a:t>
            </a:r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void </a:t>
            </a:r>
            <a:r>
              <a:rPr lang="en-US" sz="1600" dirty="0" err="1" smtClean="0">
                <a:latin typeface="Consolas"/>
                <a:cs typeface="Consolas"/>
              </a:rPr>
              <a:t>turnOff</a:t>
            </a:r>
            <a:r>
              <a:rPr lang="en-US" sz="1600" dirty="0" smtClean="0">
                <a:latin typeface="Consolas"/>
                <a:cs typeface="Consolas"/>
              </a:rPr>
              <a:t>() {</a:t>
            </a:r>
            <a:r>
              <a:rPr lang="mr-IN" sz="1600" dirty="0" smtClean="0">
                <a:latin typeface="Consolas"/>
                <a:cs typeface="Consolas"/>
              </a:rPr>
              <a:t>…</a:t>
            </a:r>
            <a:r>
              <a:rPr lang="en-US" sz="1600" dirty="0" smtClean="0">
                <a:latin typeface="Consolas"/>
                <a:cs typeface="Consolas"/>
              </a:rPr>
              <a:t>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01616" y="1711349"/>
            <a:ext cx="476287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>
                <a:latin typeface="Consolas"/>
                <a:cs typeface="Consolas"/>
              </a:rPr>
              <a:t>Class </a:t>
            </a:r>
            <a:r>
              <a:rPr lang="en-US" sz="1800" dirty="0" err="1" smtClean="0">
                <a:latin typeface="Consolas"/>
                <a:cs typeface="Consolas"/>
              </a:rPr>
              <a:t>SDCar</a:t>
            </a:r>
            <a:r>
              <a:rPr lang="en-US" sz="1800" dirty="0" smtClean="0">
                <a:latin typeface="Consolas"/>
                <a:cs typeface="Consolas"/>
              </a:rPr>
              <a:t> extends Car {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Consolas"/>
                <a:cs typeface="Consolas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Consolas"/>
                <a:cs typeface="Consolas"/>
              </a:rPr>
              <a:t>void print() {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solidFill>
                  <a:srgbClr val="FF0000"/>
                </a:solidFill>
                <a:latin typeface="Consolas"/>
                <a:cs typeface="Consolas"/>
              </a:rPr>
              <a:t>		</a:t>
            </a:r>
            <a:r>
              <a:rPr lang="en-US" sz="1800" dirty="0" err="1" smtClean="0">
                <a:solidFill>
                  <a:srgbClr val="FF0000"/>
                </a:solidFill>
                <a:latin typeface="Consolas"/>
                <a:cs typeface="Consolas"/>
              </a:rPr>
              <a:t>System.out.println</a:t>
            </a:r>
            <a:r>
              <a:rPr lang="en-US" sz="1800" dirty="0" smtClean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nsolas"/>
                <a:cs typeface="Consolas"/>
              </a:rPr>
              <a:t>licencePlate</a:t>
            </a:r>
            <a:r>
              <a:rPr lang="en-US" sz="1800" dirty="0" smtClean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Consolas"/>
                <a:cs typeface="Consolas"/>
              </a:rPr>
              <a:t>	// Do not work! Not visible!</a:t>
            </a:r>
            <a:endParaRPr lang="en-US" sz="1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1800" dirty="0" smtClean="0">
                <a:solidFill>
                  <a:srgbClr val="FF0000"/>
                </a:solidFill>
                <a:latin typeface="Consolas"/>
                <a:cs typeface="Consolas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8445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keyword 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</a:t>
            </a:r>
            <a:r>
              <a:rPr lang="en-US" dirty="0"/>
              <a:t>and methods marked as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public </a:t>
            </a:r>
            <a:r>
              <a:rPr lang="en-US" dirty="0"/>
              <a:t>are always accessible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private </a:t>
            </a:r>
            <a:r>
              <a:rPr lang="en-US" dirty="0"/>
              <a:t>are accessible within the </a:t>
            </a:r>
            <a:r>
              <a:rPr lang="en-US" dirty="0" smtClean="0"/>
              <a:t>class only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79646"/>
                </a:solidFill>
              </a:rPr>
              <a:t>protected</a:t>
            </a:r>
            <a:r>
              <a:rPr lang="en-US" dirty="0" smtClean="0"/>
              <a:t> </a:t>
            </a:r>
            <a:r>
              <a:rPr lang="en-US" dirty="0"/>
              <a:t>are accessible within the </a:t>
            </a:r>
            <a:r>
              <a:rPr lang="en-US" dirty="0" smtClean="0"/>
              <a:t>class and </a:t>
            </a:r>
            <a:r>
              <a:rPr lang="en-US" dirty="0"/>
              <a:t>its subclasses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244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protected </a:t>
            </a:r>
            <a:r>
              <a:rPr lang="en-US" sz="1600" dirty="0" err="1" smtClean="0">
                <a:latin typeface="Consolas"/>
                <a:cs typeface="Consolas"/>
              </a:rPr>
              <a:t>boolean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isOn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protected </a:t>
            </a:r>
            <a:r>
              <a:rPr lang="en-US" sz="1600" dirty="0" smtClean="0">
                <a:latin typeface="Consolas"/>
                <a:cs typeface="Consolas"/>
              </a:rPr>
              <a:t>string </a:t>
            </a:r>
            <a:r>
              <a:rPr lang="en-US" sz="1600" dirty="0" err="1" smtClean="0">
                <a:latin typeface="Consolas"/>
                <a:cs typeface="Consolas"/>
              </a:rPr>
              <a:t>licensePlate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void </a:t>
            </a:r>
            <a:r>
              <a:rPr lang="en-US" sz="1600" dirty="0" err="1" smtClean="0">
                <a:latin typeface="Consolas"/>
                <a:cs typeface="Consolas"/>
              </a:rPr>
              <a:t>turnOn</a:t>
            </a:r>
            <a:r>
              <a:rPr lang="en-US" sz="1600" dirty="0" smtClean="0">
                <a:latin typeface="Consolas"/>
                <a:cs typeface="Consolas"/>
              </a:rPr>
              <a:t>() {</a:t>
            </a:r>
            <a:r>
              <a:rPr lang="en-US" sz="1600" dirty="0">
                <a:latin typeface="Consolas"/>
                <a:cs typeface="Consolas"/>
              </a:rPr>
              <a:t>…</a:t>
            </a:r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void </a:t>
            </a:r>
            <a:r>
              <a:rPr lang="en-US" sz="1600" dirty="0" err="1" smtClean="0">
                <a:latin typeface="Consolas"/>
                <a:cs typeface="Consolas"/>
              </a:rPr>
              <a:t>turnOff</a:t>
            </a:r>
            <a:r>
              <a:rPr lang="en-US" sz="1600" dirty="0" smtClean="0">
                <a:latin typeface="Consolas"/>
                <a:cs typeface="Consolas"/>
              </a:rPr>
              <a:t>() {</a:t>
            </a:r>
            <a:r>
              <a:rPr lang="mr-IN" sz="1600" dirty="0" smtClean="0">
                <a:latin typeface="Consolas"/>
                <a:cs typeface="Consolas"/>
              </a:rPr>
              <a:t>…</a:t>
            </a:r>
            <a:r>
              <a:rPr lang="en-US" sz="1600" dirty="0" smtClean="0">
                <a:latin typeface="Consolas"/>
                <a:cs typeface="Consolas"/>
              </a:rPr>
              <a:t>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01616" y="1711349"/>
            <a:ext cx="476287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>
                <a:latin typeface="Consolas"/>
                <a:cs typeface="Consolas"/>
              </a:rPr>
              <a:t>Class </a:t>
            </a:r>
            <a:r>
              <a:rPr lang="en-US" sz="1800" dirty="0" err="1" smtClean="0">
                <a:latin typeface="Consolas"/>
                <a:cs typeface="Consolas"/>
              </a:rPr>
              <a:t>SDCar</a:t>
            </a:r>
            <a:r>
              <a:rPr lang="en-US" sz="1800" dirty="0" smtClean="0">
                <a:latin typeface="Consolas"/>
                <a:cs typeface="Consolas"/>
              </a:rPr>
              <a:t> extends Car {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Consolas"/>
                <a:cs typeface="Consolas"/>
              </a:rPr>
              <a:t>	void print() { 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solidFill>
                  <a:srgbClr val="E46C0A"/>
                </a:solidFill>
                <a:latin typeface="Consolas"/>
                <a:cs typeface="Consolas"/>
              </a:rPr>
              <a:t>	</a:t>
            </a:r>
            <a:r>
              <a:rPr lang="en-US" sz="1800" dirty="0" err="1" smtClean="0">
                <a:solidFill>
                  <a:srgbClr val="E46C0A"/>
                </a:solidFill>
                <a:latin typeface="Consolas"/>
                <a:cs typeface="Consolas"/>
              </a:rPr>
              <a:t>System.out.println</a:t>
            </a:r>
            <a:r>
              <a:rPr lang="en-US" sz="1800" dirty="0" smtClean="0">
                <a:solidFill>
                  <a:srgbClr val="E46C0A"/>
                </a:solidFill>
                <a:latin typeface="Consolas"/>
                <a:cs typeface="Consolas"/>
              </a:rPr>
              <a:t>(</a:t>
            </a:r>
            <a:r>
              <a:rPr lang="en-US" sz="1800" dirty="0" err="1" smtClean="0">
                <a:solidFill>
                  <a:srgbClr val="E46C0A"/>
                </a:solidFill>
                <a:latin typeface="Consolas"/>
                <a:cs typeface="Consolas"/>
              </a:rPr>
              <a:t>licencePlate</a:t>
            </a:r>
            <a:r>
              <a:rPr lang="en-US" sz="1800" dirty="0" smtClean="0">
                <a:solidFill>
                  <a:srgbClr val="E46C0A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	</a:t>
            </a:r>
            <a:r>
              <a:rPr lang="en-US" sz="1800" dirty="0" smtClean="0">
                <a:solidFill>
                  <a:srgbClr val="E46C0A"/>
                </a:solidFill>
                <a:latin typeface="Consolas"/>
                <a:cs typeface="Consolas"/>
              </a:rPr>
              <a:t>// OK!</a:t>
            </a:r>
            <a:endParaRPr lang="en-US" sz="18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Consolas"/>
                <a:cs typeface="Consolas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3853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ummary</a:t>
            </a:r>
            <a:endParaRPr lang="en-US" dirty="0"/>
          </a:p>
        </p:txBody>
      </p:sp>
      <p:pic>
        <p:nvPicPr>
          <p:cNvPr id="5" name="Content Placeholder 4" descr="Screen Shot 2017-03-03 at 11.38.5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6" r="-327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3103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keyword </a:t>
            </a:r>
            <a:r>
              <a:rPr lang="en-US" dirty="0" smtClean="0"/>
              <a:t>super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boolean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isOn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>
                <a:latin typeface="Consolas"/>
                <a:cs typeface="Consolas"/>
              </a:rPr>
              <a:t>string </a:t>
            </a:r>
            <a:r>
              <a:rPr lang="en-US" sz="2000" dirty="0" err="1" smtClean="0">
                <a:latin typeface="Consolas"/>
                <a:cs typeface="Consolas"/>
              </a:rPr>
              <a:t>licensePlate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void </a:t>
            </a:r>
            <a:r>
              <a:rPr lang="en-US" sz="2000" dirty="0" err="1" smtClean="0">
                <a:latin typeface="Consolas"/>
                <a:cs typeface="Consolas"/>
              </a:rPr>
              <a:t>turnOn</a:t>
            </a:r>
            <a:r>
              <a:rPr lang="en-US" sz="2000" dirty="0" smtClean="0">
                <a:latin typeface="Consolas"/>
                <a:cs typeface="Consolas"/>
              </a:rPr>
              <a:t>() {</a:t>
            </a:r>
            <a:r>
              <a:rPr lang="en-US" sz="2000" dirty="0">
                <a:latin typeface="Consolas"/>
                <a:cs typeface="Consolas"/>
              </a:rPr>
              <a:t>…</a:t>
            </a: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void </a:t>
            </a:r>
            <a:r>
              <a:rPr lang="en-US" sz="2000" dirty="0" err="1" smtClean="0">
                <a:latin typeface="Consolas"/>
                <a:cs typeface="Consolas"/>
              </a:rPr>
              <a:t>turnOff</a:t>
            </a:r>
            <a:r>
              <a:rPr lang="en-US" sz="2000" dirty="0" smtClean="0">
                <a:latin typeface="Consolas"/>
                <a:cs typeface="Consolas"/>
              </a:rPr>
              <a:t>() {</a:t>
            </a:r>
            <a:r>
              <a:rPr lang="mr-IN" sz="2000" dirty="0" smtClean="0">
                <a:latin typeface="Consolas"/>
                <a:cs typeface="Consolas"/>
              </a:rPr>
              <a:t>…</a:t>
            </a: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Class </a:t>
            </a:r>
            <a:r>
              <a:rPr lang="en-US" sz="2400" dirty="0" err="1" smtClean="0">
                <a:latin typeface="Consolas"/>
                <a:cs typeface="Consolas"/>
              </a:rPr>
              <a:t>SDCar</a:t>
            </a:r>
            <a:r>
              <a:rPr lang="en-US" sz="2400" dirty="0" smtClean="0">
                <a:latin typeface="Consolas"/>
                <a:cs typeface="Consolas"/>
              </a:rPr>
              <a:t> extends Car {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boolean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isCharged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boolean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isSelfDriving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smtClean="0">
                <a:latin typeface="Consolas"/>
                <a:cs typeface="Consolas"/>
              </a:rPr>
              <a:t>/* override */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smtClean="0">
                <a:latin typeface="Consolas"/>
                <a:cs typeface="Consolas"/>
              </a:rPr>
              <a:t>void </a:t>
            </a:r>
            <a:r>
              <a:rPr lang="en-US" sz="2400" dirty="0" err="1" smtClean="0">
                <a:latin typeface="Consolas"/>
                <a:cs typeface="Consolas"/>
              </a:rPr>
              <a:t>turnOn</a:t>
            </a:r>
            <a:r>
              <a:rPr lang="en-US" sz="2400" dirty="0" smtClean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		</a:t>
            </a:r>
            <a:r>
              <a:rPr lang="en-US" sz="2400" dirty="0" err="1" smtClean="0">
                <a:latin typeface="Consolas"/>
                <a:cs typeface="Consolas"/>
              </a:rPr>
              <a:t>turnSDOff</a:t>
            </a:r>
            <a:r>
              <a:rPr lang="en-US" sz="24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smtClean="0">
                <a:latin typeface="Consolas"/>
                <a:cs typeface="Consolas"/>
              </a:rPr>
              <a:t>	</a:t>
            </a:r>
            <a:r>
              <a:rPr lang="en-US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super.turnOn</a:t>
            </a: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();</a:t>
            </a:r>
            <a:endParaRPr lang="it-IT" sz="2400" dirty="0" smtClean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2400" dirty="0" smtClean="0">
                <a:latin typeface="Consolas"/>
                <a:cs typeface="Consolas"/>
              </a:rPr>
              <a:t>	}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smtClean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	void </a:t>
            </a:r>
            <a:r>
              <a:rPr lang="en-US" sz="2400" dirty="0" err="1" smtClean="0">
                <a:latin typeface="Consolas"/>
                <a:cs typeface="Consolas"/>
              </a:rPr>
              <a:t>turnSDOn</a:t>
            </a:r>
            <a:r>
              <a:rPr lang="en-US" sz="2400" dirty="0" smtClean="0">
                <a:latin typeface="Consolas"/>
                <a:cs typeface="Consolas"/>
              </a:rPr>
              <a:t>() {…}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	void </a:t>
            </a:r>
            <a:r>
              <a:rPr lang="en-US" sz="2400" dirty="0" err="1" smtClean="0">
                <a:latin typeface="Consolas"/>
                <a:cs typeface="Consolas"/>
              </a:rPr>
              <a:t>turnSDOff</a:t>
            </a:r>
            <a:r>
              <a:rPr lang="en-US" sz="2400" dirty="0" smtClean="0">
                <a:latin typeface="Consolas"/>
                <a:cs typeface="Consolas"/>
              </a:rPr>
              <a:t>() {</a:t>
            </a:r>
            <a:r>
              <a:rPr lang="mr-IN" sz="2400" dirty="0" smtClean="0">
                <a:latin typeface="Consolas"/>
                <a:cs typeface="Consolas"/>
              </a:rPr>
              <a:t>…</a:t>
            </a:r>
            <a:r>
              <a:rPr lang="en-US" sz="24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6265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keyword super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46C0A"/>
                </a:solidFill>
              </a:rPr>
              <a:t>this </a:t>
            </a:r>
            <a:r>
              <a:rPr lang="en-US" dirty="0"/>
              <a:t>is a reference to the </a:t>
            </a:r>
            <a:r>
              <a:rPr lang="en-US" dirty="0" smtClean="0"/>
              <a:t>current object</a:t>
            </a:r>
            <a:endParaRPr lang="en-US" dirty="0"/>
          </a:p>
          <a:p>
            <a:r>
              <a:rPr lang="en-US" dirty="0" smtClean="0">
                <a:solidFill>
                  <a:srgbClr val="E46C0A"/>
                </a:solidFill>
              </a:rPr>
              <a:t>super </a:t>
            </a:r>
            <a:r>
              <a:rPr lang="en-US" dirty="0"/>
              <a:t>is a reference to the </a:t>
            </a:r>
            <a:r>
              <a:rPr lang="en-US" dirty="0" smtClean="0"/>
              <a:t>parent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2178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and</a:t>
            </a:r>
            <a:br>
              <a:rPr lang="en-US" dirty="0"/>
            </a:br>
            <a:r>
              <a:rPr lang="en-US" dirty="0"/>
              <a:t>constructors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2472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child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Since </a:t>
            </a:r>
            <a:r>
              <a:rPr lang="en-US" dirty="0"/>
              <a:t>each object “contains” </a:t>
            </a:r>
            <a:r>
              <a:rPr lang="en-US" dirty="0" smtClean="0"/>
              <a:t>an instance </a:t>
            </a:r>
            <a:r>
              <a:rPr lang="en-US" dirty="0"/>
              <a:t>of the parent class, the </a:t>
            </a:r>
            <a:r>
              <a:rPr lang="en-US" dirty="0" smtClean="0"/>
              <a:t>latter </a:t>
            </a:r>
            <a:r>
              <a:rPr lang="en-US" dirty="0" smtClean="0">
                <a:solidFill>
                  <a:srgbClr val="E46C0A"/>
                </a:solidFill>
              </a:rPr>
              <a:t>must </a:t>
            </a:r>
            <a:r>
              <a:rPr lang="en-US" dirty="0">
                <a:solidFill>
                  <a:srgbClr val="E46C0A"/>
                </a:solidFill>
              </a:rPr>
              <a:t>be initialized</a:t>
            </a:r>
          </a:p>
          <a:p>
            <a:r>
              <a:rPr lang="en-US" dirty="0" smtClean="0"/>
              <a:t>Java </a:t>
            </a:r>
            <a:r>
              <a:rPr lang="en-US" dirty="0"/>
              <a:t>compiler automatically inserts </a:t>
            </a:r>
            <a:r>
              <a:rPr lang="en-US" dirty="0" smtClean="0"/>
              <a:t>a call </a:t>
            </a:r>
            <a:r>
              <a:rPr lang="en-US" dirty="0"/>
              <a:t>to </a:t>
            </a:r>
            <a:r>
              <a:rPr lang="en-US" dirty="0">
                <a:solidFill>
                  <a:srgbClr val="E46C0A"/>
                </a:solidFill>
              </a:rPr>
              <a:t>default constructor </a:t>
            </a:r>
            <a:r>
              <a:rPr lang="en-US" dirty="0" smtClean="0">
                <a:solidFill>
                  <a:srgbClr val="E46C0A"/>
                </a:solidFill>
              </a:rPr>
              <a:t>(no </a:t>
            </a:r>
            <a:r>
              <a:rPr lang="en-US" dirty="0" err="1" smtClean="0">
                <a:solidFill>
                  <a:srgbClr val="E46C0A"/>
                </a:solidFill>
              </a:rPr>
              <a:t>params</a:t>
            </a:r>
            <a:r>
              <a:rPr lang="en-US" dirty="0" smtClean="0">
                <a:solidFill>
                  <a:srgbClr val="E46C0A"/>
                </a:solidFill>
              </a:rPr>
              <a:t>!) </a:t>
            </a:r>
            <a:r>
              <a:rPr lang="en-US" dirty="0" smtClean="0"/>
              <a:t>of </a:t>
            </a:r>
            <a:r>
              <a:rPr lang="en-US" dirty="0"/>
              <a:t>parent class</a:t>
            </a:r>
          </a:p>
          <a:p>
            <a:r>
              <a:rPr lang="en-US" dirty="0" smtClean="0"/>
              <a:t>The </a:t>
            </a:r>
            <a:r>
              <a:rPr lang="en-US" dirty="0"/>
              <a:t>call is inserted as the </a:t>
            </a:r>
            <a:r>
              <a:rPr lang="en-US" dirty="0" smtClean="0">
                <a:solidFill>
                  <a:srgbClr val="E46C0A"/>
                </a:solidFill>
              </a:rPr>
              <a:t>first statement </a:t>
            </a:r>
            <a:r>
              <a:rPr lang="en-US" dirty="0"/>
              <a:t>of each child </a:t>
            </a:r>
            <a:r>
              <a:rPr lang="en-US" dirty="0" smtClean="0"/>
              <a:t>constructor. If parent class disabled default constructor (by defining others) </a:t>
            </a:r>
            <a:r>
              <a:rPr lang="en-US" dirty="0" smtClean="0">
                <a:solidFill>
                  <a:srgbClr val="E46C0A"/>
                </a:solidFill>
              </a:rPr>
              <a:t>parent constructor must be called explicitly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4809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uper()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>
                <a:solidFill>
                  <a:srgbClr val="E46C0A"/>
                </a:solidFill>
              </a:rPr>
              <a:t>super()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to identify constructors </a:t>
            </a:r>
            <a:r>
              <a:rPr lang="en-US" dirty="0" smtClean="0"/>
              <a:t>of parent </a:t>
            </a:r>
            <a:r>
              <a:rPr lang="en-US" dirty="0"/>
              <a:t>class</a:t>
            </a:r>
          </a:p>
          <a:p>
            <a:r>
              <a:rPr lang="en-US" dirty="0" smtClean="0">
                <a:solidFill>
                  <a:srgbClr val="E46C0A"/>
                </a:solidFill>
              </a:rPr>
              <a:t>Must be the first </a:t>
            </a:r>
            <a:r>
              <a:rPr lang="en-US" dirty="0">
                <a:solidFill>
                  <a:srgbClr val="E46C0A"/>
                </a:solidFill>
              </a:rPr>
              <a:t>statement </a:t>
            </a:r>
            <a:r>
              <a:rPr lang="en-US" dirty="0"/>
              <a:t>in child 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601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all move, have a shape, shields and weapons.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Can they share the same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  <p:pic>
        <p:nvPicPr>
          <p:cNvPr id="6" name="Picture 5" descr="IMG_53715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05" y="2791513"/>
            <a:ext cx="8373491" cy="322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84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</a:t>
            </a: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String </a:t>
            </a:r>
            <a:r>
              <a:rPr lang="en-US" sz="2000" dirty="0" err="1" smtClean="0">
                <a:latin typeface="Consolas"/>
                <a:cs typeface="Consolas"/>
              </a:rPr>
              <a:t>carName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// Default constructor active!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Class </a:t>
            </a:r>
            <a:r>
              <a:rPr lang="en-US" sz="2000" dirty="0" err="1" smtClean="0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extends </a:t>
            </a: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SDCar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>
                <a:latin typeface="Consolas"/>
                <a:cs typeface="Consolas"/>
              </a:rPr>
              <a:t>) </a:t>
            </a:r>
            <a:r>
              <a:rPr lang="en-US" sz="2000" dirty="0" smtClean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// OK!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3469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</a:t>
            </a: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String </a:t>
            </a:r>
            <a:r>
              <a:rPr lang="en-US" sz="2000" dirty="0" err="1" smtClean="0">
                <a:latin typeface="Consolas"/>
                <a:cs typeface="Consolas"/>
              </a:rPr>
              <a:t>carName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// Custom constructor. Disables default one</a:t>
            </a:r>
            <a:endParaRPr lang="en-US" sz="20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Car(String </a:t>
            </a:r>
            <a:r>
              <a:rPr lang="en-US" sz="2000" dirty="0" err="1" smtClean="0">
                <a:latin typeface="Consolas"/>
                <a:cs typeface="Consolas"/>
              </a:rPr>
              <a:t>carName</a:t>
            </a:r>
            <a:r>
              <a:rPr lang="en-US" sz="2000" dirty="0" smtClean="0">
                <a:latin typeface="Consolas"/>
                <a:cs typeface="Consolas"/>
              </a:rPr>
              <a:t>)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this.carName</a:t>
            </a:r>
            <a:r>
              <a:rPr lang="en-US" sz="2000" dirty="0" smtClean="0">
                <a:latin typeface="Consolas"/>
                <a:cs typeface="Consolas"/>
              </a:rPr>
              <a:t> = </a:t>
            </a:r>
            <a:r>
              <a:rPr lang="en-US" sz="2000" dirty="0" err="1" smtClean="0">
                <a:latin typeface="Consolas"/>
                <a:cs typeface="Consolas"/>
              </a:rPr>
              <a:t>carName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Class </a:t>
            </a:r>
            <a:r>
              <a:rPr lang="en-US" sz="2000" dirty="0" err="1" smtClean="0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extends </a:t>
            </a: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SDCar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>
                <a:latin typeface="Consolas"/>
                <a:cs typeface="Consolas"/>
              </a:rPr>
              <a:t>) </a:t>
            </a:r>
            <a:r>
              <a:rPr lang="en-US" sz="2000" dirty="0" smtClean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// ERROR here. No default constructor on car!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2412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String </a:t>
            </a:r>
            <a:r>
              <a:rPr lang="en-US" sz="2000" dirty="0" err="1">
                <a:latin typeface="Consolas"/>
                <a:cs typeface="Consolas"/>
              </a:rPr>
              <a:t>carName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// Custom constructor. Disables default one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Car(String </a:t>
            </a:r>
            <a:r>
              <a:rPr lang="en-US" sz="2000" dirty="0" err="1">
                <a:latin typeface="Consolas"/>
                <a:cs typeface="Consolas"/>
              </a:rPr>
              <a:t>carName</a:t>
            </a:r>
            <a:r>
              <a:rPr lang="en-US" sz="2000" dirty="0">
                <a:latin typeface="Consolas"/>
                <a:cs typeface="Consolas"/>
              </a:rPr>
              <a:t>)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</a:t>
            </a:r>
            <a:r>
              <a:rPr lang="en-US" sz="2000" dirty="0" err="1">
                <a:latin typeface="Consolas"/>
                <a:cs typeface="Consolas"/>
              </a:rPr>
              <a:t>this.carName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>
                <a:latin typeface="Consolas"/>
                <a:cs typeface="Consolas"/>
              </a:rPr>
              <a:t>carName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extends 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SDCar</a:t>
            </a:r>
            <a:r>
              <a:rPr lang="en-US" sz="2000" dirty="0">
                <a:latin typeface="Consolas"/>
                <a:cs typeface="Consolas"/>
              </a:rPr>
              <a:t>() 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super(“Fiat”);	</a:t>
            </a: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// OK!</a:t>
            </a:r>
            <a:r>
              <a:rPr lang="en-US" sz="2000" dirty="0" smtClean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2420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child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</a:t>
            </a:r>
            <a:r>
              <a:rPr lang="en-US" dirty="0"/>
              <a:t>of constructors </a:t>
            </a:r>
            <a:r>
              <a:rPr lang="en-US" dirty="0" smtClean="0"/>
              <a:t>proceeds </a:t>
            </a:r>
            <a:r>
              <a:rPr lang="en-US" dirty="0" smtClean="0">
                <a:solidFill>
                  <a:srgbClr val="E46C0A"/>
                </a:solidFill>
              </a:rPr>
              <a:t>top</a:t>
            </a:r>
            <a:r>
              <a:rPr lang="en-US" dirty="0">
                <a:solidFill>
                  <a:srgbClr val="E46C0A"/>
                </a:solidFill>
              </a:rPr>
              <a:t>-down </a:t>
            </a:r>
            <a:r>
              <a:rPr lang="en-US" dirty="0"/>
              <a:t>in the inheritance hierarchy</a:t>
            </a:r>
          </a:p>
          <a:p>
            <a:r>
              <a:rPr lang="en-US" dirty="0" smtClean="0"/>
              <a:t>In </a:t>
            </a:r>
            <a:r>
              <a:rPr lang="en-US" dirty="0"/>
              <a:t>this way, when a method of </a:t>
            </a:r>
            <a:r>
              <a:rPr lang="en-US" dirty="0" smtClean="0"/>
              <a:t>the child </a:t>
            </a:r>
            <a:r>
              <a:rPr lang="en-US" dirty="0"/>
              <a:t>class is executed (</a:t>
            </a:r>
            <a:r>
              <a:rPr lang="en-US" dirty="0" smtClean="0"/>
              <a:t>constructor included</a:t>
            </a:r>
            <a:r>
              <a:rPr lang="en-US" dirty="0"/>
              <a:t>), the super-class </a:t>
            </a:r>
            <a:r>
              <a:rPr lang="en-US" dirty="0" smtClean="0"/>
              <a:t>is completely </a:t>
            </a:r>
            <a:r>
              <a:rPr lang="en-US" dirty="0"/>
              <a:t>initialized already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8922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Car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Car(</a:t>
            </a:r>
            <a:r>
              <a:rPr lang="en-US" sz="2000" dirty="0">
                <a:latin typeface="Consolas"/>
                <a:cs typeface="Consolas"/>
              </a:rPr>
              <a:t>) </a:t>
            </a:r>
            <a:r>
              <a:rPr lang="en-US" sz="2000" dirty="0" smtClean="0">
                <a:latin typeface="Consolas"/>
                <a:cs typeface="Consolas"/>
              </a:rPr>
              <a:t>{ </a:t>
            </a:r>
            <a:r>
              <a:rPr lang="en-US" sz="2000" dirty="0" err="1" smtClean="0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(“New </a:t>
            </a:r>
            <a:r>
              <a:rPr lang="en-US" sz="2000" dirty="0" smtClean="0">
                <a:latin typeface="Consolas"/>
                <a:cs typeface="Consolas"/>
              </a:rPr>
              <a:t>Car”</a:t>
            </a:r>
            <a:r>
              <a:rPr lang="en-US" sz="2000" dirty="0">
                <a:latin typeface="Consolas"/>
                <a:cs typeface="Consolas"/>
              </a:rPr>
              <a:t>); }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Class </a:t>
            </a:r>
            <a:r>
              <a:rPr lang="en-US" sz="2000" dirty="0" err="1" smtClean="0">
                <a:solidFill>
                  <a:srgbClr val="F79646"/>
                </a:solidFill>
                <a:latin typeface="Consolas"/>
                <a:cs typeface="Consolas"/>
              </a:rPr>
              <a:t>SDCar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extends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Car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SDCar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>
                <a:latin typeface="Consolas"/>
                <a:cs typeface="Consolas"/>
              </a:rPr>
              <a:t>) </a:t>
            </a:r>
            <a:r>
              <a:rPr lang="en-US" sz="2000" dirty="0" smtClean="0">
                <a:latin typeface="Consolas"/>
                <a:cs typeface="Consolas"/>
              </a:rPr>
              <a:t>{ </a:t>
            </a:r>
            <a:r>
              <a:rPr lang="en-US" sz="2000" dirty="0" err="1" smtClean="0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(“New </a:t>
            </a:r>
            <a:r>
              <a:rPr lang="en-US" sz="2000" dirty="0" err="1" smtClean="0">
                <a:latin typeface="Consolas"/>
                <a:cs typeface="Consolas"/>
              </a:rPr>
              <a:t>SDCar</a:t>
            </a:r>
            <a:r>
              <a:rPr lang="en-US" sz="2000" dirty="0" smtClean="0">
                <a:latin typeface="Consolas"/>
                <a:cs typeface="Consolas"/>
              </a:rPr>
              <a:t>”</a:t>
            </a:r>
            <a:r>
              <a:rPr lang="en-US" sz="2000" dirty="0">
                <a:latin typeface="Consolas"/>
                <a:cs typeface="Consolas"/>
              </a:rPr>
              <a:t>); }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</a:t>
            </a:r>
            <a:r>
              <a:rPr lang="en-US" sz="2000" dirty="0" err="1" smtClean="0">
                <a:solidFill>
                  <a:srgbClr val="F79646"/>
                </a:solidFill>
                <a:latin typeface="Consolas"/>
                <a:cs typeface="Consolas"/>
              </a:rPr>
              <a:t>ECar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extends </a:t>
            </a:r>
            <a:r>
              <a:rPr lang="en-US" sz="2000" dirty="0" err="1">
                <a:solidFill>
                  <a:srgbClr val="F79646"/>
                </a:solidFill>
                <a:latin typeface="Consolas"/>
                <a:cs typeface="Consolas"/>
              </a:rPr>
              <a:t>SDCar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ECar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>
                <a:latin typeface="Consolas"/>
                <a:cs typeface="Consolas"/>
              </a:rPr>
              <a:t>) </a:t>
            </a:r>
            <a:r>
              <a:rPr lang="en-US" sz="2000" dirty="0" smtClean="0">
                <a:latin typeface="Consolas"/>
                <a:cs typeface="Consolas"/>
              </a:rPr>
              <a:t>{ </a:t>
            </a:r>
            <a:r>
              <a:rPr lang="en-US" sz="2000" dirty="0" err="1" smtClean="0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(“New </a:t>
            </a:r>
            <a:r>
              <a:rPr lang="en-US" sz="2000" dirty="0" err="1" smtClean="0">
                <a:latin typeface="Consolas"/>
                <a:cs typeface="Consolas"/>
              </a:rPr>
              <a:t>ECar</a:t>
            </a:r>
            <a:r>
              <a:rPr lang="en-US" sz="2000" dirty="0" smtClean="0">
                <a:latin typeface="Consolas"/>
                <a:cs typeface="Consolas"/>
              </a:rPr>
              <a:t>”</a:t>
            </a:r>
            <a:r>
              <a:rPr lang="en-US" sz="2000" dirty="0">
                <a:latin typeface="Consolas"/>
                <a:cs typeface="Consolas"/>
              </a:rPr>
              <a:t>); }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ECar</a:t>
            </a:r>
            <a:r>
              <a:rPr lang="en-US" sz="2000" dirty="0" smtClean="0">
                <a:latin typeface="Consolas"/>
                <a:cs typeface="Consolas"/>
              </a:rPr>
              <a:t> c = new </a:t>
            </a:r>
            <a:r>
              <a:rPr lang="en-US" sz="2000" dirty="0" err="1" smtClean="0">
                <a:latin typeface="Consolas"/>
                <a:cs typeface="Consolas"/>
              </a:rPr>
              <a:t>ECar</a:t>
            </a:r>
            <a:r>
              <a:rPr lang="en-US" sz="2000" dirty="0" smtClean="0">
                <a:latin typeface="Consolas"/>
                <a:cs typeface="Consolas"/>
              </a:rPr>
              <a:t>();  // Which output?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029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Dynamic binding </a:t>
            </a:r>
            <a:r>
              <a:rPr lang="en-US" sz="4000" dirty="0" smtClean="0"/>
              <a:t>and polymorphism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Car</a:t>
            </a:r>
            <a:r>
              <a:rPr lang="en-US" sz="2000" dirty="0">
                <a:latin typeface="Consolas"/>
                <a:cs typeface="Consolas"/>
              </a:rPr>
              <a:t>[] garage = new Car[4]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garage</a:t>
            </a:r>
            <a:r>
              <a:rPr lang="en-US" sz="2000" dirty="0">
                <a:latin typeface="Consolas"/>
                <a:cs typeface="Consolas"/>
              </a:rPr>
              <a:t>[0] = new Car();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garage</a:t>
            </a:r>
            <a:r>
              <a:rPr lang="en-US" sz="2000" dirty="0">
                <a:latin typeface="Consolas"/>
                <a:cs typeface="Consolas"/>
              </a:rPr>
              <a:t>[1] = new </a:t>
            </a:r>
            <a:r>
              <a:rPr lang="en-US" sz="2000" dirty="0" err="1" smtClean="0">
                <a:latin typeface="Consolas"/>
                <a:cs typeface="Consolas"/>
              </a:rPr>
              <a:t>SDCar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garage</a:t>
            </a:r>
            <a:r>
              <a:rPr lang="en-US" sz="2000" dirty="0">
                <a:latin typeface="Consolas"/>
                <a:cs typeface="Consolas"/>
              </a:rPr>
              <a:t>[2] = new </a:t>
            </a:r>
            <a:r>
              <a:rPr lang="en-US" sz="2000" dirty="0" err="1" smtClean="0">
                <a:latin typeface="Consolas"/>
                <a:cs typeface="Consolas"/>
              </a:rPr>
              <a:t>SDCar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garage</a:t>
            </a:r>
            <a:r>
              <a:rPr lang="en-US" sz="2000" dirty="0">
                <a:latin typeface="Consolas"/>
                <a:cs typeface="Consolas"/>
              </a:rPr>
              <a:t>[3] = new Car()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for(Car c : garage)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.turnOn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// which method is actually called?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  // not knowable at compile time!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8817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Dynamic binding </a:t>
            </a:r>
            <a:r>
              <a:rPr lang="en-US" sz="4000" dirty="0" smtClean="0"/>
              <a:t>and polymorphism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When using collections of objects belonging to a hierarchy of classes, methods actually called are known only at </a:t>
            </a:r>
            <a:r>
              <a:rPr lang="en-US" sz="2800" dirty="0" smtClean="0">
                <a:solidFill>
                  <a:srgbClr val="E46C0A"/>
                </a:solidFill>
                <a:latin typeface="Calibri"/>
                <a:cs typeface="Calibri"/>
              </a:rPr>
              <a:t>runtime</a:t>
            </a:r>
            <a:r>
              <a:rPr lang="en-US" sz="2800" dirty="0" smtClean="0">
                <a:latin typeface="Calibri"/>
                <a:cs typeface="Calibri"/>
              </a:rPr>
              <a:t>. </a:t>
            </a:r>
          </a:p>
          <a:p>
            <a:r>
              <a:rPr lang="en-US" sz="2800" dirty="0" smtClean="0">
                <a:latin typeface="Calibri"/>
                <a:cs typeface="Calibri"/>
              </a:rPr>
              <a:t>The same call (methods with the same signature) might have different results depending on the actual class of the object.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* https://</a:t>
            </a:r>
            <a:r>
              <a:rPr lang="en-US" sz="2000" dirty="0" err="1">
                <a:cs typeface="Calibri"/>
              </a:rPr>
              <a:t>en.wikipedia.org</a:t>
            </a:r>
            <a:r>
              <a:rPr lang="en-US" sz="2000" dirty="0">
                <a:cs typeface="Calibri"/>
              </a:rPr>
              <a:t>/wiki/</a:t>
            </a:r>
            <a:r>
              <a:rPr lang="en-US" sz="2000" dirty="0" err="1">
                <a:cs typeface="Calibri"/>
              </a:rPr>
              <a:t>Late_binding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7690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7169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Dynamic binding </a:t>
            </a:r>
            <a:r>
              <a:rPr lang="en-US" sz="4000" dirty="0" smtClean="0"/>
              <a:t>and polymorphism</a:t>
            </a:r>
            <a:endParaRPr lang="en-US" sz="4000" dirty="0"/>
          </a:p>
        </p:txBody>
      </p:sp>
      <p:pic>
        <p:nvPicPr>
          <p:cNvPr id="5" name="Content Placeholder 4" descr="Screen Shot 2017-03-03 at 14.47.4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03" r="-850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0059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Java.lang.Object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instance can be seen as an </a:t>
            </a:r>
            <a:r>
              <a:rPr lang="en-US" dirty="0" smtClean="0"/>
              <a:t>Object instance </a:t>
            </a:r>
            <a:r>
              <a:rPr lang="en-US" dirty="0"/>
              <a:t>(see Collection)</a:t>
            </a:r>
          </a:p>
          <a:p>
            <a:r>
              <a:rPr lang="en-US" dirty="0" smtClean="0"/>
              <a:t>Object </a:t>
            </a:r>
            <a:r>
              <a:rPr lang="en-US" dirty="0"/>
              <a:t>defines some services, which </a:t>
            </a:r>
            <a:r>
              <a:rPr lang="en-US" dirty="0" smtClean="0"/>
              <a:t>are useful </a:t>
            </a:r>
            <a:r>
              <a:rPr lang="en-US" dirty="0"/>
              <a:t>for all classes</a:t>
            </a:r>
          </a:p>
          <a:p>
            <a:r>
              <a:rPr lang="en-US" dirty="0" smtClean="0"/>
              <a:t>Often</a:t>
            </a:r>
            <a:r>
              <a:rPr lang="en-US" dirty="0"/>
              <a:t>, they are overridden in sub-classes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049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Frequently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a class is merely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modification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another class. 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nheritance allows minimal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repetition of the same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</a:p>
          <a:p>
            <a:r>
              <a:rPr lang="en-US" dirty="0"/>
              <a:t>A new design created by </a:t>
            </a:r>
            <a:r>
              <a:rPr lang="en-US" dirty="0" smtClean="0"/>
              <a:t>changing an existing design. (The </a:t>
            </a:r>
            <a:r>
              <a:rPr lang="en-US" dirty="0"/>
              <a:t>new design consists of only the </a:t>
            </a:r>
            <a:r>
              <a:rPr lang="en-US" dirty="0" smtClean="0"/>
              <a:t>changes)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Localization </a:t>
            </a:r>
            <a:r>
              <a:rPr lang="en-US" dirty="0"/>
              <a:t>of code</a:t>
            </a:r>
          </a:p>
          <a:p>
            <a:pPr lvl="1"/>
            <a:r>
              <a:rPr lang="en-US" dirty="0" smtClean="0"/>
              <a:t>Fixing </a:t>
            </a:r>
            <a:r>
              <a:rPr lang="en-US" dirty="0"/>
              <a:t>a bug in the base class automatically </a:t>
            </a:r>
            <a:r>
              <a:rPr lang="en-US" dirty="0" smtClean="0"/>
              <a:t>fixes it </a:t>
            </a:r>
            <a:r>
              <a:rPr lang="en-US" dirty="0"/>
              <a:t>in the subclasses</a:t>
            </a:r>
          </a:p>
          <a:p>
            <a:pPr lvl="1"/>
            <a:r>
              <a:rPr lang="en-US" dirty="0" smtClean="0"/>
              <a:t>Adding </a:t>
            </a:r>
            <a:r>
              <a:rPr lang="en-US" dirty="0"/>
              <a:t>functionality in the base </a:t>
            </a:r>
            <a:r>
              <a:rPr lang="en-US" dirty="0" smtClean="0"/>
              <a:t>class automatically </a:t>
            </a:r>
            <a:r>
              <a:rPr lang="en-US" dirty="0"/>
              <a:t>adds it in the subclasses</a:t>
            </a:r>
          </a:p>
          <a:p>
            <a:pPr lvl="1"/>
            <a:r>
              <a:rPr lang="en-US" dirty="0" smtClean="0"/>
              <a:t>Less </a:t>
            </a:r>
            <a:r>
              <a:rPr lang="en-US" dirty="0"/>
              <a:t>chances of different (and inconsistent</a:t>
            </a:r>
            <a:r>
              <a:rPr lang="en-US" dirty="0" smtClean="0"/>
              <a:t>) implementations </a:t>
            </a:r>
            <a:r>
              <a:rPr lang="en-US" dirty="0"/>
              <a:t>of the same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6598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toString</a:t>
            </a:r>
            <a:r>
              <a:rPr lang="en-US" dirty="0" smtClean="0"/>
              <a:t>(), equals()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toString</a:t>
            </a:r>
            <a:r>
              <a:rPr lang="en-US" dirty="0"/>
              <a:t>()</a:t>
            </a:r>
          </a:p>
          <a:p>
            <a:pPr lvl="1"/>
            <a:r>
              <a:rPr lang="en-US" dirty="0" smtClean="0"/>
              <a:t>Returns </a:t>
            </a:r>
            <a:r>
              <a:rPr lang="en-US" dirty="0"/>
              <a:t>a </a:t>
            </a:r>
            <a:r>
              <a:rPr lang="en-US" dirty="0" smtClean="0"/>
              <a:t>string uniquely identifying the object</a:t>
            </a:r>
          </a:p>
          <a:p>
            <a:pPr lvl="1"/>
            <a:endParaRPr lang="en-US" dirty="0" smtClean="0"/>
          </a:p>
          <a:p>
            <a:r>
              <a:rPr lang="it-IT" dirty="0" err="1" smtClean="0"/>
              <a:t>equals</a:t>
            </a:r>
            <a:r>
              <a:rPr lang="it-IT" dirty="0"/>
              <a:t>()</a:t>
            </a:r>
          </a:p>
          <a:p>
            <a:pPr lvl="1"/>
            <a:r>
              <a:rPr lang="it-IT" dirty="0" err="1" smtClean="0"/>
              <a:t>Tests</a:t>
            </a:r>
            <a:r>
              <a:rPr lang="it-IT" dirty="0" smtClean="0"/>
              <a:t> </a:t>
            </a:r>
            <a:r>
              <a:rPr lang="it-IT" dirty="0" err="1"/>
              <a:t>equality</a:t>
            </a:r>
            <a:r>
              <a:rPr lang="it-IT" dirty="0"/>
              <a:t> </a:t>
            </a:r>
            <a:r>
              <a:rPr lang="it-IT" dirty="0" smtClean="0"/>
              <a:t>of </a:t>
            </a:r>
            <a:r>
              <a:rPr lang="it-IT" dirty="0" err="1" smtClean="0"/>
              <a:t>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0579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(Object)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class </a:t>
            </a:r>
            <a:r>
              <a:rPr lang="en-US" dirty="0">
                <a:latin typeface="Consolas"/>
                <a:cs typeface="Consolas"/>
              </a:rPr>
              <a:t>Car{ </a:t>
            </a:r>
            <a:endParaRPr lang="en-US" dirty="0" smtClean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String </a:t>
            </a:r>
            <a:r>
              <a:rPr lang="en-US" dirty="0" err="1">
                <a:latin typeface="Consolas"/>
                <a:cs typeface="Consolas"/>
              </a:rPr>
              <a:t>toString</a:t>
            </a:r>
            <a:r>
              <a:rPr lang="en-US" dirty="0">
                <a:latin typeface="Consolas"/>
                <a:cs typeface="Consolas"/>
              </a:rPr>
              <a:t>(){…</a:t>
            </a: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5715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5715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Car c = new Car()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// equivalent calls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System.out.println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c)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System.out.println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c.toString</a:t>
            </a:r>
            <a:r>
              <a:rPr lang="en-US" dirty="0">
                <a:latin typeface="Consolas"/>
                <a:cs typeface="Consolas"/>
              </a:rPr>
              <a:t>())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System.out.println</a:t>
            </a:r>
            <a:r>
              <a:rPr lang="en-US" dirty="0">
                <a:solidFill>
                  <a:srgbClr val="E46C0A"/>
                </a:solidFill>
              </a:rPr>
              <a:t>() methods implicitly invoke </a:t>
            </a:r>
            <a:r>
              <a:rPr lang="en-US" dirty="0" err="1">
                <a:solidFill>
                  <a:srgbClr val="E46C0A"/>
                </a:solidFill>
              </a:rPr>
              <a:t>toString</a:t>
            </a:r>
            <a:r>
              <a:rPr lang="en-US" dirty="0">
                <a:solidFill>
                  <a:srgbClr val="E46C0A"/>
                </a:solidFill>
              </a:rPr>
              <a:t>() on all object </a:t>
            </a:r>
            <a:r>
              <a:rPr lang="en-US" dirty="0" smtClean="0">
                <a:solidFill>
                  <a:srgbClr val="E46C0A"/>
                </a:solidFill>
              </a:rPr>
              <a:t>parameters</a:t>
            </a:r>
          </a:p>
          <a:p>
            <a:r>
              <a:rPr lang="en-US" dirty="0" smtClean="0">
                <a:solidFill>
                  <a:srgbClr val="E46C0A"/>
                </a:solidFill>
              </a:rPr>
              <a:t>Polymorphism </a:t>
            </a:r>
            <a:r>
              <a:rPr lang="en-US" dirty="0">
                <a:solidFill>
                  <a:srgbClr val="E46C0A"/>
                </a:solidFill>
              </a:rPr>
              <a:t>applies when </a:t>
            </a:r>
            <a:r>
              <a:rPr lang="en-US" dirty="0" err="1">
                <a:solidFill>
                  <a:srgbClr val="E46C0A"/>
                </a:solidFill>
              </a:rPr>
              <a:t>toString</a:t>
            </a:r>
            <a:r>
              <a:rPr lang="en-US" dirty="0">
                <a:solidFill>
                  <a:srgbClr val="E46C0A"/>
                </a:solidFill>
              </a:rPr>
              <a:t>() </a:t>
            </a:r>
            <a:r>
              <a:rPr lang="en-US" dirty="0" smtClean="0">
                <a:solidFill>
                  <a:srgbClr val="E46C0A"/>
                </a:solidFill>
              </a:rPr>
              <a:t>is overridden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9450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Casting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799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Java </a:t>
            </a:r>
            <a:r>
              <a:rPr lang="en-US" sz="2800" dirty="0"/>
              <a:t>is a strictly typed language, i.e.</a:t>
            </a:r>
            <a:r>
              <a:rPr lang="en-US" sz="2800" dirty="0" smtClean="0"/>
              <a:t>, each </a:t>
            </a:r>
            <a:r>
              <a:rPr lang="en-US" sz="2800" dirty="0"/>
              <a:t>variable has a type</a:t>
            </a:r>
          </a:p>
          <a:p>
            <a:r>
              <a:rPr lang="en-US" sz="2800" dirty="0" smtClean="0"/>
              <a:t>float </a:t>
            </a:r>
            <a:r>
              <a:rPr lang="en-US" sz="2800" dirty="0"/>
              <a:t>f;</a:t>
            </a:r>
          </a:p>
          <a:p>
            <a:pPr lvl="1"/>
            <a:r>
              <a:rPr lang="mr-IN" dirty="0"/>
              <a:t>f = 4.7</a:t>
            </a:r>
            <a:r>
              <a:rPr lang="mr-IN" dirty="0">
                <a:solidFill>
                  <a:srgbClr val="008000"/>
                </a:solidFill>
              </a:rPr>
              <a:t>; </a:t>
            </a:r>
            <a:r>
              <a:rPr lang="it-IT" dirty="0" smtClean="0">
                <a:solidFill>
                  <a:srgbClr val="008000"/>
                </a:solidFill>
              </a:rPr>
              <a:t>//</a:t>
            </a:r>
            <a:r>
              <a:rPr lang="mr-IN" dirty="0" smtClean="0">
                <a:solidFill>
                  <a:srgbClr val="008000"/>
                </a:solidFill>
              </a:rPr>
              <a:t>legal</a:t>
            </a:r>
            <a:endParaRPr lang="mr-IN" dirty="0">
              <a:solidFill>
                <a:srgbClr val="008000"/>
              </a:solidFill>
            </a:endParaRPr>
          </a:p>
          <a:p>
            <a:pPr lvl="1"/>
            <a:r>
              <a:rPr lang="en-US" dirty="0"/>
              <a:t>f = “string”; </a:t>
            </a:r>
            <a:r>
              <a:rPr lang="en-US" dirty="0" smtClean="0">
                <a:solidFill>
                  <a:srgbClr val="FF0000"/>
                </a:solidFill>
              </a:rPr>
              <a:t>//illegal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mr-IN" sz="2800" dirty="0" smtClean="0"/>
              <a:t>Car </a:t>
            </a:r>
            <a:r>
              <a:rPr lang="mr-IN" sz="2800" dirty="0"/>
              <a:t>c;</a:t>
            </a:r>
          </a:p>
          <a:p>
            <a:pPr lvl="1"/>
            <a:r>
              <a:rPr lang="mr-IN" dirty="0"/>
              <a:t>c = new </a:t>
            </a:r>
            <a:r>
              <a:rPr lang="mr-IN" dirty="0" smtClean="0"/>
              <a:t>Car</a:t>
            </a:r>
            <a:r>
              <a:rPr lang="it-IT" dirty="0" smtClean="0"/>
              <a:t>()</a:t>
            </a:r>
            <a:r>
              <a:rPr lang="mr-IN" dirty="0" smtClean="0"/>
              <a:t>; </a:t>
            </a:r>
            <a:r>
              <a:rPr lang="it-IT" dirty="0" smtClean="0">
                <a:solidFill>
                  <a:srgbClr val="008000"/>
                </a:solidFill>
              </a:rPr>
              <a:t>//</a:t>
            </a:r>
            <a:r>
              <a:rPr lang="mr-IN" dirty="0" smtClean="0">
                <a:solidFill>
                  <a:srgbClr val="008000"/>
                </a:solidFill>
              </a:rPr>
              <a:t>legal</a:t>
            </a:r>
            <a:endParaRPr lang="mr-IN" dirty="0">
              <a:solidFill>
                <a:srgbClr val="008000"/>
              </a:solidFill>
            </a:endParaRPr>
          </a:p>
          <a:p>
            <a:pPr lvl="1"/>
            <a:r>
              <a:rPr lang="en-US" dirty="0"/>
              <a:t>c = new String();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/illegal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15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</a:t>
            </a:r>
            <a:r>
              <a:rPr lang="en-US" sz="2400" dirty="0" smtClean="0">
                <a:latin typeface="Consolas"/>
                <a:cs typeface="Consolas"/>
              </a:rPr>
              <a:t>Car {</a:t>
            </a:r>
            <a:r>
              <a:rPr lang="en-US" sz="2400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</a:t>
            </a:r>
            <a:r>
              <a:rPr lang="en-US" sz="2400" dirty="0" err="1" smtClean="0">
                <a:latin typeface="Consolas"/>
                <a:cs typeface="Consolas"/>
              </a:rPr>
              <a:t>ECar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extends Car{};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Car c1 </a:t>
            </a:r>
            <a:r>
              <a:rPr lang="en-US" sz="2400" dirty="0">
                <a:latin typeface="Consolas"/>
                <a:cs typeface="Consolas"/>
              </a:rPr>
              <a:t>= new Car()</a:t>
            </a:r>
            <a:r>
              <a:rPr lang="en-US" sz="2400" dirty="0" smtClean="0">
                <a:latin typeface="Consolas"/>
                <a:cs typeface="Consolas"/>
              </a:rPr>
              <a:t>;    // OK!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Ecar</a:t>
            </a:r>
            <a:r>
              <a:rPr lang="en-US" sz="2400" dirty="0" smtClean="0">
                <a:latin typeface="Consolas"/>
                <a:cs typeface="Consolas"/>
              </a:rPr>
              <a:t> c</a:t>
            </a:r>
            <a:r>
              <a:rPr lang="en-US" sz="2400" dirty="0">
                <a:latin typeface="Consolas"/>
                <a:cs typeface="Consolas"/>
              </a:rPr>
              <a:t>2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= new </a:t>
            </a:r>
            <a:r>
              <a:rPr lang="en-US" sz="2400" dirty="0" err="1" smtClean="0">
                <a:latin typeface="Consolas"/>
                <a:cs typeface="Consolas"/>
              </a:rPr>
              <a:t>ECar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()</a:t>
            </a:r>
            <a:r>
              <a:rPr lang="en-US" sz="2400" dirty="0" smtClean="0">
                <a:latin typeface="Consolas"/>
                <a:cs typeface="Consolas"/>
              </a:rPr>
              <a:t>; // OK!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But also</a:t>
            </a:r>
            <a:r>
              <a:rPr lang="mr-IN" sz="2400" dirty="0" smtClean="0">
                <a:latin typeface="Consolas"/>
                <a:cs typeface="Consolas"/>
              </a:rPr>
              <a:t>…</a:t>
            </a:r>
            <a:endParaRPr lang="it-IT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it-IT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2400" dirty="0" smtClean="0">
                <a:solidFill>
                  <a:srgbClr val="E46C0A"/>
                </a:solidFill>
                <a:latin typeface="Consolas"/>
                <a:cs typeface="Consolas"/>
              </a:rPr>
              <a:t>Car c3 = new </a:t>
            </a:r>
            <a:r>
              <a:rPr lang="it-IT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Ecar</a:t>
            </a:r>
            <a:r>
              <a:rPr lang="it-IT" sz="2400" dirty="0" smtClean="0">
                <a:solidFill>
                  <a:srgbClr val="E46C0A"/>
                </a:solidFill>
                <a:latin typeface="Consolas"/>
                <a:cs typeface="Consolas"/>
              </a:rPr>
              <a:t>();   // OK?</a:t>
            </a:r>
            <a:endParaRPr lang="en-US" sz="2400" dirty="0">
              <a:solidFill>
                <a:srgbClr val="E46C0A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5853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rgbClr val="E46C0A"/>
                </a:solidFill>
                <a:latin typeface="Courier"/>
                <a:cs typeface="Courier"/>
              </a:rPr>
              <a:t>Car c3 = new </a:t>
            </a:r>
            <a:r>
              <a:rPr lang="it-IT" dirty="0" err="1">
                <a:solidFill>
                  <a:srgbClr val="E46C0A"/>
                </a:solidFill>
                <a:latin typeface="Courier"/>
                <a:cs typeface="Courier"/>
              </a:rPr>
              <a:t>Ecar</a:t>
            </a:r>
            <a:r>
              <a:rPr lang="it-IT" dirty="0">
                <a:solidFill>
                  <a:srgbClr val="E46C0A"/>
                </a:solidFill>
                <a:latin typeface="Courier"/>
                <a:cs typeface="Courier"/>
              </a:rPr>
              <a:t>();   // </a:t>
            </a:r>
            <a:r>
              <a:rPr lang="it-IT" dirty="0" smtClean="0">
                <a:solidFill>
                  <a:srgbClr val="E46C0A"/>
                </a:solidFill>
                <a:latin typeface="Courier"/>
                <a:cs typeface="Courier"/>
              </a:rPr>
              <a:t>OK!</a:t>
            </a:r>
            <a:endParaRPr lang="en-US" dirty="0">
              <a:solidFill>
                <a:srgbClr val="E46C0A"/>
              </a:solidFill>
              <a:latin typeface="Courier"/>
              <a:cs typeface="Courier"/>
            </a:endParaRPr>
          </a:p>
          <a:p>
            <a:r>
              <a:rPr lang="en-US" dirty="0" smtClean="0"/>
              <a:t>Specialization </a:t>
            </a:r>
            <a:r>
              <a:rPr lang="en-US" dirty="0"/>
              <a:t>defines a sub-</a:t>
            </a:r>
            <a:r>
              <a:rPr lang="en-US" dirty="0" smtClean="0"/>
              <a:t>typing relationship </a:t>
            </a:r>
            <a:r>
              <a:rPr lang="en-US" dirty="0"/>
              <a:t>(</a:t>
            </a:r>
            <a:r>
              <a:rPr lang="en-US" dirty="0">
                <a:solidFill>
                  <a:srgbClr val="E46C0A"/>
                </a:solidFill>
              </a:rPr>
              <a:t>is a </a:t>
            </a:r>
            <a:r>
              <a:rPr lang="en-US" dirty="0" smtClean="0"/>
              <a:t>). In Venn’s terms </a:t>
            </a:r>
            <a:r>
              <a:rPr lang="en-US" dirty="0" err="1" smtClean="0"/>
              <a:t>ECar</a:t>
            </a:r>
            <a:r>
              <a:rPr lang="en-US" dirty="0" smtClean="0"/>
              <a:t> </a:t>
            </a:r>
            <a:r>
              <a:rPr lang="en-US" dirty="0"/>
              <a:t>type is a </a:t>
            </a:r>
            <a:r>
              <a:rPr lang="en-US" dirty="0">
                <a:solidFill>
                  <a:srgbClr val="E46C0A"/>
                </a:solidFill>
              </a:rPr>
              <a:t>subset </a:t>
            </a:r>
            <a:r>
              <a:rPr lang="en-US" dirty="0"/>
              <a:t>of Car </a:t>
            </a:r>
            <a:r>
              <a:rPr lang="en-US" dirty="0" smtClean="0"/>
              <a:t>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 dirty="0"/>
          </a:p>
        </p:txBody>
      </p:sp>
      <p:sp>
        <p:nvSpPr>
          <p:cNvPr id="5" name="Oval 4"/>
          <p:cNvSpPr/>
          <p:nvPr/>
        </p:nvSpPr>
        <p:spPr>
          <a:xfrm>
            <a:off x="5220072" y="4077072"/>
            <a:ext cx="2736304" cy="23762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80112" y="4581128"/>
            <a:ext cx="1376536" cy="11605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1051" y="3995772"/>
            <a:ext cx="72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Car(s)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6136" y="5013176"/>
            <a:ext cx="84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ECar</a:t>
            </a:r>
            <a:r>
              <a:rPr lang="en-US" dirty="0" smtClean="0"/>
              <a:t>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79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Assignment </a:t>
            </a:r>
            <a:r>
              <a:rPr lang="en-US" dirty="0"/>
              <a:t>from a more specific </a:t>
            </a:r>
            <a:r>
              <a:rPr lang="en-US" dirty="0" smtClean="0"/>
              <a:t>type (</a:t>
            </a:r>
            <a:r>
              <a:rPr lang="en-US" dirty="0"/>
              <a:t>subtype) to a more general type (</a:t>
            </a:r>
            <a:r>
              <a:rPr lang="en-US" dirty="0" err="1"/>
              <a:t>supertype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Car{};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</a:t>
            </a:r>
            <a:r>
              <a:rPr lang="en-US" sz="2400" dirty="0" err="1" smtClean="0">
                <a:latin typeface="Consolas"/>
                <a:cs typeface="Consolas"/>
              </a:rPr>
              <a:t>ECar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extends Car{};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Car c = new </a:t>
            </a:r>
            <a:r>
              <a:rPr lang="en-US" sz="2400" dirty="0" err="1" smtClean="0">
                <a:latin typeface="Consolas"/>
                <a:cs typeface="Consolas"/>
              </a:rPr>
              <a:t>ECar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()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r>
              <a:rPr lang="en-US" dirty="0" smtClean="0"/>
              <a:t>Note </a:t>
            </a:r>
            <a:r>
              <a:rPr lang="en-US" dirty="0"/>
              <a:t>well - </a:t>
            </a:r>
            <a:r>
              <a:rPr lang="en-US" dirty="0">
                <a:solidFill>
                  <a:srgbClr val="F79646"/>
                </a:solidFill>
              </a:rPr>
              <a:t>reference type </a:t>
            </a:r>
            <a:r>
              <a:rPr lang="en-US" dirty="0"/>
              <a:t>and </a:t>
            </a:r>
            <a:r>
              <a:rPr lang="en-US" dirty="0">
                <a:solidFill>
                  <a:srgbClr val="F79646"/>
                </a:solidFill>
              </a:rPr>
              <a:t>object </a:t>
            </a:r>
            <a:r>
              <a:rPr lang="en-US" dirty="0" smtClean="0">
                <a:solidFill>
                  <a:srgbClr val="F79646"/>
                </a:solidFill>
              </a:rPr>
              <a:t>type </a:t>
            </a:r>
            <a:r>
              <a:rPr lang="en-US" dirty="0" smtClean="0"/>
              <a:t>are </a:t>
            </a:r>
            <a:r>
              <a:rPr lang="en-US" dirty="0">
                <a:solidFill>
                  <a:srgbClr val="F79646"/>
                </a:solidFill>
              </a:rPr>
              <a:t>separate </a:t>
            </a:r>
            <a:r>
              <a:rPr lang="en-US" dirty="0" smtClean="0">
                <a:solidFill>
                  <a:srgbClr val="F79646"/>
                </a:solidFill>
              </a:rPr>
              <a:t>concepts. </a:t>
            </a:r>
            <a:r>
              <a:rPr lang="en-US" dirty="0" smtClean="0"/>
              <a:t>Object </a:t>
            </a:r>
            <a:r>
              <a:rPr lang="en-US" dirty="0"/>
              <a:t>referenced by ‘c’ continues to be </a:t>
            </a:r>
            <a:r>
              <a:rPr lang="en-US" dirty="0" smtClean="0"/>
              <a:t>of </a:t>
            </a:r>
            <a:r>
              <a:rPr lang="en-US" dirty="0" err="1" smtClean="0"/>
              <a:t>ECar</a:t>
            </a:r>
            <a:r>
              <a:rPr lang="en-US" dirty="0" smtClean="0"/>
              <a:t> type! </a:t>
            </a:r>
            <a:r>
              <a:rPr lang="en-US" dirty="0" smtClean="0">
                <a:solidFill>
                  <a:srgbClr val="F79646"/>
                </a:solidFill>
              </a:rPr>
              <a:t>Only the interface changes!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9374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>
                <a:solidFill>
                  <a:srgbClr val="E46C0A"/>
                </a:solidFill>
              </a:rPr>
              <a:t>dependable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always true that an electric car is a car too</a:t>
            </a:r>
          </a:p>
          <a:p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>
                <a:solidFill>
                  <a:srgbClr val="E46C0A"/>
                </a:solidFill>
              </a:rPr>
              <a:t>automatic (</a:t>
            </a:r>
            <a:r>
              <a:rPr lang="en-US" i="1" dirty="0" smtClean="0">
                <a:solidFill>
                  <a:srgbClr val="E46C0A"/>
                </a:solidFill>
              </a:rPr>
              <a:t>e.g., float f = (</a:t>
            </a:r>
            <a:r>
              <a:rPr lang="en-US" i="1" dirty="0" err="1" smtClean="0">
                <a:solidFill>
                  <a:srgbClr val="E46C0A"/>
                </a:solidFill>
              </a:rPr>
              <a:t>int</a:t>
            </a:r>
            <a:r>
              <a:rPr lang="en-US" i="1" dirty="0" smtClean="0">
                <a:solidFill>
                  <a:srgbClr val="E46C0A"/>
                </a:solidFill>
              </a:rPr>
              <a:t>) 3</a:t>
            </a:r>
            <a:r>
              <a:rPr lang="en-US" dirty="0" smtClean="0">
                <a:solidFill>
                  <a:srgbClr val="E46C0A"/>
                </a:solidFill>
              </a:rPr>
              <a:t>)</a:t>
            </a:r>
            <a:endParaRPr lang="en-US" dirty="0">
              <a:solidFill>
                <a:srgbClr val="E46C0A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(1) Car </a:t>
            </a:r>
            <a:r>
              <a:rPr lang="en-US" sz="2000" dirty="0">
                <a:latin typeface="Courier"/>
                <a:cs typeface="Courier"/>
              </a:rPr>
              <a:t>c = new Car();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(2) </a:t>
            </a:r>
            <a:r>
              <a:rPr lang="en-US" sz="2000" dirty="0" err="1" smtClean="0">
                <a:latin typeface="Courier"/>
                <a:cs typeface="Courier"/>
              </a:rPr>
              <a:t>ECar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ec</a:t>
            </a:r>
            <a:r>
              <a:rPr lang="en-US" sz="2000" dirty="0">
                <a:latin typeface="Courier"/>
                <a:cs typeface="Courier"/>
              </a:rPr>
              <a:t> = new </a:t>
            </a:r>
            <a:r>
              <a:rPr lang="en-US" sz="2000" dirty="0" err="1" smtClean="0">
                <a:latin typeface="Courier"/>
                <a:cs typeface="Courier"/>
              </a:rPr>
              <a:t>ECar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it-IT" sz="2000" dirty="0" smtClean="0">
                <a:latin typeface="Courier"/>
                <a:cs typeface="Courier"/>
              </a:rPr>
              <a:t>(3) </a:t>
            </a:r>
            <a:r>
              <a:rPr lang="mr-IN" sz="2000" dirty="0" smtClean="0">
                <a:latin typeface="Courier"/>
                <a:cs typeface="Courier"/>
              </a:rPr>
              <a:t>c </a:t>
            </a:r>
            <a:r>
              <a:rPr lang="mr-IN" sz="2000" dirty="0">
                <a:latin typeface="Courier"/>
                <a:cs typeface="Courier"/>
              </a:rPr>
              <a:t>= ec;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 dirty="0"/>
          </a:p>
        </p:txBody>
      </p:sp>
      <p:pic>
        <p:nvPicPr>
          <p:cNvPr id="5" name="Picture 4" descr="Screen Shot 2017-03-03 at 18.05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653136"/>
            <a:ext cx="3024912" cy="1700808"/>
          </a:xfrm>
          <a:prstGeom prst="rect">
            <a:avLst/>
          </a:prstGeom>
        </p:spPr>
      </p:pic>
      <p:pic>
        <p:nvPicPr>
          <p:cNvPr id="6" name="Picture 5" descr="Screen Shot 2017-03-03 at 18.05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797152"/>
            <a:ext cx="2785236" cy="14847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27984" y="4221088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4211796"/>
            <a:ext cx="39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ec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11960" y="4581128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80112" y="4653136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16016" y="4581128"/>
            <a:ext cx="792088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39952" y="44371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8024" y="47971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6136" y="45091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38112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20056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 smtClean="0">
                <a:latin typeface="Consolas"/>
                <a:cs typeface="Consolas"/>
              </a:rPr>
              <a:t>boolean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isOn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	</a:t>
            </a:r>
            <a:r>
              <a:rPr lang="en-US" sz="1400" dirty="0">
                <a:latin typeface="Consolas"/>
                <a:cs typeface="Consolas"/>
              </a:rPr>
              <a:t>string </a:t>
            </a:r>
            <a:r>
              <a:rPr lang="en-US" sz="1400" dirty="0" err="1" smtClean="0">
                <a:latin typeface="Consolas"/>
                <a:cs typeface="Consolas"/>
              </a:rPr>
              <a:t>licensePlate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	void </a:t>
            </a:r>
            <a:r>
              <a:rPr lang="en-US" sz="1400" dirty="0" err="1" smtClean="0">
                <a:latin typeface="Consolas"/>
                <a:cs typeface="Consolas"/>
              </a:rPr>
              <a:t>turnOn</a:t>
            </a:r>
            <a:r>
              <a:rPr lang="en-US" sz="1400" dirty="0" smtClean="0">
                <a:latin typeface="Consolas"/>
                <a:cs typeface="Consolas"/>
              </a:rPr>
              <a:t>() {</a:t>
            </a:r>
            <a:r>
              <a:rPr lang="en-US" sz="1400" dirty="0">
                <a:latin typeface="Consolas"/>
                <a:cs typeface="Consolas"/>
              </a:rPr>
              <a:t>…</a:t>
            </a:r>
            <a:r>
              <a:rPr lang="en-US" sz="14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smtClean="0">
                <a:latin typeface="Consolas"/>
                <a:cs typeface="Consolas"/>
              </a:rPr>
              <a:t>void </a:t>
            </a:r>
            <a:r>
              <a:rPr lang="en-US" sz="1400" dirty="0" err="1" smtClean="0">
                <a:latin typeface="Consolas"/>
                <a:cs typeface="Consolas"/>
              </a:rPr>
              <a:t>turnOff</a:t>
            </a:r>
            <a:r>
              <a:rPr lang="en-US" sz="1400" dirty="0" smtClean="0">
                <a:latin typeface="Consolas"/>
                <a:cs typeface="Consolas"/>
              </a:rPr>
              <a:t>() {</a:t>
            </a:r>
            <a:r>
              <a:rPr lang="mr-IN" sz="1400" dirty="0" smtClean="0">
                <a:latin typeface="Consolas"/>
                <a:cs typeface="Consolas"/>
              </a:rPr>
              <a:t>…</a:t>
            </a:r>
            <a:r>
              <a:rPr lang="en-US" sz="1400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2293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E</a:t>
            </a:r>
            <a:r>
              <a:rPr lang="en-US" sz="1600" dirty="0" err="1" smtClean="0">
                <a:latin typeface="Consolas"/>
                <a:cs typeface="Consolas"/>
              </a:rPr>
              <a:t>Car</a:t>
            </a:r>
            <a:r>
              <a:rPr lang="en-US" sz="1600" dirty="0" smtClean="0">
                <a:latin typeface="Consolas"/>
                <a:cs typeface="Consolas"/>
              </a:rPr>
              <a:t> extends Car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dirty="0" err="1" smtClean="0">
                <a:latin typeface="Consolas"/>
                <a:cs typeface="Consolas"/>
              </a:rPr>
              <a:t>boolean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isCharged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isSelfDriving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	void </a:t>
            </a:r>
            <a:r>
              <a:rPr lang="en-US" sz="1600" dirty="0" err="1" smtClean="0">
                <a:latin typeface="Consolas"/>
                <a:cs typeface="Consolas"/>
              </a:rPr>
              <a:t>turnSDOn</a:t>
            </a:r>
            <a:r>
              <a:rPr lang="en-US" sz="1600" dirty="0" smtClean="0">
                <a:latin typeface="Consolas"/>
                <a:cs typeface="Consolas"/>
              </a:rPr>
              <a:t>() {…}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	void </a:t>
            </a:r>
            <a:r>
              <a:rPr lang="en-US" sz="1600" dirty="0" err="1" smtClean="0">
                <a:latin typeface="Consolas"/>
                <a:cs typeface="Consolas"/>
              </a:rPr>
              <a:t>turnSDOff</a:t>
            </a:r>
            <a:r>
              <a:rPr lang="en-US" sz="1600" dirty="0" smtClean="0">
                <a:latin typeface="Consolas"/>
                <a:cs typeface="Consolas"/>
              </a:rPr>
              <a:t>() {</a:t>
            </a:r>
            <a:r>
              <a:rPr lang="mr-IN" sz="1600" dirty="0" smtClean="0">
                <a:latin typeface="Consolas"/>
                <a:cs typeface="Consolas"/>
              </a:rPr>
              <a:t>…</a:t>
            </a:r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645024"/>
            <a:ext cx="8229600" cy="2481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ECar</a:t>
            </a:r>
            <a:r>
              <a:rPr lang="en-US" sz="2000" dirty="0" smtClean="0">
                <a:latin typeface="Courier"/>
                <a:cs typeface="Courier"/>
              </a:rPr>
              <a:t> c1 = new </a:t>
            </a:r>
            <a:r>
              <a:rPr lang="en-US" sz="2000" dirty="0" err="1">
                <a:latin typeface="Courier"/>
                <a:cs typeface="Courier"/>
              </a:rPr>
              <a:t>E</a:t>
            </a:r>
            <a:r>
              <a:rPr lang="en-US" sz="2000" dirty="0" err="1" smtClean="0">
                <a:latin typeface="Courier"/>
                <a:cs typeface="Courier"/>
              </a:rPr>
              <a:t>Car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c1.turnSDOn() 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// OK!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</a:t>
            </a:r>
            <a:r>
              <a:rPr lang="en-US" sz="2000" dirty="0" smtClean="0">
                <a:latin typeface="Courier"/>
                <a:cs typeface="Courier"/>
              </a:rPr>
              <a:t>ar c2 = c1;  // </a:t>
            </a:r>
            <a:r>
              <a:rPr lang="en-US" sz="2000" dirty="0" err="1" smtClean="0">
                <a:latin typeface="Courier"/>
                <a:cs typeface="Courier"/>
              </a:rPr>
              <a:t>Upcast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c2.turnSDOn()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// Invalid! (</a:t>
            </a:r>
            <a:r>
              <a:rPr lang="en-US" sz="2000" i="1" dirty="0" smtClean="0">
                <a:solidFill>
                  <a:srgbClr val="FF0000"/>
                </a:solidFill>
                <a:latin typeface="Courier"/>
                <a:cs typeface="Courier"/>
              </a:rPr>
              <a:t>Car public interface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does not provide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turnSDOn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() call)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13386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Downcasting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</a:t>
            </a:r>
            <a:r>
              <a:rPr lang="en-US" dirty="0"/>
              <a:t>from a more general </a:t>
            </a:r>
            <a:r>
              <a:rPr lang="en-US" dirty="0" smtClean="0"/>
              <a:t>type (</a:t>
            </a:r>
            <a:r>
              <a:rPr lang="en-US" dirty="0"/>
              <a:t>super-type) to a more specific </a:t>
            </a:r>
            <a:r>
              <a:rPr lang="en-US" dirty="0" smtClean="0"/>
              <a:t>type (</a:t>
            </a:r>
            <a:r>
              <a:rPr lang="en-US" dirty="0"/>
              <a:t>sub-type)</a:t>
            </a:r>
          </a:p>
          <a:p>
            <a:pPr lvl="1"/>
            <a:r>
              <a:rPr lang="en-US" dirty="0" smtClean="0"/>
              <a:t>Reference </a:t>
            </a:r>
            <a:r>
              <a:rPr lang="en-US" dirty="0"/>
              <a:t>type and object </a:t>
            </a:r>
            <a:r>
              <a:rPr lang="en-US" dirty="0" smtClean="0"/>
              <a:t>type do </a:t>
            </a:r>
            <a:r>
              <a:rPr lang="en-US" dirty="0"/>
              <a:t>not change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MUST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 explicit</a:t>
            </a:r>
          </a:p>
          <a:p>
            <a:pPr lvl="1"/>
            <a:r>
              <a:rPr lang="en-US" dirty="0" smtClean="0"/>
              <a:t>It’s </a:t>
            </a:r>
            <a:r>
              <a:rPr lang="en-US" dirty="0"/>
              <a:t>a risky operation, no </a:t>
            </a:r>
            <a:r>
              <a:rPr lang="en-US" dirty="0" smtClean="0"/>
              <a:t>automatic conversion </a:t>
            </a:r>
            <a:r>
              <a:rPr lang="en-US" dirty="0"/>
              <a:t>provided by the compiler (</a:t>
            </a:r>
            <a:r>
              <a:rPr lang="en-US" dirty="0" smtClean="0"/>
              <a:t>it’s up </a:t>
            </a:r>
            <a:r>
              <a:rPr lang="en-US" dirty="0"/>
              <a:t>to you!)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108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A </a:t>
            </a:r>
            <a:r>
              <a:rPr lang="en-US" dirty="0">
                <a:solidFill>
                  <a:srgbClr val="E46C0A"/>
                </a:solidFill>
              </a:rPr>
              <a:t>class can be a sub-type of another class</a:t>
            </a:r>
          </a:p>
          <a:p>
            <a:r>
              <a:rPr lang="en-US" dirty="0" smtClean="0"/>
              <a:t>The </a:t>
            </a:r>
            <a:r>
              <a:rPr lang="en-US" dirty="0"/>
              <a:t>inheriting class </a:t>
            </a:r>
            <a:r>
              <a:rPr lang="en-US" dirty="0">
                <a:solidFill>
                  <a:srgbClr val="E46C0A"/>
                </a:solidFill>
              </a:rPr>
              <a:t>contains all </a:t>
            </a:r>
            <a:r>
              <a:rPr lang="en-US" dirty="0" smtClean="0">
                <a:solidFill>
                  <a:srgbClr val="E46C0A"/>
                </a:solidFill>
              </a:rPr>
              <a:t>the methods </a:t>
            </a:r>
            <a:r>
              <a:rPr lang="en-US" dirty="0">
                <a:solidFill>
                  <a:srgbClr val="E46C0A"/>
                </a:solidFill>
              </a:rPr>
              <a:t>and fields of the class it </a:t>
            </a:r>
            <a:r>
              <a:rPr lang="en-US" dirty="0" smtClean="0">
                <a:solidFill>
                  <a:srgbClr val="E46C0A"/>
                </a:solidFill>
              </a:rPr>
              <a:t>inherited </a:t>
            </a:r>
            <a:r>
              <a:rPr lang="en-US" dirty="0" smtClean="0"/>
              <a:t>from </a:t>
            </a:r>
            <a:r>
              <a:rPr lang="en-US" dirty="0"/>
              <a:t>plus any methods and fields it defines</a:t>
            </a:r>
          </a:p>
          <a:p>
            <a:r>
              <a:rPr lang="en-US" dirty="0" smtClean="0"/>
              <a:t>The </a:t>
            </a:r>
            <a:r>
              <a:rPr lang="en-US" dirty="0"/>
              <a:t>inheriting class can </a:t>
            </a:r>
            <a:r>
              <a:rPr lang="en-US" dirty="0">
                <a:solidFill>
                  <a:srgbClr val="E46C0A"/>
                </a:solidFill>
              </a:rPr>
              <a:t>override </a:t>
            </a:r>
            <a:r>
              <a:rPr lang="en-US" dirty="0" smtClean="0"/>
              <a:t>the definition </a:t>
            </a:r>
            <a:r>
              <a:rPr lang="en-US" dirty="0"/>
              <a:t>of existing methods by </a:t>
            </a:r>
            <a:r>
              <a:rPr lang="en-US" dirty="0" smtClean="0"/>
              <a:t>providing its </a:t>
            </a:r>
            <a:r>
              <a:rPr lang="en-US" dirty="0"/>
              <a:t>own implementation</a:t>
            </a:r>
          </a:p>
          <a:p>
            <a:r>
              <a:rPr lang="en-US" dirty="0" smtClean="0"/>
              <a:t>The </a:t>
            </a:r>
            <a:r>
              <a:rPr lang="en-US" dirty="0"/>
              <a:t>code of the inheriting class </a:t>
            </a:r>
            <a:r>
              <a:rPr lang="en-US" dirty="0" smtClean="0"/>
              <a:t>consists only </a:t>
            </a:r>
            <a:r>
              <a:rPr lang="en-US" dirty="0"/>
              <a:t>of the changes and additions to </a:t>
            </a:r>
            <a:r>
              <a:rPr lang="en-US" dirty="0" smtClean="0"/>
              <a:t>the base </a:t>
            </a:r>
            <a:r>
              <a:rPr lang="en-US" dirty="0"/>
              <a:t>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2518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20056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 smtClean="0">
                <a:latin typeface="Consolas"/>
                <a:cs typeface="Consolas"/>
              </a:rPr>
              <a:t>boolean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isOn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dirty="0">
                <a:latin typeface="Consolas"/>
                <a:cs typeface="Consolas"/>
              </a:rPr>
              <a:t>string </a:t>
            </a:r>
            <a:r>
              <a:rPr lang="en-US" sz="1600" dirty="0" err="1" smtClean="0">
                <a:latin typeface="Consolas"/>
                <a:cs typeface="Consolas"/>
              </a:rPr>
              <a:t>licensePlate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void </a:t>
            </a:r>
            <a:r>
              <a:rPr lang="en-US" sz="1600" dirty="0" err="1" smtClean="0">
                <a:latin typeface="Consolas"/>
                <a:cs typeface="Consolas"/>
              </a:rPr>
              <a:t>turnOn</a:t>
            </a:r>
            <a:r>
              <a:rPr lang="en-US" sz="1600" dirty="0" smtClean="0">
                <a:latin typeface="Consolas"/>
                <a:cs typeface="Consolas"/>
              </a:rPr>
              <a:t>() {</a:t>
            </a:r>
            <a:r>
              <a:rPr lang="en-US" sz="1600" dirty="0">
                <a:latin typeface="Consolas"/>
                <a:cs typeface="Consolas"/>
              </a:rPr>
              <a:t>…</a:t>
            </a:r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void </a:t>
            </a:r>
            <a:r>
              <a:rPr lang="en-US" sz="1600" dirty="0" err="1" smtClean="0">
                <a:latin typeface="Consolas"/>
                <a:cs typeface="Consolas"/>
              </a:rPr>
              <a:t>turnOff</a:t>
            </a:r>
            <a:r>
              <a:rPr lang="en-US" sz="1600" dirty="0" smtClean="0">
                <a:latin typeface="Consolas"/>
                <a:cs typeface="Consolas"/>
              </a:rPr>
              <a:t>() {</a:t>
            </a:r>
            <a:r>
              <a:rPr lang="mr-IN" sz="1600" dirty="0" smtClean="0">
                <a:latin typeface="Consolas"/>
                <a:cs typeface="Consolas"/>
              </a:rPr>
              <a:t>…</a:t>
            </a:r>
            <a:r>
              <a:rPr lang="en-US" sz="1600" dirty="0" smtClean="0">
                <a:latin typeface="Consolas"/>
                <a:cs typeface="Consolas"/>
              </a:rPr>
              <a:t>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2293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E</a:t>
            </a:r>
            <a:r>
              <a:rPr lang="en-US" sz="1600" dirty="0" err="1" smtClean="0">
                <a:latin typeface="Consolas"/>
                <a:cs typeface="Consolas"/>
              </a:rPr>
              <a:t>Car</a:t>
            </a:r>
            <a:r>
              <a:rPr lang="en-US" sz="1600" dirty="0" smtClean="0">
                <a:latin typeface="Consolas"/>
                <a:cs typeface="Consolas"/>
              </a:rPr>
              <a:t> extends Car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dirty="0" err="1" smtClean="0">
                <a:latin typeface="Consolas"/>
                <a:cs typeface="Consolas"/>
              </a:rPr>
              <a:t>boolean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isCharged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isSelfDriving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	void </a:t>
            </a:r>
            <a:r>
              <a:rPr lang="en-US" sz="1600" dirty="0" err="1" smtClean="0">
                <a:latin typeface="Consolas"/>
                <a:cs typeface="Consolas"/>
              </a:rPr>
              <a:t>turnSDOn</a:t>
            </a:r>
            <a:r>
              <a:rPr lang="en-US" sz="1600" dirty="0" smtClean="0">
                <a:latin typeface="Consolas"/>
                <a:cs typeface="Consolas"/>
              </a:rPr>
              <a:t>() {…}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	void </a:t>
            </a:r>
            <a:r>
              <a:rPr lang="en-US" sz="1600" dirty="0" err="1" smtClean="0">
                <a:latin typeface="Consolas"/>
                <a:cs typeface="Consolas"/>
              </a:rPr>
              <a:t>turnSDOff</a:t>
            </a:r>
            <a:r>
              <a:rPr lang="en-US" sz="1600" dirty="0" smtClean="0">
                <a:latin typeface="Consolas"/>
                <a:cs typeface="Consolas"/>
              </a:rPr>
              <a:t>() {</a:t>
            </a:r>
            <a:r>
              <a:rPr lang="mr-IN" sz="1600" dirty="0" smtClean="0">
                <a:latin typeface="Consolas"/>
                <a:cs typeface="Consolas"/>
              </a:rPr>
              <a:t>…</a:t>
            </a:r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828181"/>
            <a:ext cx="8229600" cy="2481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Car c1 = new </a:t>
            </a:r>
            <a:r>
              <a:rPr lang="en-US" sz="2000" dirty="0" err="1">
                <a:latin typeface="Courier"/>
                <a:cs typeface="Courier"/>
              </a:rPr>
              <a:t>E</a:t>
            </a:r>
            <a:r>
              <a:rPr lang="en-US" sz="2000" dirty="0" err="1" smtClean="0">
                <a:latin typeface="Courier"/>
                <a:cs typeface="Courier"/>
              </a:rPr>
              <a:t>Car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c1.turnSDOn()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//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Invalid!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ECar</a:t>
            </a:r>
            <a:r>
              <a:rPr lang="en-US" sz="2000" dirty="0" smtClean="0">
                <a:latin typeface="Courier"/>
                <a:cs typeface="Courier"/>
              </a:rPr>
              <a:t> c2 = (</a:t>
            </a:r>
            <a:r>
              <a:rPr lang="en-US" sz="2000" dirty="0" err="1" smtClean="0">
                <a:latin typeface="Courier"/>
                <a:cs typeface="Courier"/>
              </a:rPr>
              <a:t>Ecar</a:t>
            </a:r>
            <a:r>
              <a:rPr lang="en-US" sz="2000" dirty="0" smtClean="0">
                <a:latin typeface="Courier"/>
                <a:cs typeface="Courier"/>
              </a:rPr>
              <a:t>)c1;  // Downcast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c2.turnSDOn()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// Accidentally OK!</a:t>
            </a:r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6360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20056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 smtClean="0">
                <a:latin typeface="Consolas"/>
                <a:cs typeface="Consolas"/>
              </a:rPr>
              <a:t>boolean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isOn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dirty="0">
                <a:latin typeface="Consolas"/>
                <a:cs typeface="Consolas"/>
              </a:rPr>
              <a:t>string </a:t>
            </a:r>
            <a:r>
              <a:rPr lang="en-US" sz="1600" dirty="0" err="1" smtClean="0">
                <a:latin typeface="Consolas"/>
                <a:cs typeface="Consolas"/>
              </a:rPr>
              <a:t>licensePlate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void </a:t>
            </a:r>
            <a:r>
              <a:rPr lang="en-US" sz="1600" dirty="0" err="1" smtClean="0">
                <a:latin typeface="Consolas"/>
                <a:cs typeface="Consolas"/>
              </a:rPr>
              <a:t>turnOn</a:t>
            </a:r>
            <a:r>
              <a:rPr lang="en-US" sz="1600" dirty="0" smtClean="0">
                <a:latin typeface="Consolas"/>
                <a:cs typeface="Consolas"/>
              </a:rPr>
              <a:t>() {</a:t>
            </a:r>
            <a:r>
              <a:rPr lang="en-US" sz="1600" dirty="0">
                <a:latin typeface="Consolas"/>
                <a:cs typeface="Consolas"/>
              </a:rPr>
              <a:t>…</a:t>
            </a:r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void </a:t>
            </a:r>
            <a:r>
              <a:rPr lang="en-US" sz="1600" dirty="0" err="1" smtClean="0">
                <a:latin typeface="Consolas"/>
                <a:cs typeface="Consolas"/>
              </a:rPr>
              <a:t>turnOff</a:t>
            </a:r>
            <a:r>
              <a:rPr lang="en-US" sz="1600" dirty="0" smtClean="0">
                <a:latin typeface="Consolas"/>
                <a:cs typeface="Consolas"/>
              </a:rPr>
              <a:t>() {</a:t>
            </a:r>
            <a:r>
              <a:rPr lang="mr-IN" sz="1600" dirty="0" smtClean="0">
                <a:latin typeface="Consolas"/>
                <a:cs typeface="Consolas"/>
              </a:rPr>
              <a:t>…</a:t>
            </a:r>
            <a:r>
              <a:rPr lang="en-US" sz="1600" dirty="0" smtClean="0">
                <a:latin typeface="Consolas"/>
                <a:cs typeface="Consolas"/>
              </a:rPr>
              <a:t>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2293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E</a:t>
            </a:r>
            <a:r>
              <a:rPr lang="en-US" sz="1600" dirty="0" err="1" smtClean="0">
                <a:latin typeface="Consolas"/>
                <a:cs typeface="Consolas"/>
              </a:rPr>
              <a:t>Car</a:t>
            </a:r>
            <a:r>
              <a:rPr lang="en-US" sz="1600" dirty="0" smtClean="0">
                <a:latin typeface="Consolas"/>
                <a:cs typeface="Consolas"/>
              </a:rPr>
              <a:t> extends Car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dirty="0" err="1" smtClean="0">
                <a:latin typeface="Consolas"/>
                <a:cs typeface="Consolas"/>
              </a:rPr>
              <a:t>boolean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isCharged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isSelfDriving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	void </a:t>
            </a:r>
            <a:r>
              <a:rPr lang="en-US" sz="1600" dirty="0" err="1" smtClean="0">
                <a:latin typeface="Consolas"/>
                <a:cs typeface="Consolas"/>
              </a:rPr>
              <a:t>turnSDOn</a:t>
            </a:r>
            <a:r>
              <a:rPr lang="en-US" sz="1600" dirty="0" smtClean="0">
                <a:latin typeface="Consolas"/>
                <a:cs typeface="Consolas"/>
              </a:rPr>
              <a:t>() {…}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	void </a:t>
            </a:r>
            <a:r>
              <a:rPr lang="en-US" sz="1600" dirty="0" err="1" smtClean="0">
                <a:latin typeface="Consolas"/>
                <a:cs typeface="Consolas"/>
              </a:rPr>
              <a:t>turnSDOff</a:t>
            </a:r>
            <a:r>
              <a:rPr lang="en-US" sz="1600" dirty="0" smtClean="0">
                <a:latin typeface="Consolas"/>
                <a:cs typeface="Consolas"/>
              </a:rPr>
              <a:t>() {</a:t>
            </a:r>
            <a:r>
              <a:rPr lang="mr-IN" sz="1600" dirty="0" smtClean="0">
                <a:latin typeface="Consolas"/>
                <a:cs typeface="Consolas"/>
              </a:rPr>
              <a:t>…</a:t>
            </a:r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645024"/>
            <a:ext cx="8229600" cy="2481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>
              <a:solidFill>
                <a:schemeClr val="accent6">
                  <a:lumMod val="7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Car c1 = new Car();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c1.turnSDOn()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//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Invalid!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ECar</a:t>
            </a:r>
            <a:r>
              <a:rPr lang="en-US" sz="2000" dirty="0" smtClean="0">
                <a:latin typeface="Courier"/>
                <a:cs typeface="Courier"/>
              </a:rPr>
              <a:t> c2 = (</a:t>
            </a:r>
            <a:r>
              <a:rPr lang="en-US" sz="2000" dirty="0" err="1" smtClean="0">
                <a:latin typeface="Courier"/>
                <a:cs typeface="Courier"/>
              </a:rPr>
              <a:t>Ecar</a:t>
            </a:r>
            <a:r>
              <a:rPr lang="en-US" sz="2000" dirty="0" smtClean="0">
                <a:latin typeface="Courier"/>
                <a:cs typeface="Courier"/>
              </a:rPr>
              <a:t>)c1;  // Downcast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c2.turnSDOn()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// Invalid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! (Runtime!!)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02104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is evil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Compilers aid developers in writing working code. </a:t>
            </a:r>
            <a:r>
              <a:rPr lang="en-US" dirty="0" smtClean="0">
                <a:solidFill>
                  <a:srgbClr val="E46C0A"/>
                </a:solidFill>
              </a:rPr>
              <a:t>Runtime errors cannot be identified by compilers. Developers must be careful! </a:t>
            </a:r>
          </a:p>
          <a:p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 err="1">
                <a:solidFill>
                  <a:srgbClr val="E46C0A"/>
                </a:solidFill>
              </a:rPr>
              <a:t>instanceof</a:t>
            </a:r>
            <a:r>
              <a:rPr lang="en-US" dirty="0">
                <a:solidFill>
                  <a:srgbClr val="E46C0A"/>
                </a:solidFill>
              </a:rPr>
              <a:t> </a:t>
            </a:r>
            <a:r>
              <a:rPr lang="en-US" dirty="0" smtClean="0"/>
              <a:t>operator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smtClean="0">
                <a:latin typeface="Consolas"/>
                <a:cs typeface="Consolas"/>
              </a:rPr>
              <a:t>Car </a:t>
            </a:r>
            <a:r>
              <a:rPr lang="en-US" sz="2600" dirty="0">
                <a:latin typeface="Consolas"/>
                <a:cs typeface="Consolas"/>
              </a:rPr>
              <a:t>c = new Car();</a:t>
            </a:r>
          </a:p>
          <a:p>
            <a:pPr marL="0" indent="0">
              <a:buNone/>
            </a:pPr>
            <a:r>
              <a:rPr lang="en-US" sz="2600" dirty="0" err="1" smtClean="0">
                <a:latin typeface="Consolas"/>
                <a:cs typeface="Consolas"/>
              </a:rPr>
              <a:t>ECar</a:t>
            </a:r>
            <a:r>
              <a:rPr lang="en-US" sz="2600" dirty="0" smtClean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ec</a:t>
            </a:r>
            <a:r>
              <a:rPr lang="en-US" sz="2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if (c </a:t>
            </a:r>
            <a:r>
              <a:rPr lang="en-US" sz="2600" dirty="0" err="1">
                <a:solidFill>
                  <a:srgbClr val="E46C0A"/>
                </a:solidFill>
                <a:latin typeface="Consolas"/>
                <a:cs typeface="Consolas"/>
              </a:rPr>
              <a:t>instanceof</a:t>
            </a:r>
            <a:r>
              <a:rPr lang="en-US" sz="2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600" dirty="0" err="1" smtClean="0">
                <a:latin typeface="Consolas"/>
                <a:cs typeface="Consolas"/>
              </a:rPr>
              <a:t>ECar</a:t>
            </a:r>
            <a:r>
              <a:rPr lang="en-US" sz="2600" dirty="0" smtClean="0">
                <a:latin typeface="Consolas"/>
                <a:cs typeface="Consolas"/>
              </a:rPr>
              <a:t>)</a:t>
            </a:r>
            <a:r>
              <a:rPr lang="en-US" sz="2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600" dirty="0" smtClean="0">
                <a:latin typeface="Consolas"/>
                <a:cs typeface="Consolas"/>
              </a:rPr>
              <a:t>	</a:t>
            </a:r>
            <a:r>
              <a:rPr lang="en-US" sz="2600" dirty="0" err="1" smtClean="0">
                <a:latin typeface="Consolas"/>
                <a:cs typeface="Consolas"/>
              </a:rPr>
              <a:t>ec</a:t>
            </a:r>
            <a:r>
              <a:rPr lang="en-US" sz="2600" dirty="0" smtClean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= (</a:t>
            </a:r>
            <a:r>
              <a:rPr lang="en-US" sz="2600" dirty="0" err="1" smtClean="0">
                <a:latin typeface="Consolas"/>
                <a:cs typeface="Consolas"/>
              </a:rPr>
              <a:t>ECar</a:t>
            </a:r>
            <a:r>
              <a:rPr lang="en-US" sz="2600" dirty="0">
                <a:latin typeface="Consolas"/>
                <a:cs typeface="Consolas"/>
              </a:rPr>
              <a:t>) c;</a:t>
            </a:r>
          </a:p>
          <a:p>
            <a:pPr marL="0" indent="0">
              <a:buNone/>
            </a:pPr>
            <a:r>
              <a:rPr lang="en-US" sz="2600" dirty="0" smtClean="0">
                <a:latin typeface="Consolas"/>
                <a:cs typeface="Consolas"/>
              </a:rPr>
              <a:t>	</a:t>
            </a:r>
            <a:r>
              <a:rPr lang="en-US" sz="2600" dirty="0" err="1" smtClean="0">
                <a:latin typeface="Consolas"/>
                <a:cs typeface="Consolas"/>
              </a:rPr>
              <a:t>ec.turnSDOn</a:t>
            </a:r>
            <a:r>
              <a:rPr lang="en-US" sz="2600" dirty="0" smtClean="0">
                <a:latin typeface="Consolas"/>
                <a:cs typeface="Consolas"/>
              </a:rPr>
              <a:t>(</a:t>
            </a:r>
            <a:r>
              <a:rPr lang="en-US" sz="26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10507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Specialization </a:t>
            </a:r>
            <a:r>
              <a:rPr lang="en-US" sz="2800" dirty="0"/>
              <a:t>defines a sub-</a:t>
            </a:r>
            <a:r>
              <a:rPr lang="en-US" sz="2800" dirty="0" smtClean="0"/>
              <a:t>typing relationship 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is a</a:t>
            </a:r>
            <a:r>
              <a:rPr lang="en-US" sz="2800" dirty="0"/>
              <a:t> </a:t>
            </a:r>
            <a:r>
              <a:rPr lang="en-US" sz="2800" dirty="0" smtClean="0"/>
              <a:t>). </a:t>
            </a:r>
            <a:r>
              <a:rPr lang="en-US" sz="2800" dirty="0" err="1" smtClean="0"/>
              <a:t>ECar</a:t>
            </a:r>
            <a:r>
              <a:rPr lang="en-US" sz="2800" dirty="0" smtClean="0"/>
              <a:t> </a:t>
            </a:r>
            <a:r>
              <a:rPr lang="en-US" sz="2800" dirty="0"/>
              <a:t>type is a </a:t>
            </a:r>
            <a:r>
              <a:rPr lang="en-US" sz="2800" dirty="0">
                <a:solidFill>
                  <a:srgbClr val="E46C0A"/>
                </a:solidFill>
              </a:rPr>
              <a:t>subset </a:t>
            </a:r>
            <a:r>
              <a:rPr lang="en-US" sz="2800" dirty="0"/>
              <a:t>of Car </a:t>
            </a:r>
            <a:r>
              <a:rPr lang="en-US" sz="2800" dirty="0" smtClean="0"/>
              <a:t>type. </a:t>
            </a:r>
            <a:r>
              <a:rPr lang="en-US" sz="2800" dirty="0" smtClean="0">
                <a:solidFill>
                  <a:srgbClr val="E46C0A"/>
                </a:solidFill>
              </a:rPr>
              <a:t>All </a:t>
            </a:r>
            <a:r>
              <a:rPr lang="en-US" sz="2800" dirty="0" err="1" smtClean="0">
                <a:solidFill>
                  <a:srgbClr val="E46C0A"/>
                </a:solidFill>
              </a:rPr>
              <a:t>ECar</a:t>
            </a:r>
            <a:r>
              <a:rPr lang="en-US" sz="2800" dirty="0" smtClean="0">
                <a:solidFill>
                  <a:srgbClr val="E46C0A"/>
                </a:solidFill>
              </a:rPr>
              <a:t>(s) are Car(s). Not all Car(s) are </a:t>
            </a:r>
            <a:r>
              <a:rPr lang="en-US" sz="2800" dirty="0" err="1" smtClean="0">
                <a:solidFill>
                  <a:srgbClr val="E46C0A"/>
                </a:solidFill>
              </a:rPr>
              <a:t>ECar</a:t>
            </a:r>
            <a:r>
              <a:rPr lang="en-US" sz="2800" dirty="0" smtClean="0">
                <a:solidFill>
                  <a:srgbClr val="E46C0A"/>
                </a:solidFill>
              </a:rPr>
              <a:t>(s).</a:t>
            </a:r>
            <a:endParaRPr lang="en-US" sz="2800" dirty="0">
              <a:solidFill>
                <a:srgbClr val="E46C0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43</a:t>
            </a:fld>
            <a:endParaRPr lang="it-IT" dirty="0"/>
          </a:p>
        </p:txBody>
      </p:sp>
      <p:sp>
        <p:nvSpPr>
          <p:cNvPr id="5" name="Oval 4"/>
          <p:cNvSpPr/>
          <p:nvPr/>
        </p:nvSpPr>
        <p:spPr>
          <a:xfrm>
            <a:off x="3275856" y="3140968"/>
            <a:ext cx="4680520" cy="3312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99992" y="4077072"/>
            <a:ext cx="2960712" cy="202460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6296" y="6165304"/>
            <a:ext cx="72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Car(s)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0152" y="5301208"/>
            <a:ext cx="84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ECar</a:t>
            </a:r>
            <a:r>
              <a:rPr lang="en-US" dirty="0" smtClean="0"/>
              <a:t>(s)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39952" y="4149080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788024" y="3789040"/>
            <a:ext cx="1224136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92080" y="3645024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Upcast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91880" y="4509120"/>
            <a:ext cx="111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16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Upcast</a:t>
            </a:r>
            <a:r>
              <a:rPr lang="en-US" dirty="0" smtClean="0"/>
              <a:t> to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Each </a:t>
            </a:r>
            <a:r>
              <a:rPr lang="en-US" dirty="0">
                <a:solidFill>
                  <a:srgbClr val="E46C0A"/>
                </a:solidFill>
              </a:rPr>
              <a:t>class is either directly </a:t>
            </a:r>
            <a:r>
              <a:rPr lang="en-US" dirty="0" smtClean="0">
                <a:solidFill>
                  <a:srgbClr val="E46C0A"/>
                </a:solidFill>
              </a:rPr>
              <a:t>or indirectly </a:t>
            </a:r>
            <a:r>
              <a:rPr lang="en-US" dirty="0">
                <a:solidFill>
                  <a:srgbClr val="E46C0A"/>
                </a:solidFill>
              </a:rPr>
              <a:t>a subclass of Object</a:t>
            </a:r>
          </a:p>
          <a:p>
            <a:r>
              <a:rPr lang="en-US" dirty="0" smtClean="0"/>
              <a:t>It </a:t>
            </a:r>
            <a:r>
              <a:rPr lang="en-US" dirty="0"/>
              <a:t>is always possible to </a:t>
            </a:r>
            <a:r>
              <a:rPr lang="en-US" dirty="0" err="1"/>
              <a:t>upcast</a:t>
            </a:r>
            <a:r>
              <a:rPr lang="en-US" dirty="0"/>
              <a:t> </a:t>
            </a:r>
            <a:r>
              <a:rPr lang="en-US" dirty="0" smtClean="0"/>
              <a:t>any instance </a:t>
            </a:r>
            <a:r>
              <a:rPr lang="en-US" dirty="0"/>
              <a:t>to Object type (</a:t>
            </a:r>
            <a:r>
              <a:rPr lang="en-US" dirty="0" smtClean="0"/>
              <a:t>see Collection)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err="1">
                <a:latin typeface="Consolas"/>
                <a:cs typeface="Consolas"/>
              </a:rPr>
              <a:t>AnyClass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any = </a:t>
            </a:r>
            <a:r>
              <a:rPr lang="en-US" sz="2800" dirty="0">
                <a:latin typeface="Consolas"/>
                <a:cs typeface="Consolas"/>
              </a:rPr>
              <a:t>new </a:t>
            </a:r>
            <a:r>
              <a:rPr lang="en-US" sz="2800" dirty="0" err="1">
                <a:latin typeface="Consolas"/>
                <a:cs typeface="Consolas"/>
              </a:rPr>
              <a:t>AnyClass</a:t>
            </a:r>
            <a:r>
              <a:rPr lang="en-US" sz="2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Object </a:t>
            </a:r>
            <a:r>
              <a:rPr lang="en-US" sz="2800" dirty="0" err="1" smtClean="0">
                <a:latin typeface="Consolas"/>
                <a:cs typeface="Consolas"/>
              </a:rPr>
              <a:t>obj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= (Object)any;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9197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9801587-EF8A-CC4F-9277-8414FF9A4DE8}" type="datetime5">
              <a:rPr lang="en-US" sz="1200">
                <a:latin typeface="Arial" charset="0"/>
              </a:rPr>
              <a:pPr/>
              <a:t>19-Mar-18</a:t>
            </a:fld>
            <a:endParaRPr lang="en-US" sz="1200">
              <a:latin typeface="Arial" charset="0"/>
            </a:endParaRP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Abstract Classes and Interfaces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773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9034497-519D-1549-83B0-9A42BA4D782F}" type="slidenum">
              <a:rPr lang="en-US" sz="1400">
                <a:latin typeface="Arial" charset="0"/>
              </a:rPr>
              <a:pPr/>
              <a:t>46</a:t>
            </a:fld>
            <a:endParaRPr lang="en-US" sz="1400">
              <a:latin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Abstract methods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You can </a:t>
            </a:r>
            <a:r>
              <a:rPr lang="en-US" i="1" dirty="0">
                <a:latin typeface="Calibri"/>
                <a:cs typeface="Calibri"/>
              </a:rPr>
              <a:t>declare</a:t>
            </a:r>
            <a:r>
              <a:rPr lang="en-US" dirty="0">
                <a:latin typeface="Calibri"/>
                <a:cs typeface="Calibri"/>
              </a:rPr>
              <a:t> an object without </a:t>
            </a:r>
            <a:r>
              <a:rPr lang="en-US" i="1" dirty="0">
                <a:latin typeface="Calibri"/>
                <a:cs typeface="Calibri"/>
              </a:rPr>
              <a:t>defining</a:t>
            </a:r>
            <a:r>
              <a:rPr lang="en-US" dirty="0">
                <a:latin typeface="Calibri"/>
                <a:cs typeface="Calibri"/>
              </a:rPr>
              <a:t> it: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Person p;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Similarly, you can declare a </a:t>
            </a:r>
            <a:r>
              <a:rPr lang="en-US" i="1" dirty="0">
                <a:latin typeface="Calibri"/>
                <a:cs typeface="Calibri"/>
              </a:rPr>
              <a:t>method</a:t>
            </a:r>
            <a:r>
              <a:rPr lang="en-US" dirty="0">
                <a:latin typeface="Calibri"/>
                <a:cs typeface="Calibri"/>
              </a:rPr>
              <a:t> without defining </a:t>
            </a:r>
            <a:r>
              <a:rPr lang="en-US" dirty="0" smtClean="0">
                <a:latin typeface="Calibri"/>
                <a:cs typeface="Calibri"/>
              </a:rPr>
              <a:t>it </a:t>
            </a:r>
            <a:r>
              <a:rPr lang="en-US" dirty="0">
                <a:cs typeface="Calibri"/>
              </a:rPr>
              <a:t>(i.e., the body of the method is </a:t>
            </a:r>
            <a:r>
              <a:rPr lang="en-US" dirty="0" smtClean="0">
                <a:cs typeface="Calibri"/>
              </a:rPr>
              <a:t>missing</a:t>
            </a:r>
            <a:r>
              <a:rPr lang="en-US" dirty="0" smtClean="0">
                <a:latin typeface="Calibri"/>
                <a:cs typeface="Calibri"/>
              </a:rPr>
              <a:t>):</a:t>
            </a:r>
            <a:endParaRPr lang="en-US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dirty="0">
                <a:latin typeface="Calibri"/>
                <a:cs typeface="Calibri"/>
              </a:rPr>
              <a:t>public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abstract </a:t>
            </a:r>
            <a:r>
              <a:rPr lang="en-US" dirty="0">
                <a:latin typeface="Calibri"/>
                <a:cs typeface="Calibri"/>
              </a:rPr>
              <a:t>void draw(</a:t>
            </a:r>
            <a:r>
              <a:rPr lang="en-US" dirty="0" err="1">
                <a:latin typeface="Calibri"/>
                <a:cs typeface="Calibri"/>
              </a:rPr>
              <a:t>int</a:t>
            </a:r>
            <a:r>
              <a:rPr lang="en-US" dirty="0">
                <a:latin typeface="Calibri"/>
                <a:cs typeface="Calibri"/>
              </a:rPr>
              <a:t> size)</a:t>
            </a:r>
            <a:r>
              <a:rPr lang="en-US" dirty="0" smtClean="0">
                <a:latin typeface="Calibri"/>
                <a:cs typeface="Calibri"/>
              </a:rPr>
              <a:t>;</a:t>
            </a:r>
            <a:endParaRPr lang="en-US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A method that has been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declared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but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not defined</a:t>
            </a:r>
            <a:r>
              <a:rPr lang="en-US" dirty="0">
                <a:latin typeface="Calibri"/>
                <a:cs typeface="Calibri"/>
              </a:rPr>
              <a:t> is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abstract method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336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3B43709-A97F-804F-97AF-09B91E0C9B75}" type="slidenum">
              <a:rPr lang="en-US" sz="1400">
                <a:latin typeface="Arial" charset="0"/>
              </a:rPr>
              <a:pPr/>
              <a:t>47</a:t>
            </a:fld>
            <a:endParaRPr lang="en-US" sz="1400">
              <a:latin typeface="Arial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Abstract </a:t>
            </a:r>
            <a:r>
              <a:rPr lang="en-US" dirty="0" smtClean="0">
                <a:latin typeface="Calibri"/>
                <a:cs typeface="Calibri"/>
              </a:rPr>
              <a:t>classes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Any class containing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one or more abstract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method</a:t>
            </a:r>
            <a:r>
              <a:rPr lang="en-US" dirty="0">
                <a:latin typeface="Calibri"/>
                <a:cs typeface="Calibri"/>
              </a:rPr>
              <a:t> is an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abstract class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You must declare the class with the keyword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abstract</a:t>
            </a:r>
            <a:r>
              <a:rPr lang="en-US" dirty="0">
                <a:latin typeface="Calibri"/>
                <a:cs typeface="Calibri"/>
              </a:rPr>
              <a:t>:</a:t>
            </a:r>
          </a:p>
          <a:p>
            <a:pPr lvl="1" eaLnBrk="1" hangingPunct="1">
              <a:buClr>
                <a:srgbClr val="99CCFF"/>
              </a:buClr>
              <a:buFontTx/>
              <a:buChar char=" "/>
            </a:pPr>
            <a:r>
              <a:rPr lang="en-US" dirty="0">
                <a:latin typeface="Consolas"/>
                <a:cs typeface="Consolas"/>
              </a:rPr>
              <a:t>abstract class </a:t>
            </a:r>
            <a:r>
              <a:rPr lang="en-US" dirty="0" err="1">
                <a:latin typeface="Consolas"/>
                <a:cs typeface="Consolas"/>
              </a:rPr>
              <a:t>MyClass</a:t>
            </a:r>
            <a:r>
              <a:rPr lang="en-US" dirty="0">
                <a:latin typeface="Consolas"/>
                <a:cs typeface="Consolas"/>
              </a:rPr>
              <a:t> {...}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An abstract class is </a:t>
            </a:r>
            <a:r>
              <a:rPr lang="en-US" i="1" dirty="0" smtClean="0">
                <a:latin typeface="Calibri"/>
                <a:cs typeface="Calibri"/>
              </a:rPr>
              <a:t>incomplete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(</a:t>
            </a:r>
            <a:r>
              <a:rPr lang="en-US" dirty="0" smtClean="0">
                <a:latin typeface="Calibri"/>
                <a:cs typeface="Calibri"/>
              </a:rPr>
              <a:t>It </a:t>
            </a:r>
            <a:r>
              <a:rPr lang="en-US" dirty="0">
                <a:latin typeface="Calibri"/>
                <a:cs typeface="Calibri"/>
              </a:rPr>
              <a:t>has </a:t>
            </a:r>
            <a:r>
              <a:rPr lang="en-US" altLang="ja-JP" dirty="0" smtClean="0">
                <a:latin typeface="Calibri"/>
                <a:cs typeface="Calibri"/>
              </a:rPr>
              <a:t>missing method bodies)</a:t>
            </a:r>
            <a:endParaRPr lang="en-US" altLang="ja-JP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You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 cannot instantiate </a:t>
            </a:r>
            <a:r>
              <a:rPr lang="en-US" dirty="0">
                <a:latin typeface="Calibri"/>
                <a:cs typeface="Calibri"/>
              </a:rPr>
              <a:t>(create a new instance of) an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110942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E6AFB58-377E-1744-B6E5-3255F15B8596}" type="slidenum">
              <a:rPr lang="en-US" sz="1400">
                <a:latin typeface="Arial" charset="0"/>
              </a:rPr>
              <a:pPr/>
              <a:t>48</a:t>
            </a:fld>
            <a:endParaRPr lang="en-US" sz="1400">
              <a:latin typeface="Arial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Abstract </a:t>
            </a:r>
            <a:r>
              <a:rPr lang="en-US" dirty="0" smtClean="0">
                <a:latin typeface="Calibri"/>
                <a:cs typeface="Calibri"/>
              </a:rPr>
              <a:t>classes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760913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You can extend (subclass) an abstract class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If the subclass defines all the inherited abstract methods, it is </a:t>
            </a:r>
            <a:r>
              <a:rPr lang="en-US" altLang="ja-JP" dirty="0" smtClean="0">
                <a:latin typeface="Calibri"/>
                <a:cs typeface="Calibri"/>
              </a:rPr>
              <a:t>concrete</a:t>
            </a:r>
            <a:r>
              <a:rPr lang="en-US" altLang="ja-JP" dirty="0">
                <a:latin typeface="Calibri"/>
                <a:cs typeface="Calibri"/>
              </a:rPr>
              <a:t> </a:t>
            </a:r>
            <a:r>
              <a:rPr lang="en-US" altLang="ja-JP" dirty="0" smtClean="0">
                <a:latin typeface="Calibri"/>
                <a:cs typeface="Calibri"/>
              </a:rPr>
              <a:t>and </a:t>
            </a:r>
            <a:r>
              <a:rPr lang="en-US" altLang="ja-JP" dirty="0">
                <a:latin typeface="Calibri"/>
                <a:cs typeface="Calibri"/>
              </a:rPr>
              <a:t>can be instantiated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If the subclass does </a:t>
            </a:r>
            <a:r>
              <a:rPr lang="en-US" i="1" dirty="0">
                <a:latin typeface="Calibri"/>
                <a:cs typeface="Calibri"/>
              </a:rPr>
              <a:t>not</a:t>
            </a:r>
            <a:r>
              <a:rPr lang="en-US" dirty="0">
                <a:latin typeface="Calibri"/>
                <a:cs typeface="Calibri"/>
              </a:rPr>
              <a:t> define all the inherited abstract methods, it </a:t>
            </a:r>
            <a:r>
              <a:rPr lang="en-US" dirty="0" smtClean="0">
                <a:latin typeface="Calibri"/>
                <a:cs typeface="Calibri"/>
              </a:rPr>
              <a:t>must </a:t>
            </a:r>
            <a:r>
              <a:rPr lang="en-US" dirty="0">
                <a:latin typeface="Calibri"/>
                <a:cs typeface="Calibri"/>
              </a:rPr>
              <a:t>be </a:t>
            </a:r>
            <a:r>
              <a:rPr lang="en-US" dirty="0" smtClean="0">
                <a:latin typeface="Calibri"/>
                <a:cs typeface="Calibri"/>
              </a:rPr>
              <a:t>abstract too</a:t>
            </a:r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You can declare a class to be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abstract </a:t>
            </a:r>
            <a:r>
              <a:rPr lang="en-US" dirty="0">
                <a:latin typeface="Calibri"/>
                <a:cs typeface="Calibri"/>
              </a:rPr>
              <a:t>even if it does not contain any abstract methods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This </a:t>
            </a:r>
            <a:r>
              <a:rPr lang="en-US" dirty="0" smtClean="0">
                <a:latin typeface="Calibri"/>
                <a:cs typeface="Calibri"/>
              </a:rPr>
              <a:t>just prevents </a:t>
            </a:r>
            <a:r>
              <a:rPr lang="en-US" dirty="0">
                <a:latin typeface="Calibri"/>
                <a:cs typeface="Calibri"/>
              </a:rPr>
              <a:t>the class from being instantiated</a:t>
            </a:r>
          </a:p>
        </p:txBody>
      </p:sp>
    </p:spTree>
    <p:extLst>
      <p:ext uri="{BB962C8B-B14F-4D97-AF65-F5344CB8AC3E}">
        <p14:creationId xmlns:p14="http://schemas.microsoft.com/office/powerpoint/2010/main" val="405433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75154AD-707E-734C-8F83-7DF36F2D1CF7}" type="slidenum">
              <a:rPr lang="en-US" sz="1400">
                <a:latin typeface="Arial" charset="0"/>
              </a:rPr>
              <a:pPr/>
              <a:t>49</a:t>
            </a:fld>
            <a:endParaRPr lang="en-US" sz="1400">
              <a:latin typeface="Arial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An example abstract class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Consolas"/>
                <a:cs typeface="Consolas"/>
              </a:rPr>
              <a:t>public abstract class Animal 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abstract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eat();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abstract void breathe();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}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This class cannot be instantiated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Any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non-abstract </a:t>
            </a:r>
            <a:r>
              <a:rPr lang="en-US" dirty="0">
                <a:latin typeface="Calibri"/>
                <a:cs typeface="Calibri"/>
              </a:rPr>
              <a:t>subclass of Animal must provide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eat()</a:t>
            </a:r>
            <a:r>
              <a:rPr lang="en-US" dirty="0">
                <a:latin typeface="Calibri"/>
                <a:cs typeface="Calibri"/>
              </a:rPr>
              <a:t> and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breathe()</a:t>
            </a:r>
            <a:r>
              <a:rPr lang="en-US" dirty="0">
                <a:latin typeface="Calibri"/>
                <a:cs typeface="Calibri"/>
              </a:rPr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3428039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boolean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isOn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>
                <a:latin typeface="Consolas"/>
                <a:cs typeface="Consolas"/>
              </a:rPr>
              <a:t>string </a:t>
            </a:r>
            <a:r>
              <a:rPr lang="en-US" sz="2000" dirty="0" err="1" smtClean="0">
                <a:latin typeface="Consolas"/>
                <a:cs typeface="Consolas"/>
              </a:rPr>
              <a:t>licensePlate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void </a:t>
            </a:r>
            <a:r>
              <a:rPr lang="en-US" sz="2000" dirty="0" err="1" smtClean="0">
                <a:latin typeface="Consolas"/>
                <a:cs typeface="Consolas"/>
              </a:rPr>
              <a:t>turnOn</a:t>
            </a:r>
            <a:r>
              <a:rPr lang="en-US" sz="2000" dirty="0" smtClean="0">
                <a:latin typeface="Consolas"/>
                <a:cs typeface="Consolas"/>
              </a:rPr>
              <a:t>() {</a:t>
            </a:r>
            <a:r>
              <a:rPr lang="en-US" sz="2000" dirty="0">
                <a:latin typeface="Consolas"/>
                <a:cs typeface="Consolas"/>
              </a:rPr>
              <a:t>…</a:t>
            </a: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void </a:t>
            </a:r>
            <a:r>
              <a:rPr lang="en-US" sz="2000" dirty="0" err="1" smtClean="0">
                <a:latin typeface="Consolas"/>
                <a:cs typeface="Consolas"/>
              </a:rPr>
              <a:t>turnOff</a:t>
            </a:r>
            <a:r>
              <a:rPr lang="en-US" sz="2000" dirty="0" smtClean="0">
                <a:latin typeface="Consolas"/>
                <a:cs typeface="Consolas"/>
              </a:rPr>
              <a:t>() {</a:t>
            </a:r>
            <a:r>
              <a:rPr lang="mr-IN" sz="2000" dirty="0" smtClean="0">
                <a:latin typeface="Consolas"/>
                <a:cs typeface="Consolas"/>
              </a:rPr>
              <a:t>…</a:t>
            </a: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Class </a:t>
            </a:r>
            <a:r>
              <a:rPr lang="en-US" sz="2400" dirty="0" err="1" smtClean="0">
                <a:latin typeface="Consolas"/>
                <a:cs typeface="Consolas"/>
              </a:rPr>
              <a:t>SDCar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extends</a:t>
            </a:r>
            <a:r>
              <a:rPr lang="en-US" sz="2400" dirty="0" smtClean="0">
                <a:latin typeface="Consolas"/>
                <a:cs typeface="Consolas"/>
              </a:rPr>
              <a:t> Car {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boolean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isCharged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boolean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isSelfDriving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Font typeface="Arial"/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	void </a:t>
            </a:r>
            <a:r>
              <a:rPr lang="en-US" sz="2400" dirty="0" err="1" smtClean="0">
                <a:latin typeface="Consolas"/>
                <a:cs typeface="Consolas"/>
              </a:rPr>
              <a:t>turnSDOn</a:t>
            </a:r>
            <a:r>
              <a:rPr lang="en-US" sz="2400" dirty="0" smtClean="0">
                <a:latin typeface="Consolas"/>
                <a:cs typeface="Consolas"/>
              </a:rPr>
              <a:t>() {…}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	void </a:t>
            </a:r>
            <a:r>
              <a:rPr lang="en-US" sz="2400" dirty="0" err="1" smtClean="0">
                <a:latin typeface="Consolas"/>
                <a:cs typeface="Consolas"/>
              </a:rPr>
              <a:t>turnSDOff</a:t>
            </a:r>
            <a:r>
              <a:rPr lang="en-US" sz="2400" dirty="0" smtClean="0">
                <a:latin typeface="Consolas"/>
                <a:cs typeface="Consolas"/>
              </a:rPr>
              <a:t>() {</a:t>
            </a:r>
            <a:r>
              <a:rPr lang="mr-IN" sz="2400" dirty="0" smtClean="0">
                <a:latin typeface="Consolas"/>
                <a:cs typeface="Consolas"/>
              </a:rPr>
              <a:t>…</a:t>
            </a:r>
            <a:r>
              <a:rPr lang="en-US" sz="24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SDCar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c = new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SDCar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Font typeface="Arial"/>
              <a:buNone/>
            </a:pP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c.turnOn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     // OK!</a:t>
            </a:r>
          </a:p>
          <a:p>
            <a:pPr marL="0" indent="0">
              <a:buFont typeface="Arial"/>
              <a:buNone/>
            </a:pP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c.turnSDOn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   // OK!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*SD =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SelfDriving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		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837648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7073A00-3B92-4743-89E8-61B9B6CD1BCB}" type="slidenum">
              <a:rPr lang="en-US" sz="1400">
                <a:latin typeface="Arial" charset="0"/>
              </a:rPr>
              <a:pPr/>
              <a:t>50</a:t>
            </a:fld>
            <a:endParaRPr lang="en-US" sz="1400">
              <a:latin typeface="Arial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Why </a:t>
            </a:r>
            <a:r>
              <a:rPr lang="en-US" dirty="0" smtClean="0">
                <a:latin typeface="Calibri"/>
                <a:cs typeface="Calibri"/>
              </a:rPr>
              <a:t>use abstract </a:t>
            </a:r>
            <a:r>
              <a:rPr lang="en-US" dirty="0">
                <a:latin typeface="Calibri"/>
                <a:cs typeface="Calibri"/>
              </a:rPr>
              <a:t>classes?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Suppose you wanted to create a class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Shape</a:t>
            </a:r>
            <a:r>
              <a:rPr lang="en-US" dirty="0">
                <a:latin typeface="Calibri"/>
                <a:cs typeface="Calibri"/>
              </a:rPr>
              <a:t>, with subclasses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Oval, Rectangle, Triangle, Hexagon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smtClean="0">
                <a:latin typeface="Calibri"/>
                <a:cs typeface="Calibri"/>
              </a:rPr>
              <a:t>etc. You </a:t>
            </a:r>
            <a:r>
              <a:rPr lang="en-US" dirty="0">
                <a:latin typeface="Calibri"/>
                <a:cs typeface="Calibri"/>
              </a:rPr>
              <a:t>don</a:t>
            </a:r>
            <a:r>
              <a:rPr lang="fr-FR" altLang="ja-JP" dirty="0">
                <a:latin typeface="Calibri"/>
                <a:cs typeface="Calibri"/>
              </a:rPr>
              <a:t>’</a:t>
            </a:r>
            <a:r>
              <a:rPr lang="en-US" altLang="ja-JP" dirty="0">
                <a:latin typeface="Calibri"/>
                <a:cs typeface="Calibri"/>
              </a:rPr>
              <a:t>t want to allow creation of a </a:t>
            </a:r>
            <a:r>
              <a:rPr lang="ja-JP" altLang="en-US" dirty="0">
                <a:latin typeface="Calibri"/>
                <a:cs typeface="Calibri"/>
              </a:rPr>
              <a:t>“</a:t>
            </a:r>
            <a:r>
              <a:rPr lang="en-US" altLang="ja-JP" dirty="0">
                <a:latin typeface="Calibri"/>
                <a:cs typeface="Calibri"/>
              </a:rPr>
              <a:t>Shape</a:t>
            </a:r>
            <a:r>
              <a:rPr lang="ja-JP" altLang="en-US" dirty="0">
                <a:latin typeface="Calibri"/>
                <a:cs typeface="Calibri"/>
              </a:rPr>
              <a:t>”</a:t>
            </a:r>
            <a:endParaRPr lang="en-US" altLang="ja-JP" dirty="0">
              <a:latin typeface="Calibri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Only </a:t>
            </a:r>
            <a:r>
              <a:rPr lang="en-US" i="1" dirty="0">
                <a:latin typeface="Calibri"/>
                <a:cs typeface="Calibri"/>
              </a:rPr>
              <a:t>particular</a:t>
            </a:r>
            <a:r>
              <a:rPr lang="en-US" dirty="0">
                <a:latin typeface="Calibri"/>
                <a:cs typeface="Calibri"/>
              </a:rPr>
              <a:t> shapes make sense, not </a:t>
            </a:r>
            <a:r>
              <a:rPr lang="en-US" i="1" dirty="0">
                <a:latin typeface="Calibri"/>
                <a:cs typeface="Calibri"/>
              </a:rPr>
              <a:t>generic</a:t>
            </a:r>
            <a:r>
              <a:rPr lang="en-US" dirty="0">
                <a:latin typeface="Calibri"/>
                <a:cs typeface="Calibri"/>
              </a:rPr>
              <a:t> ones</a:t>
            </a:r>
          </a:p>
          <a:p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If Shape is abstract, you can</a:t>
            </a:r>
            <a:r>
              <a:rPr lang="fr-FR" altLang="ja-JP" dirty="0">
                <a:solidFill>
                  <a:srgbClr val="E46C0A"/>
                </a:solidFill>
                <a:latin typeface="Calibri"/>
                <a:cs typeface="Calibri"/>
              </a:rPr>
              <a:t>’</a:t>
            </a:r>
            <a:r>
              <a:rPr lang="en-US" altLang="ja-JP" dirty="0">
                <a:solidFill>
                  <a:srgbClr val="E46C0A"/>
                </a:solidFill>
                <a:latin typeface="Calibri"/>
                <a:cs typeface="Calibri"/>
              </a:rPr>
              <a:t>t create a new Shape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You </a:t>
            </a:r>
            <a:r>
              <a:rPr lang="en-US" i="1" dirty="0">
                <a:latin typeface="Calibri"/>
                <a:cs typeface="Calibri"/>
              </a:rPr>
              <a:t>can</a:t>
            </a:r>
            <a:r>
              <a:rPr lang="en-US" dirty="0">
                <a:latin typeface="Calibri"/>
                <a:cs typeface="Calibri"/>
              </a:rPr>
              <a:t> create a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new Oval</a:t>
            </a:r>
            <a:r>
              <a:rPr lang="en-US" dirty="0">
                <a:latin typeface="Calibri"/>
                <a:cs typeface="Calibri"/>
              </a:rPr>
              <a:t>, a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new Rectangle</a:t>
            </a:r>
            <a:r>
              <a:rPr lang="en-US" dirty="0">
                <a:latin typeface="Calibri"/>
                <a:cs typeface="Calibri"/>
              </a:rPr>
              <a:t>, etc.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Abstract classes are good for defining a general category containing </a:t>
            </a:r>
            <a:r>
              <a:rPr lang="en-US" dirty="0" smtClean="0">
                <a:latin typeface="Calibri"/>
                <a:cs typeface="Calibri"/>
              </a:rPr>
              <a:t>specific </a:t>
            </a:r>
            <a:r>
              <a:rPr lang="ja-JP" altLang="en-US" dirty="0">
                <a:latin typeface="Calibri"/>
                <a:cs typeface="Calibri"/>
              </a:rPr>
              <a:t>“</a:t>
            </a:r>
            <a:r>
              <a:rPr lang="en-US" altLang="ja-JP" dirty="0">
                <a:latin typeface="Calibri"/>
                <a:cs typeface="Calibri"/>
              </a:rPr>
              <a:t>concrete</a:t>
            </a:r>
            <a:r>
              <a:rPr lang="ja-JP" altLang="en-US" dirty="0">
                <a:latin typeface="Calibri"/>
                <a:cs typeface="Calibri"/>
              </a:rPr>
              <a:t>”</a:t>
            </a:r>
            <a:r>
              <a:rPr lang="en-US" altLang="ja-JP" dirty="0">
                <a:latin typeface="Calibri"/>
                <a:cs typeface="Calibri"/>
              </a:rPr>
              <a:t> classes       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668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2EAC9EE-EF3D-3942-B551-335F0DA739E4}" type="slidenum">
              <a:rPr lang="en-US" sz="1400">
                <a:latin typeface="Arial" charset="0"/>
              </a:rPr>
              <a:pPr/>
              <a:t>51</a:t>
            </a:fld>
            <a:endParaRPr lang="en-US" sz="1400">
              <a:latin typeface="Arial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 problem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class Shape { ... }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class Star extends Shape {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    void draw() { ... }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    ...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class 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cs typeface="Consolas"/>
              </a:rPr>
              <a:t>Circle extends 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Shape {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    void draw() { ... }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    ...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pPr marL="0" indent="0" eaLnBrk="1" hangingPunct="1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  <a:cs typeface="Consolas"/>
              </a:rPr>
              <a:t>Shape s;</a:t>
            </a:r>
          </a:p>
          <a:p>
            <a:pPr marL="0" indent="0" eaLnBrk="1" hangingPunct="1">
              <a:buNone/>
            </a:pPr>
            <a:r>
              <a:rPr lang="en-US" sz="1800" dirty="0" smtClean="0">
                <a:solidFill>
                  <a:srgbClr val="E46C0A"/>
                </a:solidFill>
                <a:latin typeface="Consolas"/>
                <a:cs typeface="Consolas"/>
              </a:rPr>
              <a:t>s = new Shape(); // Legal, but unwanted</a:t>
            </a:r>
            <a:endParaRPr lang="en-US" sz="18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 eaLnBrk="1" hangingPunct="1">
              <a:buNone/>
            </a:pP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 =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new Star()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;  // Legal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, because a Star </a:t>
            </a:r>
            <a:r>
              <a:rPr lang="en-US" sz="1800" b="1" i="1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is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a Shape</a:t>
            </a:r>
          </a:p>
          <a:p>
            <a:pPr marL="0" indent="0" eaLnBrk="1" hangingPunct="1">
              <a:buNone/>
            </a:pPr>
            <a:r>
              <a:rPr lang="en-US" sz="1800" dirty="0" err="1" smtClean="0">
                <a:solidFill>
                  <a:srgbClr val="E46C0A"/>
                </a:solidFill>
                <a:latin typeface="Consolas"/>
                <a:cs typeface="Consolas"/>
              </a:rPr>
              <a:t>s.draw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E46C0A"/>
                </a:solidFill>
                <a:latin typeface="Consolas"/>
                <a:cs typeface="Consolas"/>
              </a:rPr>
              <a:t>);        // Illegal, Shape does not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have </a:t>
            </a:r>
            <a:r>
              <a:rPr lang="en-US" sz="1800" dirty="0" smtClean="0">
                <a:solidFill>
                  <a:srgbClr val="E46C0A"/>
                </a:solidFill>
                <a:latin typeface="Consolas"/>
                <a:cs typeface="Consolas"/>
              </a:rPr>
              <a:t>draw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E46C0A"/>
                </a:solidFill>
                <a:latin typeface="Consolas"/>
                <a:cs typeface="Consolas"/>
              </a:rPr>
              <a:t>)</a:t>
            </a:r>
            <a:endParaRPr lang="en-US" sz="1800" b="1" i="1" dirty="0">
              <a:solidFill>
                <a:srgbClr val="E46C0A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77708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2EAC9EE-EF3D-3942-B551-335F0DA739E4}" type="slidenum">
              <a:rPr lang="en-US" sz="1400">
                <a:latin typeface="Arial" charset="0"/>
              </a:rPr>
              <a:pPr/>
              <a:t>52</a:t>
            </a:fld>
            <a:endParaRPr lang="en-US" sz="1400">
              <a:latin typeface="Arial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Same problem, another </a:t>
            </a:r>
            <a:r>
              <a:rPr lang="en-US" dirty="0" smtClean="0">
                <a:latin typeface="Calibri"/>
                <a:cs typeface="Calibri"/>
              </a:rPr>
              <a:t>view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  <a:cs typeface="Consolas"/>
              </a:rPr>
              <a:t>Shape[] shapes = new Shape[16];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s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cs typeface="Consolas"/>
              </a:rPr>
              <a:t>hapes[0] = new Circle();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s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cs typeface="Consolas"/>
              </a:rPr>
              <a:t>hapes[1] 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= new 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cs typeface="Consolas"/>
              </a:rPr>
              <a:t>Star(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 eaLnBrk="1" hangingPunct="1">
              <a:buNone/>
            </a:pPr>
            <a:r>
              <a:rPr lang="mr-IN" sz="1800" dirty="0" smtClean="0">
                <a:solidFill>
                  <a:srgbClr val="000000"/>
                </a:solidFill>
                <a:latin typeface="Consolas"/>
                <a:cs typeface="Consolas"/>
              </a:rPr>
              <a:t>…</a:t>
            </a:r>
            <a:endParaRPr lang="en-US" sz="1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 eaLnBrk="1" hangingPunct="1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  <a:cs typeface="Consolas"/>
              </a:rPr>
              <a:t>for (Shape s : shapes)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  <a:cs typeface="Consolas"/>
              </a:rPr>
              <a:t>s.draw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cs typeface="Consolas"/>
              </a:rPr>
              <a:t>();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// Illegal, Shape does not have draw(</a:t>
            </a:r>
            <a:r>
              <a:rPr lang="en-US" sz="1800" dirty="0" smtClean="0">
                <a:solidFill>
                  <a:srgbClr val="E46C0A"/>
                </a:solidFill>
                <a:latin typeface="Consolas"/>
                <a:cs typeface="Consolas"/>
              </a:rPr>
              <a:t>)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sz="1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 eaLnBrk="1" hangingPunct="1">
              <a:buNone/>
            </a:pPr>
            <a:endParaRPr lang="en-US" sz="1800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967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23C1D92-EE58-6246-9F6B-BB400C2F8886}" type="slidenum">
              <a:rPr lang="en-US" sz="1400">
                <a:latin typeface="Arial" charset="0"/>
              </a:rPr>
              <a:pPr/>
              <a:t>53</a:t>
            </a:fld>
            <a:endParaRPr lang="en-US" sz="1400">
              <a:latin typeface="Arial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 solution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abstract class Shape {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abstract void draw();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class Star extends Shape {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void draw() { ... }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...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class </a:t>
            </a:r>
            <a:r>
              <a:rPr lang="en-US" sz="1800" dirty="0" smtClean="0">
                <a:latin typeface="Consolas"/>
                <a:cs typeface="Consolas"/>
              </a:rPr>
              <a:t>Circle extends </a:t>
            </a:r>
            <a:r>
              <a:rPr lang="en-US" sz="1800" dirty="0">
                <a:latin typeface="Consolas"/>
                <a:cs typeface="Consolas"/>
              </a:rPr>
              <a:t>Shape {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void draw() { ... }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...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Shape s;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46C0A"/>
                </a:solidFill>
                <a:latin typeface="Consolas"/>
                <a:cs typeface="Consolas"/>
              </a:rPr>
              <a:t>s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= new Shape(); // </a:t>
            </a:r>
            <a:r>
              <a:rPr lang="en-US" sz="1800" dirty="0" smtClean="0">
                <a:solidFill>
                  <a:srgbClr val="E46C0A"/>
                </a:solidFill>
                <a:latin typeface="Consolas"/>
                <a:cs typeface="Consolas"/>
              </a:rPr>
              <a:t>Illegal, Shape is abstract</a:t>
            </a:r>
            <a:endParaRPr lang="en-US" sz="18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= new Star();  // Legal, because a Star </a:t>
            </a:r>
            <a:r>
              <a:rPr lang="en-US" sz="1800" b="1" i="1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is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a Shape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s.draw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();       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Legal, Shape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does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have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draw()</a:t>
            </a:r>
            <a:endParaRPr lang="en-US" sz="1800" b="1" i="1" dirty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71043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1A80557-B1A2-7642-96C4-CC3BACCAF5BA}" type="slidenum">
              <a:rPr lang="en-US" sz="1400">
                <a:latin typeface="Arial" charset="0"/>
              </a:rPr>
              <a:pPr/>
              <a:t>54</a:t>
            </a:fld>
            <a:endParaRPr lang="en-US" sz="1400">
              <a:latin typeface="Arial" charset="0"/>
            </a:endParaRP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Interfaces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510540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An interface declares methods but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does not supply implementations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All the methods are implicitly </a:t>
            </a:r>
            <a:r>
              <a:rPr lang="en-US" sz="2400" dirty="0">
                <a:solidFill>
                  <a:srgbClr val="E46C0A"/>
                </a:solidFill>
                <a:cs typeface="Calibri"/>
              </a:rPr>
              <a:t>public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 and </a:t>
            </a:r>
            <a:r>
              <a:rPr lang="en-US" sz="2400" dirty="0">
                <a:solidFill>
                  <a:srgbClr val="E46C0A"/>
                </a:solidFill>
                <a:cs typeface="Calibri"/>
              </a:rPr>
              <a:t>abstract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. It may also contain constants (final attributes).</a:t>
            </a:r>
          </a:p>
          <a:p>
            <a:r>
              <a:rPr lang="en-US" sz="2400" b="1" dirty="0">
                <a:solidFill>
                  <a:srgbClr val="E46C0A"/>
                </a:solidFill>
                <a:cs typeface="Calibri"/>
              </a:rPr>
              <a:t>Cannot be instantiated  (An interface is like a </a:t>
            </a:r>
            <a:r>
              <a:rPr lang="en-US" sz="2400" b="1" i="1" dirty="0">
                <a:solidFill>
                  <a:srgbClr val="E46C0A"/>
                </a:solidFill>
                <a:cs typeface="Calibri"/>
              </a:rPr>
              <a:t>very</a:t>
            </a:r>
            <a:r>
              <a:rPr lang="en-US" sz="2400" b="1" dirty="0">
                <a:solidFill>
                  <a:srgbClr val="E46C0A"/>
                </a:solidFill>
                <a:cs typeface="Calibri"/>
              </a:rPr>
              <a:t> abstract class)</a:t>
            </a:r>
          </a:p>
          <a:p>
            <a:pPr marL="0" indent="0" eaLnBrk="1" hangingPunct="1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 eaLnBrk="1" hangingPunct="1">
              <a:buNone/>
            </a:pPr>
            <a:r>
              <a:rPr lang="en-US" sz="2000" dirty="0" smtClean="0">
                <a:latin typeface="Consolas"/>
                <a:cs typeface="Consolas"/>
              </a:rPr>
              <a:t>interface </a:t>
            </a:r>
            <a:r>
              <a:rPr lang="en-US" sz="2000" dirty="0" err="1" smtClean="0">
                <a:latin typeface="Consolas"/>
                <a:cs typeface="Consolas"/>
              </a:rPr>
              <a:t>AffineT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  <a:r>
              <a:rPr lang="en-US" sz="2000" dirty="0">
                <a:latin typeface="Consolas"/>
                <a:cs typeface="Consolas"/>
              </a:rPr>
              <a:t/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   public </a:t>
            </a:r>
            <a:r>
              <a:rPr lang="en-US" sz="2000" dirty="0">
                <a:latin typeface="Consolas"/>
                <a:cs typeface="Consolas"/>
              </a:rPr>
              <a:t>void </a:t>
            </a:r>
            <a:r>
              <a:rPr lang="en-US" sz="2000" dirty="0" smtClean="0">
                <a:latin typeface="Consolas"/>
                <a:cs typeface="Consolas"/>
              </a:rPr>
              <a:t>move(double x, double y)</a:t>
            </a:r>
            <a:r>
              <a:rPr lang="en-US" sz="2000" dirty="0">
                <a:latin typeface="Consolas"/>
                <a:cs typeface="Consolas"/>
              </a:rPr>
              <a:t>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</a:t>
            </a:r>
            <a:r>
              <a:rPr lang="en-US" sz="2000" dirty="0" smtClean="0">
                <a:latin typeface="Consolas"/>
                <a:cs typeface="Consolas"/>
              </a:rPr>
              <a:t>public </a:t>
            </a:r>
            <a:r>
              <a:rPr lang="en-US" sz="2000" dirty="0">
                <a:latin typeface="Consolas"/>
                <a:cs typeface="Consolas"/>
              </a:rPr>
              <a:t>void </a:t>
            </a:r>
            <a:r>
              <a:rPr lang="en-US" sz="2000" dirty="0" smtClean="0">
                <a:latin typeface="Consolas"/>
                <a:cs typeface="Consolas"/>
              </a:rPr>
              <a:t>rotate(double angle)</a:t>
            </a:r>
            <a:r>
              <a:rPr lang="en-US" sz="2000" dirty="0">
                <a:latin typeface="Consolas"/>
                <a:cs typeface="Consolas"/>
              </a:rPr>
              <a:t>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</a:t>
            </a:r>
            <a:r>
              <a:rPr lang="en-US" sz="2000" dirty="0" smtClean="0">
                <a:latin typeface="Consolas"/>
                <a:cs typeface="Consolas"/>
              </a:rPr>
              <a:t>public </a:t>
            </a:r>
            <a:r>
              <a:rPr lang="en-US" sz="2000" dirty="0">
                <a:latin typeface="Consolas"/>
                <a:cs typeface="Consolas"/>
              </a:rPr>
              <a:t>void </a:t>
            </a:r>
            <a:r>
              <a:rPr lang="en-US" sz="2000" dirty="0" smtClean="0">
                <a:latin typeface="Consolas"/>
                <a:cs typeface="Consolas"/>
              </a:rPr>
              <a:t>scale(double </a:t>
            </a:r>
            <a:r>
              <a:rPr lang="en-US" sz="2000" dirty="0" err="1" smtClean="0">
                <a:latin typeface="Consolas"/>
                <a:cs typeface="Consolas"/>
              </a:rPr>
              <a:t>scaleFactor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  <a:r>
              <a:rPr lang="en-US" sz="2000" dirty="0">
                <a:latin typeface="Consolas"/>
                <a:cs typeface="Consolas"/>
              </a:rPr>
              <a:t>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 eaLnBrk="1" hangingPunct="1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None/>
            </a:pPr>
            <a:r>
              <a:rPr lang="en-US" sz="2000" dirty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nterface </a:t>
            </a:r>
            <a:r>
              <a:rPr lang="en-US" sz="2000" dirty="0" err="1" smtClean="0">
                <a:latin typeface="Consolas"/>
                <a:cs typeface="Consolas"/>
              </a:rPr>
              <a:t>SimilarT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public </a:t>
            </a:r>
            <a:r>
              <a:rPr lang="en-US" sz="2000" dirty="0">
                <a:latin typeface="Consolas"/>
                <a:cs typeface="Consolas"/>
              </a:rPr>
              <a:t>void </a:t>
            </a:r>
            <a:r>
              <a:rPr lang="en-US" sz="2000" dirty="0" err="1" smtClean="0">
                <a:latin typeface="Consolas"/>
                <a:cs typeface="Consolas"/>
              </a:rPr>
              <a:t>generateSimilar</a:t>
            </a:r>
            <a:r>
              <a:rPr lang="en-US" sz="2000" dirty="0" smtClean="0">
                <a:latin typeface="Consolas"/>
                <a:cs typeface="Consolas"/>
              </a:rPr>
              <a:t>()</a:t>
            </a:r>
            <a:r>
              <a:rPr lang="en-US" sz="2000" dirty="0">
                <a:latin typeface="Consolas"/>
                <a:cs typeface="Consolas"/>
              </a:rPr>
              <a:t>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}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endParaRPr lang="en-US" sz="20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33338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build="p" bldLvl="5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A4C6AB7-D4A9-0D4D-A70C-642602D64518}" type="slidenum">
              <a:rPr lang="en-US" sz="1400">
                <a:latin typeface="Arial" charset="0"/>
              </a:rPr>
              <a:pPr/>
              <a:t>55</a:t>
            </a:fld>
            <a:endParaRPr lang="en-US" sz="1400">
              <a:latin typeface="Arial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Implementing an </a:t>
            </a:r>
            <a:r>
              <a:rPr lang="en-US" dirty="0" smtClean="0">
                <a:latin typeface="Calibri"/>
                <a:cs typeface="Calibri"/>
              </a:rPr>
              <a:t>interface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You </a:t>
            </a:r>
            <a:r>
              <a:rPr lang="en-US" dirty="0" smtClean="0">
                <a:latin typeface="Calibri"/>
                <a:cs typeface="Calibri"/>
              </a:rPr>
              <a:t>can </a:t>
            </a:r>
            <a:r>
              <a:rPr lang="en-US" dirty="0" smtClean="0">
                <a:solidFill>
                  <a:srgbClr val="E46C0A"/>
                </a:solidFill>
                <a:latin typeface="Calibri"/>
                <a:cs typeface="Calibri"/>
              </a:rPr>
              <a:t>extend </a:t>
            </a:r>
            <a:r>
              <a:rPr lang="en-US" dirty="0">
                <a:latin typeface="Calibri"/>
                <a:cs typeface="Calibri"/>
              </a:rPr>
              <a:t>a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class</a:t>
            </a:r>
            <a:r>
              <a:rPr lang="en-US" dirty="0">
                <a:latin typeface="Calibri"/>
                <a:cs typeface="Calibri"/>
              </a:rPr>
              <a:t>, but you </a:t>
            </a:r>
            <a:r>
              <a:rPr lang="en-US" dirty="0" smtClean="0">
                <a:latin typeface="Calibri"/>
                <a:cs typeface="Calibri"/>
              </a:rPr>
              <a:t>have to </a:t>
            </a:r>
            <a:r>
              <a:rPr lang="en-US" dirty="0" smtClean="0">
                <a:solidFill>
                  <a:srgbClr val="E46C0A"/>
                </a:solidFill>
                <a:latin typeface="Calibri"/>
                <a:cs typeface="Calibri"/>
              </a:rPr>
              <a:t>implement </a:t>
            </a:r>
            <a:r>
              <a:rPr lang="en-US" dirty="0">
                <a:latin typeface="Calibri"/>
                <a:cs typeface="Calibri"/>
              </a:rPr>
              <a:t>an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interface</a:t>
            </a:r>
          </a:p>
          <a:p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 class can only extend (subclass) one other class, but it can implement </a:t>
            </a:r>
            <a:r>
              <a:rPr lang="en-US" dirty="0" smtClean="0">
                <a:solidFill>
                  <a:srgbClr val="E46C0A"/>
                </a:solidFill>
                <a:latin typeface="Calibri"/>
                <a:cs typeface="Calibri"/>
              </a:rPr>
              <a:t>many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interfaces </a:t>
            </a:r>
            <a:endParaRPr lang="en-US" dirty="0" smtClean="0">
              <a:solidFill>
                <a:srgbClr val="E46C0A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class Star </a:t>
            </a:r>
            <a:r>
              <a:rPr lang="en-US" sz="1800" dirty="0" smtClean="0">
                <a:solidFill>
                  <a:srgbClr val="E46C0A"/>
                </a:solidFill>
                <a:latin typeface="Consolas"/>
                <a:cs typeface="Consolas"/>
              </a:rPr>
              <a:t>extends</a:t>
            </a:r>
            <a:r>
              <a:rPr lang="en-US" sz="1800" dirty="0" smtClean="0">
                <a:latin typeface="Consolas"/>
                <a:cs typeface="Consolas"/>
              </a:rPr>
              <a:t> Shape </a:t>
            </a:r>
            <a:r>
              <a:rPr lang="en-US" sz="1800" dirty="0" smtClean="0">
                <a:solidFill>
                  <a:srgbClr val="E46C0A"/>
                </a:solidFill>
                <a:latin typeface="Consolas"/>
                <a:cs typeface="Consolas"/>
              </a:rPr>
              <a:t>implements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AffineT</a:t>
            </a:r>
            <a:r>
              <a:rPr lang="en-US" sz="1800" dirty="0" smtClean="0">
                <a:latin typeface="Consolas"/>
                <a:cs typeface="Consolas"/>
              </a:rPr>
              <a:t>, </a:t>
            </a:r>
            <a:r>
              <a:rPr lang="en-US" sz="1800" dirty="0" err="1" smtClean="0">
                <a:latin typeface="Consolas"/>
                <a:cs typeface="Consolas"/>
              </a:rPr>
              <a:t>SimilarT</a:t>
            </a:r>
            <a:r>
              <a:rPr lang="en-US" sz="1800" dirty="0" smtClean="0">
                <a:latin typeface="Consolas"/>
                <a:cs typeface="Consolas"/>
              </a:rPr>
              <a:t> {</a:t>
            </a:r>
            <a:r>
              <a:rPr lang="en-US" sz="1800" dirty="0">
                <a:latin typeface="Consolas"/>
                <a:cs typeface="Consolas"/>
              </a:rPr>
              <a:t> 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smtClean="0">
                <a:latin typeface="Consolas"/>
                <a:cs typeface="Consolas"/>
              </a:rPr>
              <a:t>public Star() {</a:t>
            </a:r>
            <a:r>
              <a:rPr lang="mr-IN" sz="1800" dirty="0" smtClean="0">
                <a:latin typeface="Consolas"/>
                <a:cs typeface="Consolas"/>
              </a:rPr>
              <a:t>…</a:t>
            </a:r>
            <a:r>
              <a:rPr lang="en-US" sz="18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it-IT" sz="1800" dirty="0" smtClean="0">
                <a:latin typeface="Consolas"/>
                <a:cs typeface="Consolas"/>
              </a:rPr>
              <a:t>	</a:t>
            </a:r>
            <a:r>
              <a:rPr lang="mr-IN" sz="1800" dirty="0" smtClean="0">
                <a:latin typeface="Consolas"/>
                <a:cs typeface="Consolas"/>
              </a:rPr>
              <a:t>…</a:t>
            </a:r>
            <a:endParaRPr lang="it-IT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800" dirty="0">
                <a:latin typeface="Consolas"/>
                <a:cs typeface="Consolas"/>
              </a:rPr>
              <a:t>}</a:t>
            </a:r>
            <a:endParaRPr lang="en-US" sz="18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1277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Implementing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class Star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extends</a:t>
            </a:r>
            <a:r>
              <a:rPr lang="en-US" sz="1800" dirty="0">
                <a:latin typeface="Consolas"/>
                <a:cs typeface="Consolas"/>
              </a:rPr>
              <a:t> Shape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implements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AffineT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>
                <a:latin typeface="Consolas"/>
                <a:cs typeface="Consolas"/>
              </a:rPr>
              <a:t>SimilarT</a:t>
            </a:r>
            <a:r>
              <a:rPr lang="en-US" sz="1800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</a:t>
            </a:r>
            <a:r>
              <a:rPr lang="en-US" sz="1800" dirty="0" smtClean="0">
                <a:latin typeface="Consolas"/>
                <a:cs typeface="Consolas"/>
              </a:rPr>
              <a:t>public </a:t>
            </a:r>
            <a:r>
              <a:rPr lang="en-US" sz="1800" dirty="0">
                <a:latin typeface="Consolas"/>
                <a:cs typeface="Consolas"/>
              </a:rPr>
              <a:t>Star() {</a:t>
            </a:r>
            <a:r>
              <a:rPr lang="mr-IN" sz="1800" dirty="0">
                <a:latin typeface="Consolas"/>
                <a:cs typeface="Consolas"/>
              </a:rPr>
              <a:t>…</a:t>
            </a:r>
            <a:r>
              <a:rPr lang="en-US" sz="18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</a:t>
            </a:r>
            <a:r>
              <a:rPr lang="en-US" sz="1800" dirty="0" smtClean="0">
                <a:latin typeface="Consolas"/>
                <a:cs typeface="Consolas"/>
              </a:rPr>
              <a:t>public </a:t>
            </a:r>
            <a:r>
              <a:rPr lang="en-US" sz="1800" dirty="0">
                <a:latin typeface="Consolas"/>
                <a:cs typeface="Consolas"/>
              </a:rPr>
              <a:t>void move(double x, double y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{</a:t>
            </a:r>
            <a:r>
              <a:rPr lang="mr-IN" sz="1800" dirty="0" smtClean="0">
                <a:latin typeface="Consolas"/>
                <a:cs typeface="Consolas"/>
              </a:rPr>
              <a:t>…</a:t>
            </a:r>
            <a:r>
              <a:rPr lang="en-US" sz="1800" dirty="0" smtClean="0">
                <a:latin typeface="Consolas"/>
                <a:cs typeface="Consolas"/>
              </a:rPr>
              <a:t>}  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</a:t>
            </a:r>
            <a:r>
              <a:rPr lang="en-US" sz="1800" dirty="0" smtClean="0">
                <a:latin typeface="Consolas"/>
                <a:cs typeface="Consolas"/>
              </a:rPr>
              <a:t>public </a:t>
            </a:r>
            <a:r>
              <a:rPr lang="en-US" sz="1800" dirty="0">
                <a:latin typeface="Consolas"/>
                <a:cs typeface="Consolas"/>
              </a:rPr>
              <a:t>void rotate(double angle</a:t>
            </a:r>
            <a:r>
              <a:rPr lang="en-US" sz="1800" dirty="0" smtClean="0">
                <a:latin typeface="Consolas"/>
                <a:cs typeface="Consolas"/>
              </a:rPr>
              <a:t>) </a:t>
            </a:r>
            <a:r>
              <a:rPr lang="en-US" sz="1800" dirty="0">
                <a:latin typeface="Consolas"/>
                <a:cs typeface="Consolas"/>
              </a:rPr>
              <a:t>{</a:t>
            </a:r>
            <a:r>
              <a:rPr lang="mr-IN" sz="1800" dirty="0">
                <a:latin typeface="Consolas"/>
                <a:cs typeface="Consolas"/>
              </a:rPr>
              <a:t>…</a:t>
            </a:r>
            <a:r>
              <a:rPr lang="en-US" sz="1800" dirty="0">
                <a:latin typeface="Consolas"/>
                <a:cs typeface="Consolas"/>
              </a:rPr>
              <a:t>} 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public void scale(double </a:t>
            </a:r>
            <a:r>
              <a:rPr lang="en-US" sz="1800" dirty="0" err="1">
                <a:latin typeface="Consolas"/>
                <a:cs typeface="Consolas"/>
              </a:rPr>
              <a:t>scaleFactor</a:t>
            </a:r>
            <a:r>
              <a:rPr lang="en-US" sz="1800" dirty="0" smtClean="0">
                <a:latin typeface="Consolas"/>
                <a:cs typeface="Consolas"/>
              </a:rPr>
              <a:t>) </a:t>
            </a:r>
            <a:r>
              <a:rPr lang="en-US" sz="1800" dirty="0">
                <a:latin typeface="Consolas"/>
                <a:cs typeface="Consolas"/>
              </a:rPr>
              <a:t>{</a:t>
            </a:r>
            <a:r>
              <a:rPr lang="mr-IN" sz="1800" dirty="0">
                <a:latin typeface="Consolas"/>
                <a:cs typeface="Consolas"/>
              </a:rPr>
              <a:t>…</a:t>
            </a:r>
            <a:r>
              <a:rPr lang="en-US" sz="1800" dirty="0">
                <a:latin typeface="Consolas"/>
                <a:cs typeface="Consolas"/>
              </a:rPr>
              <a:t>} </a:t>
            </a:r>
            <a:br>
              <a:rPr lang="en-US" sz="1800" dirty="0">
                <a:latin typeface="Consolas"/>
                <a:cs typeface="Consolas"/>
              </a:rPr>
            </a:b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public void </a:t>
            </a:r>
            <a:r>
              <a:rPr lang="en-US" sz="1800" dirty="0" err="1">
                <a:latin typeface="Consolas"/>
                <a:cs typeface="Consolas"/>
              </a:rPr>
              <a:t>generateSimilar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smtClean="0">
                <a:latin typeface="Consolas"/>
                <a:cs typeface="Consolas"/>
              </a:rPr>
              <a:t>) </a:t>
            </a:r>
            <a:r>
              <a:rPr lang="en-US" sz="1800" dirty="0">
                <a:latin typeface="Consolas"/>
                <a:cs typeface="Consolas"/>
              </a:rPr>
              <a:t>{</a:t>
            </a:r>
            <a:r>
              <a:rPr lang="mr-IN" sz="1800" dirty="0">
                <a:latin typeface="Consolas"/>
                <a:cs typeface="Consolas"/>
              </a:rPr>
              <a:t>…</a:t>
            </a:r>
            <a:r>
              <a:rPr lang="en-US" sz="1800" dirty="0">
                <a:latin typeface="Consolas"/>
                <a:cs typeface="Consolas"/>
              </a:rPr>
              <a:t>} 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r>
              <a:rPr lang="en-US" sz="2200" dirty="0">
                <a:cs typeface="Calibri"/>
              </a:rPr>
              <a:t>When you say a class implements an interface, </a:t>
            </a:r>
            <a:r>
              <a:rPr lang="en-US" sz="2200" dirty="0">
                <a:solidFill>
                  <a:srgbClr val="E46C0A"/>
                </a:solidFill>
                <a:cs typeface="Calibri"/>
              </a:rPr>
              <a:t>you are promising to </a:t>
            </a:r>
            <a:r>
              <a:rPr lang="en-US" sz="2200" i="1" dirty="0">
                <a:solidFill>
                  <a:srgbClr val="E46C0A"/>
                </a:solidFill>
                <a:cs typeface="Calibri"/>
              </a:rPr>
              <a:t>define</a:t>
            </a:r>
            <a:r>
              <a:rPr lang="en-US" sz="2200" dirty="0">
                <a:solidFill>
                  <a:srgbClr val="E46C0A"/>
                </a:solidFill>
                <a:cs typeface="Calibri"/>
              </a:rPr>
              <a:t> all the methods that were </a:t>
            </a:r>
            <a:r>
              <a:rPr lang="en-US" sz="2200" i="1" dirty="0">
                <a:solidFill>
                  <a:srgbClr val="E46C0A"/>
                </a:solidFill>
                <a:cs typeface="Calibri"/>
              </a:rPr>
              <a:t>declared</a:t>
            </a:r>
            <a:r>
              <a:rPr lang="en-US" sz="2200" dirty="0">
                <a:solidFill>
                  <a:srgbClr val="E46C0A"/>
                </a:solidFill>
                <a:cs typeface="Calibri"/>
              </a:rPr>
              <a:t> in the interface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it-IT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69006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4C3E8C3-3685-2E40-A302-58278C5FCF76}" type="slidenum">
              <a:rPr lang="en-US" sz="1400">
                <a:latin typeface="Arial" charset="0"/>
              </a:rPr>
              <a:pPr/>
              <a:t>57</a:t>
            </a:fld>
            <a:endParaRPr lang="en-US" sz="1400">
              <a:latin typeface="Arial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/>
                <a:cs typeface="Calibri"/>
              </a:rPr>
              <a:t>Partially implementing an Interface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It is possible to </a:t>
            </a:r>
            <a:r>
              <a:rPr lang="en-US" dirty="0" smtClean="0">
                <a:latin typeface="Calibri"/>
                <a:cs typeface="Calibri"/>
              </a:rPr>
              <a:t>implement </a:t>
            </a:r>
            <a:r>
              <a:rPr lang="en-US" dirty="0" smtClean="0">
                <a:solidFill>
                  <a:srgbClr val="E46C0A"/>
                </a:solidFill>
                <a:latin typeface="Calibri"/>
                <a:cs typeface="Calibri"/>
              </a:rPr>
              <a:t>some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but not all </a:t>
            </a:r>
            <a:r>
              <a:rPr lang="en-US" dirty="0">
                <a:latin typeface="Calibri"/>
                <a:cs typeface="Calibri"/>
              </a:rPr>
              <a:t>of the methods defined in an </a:t>
            </a:r>
            <a:r>
              <a:rPr lang="en-US" dirty="0" smtClean="0">
                <a:latin typeface="Calibri"/>
                <a:cs typeface="Calibri"/>
              </a:rPr>
              <a:t>interface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Since </a:t>
            </a:r>
            <a:r>
              <a:rPr lang="en-US" dirty="0">
                <a:latin typeface="Calibri"/>
                <a:cs typeface="Calibri"/>
              </a:rPr>
              <a:t>this class does not supply all the methods it has promised, it </a:t>
            </a:r>
            <a:r>
              <a:rPr lang="en-US" dirty="0" smtClean="0">
                <a:latin typeface="Calibri"/>
                <a:cs typeface="Calibri"/>
              </a:rPr>
              <a:t>must be defined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abstract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eaLnBrk="1" hangingPunct="1"/>
            <a:r>
              <a:rPr lang="en-US" dirty="0" smtClean="0">
                <a:latin typeface="Calibri"/>
                <a:cs typeface="Calibri"/>
              </a:rPr>
              <a:t>It is </a:t>
            </a:r>
            <a:r>
              <a:rPr lang="en-US" dirty="0" smtClean="0">
                <a:latin typeface="Calibri"/>
                <a:cs typeface="Calibri"/>
              </a:rPr>
              <a:t>also possible </a:t>
            </a:r>
            <a:r>
              <a:rPr lang="en-US" dirty="0" smtClean="0">
                <a:latin typeface="Calibri"/>
                <a:cs typeface="Calibri"/>
              </a:rPr>
              <a:t>to </a:t>
            </a:r>
            <a:r>
              <a:rPr lang="en-US" i="1" dirty="0">
                <a:latin typeface="Calibri"/>
                <a:cs typeface="Calibri"/>
              </a:rPr>
              <a:t>extend</a:t>
            </a:r>
            <a:r>
              <a:rPr lang="en-US" dirty="0">
                <a:latin typeface="Calibri"/>
                <a:cs typeface="Calibri"/>
              </a:rPr>
              <a:t> an interface (to add methods):</a:t>
            </a:r>
          </a:p>
          <a:p>
            <a:pPr lvl="1" eaLnBrk="1" hangingPunct="1"/>
            <a:r>
              <a:rPr lang="en-US" dirty="0" smtClean="0">
                <a:latin typeface="Calibri"/>
                <a:cs typeface="Calibri"/>
              </a:rPr>
              <a:t>It is a new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interface </a:t>
            </a:r>
            <a:r>
              <a:rPr lang="en-US" dirty="0" smtClean="0">
                <a:latin typeface="Calibri"/>
                <a:cs typeface="Calibri"/>
              </a:rPr>
              <a:t>with additional methods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47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C7FDE83-7A1F-4B46-BC2A-B32D90E4E6B5}" type="slidenum">
              <a:rPr lang="en-US" sz="1400">
                <a:latin typeface="Arial" charset="0"/>
              </a:rPr>
              <a:pPr/>
              <a:t>58</a:t>
            </a:fld>
            <a:endParaRPr lang="en-US" sz="1400">
              <a:latin typeface="Arial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What are interfaces for?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class can only extend one other class, but it can implement multiple interfaces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This lets the class fill multiple </a:t>
            </a:r>
            <a:r>
              <a:rPr lang="en-US" altLang="ja-JP" i="1" dirty="0" smtClean="0">
                <a:latin typeface="Calibri"/>
                <a:cs typeface="Calibri"/>
              </a:rPr>
              <a:t>roles</a:t>
            </a:r>
            <a:endParaRPr lang="en-US" altLang="ja-JP" i="1" dirty="0">
              <a:latin typeface="Calibri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In </a:t>
            </a:r>
            <a:r>
              <a:rPr lang="en-US" dirty="0" smtClean="0">
                <a:latin typeface="Calibri"/>
                <a:cs typeface="Calibri"/>
              </a:rPr>
              <a:t>graphical interfaces (GUIs), </a:t>
            </a:r>
            <a:r>
              <a:rPr lang="en-US" dirty="0">
                <a:latin typeface="Calibri"/>
                <a:cs typeface="Calibri"/>
              </a:rPr>
              <a:t>it is common to have one class </a:t>
            </a:r>
            <a:r>
              <a:rPr lang="en-US" dirty="0" smtClean="0">
                <a:latin typeface="Calibri"/>
                <a:cs typeface="Calibri"/>
              </a:rPr>
              <a:t>implementing </a:t>
            </a:r>
            <a:r>
              <a:rPr lang="en-US" dirty="0">
                <a:latin typeface="Calibri"/>
                <a:cs typeface="Calibri"/>
              </a:rPr>
              <a:t>several </a:t>
            </a:r>
            <a:r>
              <a:rPr lang="en-US" dirty="0" smtClean="0">
                <a:latin typeface="Calibri"/>
                <a:cs typeface="Calibri"/>
              </a:rPr>
              <a:t>listeners (i.e., interfaces)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Example:</a:t>
            </a:r>
            <a:br>
              <a:rPr lang="en-US" dirty="0">
                <a:latin typeface="Calibri"/>
                <a:cs typeface="Calibri"/>
              </a:rPr>
            </a:br>
            <a:r>
              <a:rPr lang="en-US" sz="2200" dirty="0" smtClean="0">
                <a:latin typeface="Consolas"/>
                <a:cs typeface="Consolas"/>
              </a:rPr>
              <a:t>class Application extends </a:t>
            </a:r>
            <a:r>
              <a:rPr lang="en-US" sz="2200" dirty="0" err="1" smtClean="0">
                <a:latin typeface="Consolas"/>
                <a:cs typeface="Consolas"/>
              </a:rPr>
              <a:t>JFrame</a:t>
            </a:r>
            <a:r>
              <a:rPr lang="en-US" sz="2200" dirty="0" smtClean="0">
                <a:latin typeface="Consolas"/>
                <a:cs typeface="Consolas"/>
              </a:rPr>
              <a:t> implements </a:t>
            </a:r>
            <a:r>
              <a:rPr lang="en-US" sz="2200" dirty="0" err="1">
                <a:latin typeface="Consolas"/>
                <a:cs typeface="Consolas"/>
              </a:rPr>
              <a:t>ActionListener</a:t>
            </a:r>
            <a:r>
              <a:rPr lang="en-US" sz="2200" dirty="0">
                <a:latin typeface="Consolas"/>
                <a:cs typeface="Consolas"/>
              </a:rPr>
              <a:t>, </a:t>
            </a:r>
            <a:r>
              <a:rPr lang="en-US" sz="2200" dirty="0" err="1">
                <a:latin typeface="Consolas"/>
                <a:cs typeface="Consolas"/>
              </a:rPr>
              <a:t>KeyListener</a:t>
            </a:r>
            <a:r>
              <a:rPr lang="en-US" sz="2200" dirty="0">
                <a:latin typeface="Consolas"/>
                <a:cs typeface="Consolas"/>
              </a:rPr>
              <a:t> {</a:t>
            </a:r>
            <a:br>
              <a:rPr lang="en-US" sz="22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    ...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87001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public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class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GroudVehicle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 smtClean="0">
                <a:latin typeface="Consolas"/>
                <a:cs typeface="Consolas"/>
              </a:rPr>
              <a:t>activateWheels</a:t>
            </a:r>
            <a:r>
              <a:rPr lang="en-US" sz="1600" dirty="0" smtClean="0">
                <a:latin typeface="Consolas"/>
                <a:cs typeface="Consolas"/>
              </a:rPr>
              <a:t>() {</a:t>
            </a:r>
            <a:r>
              <a:rPr lang="mr-IN" sz="1600" dirty="0" smtClean="0">
                <a:latin typeface="Consolas"/>
                <a:cs typeface="Consolas"/>
              </a:rPr>
              <a:t>…</a:t>
            </a:r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mr-IN" sz="1600" dirty="0" smtClean="0">
                <a:latin typeface="Consolas"/>
                <a:cs typeface="Consolas"/>
              </a:rPr>
              <a:t>…</a:t>
            </a:r>
            <a:endParaRPr lang="it-IT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6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class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WaterVehicle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 smtClean="0">
                <a:latin typeface="Consolas"/>
                <a:cs typeface="Consolas"/>
              </a:rPr>
              <a:t>activateWaterFan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>
                <a:latin typeface="Consolas"/>
                <a:cs typeface="Consolas"/>
              </a:rPr>
              <a:t>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	</a:t>
            </a:r>
            <a:r>
              <a:rPr lang="mr-IN" sz="1600" dirty="0">
                <a:latin typeface="Consolas"/>
                <a:cs typeface="Consolas"/>
              </a:rPr>
              <a:t>…</a:t>
            </a: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6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it-IT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600" dirty="0" smtClean="0">
                <a:solidFill>
                  <a:srgbClr val="E46C0A"/>
                </a:solidFill>
                <a:latin typeface="Consolas"/>
                <a:cs typeface="Consolas"/>
              </a:rPr>
              <a:t>//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N</a:t>
            </a:r>
            <a:r>
              <a:rPr lang="it-IT" sz="1600" dirty="0" err="1" smtClean="0">
                <a:solidFill>
                  <a:srgbClr val="E46C0A"/>
                </a:solidFill>
                <a:latin typeface="Consolas"/>
                <a:cs typeface="Consolas"/>
              </a:rPr>
              <a:t>ot</a:t>
            </a:r>
            <a:r>
              <a:rPr lang="it-IT" sz="16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600" dirty="0" err="1" smtClean="0">
                <a:solidFill>
                  <a:srgbClr val="E46C0A"/>
                </a:solidFill>
                <a:latin typeface="Consolas"/>
                <a:cs typeface="Consolas"/>
              </a:rPr>
              <a:t>allowed</a:t>
            </a:r>
            <a:r>
              <a:rPr lang="it-IT" sz="1600" dirty="0" smtClean="0">
                <a:solidFill>
                  <a:srgbClr val="E46C0A"/>
                </a:solidFill>
                <a:latin typeface="Consolas"/>
                <a:cs typeface="Consolas"/>
              </a:rPr>
              <a:t> in Java!! </a:t>
            </a:r>
            <a:r>
              <a:rPr lang="it-IT" sz="1600" dirty="0" err="1" smtClean="0">
                <a:solidFill>
                  <a:srgbClr val="E46C0A"/>
                </a:solidFill>
                <a:latin typeface="Consolas"/>
                <a:cs typeface="Consolas"/>
              </a:rPr>
              <a:t>Only</a:t>
            </a:r>
            <a:r>
              <a:rPr lang="it-IT" sz="16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600" dirty="0" err="1" smtClean="0">
                <a:solidFill>
                  <a:srgbClr val="E46C0A"/>
                </a:solidFill>
                <a:latin typeface="Consolas"/>
                <a:cs typeface="Consolas"/>
              </a:rPr>
              <a:t>one</a:t>
            </a:r>
            <a:r>
              <a:rPr lang="it-IT" sz="16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600" dirty="0" err="1" smtClean="0">
                <a:solidFill>
                  <a:srgbClr val="E46C0A"/>
                </a:solidFill>
                <a:latin typeface="Consolas"/>
                <a:cs typeface="Consolas"/>
              </a:rPr>
              <a:t>class</a:t>
            </a:r>
            <a:r>
              <a:rPr lang="it-IT" sz="1600" dirty="0" smtClean="0">
                <a:solidFill>
                  <a:srgbClr val="E46C0A"/>
                </a:solidFill>
                <a:latin typeface="Consolas"/>
                <a:cs typeface="Consolas"/>
              </a:rPr>
              <a:t> can be </a:t>
            </a:r>
            <a:r>
              <a:rPr lang="it-IT" sz="1600" dirty="0" err="1" smtClean="0">
                <a:solidFill>
                  <a:srgbClr val="E46C0A"/>
                </a:solidFill>
                <a:latin typeface="Consolas"/>
                <a:cs typeface="Consolas"/>
              </a:rPr>
              <a:t>extended</a:t>
            </a:r>
            <a:r>
              <a:rPr lang="it-IT" sz="1600" dirty="0" smtClean="0">
                <a:solidFill>
                  <a:srgbClr val="E46C0A"/>
                </a:solidFill>
                <a:latin typeface="Consolas"/>
                <a:cs typeface="Consolas"/>
              </a:rPr>
              <a:t>!</a:t>
            </a:r>
            <a:endParaRPr lang="it-IT" sz="16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p</a:t>
            </a:r>
            <a:r>
              <a:rPr lang="it-IT" sz="1600" dirty="0" smtClean="0">
                <a:latin typeface="Consolas"/>
                <a:cs typeface="Consolas"/>
              </a:rPr>
              <a:t>ublic </a:t>
            </a:r>
            <a:r>
              <a:rPr lang="it-IT" sz="1600" dirty="0" err="1" smtClean="0">
                <a:solidFill>
                  <a:srgbClr val="E46C0A"/>
                </a:solidFill>
                <a:latin typeface="Consolas"/>
                <a:cs typeface="Consolas"/>
              </a:rPr>
              <a:t>class</a:t>
            </a:r>
            <a:r>
              <a:rPr lang="it-IT" sz="16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600" dirty="0" err="1">
                <a:latin typeface="Consolas"/>
                <a:cs typeface="Consolas"/>
              </a:rPr>
              <a:t>A</a:t>
            </a:r>
            <a:r>
              <a:rPr lang="it-IT" sz="1600" dirty="0" err="1" smtClean="0">
                <a:latin typeface="Consolas"/>
                <a:cs typeface="Consolas"/>
              </a:rPr>
              <a:t>nphibian</a:t>
            </a:r>
            <a:r>
              <a:rPr lang="it-IT" sz="1600" dirty="0" smtClean="0">
                <a:latin typeface="Consolas"/>
                <a:cs typeface="Consolas"/>
              </a:rPr>
              <a:t> </a:t>
            </a:r>
            <a:r>
              <a:rPr lang="it-IT" sz="1600" dirty="0" err="1" smtClean="0">
                <a:solidFill>
                  <a:srgbClr val="E46C0A"/>
                </a:solidFill>
                <a:latin typeface="Consolas"/>
                <a:cs typeface="Consolas"/>
              </a:rPr>
              <a:t>extends</a:t>
            </a:r>
            <a:r>
              <a:rPr lang="it-IT" sz="16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GroudVehicle</a:t>
            </a:r>
            <a:r>
              <a:rPr lang="en-US" sz="1600" dirty="0" smtClean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WaterVehicle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mr-IN" sz="1600" dirty="0" smtClean="0">
                <a:latin typeface="Consolas"/>
                <a:cs typeface="Consolas"/>
              </a:rPr>
              <a:t>…</a:t>
            </a:r>
            <a:endParaRPr lang="it-IT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}</a:t>
            </a:r>
            <a:endParaRPr lang="it-IT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051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II (Override)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boolean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isOn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>
                <a:latin typeface="Consolas"/>
                <a:cs typeface="Consolas"/>
              </a:rPr>
              <a:t>string </a:t>
            </a:r>
            <a:r>
              <a:rPr lang="en-US" sz="2000" dirty="0" err="1" smtClean="0">
                <a:latin typeface="Consolas"/>
                <a:cs typeface="Consolas"/>
              </a:rPr>
              <a:t>licensePlate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void </a:t>
            </a:r>
            <a:r>
              <a:rPr lang="en-US" sz="2000" dirty="0" err="1" smtClean="0">
                <a:latin typeface="Consolas"/>
                <a:cs typeface="Consolas"/>
              </a:rPr>
              <a:t>turnOn</a:t>
            </a:r>
            <a:r>
              <a:rPr lang="en-US" sz="2000" dirty="0" smtClean="0">
                <a:latin typeface="Consolas"/>
                <a:cs typeface="Consolas"/>
              </a:rPr>
              <a:t>() {</a:t>
            </a:r>
            <a:r>
              <a:rPr lang="en-US" sz="2000" dirty="0">
                <a:latin typeface="Consolas"/>
                <a:cs typeface="Consolas"/>
              </a:rPr>
              <a:t>…</a:t>
            </a: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void </a:t>
            </a:r>
            <a:r>
              <a:rPr lang="en-US" sz="2000" dirty="0" err="1" smtClean="0">
                <a:latin typeface="Consolas"/>
                <a:cs typeface="Consolas"/>
              </a:rPr>
              <a:t>turnOff</a:t>
            </a:r>
            <a:r>
              <a:rPr lang="en-US" sz="2000" dirty="0" smtClean="0">
                <a:latin typeface="Consolas"/>
                <a:cs typeface="Consolas"/>
              </a:rPr>
              <a:t>() {</a:t>
            </a:r>
            <a:r>
              <a:rPr lang="mr-IN" sz="2000" dirty="0" smtClean="0">
                <a:latin typeface="Consolas"/>
                <a:cs typeface="Consolas"/>
              </a:rPr>
              <a:t>…</a:t>
            </a: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Class </a:t>
            </a:r>
            <a:r>
              <a:rPr lang="en-US" sz="2400" dirty="0" err="1" smtClean="0">
                <a:latin typeface="Consolas"/>
                <a:cs typeface="Consolas"/>
              </a:rPr>
              <a:t>SDCar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extends</a:t>
            </a:r>
            <a:r>
              <a:rPr lang="en-US" sz="2400" dirty="0" smtClean="0">
                <a:latin typeface="Consolas"/>
                <a:cs typeface="Consolas"/>
              </a:rPr>
              <a:t> Car {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boolean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isCharged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boolean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isSelfDriving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	</a:t>
            </a: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/* override */</a:t>
            </a:r>
            <a:endParaRPr lang="en-US" sz="24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	</a:t>
            </a: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void </a:t>
            </a:r>
            <a:r>
              <a:rPr lang="en-US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turnOn</a:t>
            </a: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		</a:t>
            </a:r>
            <a:r>
              <a:rPr lang="en-US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turnSDOff</a:t>
            </a: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	</a:t>
            </a: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	/* </a:t>
            </a:r>
            <a:r>
              <a:rPr lang="mr-IN" sz="2400" dirty="0" smtClean="0">
                <a:solidFill>
                  <a:srgbClr val="E46C0A"/>
                </a:solidFill>
                <a:latin typeface="Consolas"/>
                <a:cs typeface="Consolas"/>
              </a:rPr>
              <a:t>…</a:t>
            </a:r>
            <a:r>
              <a:rPr lang="it-IT" sz="2400" dirty="0" smtClean="0">
                <a:solidFill>
                  <a:srgbClr val="E46C0A"/>
                </a:solidFill>
                <a:latin typeface="Consolas"/>
                <a:cs typeface="Consolas"/>
              </a:rPr>
              <a:t> */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rgbClr val="E46C0A"/>
                </a:solidFill>
                <a:latin typeface="Consolas"/>
                <a:cs typeface="Consolas"/>
              </a:rPr>
              <a:t>	}</a:t>
            </a:r>
            <a:endParaRPr lang="en-US" sz="2400" dirty="0" smtClean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smtClean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	void </a:t>
            </a:r>
            <a:r>
              <a:rPr lang="en-US" sz="2400" dirty="0" err="1" smtClean="0">
                <a:latin typeface="Consolas"/>
                <a:cs typeface="Consolas"/>
              </a:rPr>
              <a:t>turnSDOn</a:t>
            </a:r>
            <a:r>
              <a:rPr lang="en-US" sz="2400" dirty="0" smtClean="0">
                <a:latin typeface="Consolas"/>
                <a:cs typeface="Consolas"/>
              </a:rPr>
              <a:t>() {…}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	void </a:t>
            </a:r>
            <a:r>
              <a:rPr lang="en-US" sz="2400" dirty="0" err="1" smtClean="0">
                <a:latin typeface="Consolas"/>
                <a:cs typeface="Consolas"/>
              </a:rPr>
              <a:t>turnSDOff</a:t>
            </a:r>
            <a:r>
              <a:rPr lang="en-US" sz="2400" dirty="0" smtClean="0">
                <a:latin typeface="Consolas"/>
                <a:cs typeface="Consolas"/>
              </a:rPr>
              <a:t>() {</a:t>
            </a:r>
            <a:r>
              <a:rPr lang="mr-IN" sz="2400" dirty="0" smtClean="0">
                <a:latin typeface="Consolas"/>
                <a:cs typeface="Consolas"/>
              </a:rPr>
              <a:t>…</a:t>
            </a:r>
            <a:r>
              <a:rPr lang="en-US" sz="24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90499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public </a:t>
            </a:r>
            <a:r>
              <a:rPr lang="en-US" sz="1400" dirty="0" smtClean="0">
                <a:solidFill>
                  <a:srgbClr val="E46C0A"/>
                </a:solidFill>
                <a:latin typeface="Consolas"/>
                <a:cs typeface="Consolas"/>
              </a:rPr>
              <a:t>interface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GroudVehicle</a:t>
            </a:r>
            <a:r>
              <a:rPr lang="en-US" sz="14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 smtClean="0">
                <a:latin typeface="Consolas"/>
                <a:cs typeface="Consolas"/>
              </a:rPr>
              <a:t>activateWheels</a:t>
            </a:r>
            <a:r>
              <a:rPr lang="en-US" sz="14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	</a:t>
            </a:r>
            <a:r>
              <a:rPr lang="mr-IN" sz="1400" dirty="0" smtClean="0">
                <a:latin typeface="Consolas"/>
                <a:cs typeface="Consolas"/>
              </a:rPr>
              <a:t>…</a:t>
            </a:r>
            <a:endParaRPr lang="it-IT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4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it-IT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public </a:t>
            </a:r>
            <a:r>
              <a:rPr lang="en-US" sz="1400" dirty="0" smtClean="0">
                <a:solidFill>
                  <a:srgbClr val="E46C0A"/>
                </a:solidFill>
                <a:latin typeface="Consolas"/>
                <a:cs typeface="Consolas"/>
              </a:rPr>
              <a:t>interface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WaterVehicle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 smtClean="0">
                <a:latin typeface="Consolas"/>
                <a:cs typeface="Consolas"/>
              </a:rPr>
              <a:t>activateWaterFan</a:t>
            </a:r>
            <a:r>
              <a:rPr lang="en-US" sz="1400" dirty="0" smtClean="0">
                <a:latin typeface="Consolas"/>
                <a:cs typeface="Consolas"/>
              </a:rPr>
              <a:t>();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	</a:t>
            </a:r>
            <a:r>
              <a:rPr lang="mr-IN" sz="1400" dirty="0">
                <a:latin typeface="Consolas"/>
                <a:cs typeface="Consolas"/>
              </a:rPr>
              <a:t>…</a:t>
            </a:r>
            <a:endParaRPr lang="it-IT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4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it-IT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4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// OK!</a:t>
            </a:r>
            <a:endParaRPr lang="it-IT" sz="1400" dirty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400" dirty="0">
                <a:latin typeface="Consolas"/>
                <a:cs typeface="Consolas"/>
              </a:rPr>
              <a:t>p</a:t>
            </a:r>
            <a:r>
              <a:rPr lang="it-IT" sz="1400" dirty="0" smtClean="0">
                <a:latin typeface="Consolas"/>
                <a:cs typeface="Consolas"/>
              </a:rPr>
              <a:t>ublic </a:t>
            </a:r>
            <a:r>
              <a:rPr lang="it-IT" sz="1400" dirty="0" err="1" smtClean="0">
                <a:solidFill>
                  <a:srgbClr val="E46C0A"/>
                </a:solidFill>
                <a:latin typeface="Consolas"/>
                <a:cs typeface="Consolas"/>
              </a:rPr>
              <a:t>class</a:t>
            </a:r>
            <a:r>
              <a:rPr lang="it-IT" sz="14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400" dirty="0" err="1">
                <a:latin typeface="Consolas"/>
                <a:cs typeface="Consolas"/>
              </a:rPr>
              <a:t>A</a:t>
            </a:r>
            <a:r>
              <a:rPr lang="it-IT" sz="1400" dirty="0" err="1" smtClean="0">
                <a:latin typeface="Consolas"/>
                <a:cs typeface="Consolas"/>
              </a:rPr>
              <a:t>nphibian</a:t>
            </a:r>
            <a:r>
              <a:rPr lang="it-IT" sz="1400" dirty="0" smtClean="0">
                <a:latin typeface="Consolas"/>
                <a:cs typeface="Consolas"/>
              </a:rPr>
              <a:t> </a:t>
            </a:r>
            <a:r>
              <a:rPr lang="it-IT" sz="1400" dirty="0" err="1" smtClean="0">
                <a:solidFill>
                  <a:srgbClr val="E46C0A"/>
                </a:solidFill>
                <a:latin typeface="Consolas"/>
                <a:cs typeface="Consolas"/>
              </a:rPr>
              <a:t>implements</a:t>
            </a:r>
            <a:r>
              <a:rPr lang="it-IT" sz="14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GroudVehicle</a:t>
            </a:r>
            <a:r>
              <a:rPr lang="en-US" sz="1400" dirty="0" smtClean="0">
                <a:latin typeface="Consolas"/>
                <a:cs typeface="Consolas"/>
              </a:rPr>
              <a:t>, </a:t>
            </a:r>
            <a:r>
              <a:rPr lang="en-US" sz="1400" dirty="0" err="1">
                <a:latin typeface="Consolas"/>
                <a:cs typeface="Consolas"/>
              </a:rPr>
              <a:t>WaterVehicle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activateWheels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{</a:t>
            </a:r>
            <a:r>
              <a:rPr lang="mr-IN" sz="1400" dirty="0" smtClean="0">
                <a:latin typeface="Consolas"/>
                <a:cs typeface="Consolas"/>
              </a:rPr>
              <a:t>…</a:t>
            </a:r>
            <a:r>
              <a:rPr lang="en-US" sz="14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 smtClean="0">
                <a:latin typeface="Consolas"/>
                <a:cs typeface="Consolas"/>
              </a:rPr>
              <a:t>activateWaterFan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smtClean="0">
                <a:latin typeface="Consolas"/>
                <a:cs typeface="Consolas"/>
              </a:rPr>
              <a:t>) {</a:t>
            </a:r>
            <a:r>
              <a:rPr lang="mr-IN" sz="1400" dirty="0" smtClean="0">
                <a:latin typeface="Consolas"/>
                <a:cs typeface="Consolas"/>
              </a:rPr>
              <a:t>…</a:t>
            </a:r>
            <a:r>
              <a:rPr lang="en-US" sz="1400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mr-IN" sz="1400" dirty="0" smtClean="0">
                <a:latin typeface="Consolas"/>
                <a:cs typeface="Consolas"/>
              </a:rPr>
              <a:t>…</a:t>
            </a:r>
            <a:endParaRPr lang="it-IT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400" dirty="0">
                <a:latin typeface="Consolas"/>
                <a:cs typeface="Consolas"/>
              </a:rPr>
              <a:t>}</a:t>
            </a:r>
            <a:endParaRPr lang="it-IT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it-IT" sz="14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63467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6C51392-1779-B24F-9CB9-E40C7BA8859F}" type="slidenum">
              <a:rPr lang="en-US" sz="1400">
                <a:latin typeface="Arial" charset="0"/>
              </a:rPr>
              <a:pPr/>
              <a:t>61</a:t>
            </a:fld>
            <a:endParaRPr lang="en-US" sz="1400">
              <a:latin typeface="Arial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2390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Interfaces and </a:t>
            </a:r>
            <a:r>
              <a:rPr lang="en-US" dirty="0" err="1" smtClean="0">
                <a:solidFill>
                  <a:schemeClr val="tx1"/>
                </a:solidFill>
                <a:latin typeface="Trebuchet MS" charset="0"/>
              </a:rPr>
              <a:t>instanceof</a:t>
            </a:r>
            <a:endParaRPr lang="en-US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181600"/>
          </a:xfrm>
        </p:spPr>
        <p:txBody>
          <a:bodyPr/>
          <a:lstStyle/>
          <a:p>
            <a:pPr eaLnBrk="1" hangingPunct="1"/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instanceof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is a keyword that tells you whether a variable </a:t>
            </a:r>
            <a:br>
              <a:rPr lang="en-US" sz="2400" dirty="0">
                <a:latin typeface="Calibri"/>
                <a:cs typeface="Calibri"/>
              </a:rPr>
            </a:br>
            <a:r>
              <a:rPr lang="ja-JP" altLang="en-US" sz="2400" dirty="0">
                <a:latin typeface="Calibri"/>
                <a:cs typeface="Calibri"/>
              </a:rPr>
              <a:t>“</a:t>
            </a:r>
            <a:r>
              <a:rPr lang="en-US" altLang="ja-JP" sz="2400" dirty="0">
                <a:latin typeface="Calibri"/>
                <a:cs typeface="Calibri"/>
              </a:rPr>
              <a:t>is a</a:t>
            </a:r>
            <a:r>
              <a:rPr lang="ja-JP" altLang="en-US" sz="2400" dirty="0">
                <a:latin typeface="Calibri"/>
                <a:cs typeface="Calibri"/>
              </a:rPr>
              <a:t>”</a:t>
            </a:r>
            <a:r>
              <a:rPr lang="en-US" altLang="ja-JP" sz="2400" dirty="0">
                <a:latin typeface="Calibri"/>
                <a:cs typeface="Calibri"/>
              </a:rPr>
              <a:t> member of a class or interface</a:t>
            </a:r>
          </a:p>
          <a:p>
            <a:pPr lvl="1" eaLnBrk="1" hangingPunct="1">
              <a:buClr>
                <a:srgbClr val="FFFF99"/>
              </a:buClr>
              <a:buFont typeface="Wingdings" charset="0"/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lvl="1" eaLnBrk="1" hangingPunct="1">
              <a:buClr>
                <a:srgbClr val="FFFF99"/>
              </a:buClr>
              <a:buFont typeface="Wingdings" charset="0"/>
              <a:buNone/>
            </a:pPr>
            <a:r>
              <a:rPr lang="en-US" sz="1800" dirty="0" smtClean="0">
                <a:latin typeface="Consolas"/>
                <a:cs typeface="Consolas"/>
              </a:rPr>
              <a:t>class </a:t>
            </a:r>
            <a:r>
              <a:rPr lang="en-US" sz="1800" dirty="0">
                <a:latin typeface="Consolas"/>
                <a:cs typeface="Consolas"/>
              </a:rPr>
              <a:t>Dog extends Animal implements Pet {...</a:t>
            </a:r>
            <a:r>
              <a:rPr lang="en-US" sz="1800" dirty="0" smtClean="0">
                <a:latin typeface="Consolas"/>
                <a:cs typeface="Consolas"/>
              </a:rPr>
              <a:t>} </a:t>
            </a:r>
            <a:endParaRPr lang="en-US" sz="1800" dirty="0">
              <a:latin typeface="Consolas"/>
              <a:cs typeface="Consolas"/>
            </a:endParaRPr>
          </a:p>
          <a:p>
            <a:pPr lvl="1" eaLnBrk="1" hangingPunct="1">
              <a:buClr>
                <a:srgbClr val="FFFF99"/>
              </a:buClr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Animal </a:t>
            </a:r>
            <a:r>
              <a:rPr lang="en-US" sz="1800" dirty="0" err="1">
                <a:latin typeface="Consolas"/>
                <a:cs typeface="Consolas"/>
              </a:rPr>
              <a:t>fido</a:t>
            </a:r>
            <a:r>
              <a:rPr lang="en-US" sz="1800" dirty="0">
                <a:latin typeface="Consolas"/>
                <a:cs typeface="Consolas"/>
              </a:rPr>
              <a:t> = new Dog()</a:t>
            </a:r>
            <a:r>
              <a:rPr lang="en-US" sz="1800" dirty="0" smtClean="0">
                <a:latin typeface="Consolas"/>
                <a:cs typeface="Consolas"/>
              </a:rPr>
              <a:t>;						 </a:t>
            </a:r>
            <a:r>
              <a:rPr lang="en-US" sz="1800" dirty="0">
                <a:latin typeface="Consolas"/>
                <a:cs typeface="Consolas"/>
              </a:rPr>
              <a:t/>
            </a:r>
            <a:br>
              <a:rPr lang="en-US" sz="1800" dirty="0">
                <a:latin typeface="Consolas"/>
                <a:cs typeface="Consolas"/>
              </a:rPr>
            </a:br>
            <a:endParaRPr lang="en-US" sz="700" dirty="0">
              <a:latin typeface="Consolas"/>
              <a:cs typeface="Consolas"/>
            </a:endParaRPr>
          </a:p>
          <a:p>
            <a:pPr marL="457200" lvl="1" indent="0" eaLnBrk="1" hangingPunct="1">
              <a:buClr>
                <a:srgbClr val="FFFF99"/>
              </a:buClr>
              <a:buNone/>
            </a:pPr>
            <a:r>
              <a:rPr lang="en-US" sz="1800" dirty="0" err="1" smtClean="0">
                <a:solidFill>
                  <a:srgbClr val="008000"/>
                </a:solidFill>
                <a:latin typeface="Consolas"/>
                <a:cs typeface="Consolas"/>
              </a:rPr>
              <a:t>fido</a:t>
            </a:r>
            <a:r>
              <a:rPr lang="en-US" sz="18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/>
                <a:cs typeface="Consolas"/>
              </a:rPr>
              <a:t>instanceof</a:t>
            </a:r>
            <a:r>
              <a:rPr lang="en-US" sz="18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008000"/>
                </a:solidFill>
                <a:latin typeface="Consolas"/>
                <a:cs typeface="Consolas"/>
              </a:rPr>
              <a:t>Dog		</a:t>
            </a:r>
            <a:r>
              <a:rPr lang="en-US" sz="1800" dirty="0" smtClean="0">
                <a:solidFill>
                  <a:srgbClr val="008000"/>
                </a:solidFill>
                <a:latin typeface="Consolas"/>
                <a:cs typeface="Consolas"/>
              </a:rPr>
              <a:t> /</a:t>
            </a:r>
            <a:r>
              <a:rPr lang="en-US" sz="1800" dirty="0" smtClean="0">
                <a:solidFill>
                  <a:srgbClr val="008000"/>
                </a:solidFill>
                <a:latin typeface="Consolas"/>
                <a:cs typeface="Consolas"/>
              </a:rPr>
              <a:t>/OK!</a:t>
            </a:r>
            <a:endParaRPr lang="en-US" sz="18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457200" lvl="1" indent="0" eaLnBrk="1" hangingPunct="1">
              <a:buClr>
                <a:srgbClr val="FFFF99"/>
              </a:buClr>
              <a:buNone/>
            </a:pPr>
            <a:r>
              <a:rPr lang="en-US" sz="1800" dirty="0" err="1">
                <a:solidFill>
                  <a:srgbClr val="008000"/>
                </a:solidFill>
                <a:latin typeface="Consolas"/>
                <a:cs typeface="Consolas"/>
              </a:rPr>
              <a:t>fido</a:t>
            </a:r>
            <a:r>
              <a:rPr lang="en-US" sz="18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/>
                <a:cs typeface="Consolas"/>
              </a:rPr>
              <a:t>instanceof</a:t>
            </a:r>
            <a:r>
              <a:rPr lang="en-US" sz="18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008000"/>
                </a:solidFill>
                <a:latin typeface="Consolas"/>
                <a:cs typeface="Consolas"/>
              </a:rPr>
              <a:t>Animal    //OK!</a:t>
            </a:r>
            <a:endParaRPr lang="en-US" sz="18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457200" lvl="1" indent="0" eaLnBrk="1" hangingPunct="1">
              <a:buClr>
                <a:srgbClr val="FFFF99"/>
              </a:buClr>
              <a:buNone/>
            </a:pPr>
            <a:r>
              <a:rPr lang="en-US" sz="1800" dirty="0" err="1">
                <a:solidFill>
                  <a:srgbClr val="008000"/>
                </a:solidFill>
                <a:latin typeface="Consolas"/>
                <a:cs typeface="Consolas"/>
              </a:rPr>
              <a:t>fido</a:t>
            </a:r>
            <a:r>
              <a:rPr lang="en-US" sz="18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/>
                <a:cs typeface="Consolas"/>
              </a:rPr>
              <a:t>instanceof</a:t>
            </a:r>
            <a:r>
              <a:rPr lang="en-US" sz="18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008000"/>
                </a:solidFill>
                <a:latin typeface="Consolas"/>
                <a:cs typeface="Consolas"/>
              </a:rPr>
              <a:t>Pet       //OK!</a:t>
            </a:r>
            <a:endParaRPr lang="en-US" sz="18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26589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663932E-FAE3-F940-A744-5E54E514D51A}" type="slidenum">
              <a:rPr lang="en-US" sz="1400">
                <a:latin typeface="Arial" charset="0"/>
              </a:rPr>
              <a:pPr/>
              <a:t>62</a:t>
            </a:fld>
            <a:endParaRPr lang="en-US" sz="1400">
              <a:latin typeface="Arial" charset="0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162800" cy="762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Adapter classes</a:t>
            </a:r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419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When you implement an interface, you promise to define </a:t>
            </a:r>
            <a:r>
              <a:rPr lang="en-US" i="1" dirty="0">
                <a:latin typeface="Calibri"/>
                <a:cs typeface="Calibri"/>
              </a:rPr>
              <a:t>all</a:t>
            </a:r>
            <a:r>
              <a:rPr lang="en-US" dirty="0">
                <a:latin typeface="Calibri"/>
                <a:cs typeface="Calibri"/>
              </a:rPr>
              <a:t> the functions it declares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There can be a </a:t>
            </a:r>
            <a:r>
              <a:rPr lang="en-US" i="1" dirty="0">
                <a:latin typeface="Calibri"/>
                <a:cs typeface="Calibri"/>
              </a:rPr>
              <a:t>lot</a:t>
            </a:r>
            <a:r>
              <a:rPr lang="en-US" dirty="0">
                <a:latin typeface="Calibri"/>
                <a:cs typeface="Calibri"/>
              </a:rPr>
              <a:t> of </a:t>
            </a:r>
            <a:r>
              <a:rPr lang="en-US" dirty="0" smtClean="0">
                <a:latin typeface="Calibri"/>
                <a:cs typeface="Calibri"/>
              </a:rPr>
              <a:t>methods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interface </a:t>
            </a:r>
            <a:r>
              <a:rPr lang="en-US" sz="2400" dirty="0" err="1">
                <a:latin typeface="Consolas"/>
                <a:cs typeface="Consolas"/>
              </a:rPr>
              <a:t>KeyListener</a:t>
            </a:r>
            <a:r>
              <a:rPr lang="en-US" sz="2400" dirty="0">
                <a:latin typeface="Consolas"/>
                <a:cs typeface="Consolas"/>
              </a:rPr>
              <a:t> {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     public void </a:t>
            </a:r>
            <a:r>
              <a:rPr lang="en-US" sz="2400" dirty="0" err="1">
                <a:latin typeface="Consolas"/>
                <a:cs typeface="Consolas"/>
              </a:rPr>
              <a:t>keyPressed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KeyEvent</a:t>
            </a:r>
            <a:r>
              <a:rPr lang="en-US" sz="2400" dirty="0">
                <a:latin typeface="Consolas"/>
                <a:cs typeface="Consolas"/>
              </a:rPr>
              <a:t> e);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     public void </a:t>
            </a:r>
            <a:r>
              <a:rPr lang="en-US" sz="2400" dirty="0" err="1">
                <a:latin typeface="Consolas"/>
                <a:cs typeface="Consolas"/>
              </a:rPr>
              <a:t>keyReleased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KeyEvent</a:t>
            </a:r>
            <a:r>
              <a:rPr lang="en-US" sz="2400" dirty="0">
                <a:latin typeface="Consolas"/>
                <a:cs typeface="Consolas"/>
              </a:rPr>
              <a:t> e);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     public void </a:t>
            </a:r>
            <a:r>
              <a:rPr lang="en-US" sz="2400" dirty="0" err="1">
                <a:latin typeface="Consolas"/>
                <a:cs typeface="Consolas"/>
              </a:rPr>
              <a:t>keyTyped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KeyEvent</a:t>
            </a:r>
            <a:r>
              <a:rPr lang="en-US" sz="2400" dirty="0">
                <a:latin typeface="Consolas"/>
                <a:cs typeface="Consolas"/>
              </a:rPr>
              <a:t> e);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What if you only care about a couple of these methods?</a:t>
            </a:r>
            <a:endParaRPr lang="en-US" sz="3200" dirty="0">
              <a:solidFill>
                <a:srgbClr val="FFFF99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1499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84E1090-A204-4E40-851A-17558D6307F1}" type="slidenum">
              <a:rPr lang="en-US" sz="1400">
                <a:latin typeface="Arial" charset="0"/>
              </a:rPr>
              <a:pPr/>
              <a:t>63</a:t>
            </a:fld>
            <a:endParaRPr lang="en-US" sz="1400">
              <a:latin typeface="Arial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315200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Adapter classes</a:t>
            </a:r>
          </a:p>
        </p:txBody>
      </p:sp>
      <p:sp>
        <p:nvSpPr>
          <p:cNvPr id="5427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Solution: use an adapter class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An </a:t>
            </a:r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</a:rPr>
              <a:t>adapter class</a:t>
            </a:r>
            <a:r>
              <a:rPr lang="en-US" sz="2400" dirty="0">
                <a:latin typeface="Calibri"/>
                <a:cs typeface="Calibri"/>
              </a:rPr>
              <a:t> implements an interface and provides empty method bodies</a:t>
            </a:r>
          </a:p>
          <a:p>
            <a:pPr eaLnBrk="1" hangingPunct="1">
              <a:spcBef>
                <a:spcPct val="50000"/>
              </a:spcBef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class 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KeyAdapter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implements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KeyListener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  <a:b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    public void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keyPressed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KeyEvent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e) { };</a:t>
            </a:r>
            <a:b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    public void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keyReleased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KeyEvent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e) { };</a:t>
            </a:r>
            <a:b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    public void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keyTyped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KeyEvent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e) { };</a:t>
            </a:r>
            <a:b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You can override only the methods you care </a:t>
            </a:r>
            <a:r>
              <a:rPr lang="en-US" sz="2400" dirty="0" smtClean="0">
                <a:latin typeface="Calibri"/>
                <a:cs typeface="Calibri"/>
              </a:rPr>
              <a:t>about. Java </a:t>
            </a:r>
            <a:r>
              <a:rPr lang="en-US" sz="2400" dirty="0">
                <a:latin typeface="Calibri"/>
                <a:cs typeface="Calibri"/>
              </a:rPr>
              <a:t>provides a number of adapter classes</a:t>
            </a:r>
            <a:endParaRPr lang="en-US" sz="3200" dirty="0">
              <a:solidFill>
                <a:srgbClr val="FFFF99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187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000" dirty="0" smtClean="0">
                <a:latin typeface="Calibri"/>
                <a:cs typeface="Calibri"/>
              </a:rPr>
              <a:t>We design a videogame allowing dogs to breathe, bark and move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3800" dirty="0" smtClean="0">
                <a:latin typeface="Consolas"/>
                <a:cs typeface="Consolas"/>
              </a:rPr>
              <a:t>interface </a:t>
            </a:r>
            <a:r>
              <a:rPr lang="en-US" sz="3800" dirty="0">
                <a:latin typeface="Consolas"/>
                <a:cs typeface="Consolas"/>
              </a:rPr>
              <a:t>movable {</a:t>
            </a:r>
          </a:p>
          <a:p>
            <a:pPr marL="0" indent="0">
              <a:buNone/>
            </a:pPr>
            <a:r>
              <a:rPr lang="en-US" sz="3800" dirty="0">
                <a:latin typeface="Consolas"/>
                <a:cs typeface="Consolas"/>
              </a:rPr>
              <a:t>	public abstract void move(double x, double y);</a:t>
            </a:r>
          </a:p>
          <a:p>
            <a:pPr marL="0" indent="0">
              <a:buNone/>
            </a:pPr>
            <a:r>
              <a:rPr lang="en-US" sz="3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3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800" dirty="0" smtClean="0">
                <a:latin typeface="Consolas"/>
                <a:cs typeface="Consolas"/>
              </a:rPr>
              <a:t>class Animal {</a:t>
            </a:r>
          </a:p>
          <a:p>
            <a:pPr marL="0" indent="0">
              <a:buNone/>
            </a:pPr>
            <a:r>
              <a:rPr lang="en-US" sz="3800" dirty="0">
                <a:latin typeface="Consolas"/>
                <a:cs typeface="Consolas"/>
              </a:rPr>
              <a:t>	</a:t>
            </a:r>
            <a:r>
              <a:rPr lang="en-US" sz="3800" dirty="0" smtClean="0">
                <a:latin typeface="Consolas"/>
                <a:cs typeface="Consolas"/>
              </a:rPr>
              <a:t>public void breathe();</a:t>
            </a:r>
          </a:p>
          <a:p>
            <a:pPr marL="0" indent="0">
              <a:buNone/>
            </a:pPr>
            <a:r>
              <a:rPr lang="en-US" sz="38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3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800" dirty="0">
                <a:latin typeface="Consolas"/>
                <a:cs typeface="Consolas"/>
              </a:rPr>
              <a:t>class </a:t>
            </a:r>
            <a:r>
              <a:rPr lang="en-US" sz="3800" dirty="0" smtClean="0">
                <a:latin typeface="Consolas"/>
                <a:cs typeface="Consolas"/>
              </a:rPr>
              <a:t>Dog extends Animal implements movable {</a:t>
            </a:r>
            <a:endParaRPr lang="en-US" sz="3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800" dirty="0">
                <a:latin typeface="Consolas"/>
                <a:cs typeface="Consolas"/>
              </a:rPr>
              <a:t>	public void </a:t>
            </a:r>
            <a:r>
              <a:rPr lang="en-US" sz="3800" dirty="0" smtClean="0">
                <a:latin typeface="Consolas"/>
                <a:cs typeface="Consolas"/>
              </a:rPr>
              <a:t>bark(</a:t>
            </a:r>
            <a:r>
              <a:rPr lang="en-US" sz="38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38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3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8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Dog </a:t>
            </a:r>
            <a:r>
              <a:rPr lang="en-US" sz="38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lessie</a:t>
            </a:r>
            <a:r>
              <a:rPr lang="en-US" sz="38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= new Dog();</a:t>
            </a:r>
          </a:p>
          <a:p>
            <a:pPr marL="0" indent="0">
              <a:buNone/>
            </a:pPr>
            <a:r>
              <a:rPr lang="en-US" sz="38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Animal a = </a:t>
            </a:r>
            <a:r>
              <a:rPr lang="en-US" sz="38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lessie</a:t>
            </a:r>
            <a:r>
              <a:rPr lang="en-US" sz="38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38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Movable m = </a:t>
            </a:r>
            <a:r>
              <a:rPr lang="en-US" sz="38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lessie</a:t>
            </a:r>
            <a:r>
              <a:rPr lang="en-US" sz="38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72882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65</a:t>
            </a:fld>
            <a:endParaRPr lang="it-IT" dirty="0"/>
          </a:p>
        </p:txBody>
      </p:sp>
      <p:sp>
        <p:nvSpPr>
          <p:cNvPr id="5" name="Rectangle 4"/>
          <p:cNvSpPr/>
          <p:nvPr/>
        </p:nvSpPr>
        <p:spPr>
          <a:xfrm>
            <a:off x="5148064" y="3284984"/>
            <a:ext cx="720080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6300192" y="3284984"/>
            <a:ext cx="936104" cy="648072"/>
          </a:xfrm>
          <a:prstGeom prst="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ord 6"/>
          <p:cNvSpPr/>
          <p:nvPr/>
        </p:nvSpPr>
        <p:spPr>
          <a:xfrm>
            <a:off x="7668344" y="3284984"/>
            <a:ext cx="720080" cy="648072"/>
          </a:xfrm>
          <a:prstGeom prst="chor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32040" y="2996952"/>
            <a:ext cx="3672408" cy="12241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18890" y="3861048"/>
            <a:ext cx="106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reathe()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22378" y="3861048"/>
            <a:ext cx="74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bark()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24328" y="3861048"/>
            <a:ext cx="84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move()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24128" y="4293096"/>
            <a:ext cx="218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actual Dog object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87624" y="1628800"/>
            <a:ext cx="720080" cy="64807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71600" y="1556792"/>
            <a:ext cx="3240360" cy="10081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58450" y="2204864"/>
            <a:ext cx="106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reathe()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1600" y="2492896"/>
            <a:ext cx="242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r>
              <a:rPr lang="en-US" i="1" dirty="0" smtClean="0"/>
              <a:t>, the Animal reference </a:t>
            </a:r>
            <a:endParaRPr lang="en-US" i="1" dirty="0"/>
          </a:p>
        </p:txBody>
      </p:sp>
      <p:sp>
        <p:nvSpPr>
          <p:cNvPr id="25" name="Rectangle 24"/>
          <p:cNvSpPr/>
          <p:nvPr/>
        </p:nvSpPr>
        <p:spPr>
          <a:xfrm>
            <a:off x="1187624" y="4581128"/>
            <a:ext cx="720080" cy="64807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71600" y="4437112"/>
            <a:ext cx="3240360" cy="12241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58450" y="5229200"/>
            <a:ext cx="106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reathe()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71600" y="5733256"/>
            <a:ext cx="255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l</a:t>
            </a:r>
            <a:r>
              <a:rPr lang="en-US" i="1" dirty="0" err="1" smtClean="0"/>
              <a:t>essie</a:t>
            </a:r>
            <a:r>
              <a:rPr lang="en-US" i="1" dirty="0" smtClean="0"/>
              <a:t>, the Dog reference </a:t>
            </a:r>
            <a:endParaRPr lang="en-US" i="1" dirty="0"/>
          </a:p>
        </p:txBody>
      </p:sp>
      <p:sp>
        <p:nvSpPr>
          <p:cNvPr id="29" name="Isosceles Triangle 28"/>
          <p:cNvSpPr/>
          <p:nvPr/>
        </p:nvSpPr>
        <p:spPr>
          <a:xfrm>
            <a:off x="2195736" y="4581128"/>
            <a:ext cx="936104" cy="64807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hord 29"/>
          <p:cNvSpPr/>
          <p:nvPr/>
        </p:nvSpPr>
        <p:spPr>
          <a:xfrm>
            <a:off x="3419872" y="4581128"/>
            <a:ext cx="720080" cy="648072"/>
          </a:xfrm>
          <a:prstGeom prst="chor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317922" y="5229200"/>
            <a:ext cx="74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bark()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47864" y="5229200"/>
            <a:ext cx="84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move()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71600" y="2996952"/>
            <a:ext cx="3240360" cy="10801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71600" y="4005064"/>
            <a:ext cx="261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m, the movable reference </a:t>
            </a:r>
            <a:endParaRPr lang="en-US" i="1" dirty="0"/>
          </a:p>
        </p:txBody>
      </p:sp>
      <p:sp>
        <p:nvSpPr>
          <p:cNvPr id="37" name="Chord 36"/>
          <p:cNvSpPr/>
          <p:nvPr/>
        </p:nvSpPr>
        <p:spPr>
          <a:xfrm>
            <a:off x="3347864" y="3140968"/>
            <a:ext cx="720080" cy="648072"/>
          </a:xfrm>
          <a:prstGeom prst="chor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275856" y="3717032"/>
            <a:ext cx="84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845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676B987-7484-7548-AC0E-B0EEF56B0060}" type="slidenum">
              <a:rPr lang="en-US" sz="1400">
                <a:latin typeface="Arial" charset="0"/>
              </a:rPr>
              <a:pPr/>
              <a:t>66</a:t>
            </a:fld>
            <a:endParaRPr lang="en-US" sz="1400">
              <a:latin typeface="Arial" charset="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Vocabulary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038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abstract method</a:t>
            </a:r>
            <a:r>
              <a:rPr lang="en-US" dirty="0">
                <a:latin typeface="Calibri"/>
                <a:cs typeface="Calibri"/>
              </a:rPr>
              <a:t>—a method which is declared but not defined (it has no method body)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abstract class</a:t>
            </a:r>
            <a:r>
              <a:rPr lang="en-US" dirty="0">
                <a:latin typeface="Calibri"/>
                <a:cs typeface="Calibri"/>
              </a:rPr>
              <a:t>—a class which either (1) contains abstract methods, or (2) has been declared abstract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instantiate</a:t>
            </a:r>
            <a:r>
              <a:rPr lang="en-US" dirty="0">
                <a:latin typeface="Calibri"/>
                <a:cs typeface="Calibri"/>
              </a:rPr>
              <a:t>—to create an instance (object) of a class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interface</a:t>
            </a:r>
            <a:r>
              <a:rPr lang="en-US" dirty="0">
                <a:latin typeface="Calibri"/>
                <a:cs typeface="Calibri"/>
              </a:rPr>
              <a:t>—similar to a class, but contains only abstract methods (and possibly constants)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adapter class</a:t>
            </a:r>
            <a:r>
              <a:rPr lang="en-US" dirty="0">
                <a:latin typeface="Calibri"/>
                <a:cs typeface="Calibri"/>
              </a:rPr>
              <a:t>—a class that implements an interface but has only empty method bodies</a:t>
            </a:r>
          </a:p>
        </p:txBody>
      </p:sp>
    </p:spTree>
    <p:extLst>
      <p:ext uri="{BB962C8B-B14F-4D97-AF65-F5344CB8AC3E}">
        <p14:creationId xmlns:p14="http://schemas.microsoft.com/office/powerpoint/2010/main" val="262789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CF07842-FE8F-024A-80A1-7455D66E18B9}" type="slidenum">
              <a:rPr lang="en-US" sz="1400">
                <a:latin typeface="Arial" charset="0"/>
              </a:rPr>
              <a:pPr/>
              <a:t>67</a:t>
            </a:fld>
            <a:endParaRPr lang="en-US" sz="1400">
              <a:latin typeface="Arial" charset="0"/>
            </a:endParaRPr>
          </a:p>
        </p:txBody>
      </p:sp>
      <p:sp>
        <p:nvSpPr>
          <p:cNvPr id="58371" name="TextBox 1"/>
          <p:cNvSpPr txBox="1">
            <a:spLocks noChangeArrowheads="1"/>
          </p:cNvSpPr>
          <p:nvPr/>
        </p:nvSpPr>
        <p:spPr bwMode="auto">
          <a:xfrm>
            <a:off x="762000" y="1828800"/>
            <a:ext cx="75438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i="1" dirty="0"/>
              <a:t>Complexity has nothing to do with intelligence, simplicity does.</a:t>
            </a:r>
          </a:p>
          <a:p>
            <a:r>
              <a:rPr lang="en-US" i="1" dirty="0"/>
              <a:t>                                                                  — Larry </a:t>
            </a:r>
            <a:r>
              <a:rPr lang="en-US" i="1" dirty="0" err="1" smtClean="0"/>
              <a:t>Bossidy</a:t>
            </a:r>
            <a:endParaRPr lang="en-US" i="1" dirty="0" smtClean="0"/>
          </a:p>
          <a:p>
            <a:pPr algn="r"/>
            <a:r>
              <a:rPr lang="en-US" sz="1800" i="1" dirty="0" smtClean="0"/>
              <a:t>Ex CEO Honeywell</a:t>
            </a:r>
            <a:endParaRPr lang="en-US" sz="1800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Perfection is achieved, not when there is nothing more to add, but when there is nothing left to take away.</a:t>
            </a:r>
          </a:p>
          <a:p>
            <a:endParaRPr lang="en-US" i="1" dirty="0"/>
          </a:p>
          <a:p>
            <a:r>
              <a:rPr lang="en-US" i="1" dirty="0"/>
              <a:t>                                                 — Antoine de Saint </a:t>
            </a:r>
            <a:r>
              <a:rPr lang="en-US" i="1" dirty="0" err="1" smtClean="0"/>
              <a:t>Exupery</a:t>
            </a:r>
            <a:endParaRPr lang="en-US" i="1" dirty="0" smtClean="0"/>
          </a:p>
          <a:p>
            <a:pPr algn="r"/>
            <a:r>
              <a:rPr lang="en-US" sz="1800" i="1" dirty="0" err="1" smtClean="0"/>
              <a:t>Scrittore</a:t>
            </a:r>
            <a:r>
              <a:rPr lang="en-US" sz="1800" i="1" dirty="0" smtClean="0"/>
              <a:t>, </a:t>
            </a:r>
            <a:r>
              <a:rPr lang="en-US" sz="1800" i="1" dirty="0" err="1"/>
              <a:t>a</a:t>
            </a:r>
            <a:r>
              <a:rPr lang="en-US" sz="1800" i="1" dirty="0" err="1" smtClean="0"/>
              <a:t>viatore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francese</a:t>
            </a:r>
            <a:endParaRPr lang="en-US" sz="1800" i="1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54173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keyword extends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SDCar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extends Car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boolean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isCharged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boolean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isSelfDriving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</a:t>
            </a:r>
            <a:r>
              <a:rPr lang="en-US" dirty="0" err="1">
                <a:latin typeface="Consolas"/>
                <a:cs typeface="Consolas"/>
              </a:rPr>
              <a:t>turnSDOn</a:t>
            </a:r>
            <a:r>
              <a:rPr lang="en-US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</a:t>
            </a:r>
            <a:r>
              <a:rPr lang="en-US" dirty="0" err="1">
                <a:latin typeface="Consolas"/>
                <a:cs typeface="Consolas"/>
              </a:rPr>
              <a:t>turnSDOff</a:t>
            </a:r>
            <a:r>
              <a:rPr lang="en-US" dirty="0">
                <a:latin typeface="Consolas"/>
                <a:cs typeface="Consolas"/>
              </a:rPr>
              <a:t>() {</a:t>
            </a:r>
            <a:r>
              <a:rPr lang="mr-IN" dirty="0">
                <a:latin typeface="Consolas"/>
                <a:cs typeface="Consolas"/>
              </a:rPr>
              <a:t>…</a:t>
            </a: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SDCar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Inherits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smtClean="0"/>
              <a:t>attributes (</a:t>
            </a:r>
            <a:r>
              <a:rPr lang="en-US" dirty="0" err="1" smtClean="0"/>
              <a:t>isOn</a:t>
            </a:r>
            <a:r>
              <a:rPr lang="en-US" dirty="0"/>
              <a:t>, </a:t>
            </a:r>
            <a:r>
              <a:rPr lang="en-US" dirty="0" err="1"/>
              <a:t>licencePlate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methods (</a:t>
            </a:r>
            <a:r>
              <a:rPr lang="en-US" dirty="0" err="1" smtClean="0"/>
              <a:t>turnOn</a:t>
            </a:r>
            <a:r>
              <a:rPr lang="en-US" dirty="0" smtClean="0"/>
              <a:t>, </a:t>
            </a:r>
            <a:r>
              <a:rPr lang="en-US" dirty="0" err="1" smtClean="0"/>
              <a:t>turnOff</a:t>
            </a:r>
            <a:r>
              <a:rPr lang="en-US" dirty="0" smtClean="0"/>
              <a:t>)</a:t>
            </a:r>
          </a:p>
          <a:p>
            <a:r>
              <a:rPr lang="en-US" dirty="0">
                <a:solidFill>
                  <a:srgbClr val="E46C0A"/>
                </a:solidFill>
              </a:rPr>
              <a:t>Adds</a:t>
            </a:r>
          </a:p>
          <a:p>
            <a:pPr lvl="1"/>
            <a:r>
              <a:rPr lang="en-US" dirty="0"/>
              <a:t>attributes (</a:t>
            </a:r>
            <a:r>
              <a:rPr lang="en-US" dirty="0" err="1"/>
              <a:t>isCharged</a:t>
            </a:r>
            <a:r>
              <a:rPr lang="en-US" dirty="0"/>
              <a:t>, </a:t>
            </a:r>
            <a:r>
              <a:rPr lang="en-US" dirty="0" err="1"/>
              <a:t>isSelfDriving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Methods (</a:t>
            </a:r>
            <a:r>
              <a:rPr lang="en-US" dirty="0" err="1"/>
              <a:t>turnSDOn</a:t>
            </a:r>
            <a:r>
              <a:rPr lang="en-US" dirty="0"/>
              <a:t>, </a:t>
            </a:r>
            <a:r>
              <a:rPr lang="en-US" dirty="0" err="1"/>
              <a:t>turnSDOff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>
                <a:solidFill>
                  <a:srgbClr val="E46C0A"/>
                </a:solidFill>
              </a:rPr>
              <a:t>Modifies </a:t>
            </a:r>
            <a:r>
              <a:rPr lang="en-US" dirty="0">
                <a:solidFill>
                  <a:srgbClr val="E46C0A"/>
                </a:solidFill>
              </a:rPr>
              <a:t>(overrides</a:t>
            </a:r>
            <a:r>
              <a:rPr lang="en-US" dirty="0" smtClean="0">
                <a:solidFill>
                  <a:srgbClr val="E46C0A"/>
                </a:solidFill>
              </a:rPr>
              <a:t>)</a:t>
            </a:r>
          </a:p>
          <a:p>
            <a:pPr lvl="1"/>
            <a:r>
              <a:rPr lang="en-US" dirty="0" err="1" smtClean="0"/>
              <a:t>turnOn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823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Class </a:t>
            </a:r>
            <a:r>
              <a:rPr lang="en-US" b="1" dirty="0"/>
              <a:t>one above</a:t>
            </a:r>
          </a:p>
          <a:p>
            <a:pPr lvl="1"/>
            <a:r>
              <a:rPr lang="en-US" dirty="0" smtClean="0"/>
              <a:t>Parent </a:t>
            </a:r>
            <a:r>
              <a:rPr lang="en-US" dirty="0"/>
              <a:t>class</a:t>
            </a:r>
          </a:p>
          <a:p>
            <a:r>
              <a:rPr lang="en-US" b="1" dirty="0" smtClean="0"/>
              <a:t>Class </a:t>
            </a:r>
            <a:r>
              <a:rPr lang="en-US" b="1" dirty="0"/>
              <a:t>one below</a:t>
            </a:r>
          </a:p>
          <a:p>
            <a:pPr lvl="1"/>
            <a:r>
              <a:rPr lang="en-US" dirty="0" smtClean="0"/>
              <a:t>Child </a:t>
            </a:r>
            <a:r>
              <a:rPr lang="en-US" dirty="0"/>
              <a:t>class</a:t>
            </a:r>
          </a:p>
          <a:p>
            <a:r>
              <a:rPr lang="en-US" b="1" dirty="0" smtClean="0"/>
              <a:t>Class </a:t>
            </a:r>
            <a:r>
              <a:rPr lang="en-US" b="1" dirty="0"/>
              <a:t>one or more above</a:t>
            </a:r>
          </a:p>
          <a:p>
            <a:pPr lvl="1"/>
            <a:r>
              <a:rPr lang="en-US" dirty="0" smtClean="0"/>
              <a:t>Superclass</a:t>
            </a:r>
            <a:r>
              <a:rPr lang="en-US" dirty="0"/>
              <a:t>, Ancestor class, Base class</a:t>
            </a:r>
          </a:p>
          <a:p>
            <a:r>
              <a:rPr lang="en-US" b="1" dirty="0" smtClean="0"/>
              <a:t>Class </a:t>
            </a:r>
            <a:r>
              <a:rPr lang="en-US" b="1" dirty="0"/>
              <a:t>one or more below</a:t>
            </a:r>
          </a:p>
          <a:p>
            <a:pPr lvl="1"/>
            <a:r>
              <a:rPr lang="en-US" dirty="0" smtClean="0"/>
              <a:t>Subclass</a:t>
            </a:r>
            <a:r>
              <a:rPr lang="en-US" dirty="0"/>
              <a:t>, Descendent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6587835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Nicola.thmx</Template>
  <TotalTime>6802</TotalTime>
  <Words>2299</Words>
  <Application>Microsoft Macintosh PowerPoint</Application>
  <PresentationFormat>On-screen Show (4:3)</PresentationFormat>
  <Paragraphs>715</Paragraphs>
  <Slides>67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Nicola</vt:lpstr>
      <vt:lpstr>OOP Inheritance</vt:lpstr>
      <vt:lpstr>Motivation</vt:lpstr>
      <vt:lpstr>Motivation</vt:lpstr>
      <vt:lpstr>Inheritance</vt:lpstr>
      <vt:lpstr>Example I</vt:lpstr>
      <vt:lpstr>Example II (Override)</vt:lpstr>
      <vt:lpstr>The keyword extends</vt:lpstr>
      <vt:lpstr>SDCar</vt:lpstr>
      <vt:lpstr>Terminology</vt:lpstr>
      <vt:lpstr>Visibility (Scope)</vt:lpstr>
      <vt:lpstr>Visibility</vt:lpstr>
      <vt:lpstr>The keyword protected</vt:lpstr>
      <vt:lpstr>Visibility</vt:lpstr>
      <vt:lpstr>Summary</vt:lpstr>
      <vt:lpstr>The keyword super</vt:lpstr>
      <vt:lpstr>The keyword super</vt:lpstr>
      <vt:lpstr>Inheritance and constructors</vt:lpstr>
      <vt:lpstr>Construction of child objects</vt:lpstr>
      <vt:lpstr>super()</vt:lpstr>
      <vt:lpstr>Example</vt:lpstr>
      <vt:lpstr>Example</vt:lpstr>
      <vt:lpstr>Example</vt:lpstr>
      <vt:lpstr>Construction of child objects</vt:lpstr>
      <vt:lpstr>Example</vt:lpstr>
      <vt:lpstr>Dynamic binding and polymorphism</vt:lpstr>
      <vt:lpstr>Dynamic binding and polymorphism</vt:lpstr>
      <vt:lpstr>Object</vt:lpstr>
      <vt:lpstr>Dynamic binding and polymorphism</vt:lpstr>
      <vt:lpstr>Java.lang.Object</vt:lpstr>
      <vt:lpstr>toString(), equals()</vt:lpstr>
      <vt:lpstr>System.out.println(Object)</vt:lpstr>
      <vt:lpstr>Casting</vt:lpstr>
      <vt:lpstr>Types</vt:lpstr>
      <vt:lpstr>Specialization</vt:lpstr>
      <vt:lpstr>Specialization</vt:lpstr>
      <vt:lpstr>Upcasting</vt:lpstr>
      <vt:lpstr>Upcasting</vt:lpstr>
      <vt:lpstr>Example</vt:lpstr>
      <vt:lpstr>Downcasting</vt:lpstr>
      <vt:lpstr>Example</vt:lpstr>
      <vt:lpstr>Example</vt:lpstr>
      <vt:lpstr>Runtime is evil</vt:lpstr>
      <vt:lpstr>Specialization</vt:lpstr>
      <vt:lpstr>Upcast to object</vt:lpstr>
      <vt:lpstr>Abstract Classes and Interfaces</vt:lpstr>
      <vt:lpstr>Abstract methods</vt:lpstr>
      <vt:lpstr>Abstract classes</vt:lpstr>
      <vt:lpstr>Abstract classes</vt:lpstr>
      <vt:lpstr>An example abstract class</vt:lpstr>
      <vt:lpstr>Why use abstract classes?</vt:lpstr>
      <vt:lpstr>A problem</vt:lpstr>
      <vt:lpstr>Same problem, another view</vt:lpstr>
      <vt:lpstr>A solution</vt:lpstr>
      <vt:lpstr>Interfaces</vt:lpstr>
      <vt:lpstr>Implementing an interface</vt:lpstr>
      <vt:lpstr>Implementing an interface</vt:lpstr>
      <vt:lpstr>Partially implementing an Interface</vt:lpstr>
      <vt:lpstr>What are interfaces for?</vt:lpstr>
      <vt:lpstr>Problem</vt:lpstr>
      <vt:lpstr>Solution</vt:lpstr>
      <vt:lpstr>Interfaces and instanceof</vt:lpstr>
      <vt:lpstr>Adapter classes</vt:lpstr>
      <vt:lpstr>Adapter classes</vt:lpstr>
      <vt:lpstr>Summary</vt:lpstr>
      <vt:lpstr>Summary</vt:lpstr>
      <vt:lpstr>Vocabulary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Nicola Bicocchi</cp:lastModifiedBy>
  <cp:revision>331</cp:revision>
  <cp:lastPrinted>2018-03-13T19:54:06Z</cp:lastPrinted>
  <dcterms:created xsi:type="dcterms:W3CDTF">2011-09-06T09:06:15Z</dcterms:created>
  <dcterms:modified xsi:type="dcterms:W3CDTF">2018-03-19T16:14:01Z</dcterms:modified>
</cp:coreProperties>
</file>