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0" r:id="rId4"/>
    <p:sldId id="279" r:id="rId5"/>
    <p:sldId id="282" r:id="rId6"/>
    <p:sldId id="281" r:id="rId7"/>
    <p:sldId id="278" r:id="rId8"/>
    <p:sldId id="258" r:id="rId9"/>
    <p:sldId id="259" r:id="rId10"/>
    <p:sldId id="260" r:id="rId11"/>
    <p:sldId id="261" r:id="rId12"/>
    <p:sldId id="295" r:id="rId13"/>
    <p:sldId id="262" r:id="rId14"/>
    <p:sldId id="263" r:id="rId15"/>
    <p:sldId id="270" r:id="rId16"/>
    <p:sldId id="284" r:id="rId17"/>
    <p:sldId id="285" r:id="rId18"/>
    <p:sldId id="286" r:id="rId19"/>
    <p:sldId id="287" r:id="rId20"/>
    <p:sldId id="323" r:id="rId21"/>
    <p:sldId id="271" r:id="rId22"/>
    <p:sldId id="288" r:id="rId23"/>
    <p:sldId id="289" r:id="rId24"/>
    <p:sldId id="272" r:id="rId25"/>
    <p:sldId id="273" r:id="rId26"/>
    <p:sldId id="291" r:id="rId27"/>
    <p:sldId id="292" r:id="rId28"/>
    <p:sldId id="319" r:id="rId29"/>
    <p:sldId id="320" r:id="rId30"/>
    <p:sldId id="321" r:id="rId31"/>
    <p:sldId id="322" r:id="rId32"/>
    <p:sldId id="293" r:id="rId33"/>
    <p:sldId id="294" r:id="rId34"/>
    <p:sldId id="298" r:id="rId35"/>
    <p:sldId id="300" r:id="rId36"/>
    <p:sldId id="274" r:id="rId37"/>
    <p:sldId id="275" r:id="rId38"/>
    <p:sldId id="299" r:id="rId39"/>
    <p:sldId id="302" r:id="rId40"/>
    <p:sldId id="303" r:id="rId41"/>
    <p:sldId id="301" r:id="rId42"/>
    <p:sldId id="304" r:id="rId43"/>
    <p:sldId id="305" r:id="rId44"/>
    <p:sldId id="307" r:id="rId45"/>
    <p:sldId id="276" r:id="rId46"/>
    <p:sldId id="308" r:id="rId47"/>
    <p:sldId id="310" r:id="rId48"/>
    <p:sldId id="309" r:id="rId49"/>
    <p:sldId id="311" r:id="rId50"/>
    <p:sldId id="312" r:id="rId51"/>
    <p:sldId id="313" r:id="rId52"/>
    <p:sldId id="277" r:id="rId53"/>
    <p:sldId id="317" r:id="rId54"/>
    <p:sldId id="318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Java Collections Framework (JCF)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</a:t>
            </a:r>
            <a:endParaRPr lang="en-US" dirty="0"/>
          </a:p>
        </p:txBody>
      </p:sp>
      <p:pic>
        <p:nvPicPr>
          <p:cNvPr id="4" name="Content Placeholder 3" descr="Screen Shot 2017-10-30 at 13.56.5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0" b="-45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773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</a:t>
            </a:r>
            <a:r>
              <a:rPr lang="en-US" sz="1800" dirty="0" err="1"/>
              <a:t>Iterable</a:t>
            </a:r>
            <a:r>
              <a:rPr lang="en-US" sz="1800" dirty="0"/>
              <a:t> interface (</a:t>
            </a:r>
            <a:r>
              <a:rPr lang="en-US" sz="1800" dirty="0" err="1"/>
              <a:t>java.lang.Iterable</a:t>
            </a:r>
            <a:r>
              <a:rPr lang="en-US" sz="1800" dirty="0"/>
              <a:t>) is </a:t>
            </a:r>
            <a:r>
              <a:rPr lang="en-US" sz="1800" dirty="0" smtClean="0"/>
              <a:t>the </a:t>
            </a:r>
            <a:r>
              <a:rPr lang="en-US" sz="1800" dirty="0"/>
              <a:t>root </a:t>
            </a:r>
            <a:r>
              <a:rPr lang="en-US" sz="1800" dirty="0" smtClean="0"/>
              <a:t>interface </a:t>
            </a:r>
            <a:r>
              <a:rPr lang="en-US" sz="1800" dirty="0"/>
              <a:t>of the Java collection </a:t>
            </a:r>
            <a:r>
              <a:rPr lang="en-US" sz="1800" dirty="0" smtClean="0"/>
              <a:t>framework.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E46C0A"/>
                </a:solidFill>
              </a:rPr>
              <a:t>Collection</a:t>
            </a:r>
            <a:r>
              <a:rPr lang="en-US" sz="1800" dirty="0"/>
              <a:t> interface extends </a:t>
            </a:r>
            <a:r>
              <a:rPr lang="en-US" sz="1800" dirty="0" err="1">
                <a:solidFill>
                  <a:srgbClr val="E46C0A"/>
                </a:solidFill>
              </a:rPr>
              <a:t>Iterable</a:t>
            </a:r>
            <a:r>
              <a:rPr lang="en-US" sz="1800" dirty="0"/>
              <a:t>, so all subtypes of Collection also implement the </a:t>
            </a:r>
            <a:r>
              <a:rPr lang="en-US" sz="1800" dirty="0" err="1"/>
              <a:t>Iterable</a:t>
            </a:r>
            <a:r>
              <a:rPr lang="en-US" sz="1800" dirty="0"/>
              <a:t> interface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Iterarable</a:t>
            </a:r>
            <a:r>
              <a:rPr lang="en-US" sz="1800" dirty="0" smtClean="0"/>
              <a:t>, literally, means that “can be iterated”. From a technical perspective, it means that an </a:t>
            </a:r>
            <a:r>
              <a:rPr lang="en-US" sz="1800" dirty="0" smtClean="0">
                <a:solidFill>
                  <a:srgbClr val="E46C0A"/>
                </a:solidFill>
              </a:rPr>
              <a:t>Iterator</a:t>
            </a:r>
            <a:r>
              <a:rPr lang="en-US" sz="1800" dirty="0" smtClean="0"/>
              <a:t> can be returned.</a:t>
            </a:r>
            <a:endParaRPr lang="en-US" sz="1800" dirty="0"/>
          </a:p>
          <a:p>
            <a:r>
              <a:rPr lang="en-US" sz="1800" dirty="0" err="1" smtClean="0">
                <a:solidFill>
                  <a:srgbClr val="E46C0A"/>
                </a:solidFill>
              </a:rPr>
              <a:t>Iterable</a:t>
            </a:r>
            <a:r>
              <a:rPr lang="en-US" sz="1800" dirty="0" smtClean="0">
                <a:solidFill>
                  <a:srgbClr val="E46C0A"/>
                </a:solidFill>
              </a:rPr>
              <a:t> objects can </a:t>
            </a:r>
            <a:r>
              <a:rPr lang="en-US" sz="1800" dirty="0">
                <a:solidFill>
                  <a:srgbClr val="E46C0A"/>
                </a:solidFill>
              </a:rPr>
              <a:t>be used with the </a:t>
            </a:r>
            <a:r>
              <a:rPr lang="en-US" sz="1800" dirty="0" smtClean="0">
                <a:solidFill>
                  <a:srgbClr val="E46C0A"/>
                </a:solidFill>
              </a:rPr>
              <a:t>for-each loop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List list = new </a:t>
            </a:r>
            <a:r>
              <a:rPr lang="en-US" sz="1800" dirty="0" err="1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()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for(Object o : list){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//do </a:t>
            </a:r>
            <a:r>
              <a:rPr lang="en-US" sz="1800" dirty="0" smtClean="0">
                <a:latin typeface="Consolas"/>
                <a:cs typeface="Consolas"/>
              </a:rPr>
              <a:t>something;    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/>
          </a:p>
          <a:p>
            <a:r>
              <a:rPr lang="en-US" sz="1800" dirty="0">
                <a:solidFill>
                  <a:srgbClr val="E46C0A"/>
                </a:solidFill>
              </a:rPr>
              <a:t>The </a:t>
            </a:r>
            <a:r>
              <a:rPr lang="en-US" sz="1800" dirty="0" err="1">
                <a:solidFill>
                  <a:srgbClr val="E46C0A"/>
                </a:solidFill>
              </a:rPr>
              <a:t>Iterable</a:t>
            </a:r>
            <a:r>
              <a:rPr lang="en-US" sz="1800" dirty="0">
                <a:solidFill>
                  <a:srgbClr val="E46C0A"/>
                </a:solidFill>
              </a:rPr>
              <a:t> interface has only one method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public interface </a:t>
            </a:r>
            <a:r>
              <a:rPr lang="en-US" sz="1800" dirty="0" err="1">
                <a:latin typeface="Consolas"/>
                <a:cs typeface="Consolas"/>
              </a:rPr>
              <a:t>Iterable</a:t>
            </a:r>
            <a:r>
              <a:rPr lang="en-US" sz="1800" dirty="0">
                <a:latin typeface="Consolas"/>
                <a:cs typeface="Consolas"/>
              </a:rPr>
              <a:t>&lt;T&gt;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public Iterator&lt;T&gt; iterator(); 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53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/>
                <a:cs typeface="Consolas"/>
              </a:rPr>
              <a:t>boolean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hasNext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>
                <a:latin typeface="Consolas"/>
                <a:cs typeface="Consolas"/>
              </a:rPr>
              <a:t>o</a:t>
            </a:r>
            <a:r>
              <a:rPr lang="en-US" dirty="0" smtClean="0">
                <a:latin typeface="Consolas"/>
                <a:cs typeface="Consolas"/>
              </a:rPr>
              <a:t>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696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of </a:t>
            </a:r>
            <a:r>
              <a:rPr lang="en-US" dirty="0"/>
              <a:t>elements (</a:t>
            </a:r>
            <a:r>
              <a:rPr lang="en-US" dirty="0" smtClean="0">
                <a:solidFill>
                  <a:srgbClr val="E46C0A"/>
                </a:solidFill>
              </a:rPr>
              <a:t>references</a:t>
            </a:r>
            <a:r>
              <a:rPr lang="en-US" dirty="0" smtClean="0"/>
              <a:t> to </a:t>
            </a:r>
            <a:r>
              <a:rPr lang="en-US" dirty="0"/>
              <a:t>objects)</a:t>
            </a:r>
          </a:p>
          <a:p>
            <a:r>
              <a:rPr lang="en-US" dirty="0" smtClean="0"/>
              <a:t>It </a:t>
            </a:r>
            <a:r>
              <a:rPr lang="en-US" dirty="0"/>
              <a:t>is not specified whether they are</a:t>
            </a:r>
          </a:p>
          <a:p>
            <a:pPr lvl="1"/>
            <a:r>
              <a:rPr lang="en-US" dirty="0" smtClean="0"/>
              <a:t>Ordered </a:t>
            </a:r>
            <a:r>
              <a:rPr lang="en-US" dirty="0"/>
              <a:t>/ not ordered</a:t>
            </a:r>
          </a:p>
          <a:p>
            <a:pPr lvl="1"/>
            <a:r>
              <a:rPr lang="en-US" dirty="0" smtClean="0"/>
              <a:t>Duplicated </a:t>
            </a:r>
            <a:r>
              <a:rPr lang="en-US" dirty="0"/>
              <a:t>/ not duplicated</a:t>
            </a:r>
          </a:p>
          <a:p>
            <a:r>
              <a:rPr lang="en-US" dirty="0" smtClean="0"/>
              <a:t>Following </a:t>
            </a:r>
            <a:r>
              <a:rPr lang="en-US" dirty="0"/>
              <a:t>constructors are common to all classes implementing Collection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(Collection c)</a:t>
            </a:r>
          </a:p>
        </p:txBody>
      </p:sp>
    </p:spTree>
    <p:extLst>
      <p:ext uri="{BB962C8B-B14F-4D97-AF65-F5344CB8AC3E}">
        <p14:creationId xmlns:p14="http://schemas.microsoft.com/office/powerpoint/2010/main" val="356901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size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isEmpty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contains</a:t>
            </a:r>
            <a:r>
              <a:rPr lang="en-US" dirty="0">
                <a:latin typeface="Consolas"/>
                <a:cs typeface="Consolas"/>
              </a:rPr>
              <a:t>(Object element)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containsAll</a:t>
            </a:r>
            <a:r>
              <a:rPr lang="en-US" dirty="0">
                <a:latin typeface="Consolas"/>
                <a:cs typeface="Consolas"/>
              </a:rPr>
              <a:t>(Collection c)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add</a:t>
            </a:r>
            <a:r>
              <a:rPr lang="en-US" dirty="0">
                <a:latin typeface="Consolas"/>
                <a:cs typeface="Consolas"/>
              </a:rPr>
              <a:t>(Object element)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addAll</a:t>
            </a:r>
            <a:r>
              <a:rPr lang="en-US" dirty="0">
                <a:latin typeface="Consolas"/>
                <a:cs typeface="Consolas"/>
              </a:rPr>
              <a:t>(Collection c)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(Object element)</a:t>
            </a: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removeAll</a:t>
            </a:r>
            <a:r>
              <a:rPr lang="en-US" dirty="0">
                <a:latin typeface="Consolas"/>
                <a:cs typeface="Consolas"/>
              </a:rPr>
              <a:t>(Collection c)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clear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Object</a:t>
            </a:r>
            <a:r>
              <a:rPr lang="en-US" dirty="0">
                <a:latin typeface="Consolas"/>
                <a:cs typeface="Consolas"/>
              </a:rPr>
              <a:t>[]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toArray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Iterator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iterator</a:t>
            </a:r>
            <a:r>
              <a:rPr lang="en-US" dirty="0"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832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contain </a:t>
            </a:r>
            <a:r>
              <a:rPr lang="en-US" dirty="0" smtClean="0">
                <a:solidFill>
                  <a:srgbClr val="E46C0A"/>
                </a:solidFill>
              </a:rPr>
              <a:t>duplicate elements 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Insertion order </a:t>
            </a:r>
            <a:r>
              <a:rPr lang="en-US" dirty="0" smtClean="0"/>
              <a:t>is </a:t>
            </a:r>
            <a:r>
              <a:rPr lang="en-US" dirty="0"/>
              <a:t>preserved</a:t>
            </a:r>
          </a:p>
          <a:p>
            <a:r>
              <a:rPr lang="en-US" dirty="0" smtClean="0"/>
              <a:t>User </a:t>
            </a:r>
            <a:r>
              <a:rPr lang="en-US" dirty="0"/>
              <a:t>can </a:t>
            </a:r>
            <a:r>
              <a:rPr lang="en-US" dirty="0" smtClean="0"/>
              <a:t>select arbitrary insertion points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can be accessed </a:t>
            </a:r>
            <a:r>
              <a:rPr lang="en-US" dirty="0">
                <a:solidFill>
                  <a:srgbClr val="E46C0A"/>
                </a:solidFill>
              </a:rPr>
              <a:t>by position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0-30 at 13.53.22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07" y="4200941"/>
            <a:ext cx="3459238" cy="25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4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nsolas"/>
                <a:cs typeface="Consolas"/>
              </a:rPr>
              <a:t>Object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get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index) </a:t>
            </a:r>
          </a:p>
          <a:p>
            <a:r>
              <a:rPr lang="en-US" dirty="0" smtClean="0">
                <a:latin typeface="Consolas"/>
                <a:cs typeface="Consolas"/>
              </a:rPr>
              <a:t>Object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set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index, Object element)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add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index</a:t>
            </a:r>
            <a:r>
              <a:rPr lang="en-US" dirty="0">
                <a:latin typeface="Consolas"/>
                <a:cs typeface="Consolas"/>
              </a:rPr>
              <a:t>, Object element)</a:t>
            </a:r>
          </a:p>
          <a:p>
            <a:r>
              <a:rPr lang="en-US" dirty="0" smtClean="0">
                <a:latin typeface="Consolas"/>
                <a:cs typeface="Consolas"/>
              </a:rPr>
              <a:t>Object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index)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addAll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index, Collection c)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indexOf</a:t>
            </a:r>
            <a:r>
              <a:rPr lang="en-US" dirty="0">
                <a:latin typeface="Consolas"/>
                <a:cs typeface="Consolas"/>
              </a:rPr>
              <a:t>(Object o) </a:t>
            </a:r>
          </a:p>
          <a:p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lastIndexOf</a:t>
            </a:r>
            <a:r>
              <a:rPr lang="en-US" dirty="0">
                <a:latin typeface="Consolas"/>
                <a:cs typeface="Consolas"/>
              </a:rPr>
              <a:t>(Object o) </a:t>
            </a:r>
          </a:p>
          <a:p>
            <a:r>
              <a:rPr lang="en-US" dirty="0" smtClean="0">
                <a:latin typeface="Consolas"/>
                <a:cs typeface="Consolas"/>
              </a:rPr>
              <a:t>List </a:t>
            </a:r>
            <a:r>
              <a:rPr lang="en-US" dirty="0" err="1">
                <a:solidFill>
                  <a:srgbClr val="E46C0A"/>
                </a:solidFill>
                <a:latin typeface="Consolas"/>
                <a:cs typeface="Consolas"/>
              </a:rPr>
              <a:t>subList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fromIndex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toIndex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188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Implementations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46C0A"/>
                </a:solidFill>
              </a:rPr>
              <a:t>ArrayList</a:t>
            </a:r>
            <a:endParaRPr lang="en-US" dirty="0" smtClean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Get(n) -&gt; Constant time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(beginning) </a:t>
            </a:r>
            <a:r>
              <a:rPr lang="en-US" dirty="0" smtClean="0"/>
              <a:t>-&gt; Linear time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E46C0A"/>
                </a:solidFill>
              </a:rPr>
              <a:t>LinkedList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Get(n</a:t>
            </a:r>
            <a:r>
              <a:rPr lang="en-US" dirty="0" smtClean="0"/>
              <a:t>) -&gt; Linear time</a:t>
            </a:r>
            <a:endParaRPr lang="en-US" dirty="0"/>
          </a:p>
          <a:p>
            <a:pPr lvl="1"/>
            <a:r>
              <a:rPr lang="en-US" dirty="0"/>
              <a:t>Insert (beginning) </a:t>
            </a:r>
            <a:r>
              <a:rPr lang="en-US" dirty="0" smtClean="0"/>
              <a:t>-&gt; Constant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8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List</a:t>
            </a:r>
            <a:r>
              <a:rPr lang="en-US" sz="2400" dirty="0">
                <a:latin typeface="Consolas"/>
                <a:cs typeface="Consolas"/>
              </a:rPr>
              <a:t>&lt;Car</a:t>
            </a:r>
            <a:r>
              <a:rPr lang="en-US" sz="2400" dirty="0" smtClean="0">
                <a:latin typeface="Consolas"/>
                <a:cs typeface="Consolas"/>
              </a:rPr>
              <a:t>&gt; garage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smtClean="0">
                <a:latin typeface="Consolas"/>
                <a:cs typeface="Consolas"/>
              </a:rPr>
              <a:t>new 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&lt;Car&gt;</a:t>
            </a:r>
            <a:r>
              <a:rPr lang="en-US" sz="2400" dirty="0" smtClean="0">
                <a:latin typeface="Consolas"/>
                <a:cs typeface="Consolas"/>
              </a:rPr>
              <a:t>()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>
                <a:latin typeface="Consolas"/>
                <a:cs typeface="Consolas"/>
              </a:rPr>
              <a:t>Car(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 err="1" smtClean="0">
                <a:latin typeface="Consolas"/>
                <a:cs typeface="Consolas"/>
              </a:rPr>
              <a:t>ElectricCar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 err="1">
                <a:latin typeface="Consolas"/>
                <a:cs typeface="Consolas"/>
              </a:rPr>
              <a:t>ElectricCar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))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</a:t>
            </a:r>
            <a:r>
              <a:rPr lang="en-US" sz="2400" dirty="0" err="1" smtClean="0">
                <a:latin typeface="Consolas"/>
                <a:cs typeface="Consolas"/>
              </a:rPr>
              <a:t>arage.add</a:t>
            </a:r>
            <a:r>
              <a:rPr lang="en-US" sz="2400" dirty="0" smtClean="0">
                <a:latin typeface="Consolas"/>
                <a:cs typeface="Consolas"/>
              </a:rPr>
              <a:t>(new </a:t>
            </a:r>
            <a:r>
              <a:rPr lang="en-US" sz="2400" dirty="0">
                <a:latin typeface="Consolas"/>
                <a:cs typeface="Consolas"/>
              </a:rPr>
              <a:t>Car());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for(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 smtClean="0">
                <a:latin typeface="Consolas"/>
                <a:cs typeface="Consolas"/>
              </a:rPr>
              <a:t> &lt; </a:t>
            </a:r>
            <a:r>
              <a:rPr lang="en-US" sz="2400" dirty="0" err="1" smtClean="0">
                <a:latin typeface="Consolas"/>
                <a:cs typeface="Consolas"/>
              </a:rPr>
              <a:t>garage.size</a:t>
            </a:r>
            <a:r>
              <a:rPr lang="en-US" sz="2400" dirty="0">
                <a:latin typeface="Consolas"/>
                <a:cs typeface="Consolas"/>
              </a:rPr>
              <a:t>();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++){ 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Car </a:t>
            </a:r>
            <a:r>
              <a:rPr lang="en-US" sz="2400" dirty="0">
                <a:latin typeface="Consolas"/>
                <a:cs typeface="Consolas"/>
              </a:rPr>
              <a:t>c = </a:t>
            </a:r>
            <a:r>
              <a:rPr lang="en-US" sz="2400" dirty="0" err="1">
                <a:latin typeface="Consolas"/>
                <a:cs typeface="Consolas"/>
              </a:rPr>
              <a:t>garage.get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c.turnOn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74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List</a:t>
            </a:r>
            <a:r>
              <a:rPr lang="en-US" sz="2400" dirty="0">
                <a:latin typeface="Consolas"/>
                <a:cs typeface="Consolas"/>
              </a:rPr>
              <a:t>&lt;Car</a:t>
            </a:r>
            <a:r>
              <a:rPr lang="en-US" sz="2400" dirty="0" smtClean="0">
                <a:latin typeface="Consolas"/>
                <a:cs typeface="Consolas"/>
              </a:rPr>
              <a:t>&gt; garage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smtClean="0">
                <a:latin typeface="Consolas"/>
                <a:cs typeface="Consolas"/>
              </a:rPr>
              <a:t>new 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LinkedList</a:t>
            </a:r>
            <a:r>
              <a:rPr lang="en-US" sz="2400" dirty="0">
                <a:latin typeface="Consolas"/>
                <a:cs typeface="Consolas"/>
              </a:rPr>
              <a:t>&lt;Car&gt;</a:t>
            </a:r>
            <a:r>
              <a:rPr lang="en-US" sz="2400" dirty="0" smtClean="0">
                <a:latin typeface="Consolas"/>
                <a:cs typeface="Consolas"/>
              </a:rPr>
              <a:t>()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garage.add</a:t>
            </a:r>
            <a:r>
              <a:rPr lang="en-US" sz="2400" dirty="0">
                <a:latin typeface="Consolas"/>
                <a:cs typeface="Consolas"/>
              </a:rPr>
              <a:t>(new Car());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garage.add</a:t>
            </a:r>
            <a:r>
              <a:rPr lang="en-US" sz="2400" dirty="0">
                <a:latin typeface="Consolas"/>
                <a:cs typeface="Consolas"/>
              </a:rPr>
              <a:t>(new </a:t>
            </a:r>
            <a:r>
              <a:rPr lang="en-US" sz="2400" dirty="0" err="1">
                <a:latin typeface="Consolas"/>
                <a:cs typeface="Consolas"/>
              </a:rPr>
              <a:t>ElectricCar</a:t>
            </a:r>
            <a:r>
              <a:rPr lang="en-US" sz="24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garage.add</a:t>
            </a:r>
            <a:r>
              <a:rPr lang="en-US" sz="2400" dirty="0">
                <a:latin typeface="Consolas"/>
                <a:cs typeface="Consolas"/>
              </a:rPr>
              <a:t>(new </a:t>
            </a:r>
            <a:r>
              <a:rPr lang="en-US" sz="2400" dirty="0" err="1">
                <a:latin typeface="Consolas"/>
                <a:cs typeface="Consolas"/>
              </a:rPr>
              <a:t>ElectricCar</a:t>
            </a:r>
            <a:r>
              <a:rPr lang="en-US" sz="24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garage.add</a:t>
            </a:r>
            <a:r>
              <a:rPr lang="en-US" sz="2400" dirty="0">
                <a:latin typeface="Consolas"/>
                <a:cs typeface="Consolas"/>
              </a:rPr>
              <a:t>(new Car());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for(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 &lt; </a:t>
            </a:r>
            <a:r>
              <a:rPr lang="en-US" sz="2400" dirty="0" err="1">
                <a:latin typeface="Consolas"/>
                <a:cs typeface="Consolas"/>
              </a:rPr>
              <a:t>garage.size</a:t>
            </a:r>
            <a:r>
              <a:rPr lang="en-US" sz="2400" dirty="0">
                <a:latin typeface="Consolas"/>
                <a:cs typeface="Consolas"/>
              </a:rPr>
              <a:t>(); 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++){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Car c = </a:t>
            </a:r>
            <a:r>
              <a:rPr lang="en-US" sz="2400" dirty="0" err="1">
                <a:latin typeface="Consolas"/>
                <a:cs typeface="Consolas"/>
              </a:rPr>
              <a:t>garage.get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c.turnOn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56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Java </a:t>
            </a:r>
            <a:r>
              <a:rPr lang="en-US" dirty="0" smtClean="0"/>
              <a:t>Collection </a:t>
            </a:r>
            <a:r>
              <a:rPr lang="en-US" dirty="0"/>
              <a:t>F</a:t>
            </a:r>
            <a:r>
              <a:rPr lang="en-US" dirty="0" smtClean="0"/>
              <a:t>ramework </a:t>
            </a:r>
            <a:r>
              <a:rPr lang="en-US" dirty="0"/>
              <a:t>(JCF) is a set of classes and interfaces </a:t>
            </a:r>
            <a:r>
              <a:rPr lang="en-US" dirty="0" smtClean="0"/>
              <a:t>implementing </a:t>
            </a:r>
            <a:r>
              <a:rPr lang="en-US" dirty="0"/>
              <a:t>commonly reusable </a:t>
            </a:r>
            <a:r>
              <a:rPr lang="en-US" dirty="0" smtClean="0"/>
              <a:t>data </a:t>
            </a:r>
            <a:r>
              <a:rPr lang="en-US" dirty="0"/>
              <a:t>structures.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JCF provides both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interfaces</a:t>
            </a:r>
            <a:r>
              <a:rPr lang="en-US" dirty="0"/>
              <a:t> </a:t>
            </a:r>
            <a:r>
              <a:rPr lang="en-US" dirty="0" smtClean="0"/>
              <a:t>defining main functionalities; </a:t>
            </a:r>
            <a:r>
              <a:rPr lang="en-US" dirty="0"/>
              <a:t>and </a:t>
            </a:r>
            <a:r>
              <a:rPr lang="en-US" dirty="0">
                <a:solidFill>
                  <a:srgbClr val="E46C0A"/>
                </a:solidFill>
              </a:rPr>
              <a:t>classes</a:t>
            </a:r>
            <a:r>
              <a:rPr lang="en-US" dirty="0"/>
              <a:t> </a:t>
            </a:r>
            <a:r>
              <a:rPr lang="en-US" dirty="0" smtClean="0"/>
              <a:t>implementing </a:t>
            </a:r>
            <a:r>
              <a:rPr lang="en-US" dirty="0"/>
              <a:t>them.</a:t>
            </a:r>
          </a:p>
          <a:p>
            <a:pPr lvl="1"/>
            <a:r>
              <a:rPr lang="en-US" dirty="0" smtClean="0"/>
              <a:t>Interfaces (Abstract </a:t>
            </a:r>
            <a:r>
              <a:rPr lang="en-US" dirty="0"/>
              <a:t>Data Types)</a:t>
            </a:r>
          </a:p>
          <a:p>
            <a:pPr lvl="1"/>
            <a:r>
              <a:rPr lang="en-US" dirty="0" smtClean="0"/>
              <a:t>Implementations </a:t>
            </a:r>
            <a:r>
              <a:rPr lang="en-US" dirty="0"/>
              <a:t>(of ADT)</a:t>
            </a:r>
          </a:p>
          <a:p>
            <a:pPr lvl="1"/>
            <a:r>
              <a:rPr lang="en-US" dirty="0" smtClean="0"/>
              <a:t>Algorithms (</a:t>
            </a:r>
            <a:r>
              <a:rPr lang="en-US" dirty="0" err="1" smtClean="0"/>
              <a:t>java.util.Collections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java.util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20025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LinkedList</a:t>
            </a: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>
                <a:latin typeface="Consolas"/>
                <a:cs typeface="Consolas"/>
              </a:rPr>
              <a:t>Car</a:t>
            </a:r>
            <a:r>
              <a:rPr lang="en-US" sz="2000" dirty="0" smtClean="0">
                <a:latin typeface="Consolas"/>
                <a:cs typeface="Consolas"/>
              </a:rPr>
              <a:t>&gt; garage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smtClean="0">
                <a:latin typeface="Consolas"/>
                <a:cs typeface="Consolas"/>
              </a:rPr>
              <a:t>new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&lt;Car&gt;</a:t>
            </a:r>
            <a:r>
              <a:rPr lang="en-US" sz="2000" dirty="0" smtClean="0">
                <a:latin typeface="Consolas"/>
                <a:cs typeface="Consolas"/>
              </a:rPr>
              <a:t>()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g</a:t>
            </a:r>
            <a:r>
              <a:rPr lang="en-US" sz="2000" dirty="0" err="1" smtClean="0">
                <a:latin typeface="Consolas"/>
                <a:cs typeface="Consolas"/>
              </a:rPr>
              <a:t>arage.add</a:t>
            </a:r>
            <a:r>
              <a:rPr lang="en-US" sz="2000" dirty="0" smtClean="0">
                <a:latin typeface="Consolas"/>
                <a:cs typeface="Consolas"/>
              </a:rPr>
              <a:t>(new </a:t>
            </a:r>
            <a:r>
              <a:rPr lang="en-US" sz="2000" dirty="0">
                <a:latin typeface="Consolas"/>
                <a:cs typeface="Consolas"/>
              </a:rPr>
              <a:t>Car(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g</a:t>
            </a:r>
            <a:r>
              <a:rPr lang="en-US" sz="2000" dirty="0" err="1" smtClean="0">
                <a:latin typeface="Consolas"/>
                <a:cs typeface="Consolas"/>
              </a:rPr>
              <a:t>arage.add</a:t>
            </a:r>
            <a:r>
              <a:rPr lang="en-US" sz="2000" dirty="0" smtClean="0">
                <a:latin typeface="Consolas"/>
                <a:cs typeface="Consolas"/>
              </a:rPr>
              <a:t>(new </a:t>
            </a:r>
            <a:r>
              <a:rPr lang="en-US" sz="2000" dirty="0" err="1">
                <a:latin typeface="Consolas"/>
                <a:cs typeface="Consolas"/>
              </a:rPr>
              <a:t>ElectricCar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LinkedList’s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methods allowed!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arage.addFirst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new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ElectricCar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())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arage.addLast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new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ElectricCar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())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arage.getfirst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arage.getLast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garage.removeFirst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g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arage.removeLast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355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whose elements have an order </a:t>
            </a:r>
            <a:r>
              <a:rPr lang="en-US" dirty="0" smtClean="0"/>
              <a:t>(</a:t>
            </a:r>
            <a:r>
              <a:rPr lang="en-US" i="1" dirty="0" smtClean="0"/>
              <a:t>not </a:t>
            </a:r>
            <a:r>
              <a:rPr lang="en-US" i="1" dirty="0"/>
              <a:t>and ordered </a:t>
            </a:r>
            <a:r>
              <a:rPr lang="en-US" i="1" dirty="0" smtClean="0"/>
              <a:t>collection!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Defines </a:t>
            </a:r>
            <a:r>
              <a:rPr lang="en-US" dirty="0"/>
              <a:t>a </a:t>
            </a:r>
            <a:r>
              <a:rPr lang="en-US" dirty="0" smtClean="0">
                <a:solidFill>
                  <a:srgbClr val="E46C0A"/>
                </a:solidFill>
              </a:rPr>
              <a:t>head</a:t>
            </a:r>
            <a:r>
              <a:rPr lang="en-US" dirty="0" smtClean="0"/>
              <a:t> (first element) and a </a:t>
            </a:r>
            <a:r>
              <a:rPr lang="en-US" dirty="0" smtClean="0">
                <a:solidFill>
                  <a:srgbClr val="E46C0A"/>
                </a:solidFill>
              </a:rPr>
              <a:t>tail</a:t>
            </a:r>
            <a:r>
              <a:rPr lang="en-US" dirty="0" smtClean="0"/>
              <a:t> (last element)</a:t>
            </a:r>
            <a:endParaRPr lang="en-US" dirty="0"/>
          </a:p>
          <a:p>
            <a:pPr lvl="1"/>
            <a:r>
              <a:rPr lang="it-IT" sz="2400" dirty="0" err="1" smtClean="0"/>
              <a:t>peek</a:t>
            </a:r>
            <a:r>
              <a:rPr lang="it-IT" sz="2400" dirty="0" smtClean="0"/>
              <a:t>(), </a:t>
            </a:r>
            <a:r>
              <a:rPr lang="it-IT" sz="2400" dirty="0" err="1" smtClean="0"/>
              <a:t>retrieve</a:t>
            </a:r>
            <a:r>
              <a:rPr lang="it-IT" sz="2400" dirty="0" smtClean="0"/>
              <a:t> </a:t>
            </a:r>
            <a:r>
              <a:rPr lang="it-IT" sz="2400" dirty="0" err="1" smtClean="0"/>
              <a:t>but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removes</a:t>
            </a:r>
            <a:r>
              <a:rPr lang="it-IT" sz="2400" dirty="0" smtClean="0"/>
              <a:t>!</a:t>
            </a:r>
            <a:endParaRPr lang="mr-IN" sz="2400" dirty="0"/>
          </a:p>
          <a:p>
            <a:pPr lvl="1"/>
            <a:r>
              <a:rPr lang="it-IT" sz="2400" dirty="0" smtClean="0"/>
              <a:t>poll(), </a:t>
            </a:r>
            <a:r>
              <a:rPr lang="it-IT" sz="2400" dirty="0" err="1" smtClean="0"/>
              <a:t>retrieves</a:t>
            </a:r>
            <a:r>
              <a:rPr lang="it-IT" sz="2400" dirty="0" smtClean="0"/>
              <a:t> and </a:t>
            </a:r>
            <a:r>
              <a:rPr lang="it-IT" sz="2400" dirty="0" err="1" smtClean="0"/>
              <a:t>removes</a:t>
            </a:r>
            <a:r>
              <a:rPr lang="it-IT" dirty="0" smtClean="0"/>
              <a:t>!</a:t>
            </a:r>
            <a:endParaRPr lang="mr-IN" dirty="0"/>
          </a:p>
        </p:txBody>
      </p:sp>
      <p:pic>
        <p:nvPicPr>
          <p:cNvPr id="4" name="Picture 3" descr="Screen Shot 2017-10-30 at 13.53.22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07" y="4200941"/>
            <a:ext cx="3459238" cy="25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4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E46C0A"/>
                </a:solidFill>
              </a:rPr>
              <a:t>LinkedList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Insertion order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head </a:t>
            </a:r>
            <a:r>
              <a:rPr lang="en-US" dirty="0"/>
              <a:t>is the first element of the list</a:t>
            </a:r>
          </a:p>
          <a:p>
            <a:pPr lvl="1"/>
            <a:r>
              <a:rPr lang="en-US" dirty="0" smtClean="0"/>
              <a:t>FIFO internal policy: </a:t>
            </a:r>
            <a:r>
              <a:rPr lang="en-US" dirty="0"/>
              <a:t>Fist-In-First-Out</a:t>
            </a:r>
          </a:p>
          <a:p>
            <a:r>
              <a:rPr lang="en-US" dirty="0" err="1" smtClean="0">
                <a:solidFill>
                  <a:srgbClr val="E46C0A"/>
                </a:solidFill>
              </a:rPr>
              <a:t>PriorityQueue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Natural ascending order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5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Queue</a:t>
            </a:r>
            <a:r>
              <a:rPr lang="en-US" sz="2000" dirty="0">
                <a:latin typeface="Consolas"/>
                <a:cs typeface="Consolas"/>
              </a:rPr>
              <a:t>&lt;Integer&gt; </a:t>
            </a:r>
            <a:r>
              <a:rPr lang="en-US" sz="2000" dirty="0" err="1">
                <a:latin typeface="Consolas"/>
                <a:cs typeface="Consolas"/>
              </a:rPr>
              <a:t>fifo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Queue</a:t>
            </a:r>
            <a:r>
              <a:rPr lang="en-US" sz="2000" dirty="0">
                <a:latin typeface="Consolas"/>
                <a:cs typeface="Consolas"/>
              </a:rPr>
              <a:t>&lt;Integer&gt; </a:t>
            </a:r>
            <a:r>
              <a:rPr lang="en-US" sz="2000" dirty="0" err="1">
                <a:latin typeface="Consolas"/>
                <a:cs typeface="Consolas"/>
              </a:rPr>
              <a:t>pq</a:t>
            </a:r>
            <a:r>
              <a:rPr lang="en-US" sz="2000" dirty="0">
                <a:latin typeface="Consolas"/>
                <a:cs typeface="Consolas"/>
              </a:rPr>
              <a:t> = new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PriorityQueue</a:t>
            </a:r>
            <a:r>
              <a:rPr lang="en-US" sz="2000" dirty="0">
                <a:latin typeface="Consolas"/>
                <a:cs typeface="Consolas"/>
              </a:rPr>
              <a:t>&lt;Integer&gt;()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fifo.add</a:t>
            </a:r>
            <a:r>
              <a:rPr lang="en-US" sz="2000" dirty="0">
                <a:latin typeface="Consolas"/>
                <a:cs typeface="Consolas"/>
              </a:rPr>
              <a:t>(3); </a:t>
            </a:r>
            <a:r>
              <a:rPr lang="en-US" sz="2000" dirty="0" err="1">
                <a:latin typeface="Consolas"/>
                <a:cs typeface="Consolas"/>
              </a:rPr>
              <a:t>pq.add</a:t>
            </a:r>
            <a:r>
              <a:rPr lang="en-US" sz="2000" dirty="0">
                <a:latin typeface="Consolas"/>
                <a:cs typeface="Consolas"/>
              </a:rPr>
              <a:t>(3)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fifo.add</a:t>
            </a:r>
            <a:r>
              <a:rPr lang="en-US" sz="2000" dirty="0">
                <a:latin typeface="Consolas"/>
                <a:cs typeface="Consolas"/>
              </a:rPr>
              <a:t>(1); </a:t>
            </a:r>
            <a:r>
              <a:rPr lang="en-US" sz="2000" dirty="0" err="1">
                <a:latin typeface="Consolas"/>
                <a:cs typeface="Consolas"/>
              </a:rPr>
              <a:t>pq.add</a:t>
            </a:r>
            <a:r>
              <a:rPr lang="en-US" sz="2000" dirty="0">
                <a:latin typeface="Consolas"/>
                <a:cs typeface="Consolas"/>
              </a:rPr>
              <a:t>(1)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fifo.add</a:t>
            </a:r>
            <a:r>
              <a:rPr lang="en-US" sz="2000" dirty="0">
                <a:latin typeface="Consolas"/>
                <a:cs typeface="Consolas"/>
              </a:rPr>
              <a:t>(2); </a:t>
            </a:r>
            <a:r>
              <a:rPr lang="en-US" sz="2000" dirty="0" err="1">
                <a:latin typeface="Consolas"/>
                <a:cs typeface="Consolas"/>
              </a:rPr>
              <a:t>pq.add</a:t>
            </a:r>
            <a:r>
              <a:rPr lang="en-US" sz="2000" dirty="0">
                <a:latin typeface="Consolas"/>
                <a:cs typeface="Consolas"/>
              </a:rPr>
              <a:t>(2);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fifo.peek</a:t>
            </a:r>
            <a:r>
              <a:rPr lang="en-US" sz="2000" dirty="0">
                <a:latin typeface="Consolas"/>
                <a:cs typeface="Consolas"/>
              </a:rPr>
              <a:t>()); // 3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pq.peek</a:t>
            </a:r>
            <a:r>
              <a:rPr lang="en-US" sz="2000" dirty="0">
                <a:latin typeface="Consolas"/>
                <a:cs typeface="Consolas"/>
              </a:rPr>
              <a:t>())</a:t>
            </a:r>
            <a:r>
              <a:rPr lang="en-US" sz="2000" dirty="0" smtClean="0">
                <a:latin typeface="Consolas"/>
                <a:cs typeface="Consolas"/>
              </a:rPr>
              <a:t>;   /</a:t>
            </a:r>
            <a:r>
              <a:rPr lang="en-US" sz="2000" dirty="0">
                <a:latin typeface="Consolas"/>
                <a:cs typeface="Consolas"/>
              </a:rPr>
              <a:t>/ 1</a:t>
            </a:r>
          </a:p>
        </p:txBody>
      </p:sp>
    </p:spTree>
    <p:extLst>
      <p:ext uri="{BB962C8B-B14F-4D97-AF65-F5344CB8AC3E}">
        <p14:creationId xmlns:p14="http://schemas.microsoft.com/office/powerpoint/2010/main" val="280387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no methods other than those inherited from Collection</a:t>
            </a:r>
          </a:p>
          <a:p>
            <a:r>
              <a:rPr lang="en-US" b="1" dirty="0" smtClean="0"/>
              <a:t>add</a:t>
            </a:r>
            <a:r>
              <a:rPr lang="en-US" b="1" dirty="0"/>
              <a:t>(</a:t>
            </a:r>
            <a:r>
              <a:rPr lang="en-US" b="1" dirty="0" smtClean="0"/>
              <a:t>) </a:t>
            </a:r>
            <a:r>
              <a:rPr lang="en-US" dirty="0" smtClean="0"/>
              <a:t>has </a:t>
            </a:r>
            <a:r>
              <a:rPr lang="en-US" dirty="0"/>
              <a:t>restriction that </a:t>
            </a:r>
            <a:r>
              <a:rPr lang="en-US" dirty="0">
                <a:solidFill>
                  <a:srgbClr val="E46C0A"/>
                </a:solidFill>
              </a:rPr>
              <a:t>no duplicate </a:t>
            </a:r>
            <a:r>
              <a:rPr lang="en-US" dirty="0" smtClean="0">
                <a:solidFill>
                  <a:srgbClr val="E46C0A"/>
                </a:solidFill>
              </a:rPr>
              <a:t>elements</a:t>
            </a:r>
            <a:r>
              <a:rPr lang="en-US" dirty="0" smtClean="0"/>
              <a:t> are </a:t>
            </a:r>
            <a:r>
              <a:rPr lang="en-US" dirty="0"/>
              <a:t>allowed</a:t>
            </a:r>
          </a:p>
          <a:p>
            <a:r>
              <a:rPr lang="en-US" b="1" dirty="0" smtClean="0"/>
              <a:t>Iterator</a:t>
            </a:r>
            <a:r>
              <a:rPr lang="en-US" dirty="0" smtClean="0"/>
              <a:t>: the </a:t>
            </a:r>
            <a:r>
              <a:rPr lang="en-US" dirty="0"/>
              <a:t>elements are traversed in no particular order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0-30 at 13.53.22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7" y="4261416"/>
            <a:ext cx="3459238" cy="25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E46C0A"/>
                </a:solidFill>
              </a:rPr>
              <a:t>HashSet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implements </a:t>
            </a:r>
            <a:r>
              <a:rPr lang="en-US" dirty="0">
                <a:solidFill>
                  <a:srgbClr val="E46C0A"/>
                </a:solidFill>
              </a:rPr>
              <a:t>Set</a:t>
            </a:r>
          </a:p>
          <a:p>
            <a:pPr lvl="1"/>
            <a:r>
              <a:rPr lang="en-US" dirty="0" smtClean="0"/>
              <a:t>Hash </a:t>
            </a:r>
            <a:r>
              <a:rPr lang="en-US" dirty="0"/>
              <a:t>tables as internal data structure (</a:t>
            </a:r>
            <a:r>
              <a:rPr lang="en-US" dirty="0" smtClean="0"/>
              <a:t>fast!)</a:t>
            </a:r>
          </a:p>
          <a:p>
            <a:pPr lvl="1"/>
            <a:r>
              <a:rPr lang="en-US" dirty="0" smtClean="0"/>
              <a:t>No order</a:t>
            </a:r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LinkedHashSet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extends </a:t>
            </a:r>
            <a:r>
              <a:rPr lang="en-US" dirty="0" err="1">
                <a:solidFill>
                  <a:srgbClr val="E46C0A"/>
                </a:solidFill>
              </a:rPr>
              <a:t>HashSet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nsertion </a:t>
            </a:r>
            <a:r>
              <a:rPr lang="en-US" dirty="0"/>
              <a:t>order</a:t>
            </a:r>
          </a:p>
          <a:p>
            <a:r>
              <a:rPr lang="en-US" dirty="0" err="1" smtClean="0">
                <a:solidFill>
                  <a:srgbClr val="E46C0A"/>
                </a:solidFill>
              </a:rPr>
              <a:t>TreeSet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implements </a:t>
            </a:r>
            <a:r>
              <a:rPr lang="en-US" dirty="0" err="1">
                <a:solidFill>
                  <a:srgbClr val="E46C0A"/>
                </a:solidFill>
              </a:rPr>
              <a:t>SortedSet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R</a:t>
            </a:r>
            <a:r>
              <a:rPr lang="en-US" dirty="0"/>
              <a:t>-B trees as internal data structure </a:t>
            </a:r>
            <a:r>
              <a:rPr lang="en-US" dirty="0" smtClean="0"/>
              <a:t>(slow!)</a:t>
            </a:r>
          </a:p>
          <a:p>
            <a:pPr lvl="1"/>
            <a:r>
              <a:rPr lang="en-US" dirty="0" smtClean="0"/>
              <a:t>Natural (ascending)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9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r>
              <a:rPr lang="en-US" dirty="0" smtClean="0"/>
              <a:t> Internal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</a:t>
            </a:r>
            <a:r>
              <a:rPr lang="en-US" dirty="0"/>
              <a:t>on the constructor </a:t>
            </a:r>
            <a:r>
              <a:rPr lang="en-US" dirty="0" smtClean="0"/>
              <a:t>used, </a:t>
            </a:r>
            <a:r>
              <a:rPr lang="en-US" dirty="0" err="1" smtClean="0"/>
              <a:t>SortedSet</a:t>
            </a:r>
            <a:r>
              <a:rPr lang="en-US" dirty="0" smtClean="0"/>
              <a:t> implementations can use different orderings</a:t>
            </a:r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TreeSet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pPr lvl="1"/>
            <a:r>
              <a:rPr lang="en-US" dirty="0" smtClean="0"/>
              <a:t>Natural </a:t>
            </a:r>
            <a:r>
              <a:rPr lang="en-US" dirty="0"/>
              <a:t>ordering (elements must </a:t>
            </a:r>
            <a:r>
              <a:rPr lang="en-US" dirty="0" smtClean="0"/>
              <a:t>implement the </a:t>
            </a:r>
            <a:r>
              <a:rPr lang="en-US" dirty="0" smtClean="0">
                <a:solidFill>
                  <a:srgbClr val="E46C0A"/>
                </a:solidFill>
              </a:rPr>
              <a:t>Comparable</a:t>
            </a:r>
            <a:r>
              <a:rPr lang="en-US" dirty="0" smtClean="0"/>
              <a:t> Interface)</a:t>
            </a:r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TreeSet</a:t>
            </a:r>
            <a:r>
              <a:rPr lang="en-US" dirty="0">
                <a:solidFill>
                  <a:srgbClr val="E46C0A"/>
                </a:solidFill>
              </a:rPr>
              <a:t>(Comparator c)</a:t>
            </a:r>
          </a:p>
          <a:p>
            <a:pPr lvl="1"/>
            <a:r>
              <a:rPr lang="en-US" dirty="0" smtClean="0"/>
              <a:t>Ordering </a:t>
            </a:r>
            <a:r>
              <a:rPr lang="en-US" dirty="0"/>
              <a:t>is according to the comparator rules, instead of natural ordering</a:t>
            </a:r>
          </a:p>
        </p:txBody>
      </p:sp>
    </p:spTree>
    <p:extLst>
      <p:ext uri="{BB962C8B-B14F-4D97-AF65-F5344CB8AC3E}">
        <p14:creationId xmlns:p14="http://schemas.microsoft.com/office/powerpoint/2010/main" val="276263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&lt;String&gt; l = new </a:t>
            </a:r>
            <a:r>
              <a:rPr lang="en-US" sz="2400" dirty="0" err="1"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&lt;String&gt;()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>
                <a:latin typeface="Consolas"/>
                <a:cs typeface="Consolas"/>
              </a:rPr>
              <a:t>("Nicola")</a:t>
            </a:r>
            <a:r>
              <a:rPr lang="en-US" sz="2400" dirty="0" smtClean="0">
                <a:latin typeface="Consolas"/>
                <a:cs typeface="Consolas"/>
              </a:rPr>
              <a:t>; </a:t>
            </a: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 smtClean="0">
                <a:latin typeface="Consolas"/>
                <a:cs typeface="Consolas"/>
              </a:rPr>
              <a:t>(”</a:t>
            </a:r>
            <a:r>
              <a:rPr lang="en-US" sz="2400" dirty="0" err="1" smtClean="0">
                <a:latin typeface="Consolas"/>
                <a:cs typeface="Consolas"/>
              </a:rPr>
              <a:t>Agata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>
                <a:latin typeface="Consolas"/>
                <a:cs typeface="Consolas"/>
              </a:rPr>
              <a:t>("</a:t>
            </a:r>
            <a:r>
              <a:rPr lang="en-US" sz="2400" dirty="0" err="1">
                <a:latin typeface="Consolas"/>
                <a:cs typeface="Consolas"/>
              </a:rPr>
              <a:t>Marzia</a:t>
            </a:r>
            <a:r>
              <a:rPr lang="en-US" sz="2400" dirty="0">
                <a:latin typeface="Consolas"/>
                <a:cs typeface="Consolas"/>
              </a:rPr>
              <a:t>")</a:t>
            </a:r>
            <a:r>
              <a:rPr lang="en-US" sz="2400" dirty="0" smtClean="0">
                <a:latin typeface="Consolas"/>
                <a:cs typeface="Consolas"/>
              </a:rPr>
              <a:t>; </a:t>
            </a: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 smtClean="0">
                <a:latin typeface="Consolas"/>
                <a:cs typeface="Consolas"/>
              </a:rPr>
              <a:t>(”</a:t>
            </a:r>
            <a:r>
              <a:rPr lang="en-US" sz="2400" dirty="0" err="1" smtClean="0">
                <a:latin typeface="Consolas"/>
                <a:cs typeface="Consolas"/>
              </a:rPr>
              <a:t>Agata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HashSet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&lt;String&gt; 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hs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 = new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HashSet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&lt;String&gt;(l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System.</a:t>
            </a:r>
            <a:r>
              <a:rPr lang="en-US" sz="2400" i="1" dirty="0" err="1" smtClean="0">
                <a:latin typeface="Consolas"/>
                <a:cs typeface="Consolas"/>
              </a:rPr>
              <a:t>out.println</a:t>
            </a:r>
            <a:r>
              <a:rPr lang="en-US" sz="2400" i="1" dirty="0" smtClean="0">
                <a:latin typeface="Consolas"/>
                <a:cs typeface="Consolas"/>
              </a:rPr>
              <a:t>(l);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[Nicola,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Agata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Marzia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Agata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System.</a:t>
            </a:r>
            <a:r>
              <a:rPr lang="en-US" sz="2400" i="1" dirty="0" err="1">
                <a:latin typeface="Consolas"/>
                <a:cs typeface="Consolas"/>
              </a:rPr>
              <a:t>out.println</a:t>
            </a:r>
            <a:r>
              <a:rPr lang="en-US" sz="2400" i="1" dirty="0" smtClean="0">
                <a:latin typeface="Consolas"/>
                <a:cs typeface="Consolas"/>
              </a:rPr>
              <a:t>(</a:t>
            </a:r>
            <a:r>
              <a:rPr lang="en-US" sz="2400" i="1" dirty="0" err="1" smtClean="0">
                <a:latin typeface="Consolas"/>
                <a:cs typeface="Consolas"/>
              </a:rPr>
              <a:t>hs</a:t>
            </a:r>
            <a:r>
              <a:rPr lang="en-US" sz="2400" i="1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E46C0A"/>
                </a:solidFill>
                <a:latin typeface="Consolas"/>
                <a:cs typeface="Consolas"/>
              </a:rPr>
              <a:t>[</a:t>
            </a:r>
            <a:r>
              <a:rPr lang="en-US" sz="2400" i="1" dirty="0" err="1" smtClean="0">
                <a:solidFill>
                  <a:srgbClr val="E46C0A"/>
                </a:solidFill>
                <a:latin typeface="Consolas"/>
                <a:cs typeface="Consolas"/>
              </a:rPr>
              <a:t>Marzia</a:t>
            </a:r>
            <a:r>
              <a:rPr lang="en-US" sz="2400" i="1" dirty="0" smtClean="0">
                <a:solidFill>
                  <a:srgbClr val="E46C0A"/>
                </a:solidFill>
                <a:latin typeface="Consolas"/>
                <a:cs typeface="Consolas"/>
              </a:rPr>
              <a:t>, Nicola, </a:t>
            </a:r>
            <a:r>
              <a:rPr lang="en-US" sz="2400" i="1" dirty="0" err="1" smtClean="0">
                <a:solidFill>
                  <a:srgbClr val="E46C0A"/>
                </a:solidFill>
                <a:latin typeface="Consolas"/>
                <a:cs typeface="Consolas"/>
              </a:rPr>
              <a:t>Agata</a:t>
            </a:r>
            <a:r>
              <a:rPr lang="en-US" sz="2400" i="1" dirty="0" smtClean="0">
                <a:solidFill>
                  <a:srgbClr val="E46C0A"/>
                </a:solidFill>
                <a:latin typeface="Consolas"/>
                <a:cs typeface="Consolas"/>
              </a:rPr>
              <a:t>]</a:t>
            </a:r>
            <a:endParaRPr lang="en-US" sz="2400" i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i="1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1100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LinkedHashSet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&lt;String&gt; l = new </a:t>
            </a:r>
            <a:r>
              <a:rPr lang="en-US" sz="2400" dirty="0" err="1"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&lt;String&gt;()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>
                <a:latin typeface="Consolas"/>
                <a:cs typeface="Consolas"/>
              </a:rPr>
              <a:t>("Nicola")</a:t>
            </a:r>
            <a:r>
              <a:rPr lang="en-US" sz="2400" dirty="0" smtClean="0">
                <a:latin typeface="Consolas"/>
                <a:cs typeface="Consolas"/>
              </a:rPr>
              <a:t>; </a:t>
            </a: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 smtClean="0">
                <a:latin typeface="Consolas"/>
                <a:cs typeface="Consolas"/>
              </a:rPr>
              <a:t>(”</a:t>
            </a:r>
            <a:r>
              <a:rPr lang="en-US" sz="2400" dirty="0" err="1" smtClean="0">
                <a:latin typeface="Consolas"/>
                <a:cs typeface="Consolas"/>
              </a:rPr>
              <a:t>Agata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>
                <a:latin typeface="Consolas"/>
                <a:cs typeface="Consolas"/>
              </a:rPr>
              <a:t>("</a:t>
            </a:r>
            <a:r>
              <a:rPr lang="en-US" sz="2400" dirty="0" err="1">
                <a:latin typeface="Consolas"/>
                <a:cs typeface="Consolas"/>
              </a:rPr>
              <a:t>Marzia</a:t>
            </a:r>
            <a:r>
              <a:rPr lang="en-US" sz="2400" dirty="0">
                <a:latin typeface="Consolas"/>
                <a:cs typeface="Consolas"/>
              </a:rPr>
              <a:t>")</a:t>
            </a:r>
            <a:r>
              <a:rPr lang="en-US" sz="2400" dirty="0" smtClean="0">
                <a:latin typeface="Consolas"/>
                <a:cs typeface="Consolas"/>
              </a:rPr>
              <a:t>; </a:t>
            </a: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 smtClean="0">
                <a:latin typeface="Consolas"/>
                <a:cs typeface="Consolas"/>
              </a:rPr>
              <a:t>(”</a:t>
            </a:r>
            <a:r>
              <a:rPr lang="en-US" sz="2400" dirty="0" err="1" smtClean="0">
                <a:latin typeface="Consolas"/>
                <a:cs typeface="Consolas"/>
              </a:rPr>
              <a:t>Agata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LinkedHashSet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&lt;String&gt; lhs = new 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LinkedHashSet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&lt;String&gt;(l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System.</a:t>
            </a:r>
            <a:r>
              <a:rPr lang="en-US" sz="2400" i="1" dirty="0" err="1" smtClean="0">
                <a:latin typeface="Consolas"/>
                <a:cs typeface="Consolas"/>
              </a:rPr>
              <a:t>out.println</a:t>
            </a:r>
            <a:r>
              <a:rPr lang="en-US" sz="2400" i="1" dirty="0" smtClean="0">
                <a:latin typeface="Consolas"/>
                <a:cs typeface="Consolas"/>
              </a:rPr>
              <a:t>(l);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[Nicola,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Agata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Marzia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Agata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System.</a:t>
            </a:r>
            <a:r>
              <a:rPr lang="en-US" sz="2400" i="1" dirty="0" err="1">
                <a:latin typeface="Consolas"/>
                <a:cs typeface="Consolas"/>
              </a:rPr>
              <a:t>out.println</a:t>
            </a:r>
            <a:r>
              <a:rPr lang="en-US" sz="2400" i="1" dirty="0" smtClean="0">
                <a:latin typeface="Consolas"/>
                <a:cs typeface="Consolas"/>
              </a:rPr>
              <a:t>(lhs);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E46C0A"/>
                </a:solidFill>
                <a:latin typeface="Consolas"/>
                <a:cs typeface="Consolas"/>
              </a:rPr>
              <a:t>[Nicola, </a:t>
            </a:r>
            <a:r>
              <a:rPr lang="en-US" sz="2400" i="1" dirty="0" err="1">
                <a:solidFill>
                  <a:srgbClr val="E46C0A"/>
                </a:solidFill>
                <a:latin typeface="Consolas"/>
                <a:cs typeface="Consolas"/>
              </a:rPr>
              <a:t>Agata</a:t>
            </a:r>
            <a:r>
              <a:rPr lang="en-US" sz="2400" i="1" dirty="0">
                <a:solidFill>
                  <a:srgbClr val="E46C0A"/>
                </a:solidFill>
                <a:latin typeface="Consolas"/>
                <a:cs typeface="Consolas"/>
              </a:rPr>
              <a:t>, </a:t>
            </a:r>
            <a:r>
              <a:rPr lang="en-US" sz="2400" i="1" dirty="0" err="1" smtClean="0">
                <a:solidFill>
                  <a:srgbClr val="E46C0A"/>
                </a:solidFill>
                <a:latin typeface="Consolas"/>
                <a:cs typeface="Consolas"/>
              </a:rPr>
              <a:t>Marzia</a:t>
            </a:r>
            <a:r>
              <a:rPr lang="en-US" sz="2400" i="1" dirty="0" smtClean="0">
                <a:solidFill>
                  <a:srgbClr val="E46C0A"/>
                </a:solidFill>
                <a:latin typeface="Consolas"/>
                <a:cs typeface="Consolas"/>
              </a:rPr>
              <a:t>]</a:t>
            </a:r>
            <a:endParaRPr lang="en-US" sz="2400" i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i="1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129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&lt;String&gt; l = new </a:t>
            </a:r>
            <a:r>
              <a:rPr lang="en-US" sz="2400" dirty="0" err="1">
                <a:latin typeface="Consolas"/>
                <a:cs typeface="Consolas"/>
              </a:rPr>
              <a:t>ArrayList</a:t>
            </a:r>
            <a:r>
              <a:rPr lang="en-US" sz="2400" dirty="0">
                <a:latin typeface="Consolas"/>
                <a:cs typeface="Consolas"/>
              </a:rPr>
              <a:t>&lt;String&gt;()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>
                <a:latin typeface="Consolas"/>
                <a:cs typeface="Consolas"/>
              </a:rPr>
              <a:t>("Nicola")</a:t>
            </a:r>
            <a:r>
              <a:rPr lang="en-US" sz="2400" dirty="0" smtClean="0">
                <a:latin typeface="Consolas"/>
                <a:cs typeface="Consolas"/>
              </a:rPr>
              <a:t>; </a:t>
            </a: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 smtClean="0">
                <a:latin typeface="Consolas"/>
                <a:cs typeface="Consolas"/>
              </a:rPr>
              <a:t>(“</a:t>
            </a:r>
            <a:r>
              <a:rPr lang="en-US" sz="2400" dirty="0" err="1" smtClean="0">
                <a:latin typeface="Consolas"/>
                <a:cs typeface="Consolas"/>
              </a:rPr>
              <a:t>Agata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>
                <a:latin typeface="Consolas"/>
                <a:cs typeface="Consolas"/>
              </a:rPr>
              <a:t>("</a:t>
            </a:r>
            <a:r>
              <a:rPr lang="en-US" sz="2400" dirty="0" err="1">
                <a:latin typeface="Consolas"/>
                <a:cs typeface="Consolas"/>
              </a:rPr>
              <a:t>Marzia</a:t>
            </a:r>
            <a:r>
              <a:rPr lang="en-US" sz="2400" dirty="0">
                <a:latin typeface="Consolas"/>
                <a:cs typeface="Consolas"/>
              </a:rPr>
              <a:t>")</a:t>
            </a:r>
            <a:r>
              <a:rPr lang="en-US" sz="2400" dirty="0" smtClean="0">
                <a:latin typeface="Consolas"/>
                <a:cs typeface="Consolas"/>
              </a:rPr>
              <a:t>; </a:t>
            </a:r>
            <a:r>
              <a:rPr lang="en-US" sz="2400" dirty="0" err="1" smtClean="0">
                <a:latin typeface="Consolas"/>
                <a:cs typeface="Consolas"/>
              </a:rPr>
              <a:t>l.add</a:t>
            </a:r>
            <a:r>
              <a:rPr lang="en-US" sz="2400" dirty="0" smtClean="0">
                <a:latin typeface="Consolas"/>
                <a:cs typeface="Consolas"/>
              </a:rPr>
              <a:t>(“</a:t>
            </a:r>
            <a:r>
              <a:rPr lang="en-US" sz="2400" dirty="0" err="1" smtClean="0">
                <a:latin typeface="Consolas"/>
                <a:cs typeface="Consolas"/>
              </a:rPr>
              <a:t>Agata</a:t>
            </a:r>
            <a:r>
              <a:rPr lang="en-US" sz="2400" dirty="0" smtClean="0">
                <a:latin typeface="Consolas"/>
                <a:cs typeface="Consolas"/>
              </a:rPr>
              <a:t>"</a:t>
            </a:r>
            <a:r>
              <a:rPr lang="en-US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TreeSet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&lt;String&gt;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t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s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 = new </a:t>
            </a:r>
            <a:r>
              <a:rPr lang="en-US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TreeSet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String&gt;(l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);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System.</a:t>
            </a:r>
            <a:r>
              <a:rPr lang="en-US" sz="2400" i="1" dirty="0" err="1" smtClean="0">
                <a:latin typeface="Consolas"/>
                <a:cs typeface="Consolas"/>
              </a:rPr>
              <a:t>out.println</a:t>
            </a:r>
            <a:r>
              <a:rPr lang="en-US" sz="2400" i="1" dirty="0" smtClean="0">
                <a:latin typeface="Consolas"/>
                <a:cs typeface="Consolas"/>
              </a:rPr>
              <a:t>(l);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[Nicola,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Agata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Marzia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Agata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System.</a:t>
            </a:r>
            <a:r>
              <a:rPr lang="en-US" sz="2400" i="1" dirty="0" err="1">
                <a:latin typeface="Consolas"/>
                <a:cs typeface="Consolas"/>
              </a:rPr>
              <a:t>out.println</a:t>
            </a:r>
            <a:r>
              <a:rPr lang="en-US" sz="2400" i="1" dirty="0" smtClean="0">
                <a:latin typeface="Consolas"/>
                <a:cs typeface="Consolas"/>
              </a:rPr>
              <a:t>(</a:t>
            </a:r>
            <a:r>
              <a:rPr lang="en-US" sz="2400" i="1" dirty="0" err="1">
                <a:latin typeface="Consolas"/>
                <a:cs typeface="Consolas"/>
              </a:rPr>
              <a:t>t</a:t>
            </a:r>
            <a:r>
              <a:rPr lang="en-US" sz="2400" i="1" dirty="0" err="1" smtClean="0">
                <a:latin typeface="Consolas"/>
                <a:cs typeface="Consolas"/>
              </a:rPr>
              <a:t>s</a:t>
            </a:r>
            <a:r>
              <a:rPr lang="en-US" sz="2400" i="1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E46C0A"/>
                </a:solidFill>
                <a:latin typeface="Consolas"/>
                <a:cs typeface="Consolas"/>
              </a:rPr>
              <a:t>[</a:t>
            </a:r>
            <a:r>
              <a:rPr lang="en-US" sz="2400" i="1" dirty="0" err="1" smtClean="0">
                <a:solidFill>
                  <a:srgbClr val="E46C0A"/>
                </a:solidFill>
                <a:latin typeface="Consolas"/>
                <a:cs typeface="Consolas"/>
              </a:rPr>
              <a:t>Agata</a:t>
            </a:r>
            <a:r>
              <a:rPr lang="en-US" sz="2400" i="1" dirty="0" smtClean="0">
                <a:solidFill>
                  <a:srgbClr val="E46C0A"/>
                </a:solidFill>
                <a:latin typeface="Consolas"/>
                <a:cs typeface="Consolas"/>
              </a:rPr>
              <a:t>, </a:t>
            </a:r>
            <a:r>
              <a:rPr lang="en-US" sz="2400" i="1" dirty="0" err="1" smtClean="0">
                <a:solidFill>
                  <a:srgbClr val="E46C0A"/>
                </a:solidFill>
                <a:latin typeface="Consolas"/>
                <a:cs typeface="Consolas"/>
              </a:rPr>
              <a:t>Marzia</a:t>
            </a:r>
            <a:r>
              <a:rPr lang="en-US" sz="2400" i="1" dirty="0" smtClean="0">
                <a:solidFill>
                  <a:srgbClr val="E46C0A"/>
                </a:solidFill>
                <a:latin typeface="Consolas"/>
                <a:cs typeface="Consolas"/>
              </a:rPr>
              <a:t>, Nicola]</a:t>
            </a:r>
            <a:endParaRPr lang="en-US" sz="2400" i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i="1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129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Resizable Array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Balanced Tree</a:t>
            </a:r>
          </a:p>
          <a:p>
            <a:r>
              <a:rPr lang="en-US" dirty="0"/>
              <a:t>Hash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17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smtClean="0"/>
              <a:t>storing pairs of (</a:t>
            </a:r>
            <a:r>
              <a:rPr lang="en-US" dirty="0" smtClean="0">
                <a:solidFill>
                  <a:srgbClr val="E46C0A"/>
                </a:solidFill>
              </a:rPr>
              <a:t>key, value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e.g., </a:t>
            </a:r>
            <a:r>
              <a:rPr lang="en-US" dirty="0" smtClean="0"/>
              <a:t>Person =&gt; Phone number)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Keys </a:t>
            </a:r>
            <a:r>
              <a:rPr lang="en-US" dirty="0">
                <a:solidFill>
                  <a:srgbClr val="E46C0A"/>
                </a:solidFill>
              </a:rPr>
              <a:t>and values must be objects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Keys must </a:t>
            </a:r>
            <a:r>
              <a:rPr lang="en-US" dirty="0">
                <a:solidFill>
                  <a:srgbClr val="E46C0A"/>
                </a:solidFill>
              </a:rPr>
              <a:t>be unique</a:t>
            </a:r>
          </a:p>
          <a:p>
            <a:r>
              <a:rPr lang="en-US" dirty="0" smtClean="0"/>
              <a:t>Following </a:t>
            </a:r>
            <a:r>
              <a:rPr lang="en-US" dirty="0"/>
              <a:t>constructors are common to all collection implementers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(Map m)</a:t>
            </a:r>
          </a:p>
        </p:txBody>
      </p:sp>
      <p:pic>
        <p:nvPicPr>
          <p:cNvPr id="4" name="Picture 3" descr="Screen Shot 2017-10-30 at 13.53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88" y="4390570"/>
            <a:ext cx="2822612" cy="23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1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/>
                <a:cs typeface="Consolas"/>
              </a:rPr>
              <a:t>O</a:t>
            </a:r>
            <a:r>
              <a:rPr lang="en-US" sz="2400" dirty="0" smtClean="0">
                <a:latin typeface="Consolas"/>
                <a:cs typeface="Consolas"/>
              </a:rPr>
              <a:t>bject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put</a:t>
            </a:r>
            <a:r>
              <a:rPr lang="en-US" sz="2400" dirty="0">
                <a:latin typeface="Consolas"/>
                <a:cs typeface="Consolas"/>
              </a:rPr>
              <a:t>(Object key, Object value)</a:t>
            </a:r>
          </a:p>
          <a:p>
            <a:r>
              <a:rPr lang="en-US" sz="2400" dirty="0" smtClean="0">
                <a:latin typeface="Consolas"/>
                <a:cs typeface="Consolas"/>
              </a:rPr>
              <a:t>Object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get</a:t>
            </a:r>
            <a:r>
              <a:rPr lang="en-US" sz="2400" dirty="0">
                <a:latin typeface="Consolas"/>
                <a:cs typeface="Consolas"/>
              </a:rPr>
              <a:t>(Object key)</a:t>
            </a:r>
          </a:p>
          <a:p>
            <a:r>
              <a:rPr lang="en-US" sz="2400" dirty="0" smtClean="0">
                <a:latin typeface="Consolas"/>
                <a:cs typeface="Consolas"/>
              </a:rPr>
              <a:t>Object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sz="2400" dirty="0">
                <a:latin typeface="Consolas"/>
                <a:cs typeface="Consolas"/>
              </a:rPr>
              <a:t>(Object key)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boolean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containsKey</a:t>
            </a:r>
            <a:r>
              <a:rPr lang="en-US" sz="2400" dirty="0">
                <a:latin typeface="Consolas"/>
                <a:cs typeface="Consolas"/>
              </a:rPr>
              <a:t>(Object key)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boolean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containsValue</a:t>
            </a:r>
            <a:r>
              <a:rPr lang="en-US" sz="2400" dirty="0">
                <a:latin typeface="Consolas"/>
                <a:cs typeface="Consolas"/>
              </a:rPr>
              <a:t>(Object value)</a:t>
            </a:r>
          </a:p>
          <a:p>
            <a:r>
              <a:rPr lang="en-US" sz="2400" dirty="0" smtClean="0">
                <a:latin typeface="Consolas"/>
                <a:cs typeface="Consolas"/>
              </a:rPr>
              <a:t>public </a:t>
            </a:r>
            <a:r>
              <a:rPr lang="en-US" sz="2400" dirty="0">
                <a:latin typeface="Consolas"/>
                <a:cs typeface="Consolas"/>
              </a:rPr>
              <a:t>Set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keySet</a:t>
            </a:r>
            <a:r>
              <a:rPr lang="en-US" sz="2400" dirty="0">
                <a:latin typeface="Consolas"/>
                <a:cs typeface="Consolas"/>
              </a:rPr>
              <a:t>()</a:t>
            </a:r>
          </a:p>
          <a:p>
            <a:r>
              <a:rPr lang="en-US" sz="2400" dirty="0" smtClean="0">
                <a:latin typeface="Consolas"/>
                <a:cs typeface="Consolas"/>
              </a:rPr>
              <a:t>public </a:t>
            </a:r>
            <a:r>
              <a:rPr lang="en-US" sz="2400" dirty="0">
                <a:latin typeface="Consolas"/>
                <a:cs typeface="Consolas"/>
              </a:rPr>
              <a:t>Collection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values</a:t>
            </a:r>
            <a:r>
              <a:rPr lang="en-US" sz="2400" dirty="0">
                <a:latin typeface="Consolas"/>
                <a:cs typeface="Consolas"/>
              </a:rPr>
              <a:t>()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size</a:t>
            </a:r>
            <a:r>
              <a:rPr lang="en-US" sz="2400" dirty="0">
                <a:latin typeface="Consolas"/>
                <a:cs typeface="Consolas"/>
              </a:rPr>
              <a:t>()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boolean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isEmpty</a:t>
            </a:r>
            <a:r>
              <a:rPr lang="en-US" sz="2400" dirty="0">
                <a:latin typeface="Consolas"/>
                <a:cs typeface="Consolas"/>
              </a:rPr>
              <a:t>()</a:t>
            </a:r>
          </a:p>
          <a:p>
            <a:r>
              <a:rPr lang="en-US" sz="2400" dirty="0" smtClean="0">
                <a:latin typeface="Consolas"/>
                <a:cs typeface="Consolas"/>
              </a:rPr>
              <a:t>void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clear</a:t>
            </a:r>
            <a:r>
              <a:rPr lang="en-US" sz="2400" dirty="0"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4450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Set</a:t>
            </a:r>
            <a:endParaRPr lang="en-US" dirty="0"/>
          </a:p>
          <a:p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HashMap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implements </a:t>
            </a:r>
            <a:r>
              <a:rPr lang="en-US" dirty="0">
                <a:solidFill>
                  <a:srgbClr val="E46C0A"/>
                </a:solidFill>
              </a:rPr>
              <a:t>Map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order</a:t>
            </a:r>
          </a:p>
          <a:p>
            <a:r>
              <a:rPr lang="en-US" dirty="0" err="1" smtClean="0">
                <a:solidFill>
                  <a:srgbClr val="E46C0A"/>
                </a:solidFill>
              </a:rPr>
              <a:t>LinkedHashMap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extends </a:t>
            </a:r>
            <a:r>
              <a:rPr lang="en-US" dirty="0" err="1">
                <a:solidFill>
                  <a:srgbClr val="E46C0A"/>
                </a:solidFill>
              </a:rPr>
              <a:t>HashMap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Insertion key order</a:t>
            </a:r>
            <a:endParaRPr lang="en-US" dirty="0"/>
          </a:p>
          <a:p>
            <a:r>
              <a:rPr lang="en-US" dirty="0" err="1" smtClean="0">
                <a:solidFill>
                  <a:srgbClr val="E46C0A"/>
                </a:solidFill>
              </a:rPr>
              <a:t>TreeMap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implements </a:t>
            </a:r>
            <a:r>
              <a:rPr lang="en-US" dirty="0" err="1">
                <a:solidFill>
                  <a:srgbClr val="E46C0A"/>
                </a:solidFill>
              </a:rPr>
              <a:t>SortedMap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Natural (ascending) </a:t>
            </a:r>
            <a:r>
              <a:rPr lang="en-US" dirty="0" smtClean="0"/>
              <a:t>key 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7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Get/set takes </a:t>
            </a:r>
            <a:r>
              <a:rPr lang="en-US" dirty="0">
                <a:solidFill>
                  <a:srgbClr val="E46C0A"/>
                </a:solidFill>
              </a:rPr>
              <a:t>constant </a:t>
            </a:r>
            <a:r>
              <a:rPr lang="en-US" dirty="0" smtClean="0">
                <a:solidFill>
                  <a:srgbClr val="E46C0A"/>
                </a:solidFill>
              </a:rPr>
              <a:t>time </a:t>
            </a:r>
            <a:r>
              <a:rPr lang="en-US" dirty="0" smtClean="0"/>
              <a:t>(</a:t>
            </a:r>
            <a:r>
              <a:rPr lang="en-US" dirty="0"/>
              <a:t>in case of no collisions)</a:t>
            </a:r>
          </a:p>
          <a:p>
            <a:r>
              <a:rPr lang="en-US" dirty="0" smtClean="0"/>
              <a:t>Automatic </a:t>
            </a:r>
            <a:r>
              <a:rPr lang="en-US" dirty="0"/>
              <a:t>re-allocation when load factor reached</a:t>
            </a:r>
          </a:p>
          <a:p>
            <a:r>
              <a:rPr lang="en-US" dirty="0" smtClean="0"/>
              <a:t>Constructor </a:t>
            </a:r>
            <a:r>
              <a:rPr lang="en-US" dirty="0"/>
              <a:t>optional arguments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load </a:t>
            </a:r>
            <a:r>
              <a:rPr lang="en-US" dirty="0">
                <a:solidFill>
                  <a:srgbClr val="E46C0A"/>
                </a:solidFill>
              </a:rPr>
              <a:t>factor</a:t>
            </a:r>
            <a:r>
              <a:rPr lang="en-US" dirty="0"/>
              <a:t>(default = .75)</a:t>
            </a: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initial </a:t>
            </a:r>
            <a:r>
              <a:rPr lang="en-US" dirty="0">
                <a:solidFill>
                  <a:srgbClr val="E46C0A"/>
                </a:solidFill>
              </a:rPr>
              <a:t>capacity</a:t>
            </a:r>
            <a:r>
              <a:rPr lang="en-US" dirty="0"/>
              <a:t>(default = 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88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M</a:t>
            </a:r>
            <a:r>
              <a:rPr lang="en-US" sz="2000" dirty="0" smtClean="0">
                <a:latin typeface="Consolas"/>
                <a:cs typeface="Consolas"/>
              </a:rPr>
              <a:t>ap</a:t>
            </a:r>
            <a:r>
              <a:rPr lang="en-US" sz="2000" dirty="0">
                <a:latin typeface="Consolas"/>
                <a:cs typeface="Consolas"/>
              </a:rPr>
              <a:t>&lt;String, Integer&gt; </a:t>
            </a:r>
            <a:r>
              <a:rPr lang="en-US" sz="2000" dirty="0" smtClean="0">
                <a:latin typeface="Consolas"/>
                <a:cs typeface="Consolas"/>
              </a:rPr>
              <a:t>m = </a:t>
            </a:r>
            <a:r>
              <a:rPr lang="en-US" sz="2000" dirty="0">
                <a:latin typeface="Consolas"/>
                <a:cs typeface="Consolas"/>
              </a:rPr>
              <a:t>new </a:t>
            </a:r>
            <a:r>
              <a:rPr lang="en-US" sz="2000" dirty="0" err="1" smtClean="0">
                <a:latin typeface="Consolas"/>
                <a:cs typeface="Consolas"/>
              </a:rPr>
              <a:t>HashMap</a:t>
            </a:r>
            <a:r>
              <a:rPr lang="en-US" sz="2000" dirty="0">
                <a:latin typeface="Consolas"/>
                <a:cs typeface="Consolas"/>
              </a:rPr>
              <a:t>&lt;String, Integer&gt;();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mr-IN" sz="2000" dirty="0" smtClean="0">
                <a:latin typeface="Consolas"/>
                <a:cs typeface="Consolas"/>
              </a:rPr>
              <a:t>m.put(</a:t>
            </a:r>
            <a:r>
              <a:rPr lang="it-IT" sz="2000" dirty="0" smtClean="0">
                <a:latin typeface="Consolas"/>
                <a:cs typeface="Consolas"/>
              </a:rPr>
              <a:t>“Agata”</a:t>
            </a:r>
            <a:r>
              <a:rPr lang="mr-IN" sz="2000" dirty="0" smtClean="0">
                <a:latin typeface="Consolas"/>
                <a:cs typeface="Consolas"/>
              </a:rPr>
              <a:t>, 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  <a:r>
              <a:rPr lang="mr-IN" sz="2000" dirty="0" smtClean="0">
                <a:latin typeface="Consolas"/>
                <a:cs typeface="Consolas"/>
              </a:rPr>
              <a:t>2</a:t>
            </a:r>
            <a:r>
              <a:rPr lang="mr-IN" sz="2000" dirty="0">
                <a:latin typeface="Consolas"/>
                <a:cs typeface="Consolas"/>
              </a:rPr>
              <a:t>)</a:t>
            </a:r>
            <a:r>
              <a:rPr lang="mr-IN" sz="2000" dirty="0" smtClean="0">
                <a:latin typeface="Consolas"/>
                <a:cs typeface="Consolas"/>
              </a:rPr>
              <a:t>;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it-IT" sz="2000" dirty="0" err="1" smtClean="0">
                <a:latin typeface="Consolas"/>
                <a:cs typeface="Consolas"/>
              </a:rPr>
              <a:t>m.put</a:t>
            </a:r>
            <a:r>
              <a:rPr lang="it-IT" sz="2000" dirty="0" smtClean="0">
                <a:latin typeface="Consolas"/>
                <a:cs typeface="Consolas"/>
              </a:rPr>
              <a:t>(“Marzia”, </a:t>
            </a:r>
            <a:r>
              <a:rPr lang="it-IT" sz="2000" dirty="0">
                <a:latin typeface="Consolas"/>
                <a:cs typeface="Consolas"/>
              </a:rPr>
              <a:t>3);</a:t>
            </a:r>
          </a:p>
          <a:p>
            <a:pPr marL="0" indent="0">
              <a:buNone/>
            </a:pPr>
            <a:r>
              <a:rPr lang="mr-IN" sz="2000" dirty="0" smtClean="0">
                <a:latin typeface="Consolas"/>
                <a:cs typeface="Consolas"/>
              </a:rPr>
              <a:t>m.put(</a:t>
            </a:r>
            <a:r>
              <a:rPr lang="it-IT" sz="2000" dirty="0" smtClean="0">
                <a:latin typeface="Consolas"/>
                <a:cs typeface="Consolas"/>
              </a:rPr>
              <a:t>“Agata”</a:t>
            </a:r>
            <a:r>
              <a:rPr lang="mr-IN" sz="2000" dirty="0" smtClean="0">
                <a:latin typeface="Consolas"/>
                <a:cs typeface="Consolas"/>
              </a:rPr>
              <a:t>, 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  <a:r>
              <a:rPr lang="mr-IN" sz="2000" dirty="0" smtClean="0">
                <a:latin typeface="Consolas"/>
                <a:cs typeface="Consolas"/>
              </a:rPr>
              <a:t>4</a:t>
            </a:r>
            <a:r>
              <a:rPr lang="mr-IN" sz="2000" dirty="0">
                <a:latin typeface="Consolas"/>
                <a:cs typeface="Consolas"/>
              </a:rPr>
              <a:t>)</a:t>
            </a:r>
            <a:r>
              <a:rPr lang="mr-IN" sz="2000" dirty="0" smtClean="0">
                <a:latin typeface="Consolas"/>
                <a:cs typeface="Consolas"/>
              </a:rPr>
              <a:t>;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mr-IN" sz="2000" dirty="0" smtClean="0">
                <a:latin typeface="Consolas"/>
                <a:cs typeface="Consolas"/>
              </a:rPr>
              <a:t>m.put(</a:t>
            </a:r>
            <a:r>
              <a:rPr lang="it-IT" sz="2000" dirty="0" smtClean="0">
                <a:latin typeface="Consolas"/>
                <a:cs typeface="Consolas"/>
              </a:rPr>
              <a:t>“</a:t>
            </a:r>
            <a:r>
              <a:rPr lang="mr-IN" sz="2000" dirty="0" smtClean="0">
                <a:latin typeface="Consolas"/>
                <a:cs typeface="Consolas"/>
              </a:rPr>
              <a:t>Nicola</a:t>
            </a:r>
            <a:r>
              <a:rPr lang="it-IT" sz="2000" dirty="0" smtClean="0">
                <a:latin typeface="Consolas"/>
                <a:cs typeface="Consolas"/>
              </a:rPr>
              <a:t>”</a:t>
            </a:r>
            <a:r>
              <a:rPr lang="mr-IN" sz="2000" dirty="0" smtClean="0">
                <a:latin typeface="Consolas"/>
                <a:cs typeface="Consolas"/>
              </a:rPr>
              <a:t>, </a:t>
            </a:r>
            <a:r>
              <a:rPr lang="mr-IN" sz="2000" dirty="0">
                <a:latin typeface="Consolas"/>
                <a:cs typeface="Consolas"/>
              </a:rPr>
              <a:t>1);</a:t>
            </a:r>
          </a:p>
          <a:p>
            <a:pPr marL="0" indent="0">
              <a:buNone/>
            </a:pPr>
            <a:r>
              <a:rPr lang="mr-IN" sz="20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System.</a:t>
            </a:r>
            <a:r>
              <a:rPr lang="en-US" sz="2000" i="1" dirty="0" err="1" smtClean="0">
                <a:latin typeface="Consolas"/>
                <a:cs typeface="Consolas"/>
              </a:rPr>
              <a:t>out.println</a:t>
            </a:r>
            <a:r>
              <a:rPr lang="en-US" sz="2000" i="1" dirty="0" smtClean="0">
                <a:latin typeface="Consolas"/>
                <a:cs typeface="Consolas"/>
              </a:rPr>
              <a:t>(</a:t>
            </a:r>
            <a:r>
              <a:rPr lang="en-US" sz="2000" i="1" dirty="0">
                <a:latin typeface="Consolas"/>
                <a:cs typeface="Consolas"/>
              </a:rPr>
              <a:t>m</a:t>
            </a:r>
            <a:r>
              <a:rPr lang="en-US" sz="2000" i="1" dirty="0" smtClean="0">
                <a:latin typeface="Consolas"/>
                <a:cs typeface="Consolas"/>
              </a:rPr>
              <a:t>);    </a:t>
            </a:r>
            <a:endParaRPr lang="en-US" sz="20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{</a:t>
            </a:r>
            <a:r>
              <a:rPr lang="en-US" sz="2000" dirty="0" err="1" smtClean="0">
                <a:latin typeface="Consolas"/>
                <a:cs typeface="Consolas"/>
              </a:rPr>
              <a:t>Agata</a:t>
            </a:r>
            <a:r>
              <a:rPr lang="en-US" sz="2000" dirty="0" smtClean="0">
                <a:latin typeface="Consolas"/>
                <a:cs typeface="Consolas"/>
              </a:rPr>
              <a:t>=</a:t>
            </a:r>
            <a:r>
              <a:rPr lang="en-US" sz="2000" dirty="0">
                <a:latin typeface="Consolas"/>
                <a:cs typeface="Consolas"/>
              </a:rPr>
              <a:t>4, Nicola=1, </a:t>
            </a:r>
            <a:r>
              <a:rPr lang="en-US" sz="2000" dirty="0" err="1">
                <a:latin typeface="Consolas"/>
                <a:cs typeface="Consolas"/>
              </a:rPr>
              <a:t>Marzia</a:t>
            </a:r>
            <a:r>
              <a:rPr lang="en-US" sz="2000" dirty="0">
                <a:latin typeface="Consolas"/>
                <a:cs typeface="Consolas"/>
              </a:rPr>
              <a:t>=3</a:t>
            </a: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i="1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7211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Map&lt;String, Integer&gt; m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new </a:t>
            </a:r>
            <a:r>
              <a:rPr lang="en-US" sz="2000" dirty="0" err="1" smtClean="0">
                <a:latin typeface="Consolas"/>
                <a:cs typeface="Consolas"/>
              </a:rPr>
              <a:t>HashMap</a:t>
            </a:r>
            <a:r>
              <a:rPr lang="en-US" sz="2000" dirty="0">
                <a:latin typeface="Consolas"/>
                <a:cs typeface="Consolas"/>
              </a:rPr>
              <a:t>&lt;String, Integer&gt;();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// looping keys</a:t>
            </a:r>
            <a:endParaRPr lang="en-US" sz="20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List&lt;</a:t>
            </a:r>
            <a:r>
              <a:rPr lang="en-US" sz="2000" dirty="0">
                <a:latin typeface="Consolas"/>
                <a:cs typeface="Consolas"/>
              </a:rPr>
              <a:t>String&gt; keys = </a:t>
            </a:r>
            <a:r>
              <a:rPr lang="en-US" sz="2000" dirty="0" err="1" smtClean="0">
                <a:latin typeface="Consolas"/>
                <a:cs typeface="Consolas"/>
              </a:rPr>
              <a:t>m.keySet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for(String s</a:t>
            </a:r>
            <a:r>
              <a:rPr lang="en-US" sz="2000" dirty="0" smtClean="0">
                <a:latin typeface="Consolas"/>
                <a:cs typeface="Consolas"/>
              </a:rPr>
              <a:t> : </a:t>
            </a:r>
            <a:r>
              <a:rPr lang="en-US" sz="2000" dirty="0">
                <a:latin typeface="Consolas"/>
                <a:cs typeface="Consolas"/>
              </a:rPr>
              <a:t>keys)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s </a:t>
            </a:r>
            <a:r>
              <a:rPr lang="en-US" sz="2000" dirty="0">
                <a:latin typeface="Consolas"/>
                <a:cs typeface="Consolas"/>
              </a:rPr>
              <a:t>+ " </a:t>
            </a:r>
            <a:r>
              <a:rPr lang="en-US" sz="2000" dirty="0" smtClean="0">
                <a:latin typeface="Consolas"/>
                <a:cs typeface="Consolas"/>
              </a:rPr>
              <a:t>-&gt; " </a:t>
            </a:r>
            <a:r>
              <a:rPr lang="en-US" sz="2000" dirty="0">
                <a:latin typeface="Consolas"/>
                <a:cs typeface="Consolas"/>
              </a:rPr>
              <a:t>+ </a:t>
            </a:r>
            <a:r>
              <a:rPr lang="en-US" sz="2000" dirty="0" err="1" smtClean="0">
                <a:latin typeface="Consolas"/>
                <a:cs typeface="Consolas"/>
              </a:rPr>
              <a:t>m.get</a:t>
            </a:r>
            <a:r>
              <a:rPr lang="en-US" sz="2000" dirty="0">
                <a:latin typeface="Consolas"/>
                <a:cs typeface="Consolas"/>
              </a:rPr>
              <a:t>(s</a:t>
            </a:r>
            <a:r>
              <a:rPr lang="en-US" sz="2000" dirty="0" smtClean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// contains key</a:t>
            </a:r>
            <a:endParaRPr lang="en-US" sz="20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If (</a:t>
            </a:r>
            <a:r>
              <a:rPr lang="en-US" sz="2000" dirty="0" err="1" smtClean="0">
                <a:latin typeface="Consolas"/>
                <a:cs typeface="Consolas"/>
              </a:rPr>
              <a:t>m.containsKey</a:t>
            </a:r>
            <a:r>
              <a:rPr lang="en-US" sz="2000" dirty="0" smtClean="0">
                <a:latin typeface="Consolas"/>
                <a:cs typeface="Consolas"/>
              </a:rPr>
              <a:t>(key))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m</a:t>
            </a:r>
            <a:r>
              <a:rPr lang="en-US" sz="2000" dirty="0" err="1" smtClean="0">
                <a:latin typeface="Consolas"/>
                <a:cs typeface="Consolas"/>
              </a:rPr>
              <a:t>.get</a:t>
            </a:r>
            <a:r>
              <a:rPr lang="en-US" sz="2000" dirty="0" smtClean="0">
                <a:latin typeface="Consolas"/>
                <a:cs typeface="Consolas"/>
              </a:rPr>
              <a:t>(key)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4258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common operation with collections is to iterate over their elements</a:t>
            </a:r>
          </a:p>
          <a:p>
            <a:r>
              <a:rPr lang="en-US" dirty="0" smtClean="0"/>
              <a:t>Interface </a:t>
            </a:r>
            <a:r>
              <a:rPr lang="en-US" dirty="0">
                <a:solidFill>
                  <a:srgbClr val="E46C0A"/>
                </a:solidFill>
              </a:rPr>
              <a:t>Iterator</a:t>
            </a:r>
            <a:r>
              <a:rPr lang="en-US" dirty="0"/>
              <a:t> provides a transparent means to cycle through all elements of a Collection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Keeps </a:t>
            </a:r>
            <a:r>
              <a:rPr lang="en-US" dirty="0">
                <a:solidFill>
                  <a:srgbClr val="E46C0A"/>
                </a:solidFill>
              </a:rPr>
              <a:t>track of last </a:t>
            </a:r>
            <a:r>
              <a:rPr lang="en-US" dirty="0" smtClean="0">
                <a:solidFill>
                  <a:srgbClr val="E46C0A"/>
                </a:solidFill>
              </a:rPr>
              <a:t>visited </a:t>
            </a:r>
            <a:r>
              <a:rPr lang="en-US" dirty="0" smtClean="0"/>
              <a:t>element </a:t>
            </a:r>
            <a:r>
              <a:rPr lang="en-US" dirty="0"/>
              <a:t>of the related collection</a:t>
            </a:r>
          </a:p>
          <a:p>
            <a:r>
              <a:rPr lang="en-US" dirty="0" smtClean="0"/>
              <a:t>Each </a:t>
            </a:r>
            <a:r>
              <a:rPr lang="en-US" dirty="0"/>
              <a:t>time the current element is queried, </a:t>
            </a:r>
            <a:r>
              <a:rPr lang="en-US" dirty="0">
                <a:solidFill>
                  <a:srgbClr val="E46C0A"/>
                </a:solidFill>
              </a:rPr>
              <a:t>it moves on automatically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93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hasNext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Object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3994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List&lt;</a:t>
            </a:r>
            <a:r>
              <a:rPr lang="en-US" sz="1800" dirty="0">
                <a:latin typeface="Consolas"/>
                <a:cs typeface="Consolas"/>
              </a:rPr>
              <a:t>Person&gt; </a:t>
            </a:r>
            <a:r>
              <a:rPr lang="en-US" sz="1800" dirty="0" err="1" smtClean="0">
                <a:latin typeface="Consolas"/>
                <a:cs typeface="Consolas"/>
              </a:rPr>
              <a:t>pl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>
                <a:latin typeface="Consolas"/>
                <a:cs typeface="Consolas"/>
              </a:rPr>
              <a:t>new </a:t>
            </a:r>
            <a:r>
              <a:rPr lang="en-US" sz="1800" dirty="0" err="1" smtClean="0">
                <a:latin typeface="Consolas"/>
                <a:cs typeface="Consolas"/>
              </a:rPr>
              <a:t>ArrayList</a:t>
            </a:r>
            <a:r>
              <a:rPr lang="en-US" sz="1800" dirty="0">
                <a:latin typeface="Consolas"/>
                <a:cs typeface="Consolas"/>
              </a:rPr>
              <a:t>&lt;Person&gt;()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it-IT" sz="18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/* C style */</a:t>
            </a:r>
            <a:endParaRPr lang="mr-IN" sz="18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for 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 = 0; 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 &lt; </a:t>
            </a:r>
            <a:r>
              <a:rPr lang="en-US" sz="1800" dirty="0" err="1" smtClean="0">
                <a:latin typeface="Consolas"/>
                <a:cs typeface="Consolas"/>
              </a:rPr>
              <a:t>pl.size</a:t>
            </a:r>
            <a:r>
              <a:rPr lang="en-US" sz="1800" dirty="0" smtClean="0">
                <a:latin typeface="Consolas"/>
                <a:cs typeface="Consolas"/>
              </a:rPr>
              <a:t>; 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System.out.println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pl.get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))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/* Java style */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for (Person p : </a:t>
            </a:r>
            <a:r>
              <a:rPr lang="en-US" sz="1800" dirty="0" err="1" smtClean="0">
                <a:latin typeface="Consolas"/>
                <a:cs typeface="Consolas"/>
              </a:rPr>
              <a:t>pl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System.out.println</a:t>
            </a:r>
            <a:r>
              <a:rPr lang="en-US" sz="1800" dirty="0" smtClean="0">
                <a:latin typeface="Consolas"/>
                <a:cs typeface="Consolas"/>
              </a:rPr>
              <a:t>(p); 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/* Iterator style */</a:t>
            </a:r>
            <a:endParaRPr lang="en-US" sz="18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for</a:t>
            </a:r>
            <a:r>
              <a:rPr lang="en-US" sz="1800" dirty="0">
                <a:latin typeface="Consolas"/>
                <a:cs typeface="Consolas"/>
              </a:rPr>
              <a:t>(Iterator&lt;Person&gt; 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pl.iterator</a:t>
            </a:r>
            <a:r>
              <a:rPr lang="en-US" sz="1800" dirty="0">
                <a:latin typeface="Consolas"/>
                <a:cs typeface="Consolas"/>
              </a:rPr>
              <a:t>(); </a:t>
            </a:r>
            <a:r>
              <a:rPr lang="en-US" sz="1800" dirty="0" err="1">
                <a:latin typeface="Consolas"/>
                <a:cs typeface="Consolas"/>
              </a:rPr>
              <a:t>i.hasNext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smtClean="0">
                <a:latin typeface="Consolas"/>
                <a:cs typeface="Consolas"/>
              </a:rPr>
              <a:t>);) {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Person </a:t>
            </a:r>
            <a:r>
              <a:rPr lang="en-US" sz="1800" dirty="0">
                <a:latin typeface="Consolas"/>
                <a:cs typeface="Consolas"/>
              </a:rPr>
              <a:t>p = </a:t>
            </a:r>
            <a:r>
              <a:rPr lang="en-US" sz="1800" dirty="0" err="1">
                <a:latin typeface="Consolas"/>
                <a:cs typeface="Consolas"/>
              </a:rPr>
              <a:t>i.next</a:t>
            </a:r>
            <a:r>
              <a:rPr lang="en-US" sz="1800" dirty="0">
                <a:latin typeface="Consolas"/>
                <a:cs typeface="Consolas"/>
              </a:rPr>
              <a:t>()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System.out.println</a:t>
            </a:r>
            <a:r>
              <a:rPr lang="en-US" sz="1800" dirty="0">
                <a:latin typeface="Consolas"/>
                <a:cs typeface="Consolas"/>
              </a:rPr>
              <a:t>(p)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E46C0A"/>
                </a:solidFill>
                <a:latin typeface="Consolas"/>
                <a:cs typeface="Consolas"/>
              </a:rPr>
              <a:t>/* </a:t>
            </a: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While </a:t>
            </a:r>
            <a:r>
              <a:rPr lang="en-US" sz="1800" b="1" dirty="0">
                <a:solidFill>
                  <a:srgbClr val="E46C0A"/>
                </a:solidFill>
                <a:latin typeface="Consolas"/>
                <a:cs typeface="Consolas"/>
              </a:rPr>
              <a:t>style *</a:t>
            </a:r>
            <a:r>
              <a:rPr lang="en-US" sz="1800" b="1" dirty="0" smtClean="0">
                <a:solidFill>
                  <a:srgbClr val="E46C0A"/>
                </a:solidFill>
                <a:latin typeface="Consolas"/>
                <a:cs typeface="Consolas"/>
              </a:rPr>
              <a:t>/</a:t>
            </a:r>
            <a:endParaRPr lang="en-US" sz="1800" b="1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Iterator 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pl.iterator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w</a:t>
            </a:r>
            <a:r>
              <a:rPr lang="en-US" sz="1800" dirty="0" smtClean="0">
                <a:latin typeface="Consolas"/>
                <a:cs typeface="Consolas"/>
              </a:rPr>
              <a:t>hile (</a:t>
            </a:r>
            <a:r>
              <a:rPr lang="en-US" sz="1800" dirty="0" err="1">
                <a:latin typeface="Consolas"/>
                <a:cs typeface="Consolas"/>
              </a:rPr>
              <a:t>i.hasNext</a:t>
            </a:r>
            <a:r>
              <a:rPr lang="en-US" sz="1800" dirty="0">
                <a:latin typeface="Consolas"/>
                <a:cs typeface="Consolas"/>
              </a:rPr>
              <a:t>()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 smtClean="0">
                <a:latin typeface="Consolas"/>
                <a:cs typeface="Consolas"/>
              </a:rPr>
              <a:t>System.out.println</a:t>
            </a:r>
            <a:r>
              <a:rPr lang="en-US" sz="1800" dirty="0" smtClean="0">
                <a:latin typeface="Consolas"/>
                <a:cs typeface="Consolas"/>
              </a:rPr>
              <a:t>((Person)</a:t>
            </a:r>
            <a:r>
              <a:rPr lang="en-US" sz="1800" dirty="0" err="1" smtClean="0">
                <a:latin typeface="Consolas"/>
                <a:cs typeface="Consolas"/>
              </a:rPr>
              <a:t>i.next</a:t>
            </a:r>
            <a:r>
              <a:rPr lang="en-US" sz="1800" dirty="0" smtClean="0">
                <a:latin typeface="Consolas"/>
                <a:cs typeface="Consolas"/>
              </a:rPr>
              <a:t>())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9878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iterator for lists that allows the programmer to </a:t>
            </a:r>
            <a:r>
              <a:rPr lang="en-US" dirty="0">
                <a:solidFill>
                  <a:srgbClr val="E46C0A"/>
                </a:solidFill>
              </a:rPr>
              <a:t>traverse the list in either direction</a:t>
            </a:r>
            <a:r>
              <a:rPr lang="en-US" dirty="0"/>
              <a:t>, </a:t>
            </a:r>
            <a:r>
              <a:rPr lang="en-US" dirty="0" smtClean="0">
                <a:solidFill>
                  <a:srgbClr val="E46C0A"/>
                </a:solidFill>
              </a:rPr>
              <a:t>modify </a:t>
            </a:r>
            <a:r>
              <a:rPr lang="en-US" dirty="0">
                <a:solidFill>
                  <a:srgbClr val="E46C0A"/>
                </a:solidFill>
              </a:rPr>
              <a:t>the list during iteration</a:t>
            </a:r>
            <a:r>
              <a:rPr lang="en-US" dirty="0"/>
              <a:t>, and obtain the iterator's current position in the list.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ListIterator</a:t>
            </a:r>
            <a:r>
              <a:rPr lang="en-US" dirty="0"/>
              <a:t> has no current element; its cursor position always lies between the element that would be returned by a call to previous() and the element that would be returned by a call to next().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96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Resizable </a:t>
            </a:r>
            <a:r>
              <a:rPr lang="en-US" dirty="0"/>
              <a:t>Array ~O(n)</a:t>
            </a:r>
          </a:p>
        </p:txBody>
      </p:sp>
      <p:pic>
        <p:nvPicPr>
          <p:cNvPr id="4" name="Content Placeholder 3" descr="Dynamic-Ta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65" r="-22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0906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boolean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hasNext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err="1">
                <a:latin typeface="Consolas"/>
                <a:cs typeface="Consolas"/>
              </a:rPr>
              <a:t>b</a:t>
            </a:r>
            <a:r>
              <a:rPr lang="en-US" dirty="0" err="1" smtClean="0">
                <a:latin typeface="Consolas"/>
                <a:cs typeface="Consolas"/>
              </a:rPr>
              <a:t>oolean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hasPrevious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o</a:t>
            </a:r>
            <a:r>
              <a:rPr lang="en-US" dirty="0" smtClean="0">
                <a:latin typeface="Consolas"/>
                <a:cs typeface="Consolas"/>
              </a:rPr>
              <a:t>bject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next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>
                <a:latin typeface="Consolas"/>
                <a:cs typeface="Consolas"/>
              </a:rPr>
              <a:t>o</a:t>
            </a:r>
            <a:r>
              <a:rPr lang="en-US" dirty="0" smtClean="0">
                <a:latin typeface="Consolas"/>
                <a:cs typeface="Consolas"/>
              </a:rPr>
              <a:t>bject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previous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add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v</a:t>
            </a:r>
            <a:r>
              <a:rPr lang="en-US" dirty="0" smtClean="0">
                <a:latin typeface="Consolas"/>
                <a:cs typeface="Consolas"/>
              </a:rPr>
              <a:t>oid </a:t>
            </a:r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set</a:t>
            </a:r>
            <a:r>
              <a:rPr lang="en-US" dirty="0" smtClean="0">
                <a:latin typeface="Consolas"/>
                <a:cs typeface="Consolas"/>
              </a:rPr>
              <a:t>() </a:t>
            </a:r>
          </a:p>
          <a:p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remove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nextIndex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previousIndex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8486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smtClean="0"/>
              <a:t>unsafe to </a:t>
            </a:r>
            <a:r>
              <a:rPr lang="en-US" dirty="0">
                <a:solidFill>
                  <a:srgbClr val="E46C0A"/>
                </a:solidFill>
              </a:rPr>
              <a:t>iterate</a:t>
            </a:r>
            <a:r>
              <a:rPr lang="en-US" dirty="0"/>
              <a:t> over a collection you are </a:t>
            </a:r>
            <a:r>
              <a:rPr lang="en-US" dirty="0">
                <a:solidFill>
                  <a:srgbClr val="E46C0A"/>
                </a:solidFill>
              </a:rPr>
              <a:t>modifying</a:t>
            </a:r>
            <a:r>
              <a:rPr lang="en-US" dirty="0"/>
              <a:t> (add/del) at the same </a:t>
            </a:r>
            <a:r>
              <a:rPr lang="en-US" dirty="0" smtClean="0"/>
              <a:t>time!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E46C0A"/>
                </a:solidFill>
              </a:rPr>
              <a:t>Unless</a:t>
            </a:r>
            <a:r>
              <a:rPr lang="en-US" dirty="0" smtClean="0"/>
              <a:t> you </a:t>
            </a:r>
            <a:r>
              <a:rPr lang="en-US" dirty="0"/>
              <a:t>are using the iterator methods</a:t>
            </a:r>
          </a:p>
          <a:p>
            <a:pPr lvl="1"/>
            <a:r>
              <a:rPr lang="en-US" b="1" dirty="0" err="1" smtClean="0"/>
              <a:t>Iterator.remove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b="1" dirty="0" err="1" smtClean="0"/>
              <a:t>ListIterator.add</a:t>
            </a:r>
            <a:r>
              <a:rPr lang="en-US" b="1" dirty="0"/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75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List&lt;Integer&gt; </a:t>
            </a:r>
            <a:r>
              <a:rPr lang="en-US" sz="1600" dirty="0" smtClean="0">
                <a:latin typeface="Consolas"/>
                <a:cs typeface="Consolas"/>
              </a:rPr>
              <a:t>l = new </a:t>
            </a:r>
            <a:r>
              <a:rPr lang="en-US" sz="1600" dirty="0" err="1">
                <a:latin typeface="Consolas"/>
                <a:cs typeface="Consolas"/>
              </a:rPr>
              <a:t>LinkedList</a:t>
            </a:r>
            <a:r>
              <a:rPr lang="en-US" sz="16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l.add</a:t>
            </a:r>
            <a:r>
              <a:rPr lang="en-US" sz="1600" dirty="0">
                <a:latin typeface="Consolas"/>
                <a:cs typeface="Consolas"/>
              </a:rPr>
              <a:t>(new Integer(10));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l.add</a:t>
            </a:r>
            <a:r>
              <a:rPr lang="en-US" sz="1600" dirty="0">
                <a:latin typeface="Consolas"/>
                <a:cs typeface="Consolas"/>
              </a:rPr>
              <a:t>(new Integer(11));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l.add</a:t>
            </a:r>
            <a:r>
              <a:rPr lang="en-US" sz="1600" dirty="0">
                <a:latin typeface="Consolas"/>
                <a:cs typeface="Consolas"/>
              </a:rPr>
              <a:t>(new Integer(13));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l.add</a:t>
            </a:r>
            <a:r>
              <a:rPr lang="en-US" sz="1600" dirty="0">
                <a:latin typeface="Consolas"/>
                <a:cs typeface="Consolas"/>
              </a:rPr>
              <a:t>(new Integer(20))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count = 0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for (Iterator</a:t>
            </a:r>
            <a:r>
              <a:rPr lang="en-US" sz="1600" dirty="0" smtClean="0">
                <a:latin typeface="Consolas"/>
                <a:cs typeface="Consolas"/>
              </a:rPr>
              <a:t>&lt;Integer&gt;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 smtClean="0">
                <a:latin typeface="Consolas"/>
                <a:cs typeface="Consolas"/>
              </a:rPr>
              <a:t>l.iterator</a:t>
            </a:r>
            <a:r>
              <a:rPr lang="en-US" sz="1600" dirty="0">
                <a:latin typeface="Consolas"/>
                <a:cs typeface="Consolas"/>
              </a:rPr>
              <a:t>()</a:t>
            </a:r>
            <a:r>
              <a:rPr lang="en-US" sz="1600" dirty="0" smtClean="0">
                <a:latin typeface="Consolas"/>
                <a:cs typeface="Consolas"/>
              </a:rPr>
              <a:t>; </a:t>
            </a:r>
            <a:r>
              <a:rPr lang="en-US" sz="1600" dirty="0" err="1" smtClean="0">
                <a:latin typeface="Consolas"/>
                <a:cs typeface="Consolas"/>
              </a:rPr>
              <a:t>itr.hasNext</a:t>
            </a:r>
            <a:r>
              <a:rPr lang="en-US" sz="1600" dirty="0">
                <a:latin typeface="Consolas"/>
                <a:cs typeface="Consolas"/>
              </a:rPr>
              <a:t>()</a:t>
            </a:r>
            <a:r>
              <a:rPr lang="en-US" sz="1600" dirty="0" smtClean="0">
                <a:latin typeface="Consolas"/>
                <a:cs typeface="Consolas"/>
              </a:rPr>
              <a:t>;){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i.next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if (count++ == 1) </a:t>
            </a:r>
            <a:r>
              <a:rPr lang="en-US" sz="1600" dirty="0" err="1" smtClean="0">
                <a:solidFill>
                  <a:srgbClr val="E46C0A"/>
                </a:solidFill>
                <a:latin typeface="Consolas"/>
                <a:cs typeface="Consolas"/>
              </a:rPr>
              <a:t>l.remove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(count)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	if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(count++ == 2) </a:t>
            </a:r>
            <a:r>
              <a:rPr lang="en-US" sz="1600" dirty="0" err="1">
                <a:solidFill>
                  <a:srgbClr val="E46C0A"/>
                </a:solidFill>
                <a:latin typeface="Consolas"/>
                <a:cs typeface="Consolas"/>
              </a:rPr>
              <a:t>l.add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(new Integer(22))</a:t>
            </a:r>
            <a:r>
              <a:rPr lang="en-US" sz="1600" dirty="0" smtClean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	</a:t>
            </a:r>
            <a:r>
              <a:rPr lang="en-US" sz="1600" b="1" dirty="0" smtClean="0">
                <a:solidFill>
                  <a:srgbClr val="E46C0A"/>
                </a:solidFill>
                <a:latin typeface="Consolas"/>
                <a:cs typeface="Consolas"/>
              </a:rPr>
              <a:t>// Wrong! We modify the list while iterating</a:t>
            </a:r>
            <a:endParaRPr lang="en-US" sz="1600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327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List&lt;Integer&gt; l = new </a:t>
            </a:r>
            <a:r>
              <a:rPr lang="en-US" sz="2000" dirty="0" err="1"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Integer(10));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Integer(11));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Integer(13));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Integer(20));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count </a:t>
            </a:r>
            <a:r>
              <a:rPr lang="en-US" sz="2000" dirty="0">
                <a:latin typeface="Consolas"/>
                <a:cs typeface="Consolas"/>
              </a:rPr>
              <a:t>= 0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 (Iterator&lt;Integer&gt;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l.iterator</a:t>
            </a:r>
            <a:r>
              <a:rPr lang="en-US" sz="2000" dirty="0">
                <a:latin typeface="Consolas"/>
                <a:cs typeface="Consolas"/>
              </a:rPr>
              <a:t>(); </a:t>
            </a:r>
            <a:r>
              <a:rPr lang="en-US" sz="2000" dirty="0" err="1">
                <a:latin typeface="Consolas"/>
                <a:cs typeface="Consolas"/>
              </a:rPr>
              <a:t>itr.hasNext</a:t>
            </a:r>
            <a:r>
              <a:rPr lang="en-US" sz="2000" dirty="0">
                <a:latin typeface="Consolas"/>
                <a:cs typeface="Consolas"/>
              </a:rPr>
              <a:t>();){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i.next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if (count++ == 1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)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i.remove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()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437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List&lt;Integer&gt; l = new </a:t>
            </a:r>
            <a:r>
              <a:rPr lang="en-US" sz="2000" dirty="0" err="1"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Integer(10));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Integer(11));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Integer(13));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l.add</a:t>
            </a:r>
            <a:r>
              <a:rPr lang="en-US" sz="2000" dirty="0">
                <a:latin typeface="Consolas"/>
                <a:cs typeface="Consolas"/>
              </a:rPr>
              <a:t>(new Integer(20));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count </a:t>
            </a:r>
            <a:r>
              <a:rPr lang="en-US" sz="2000" dirty="0">
                <a:latin typeface="Consolas"/>
                <a:cs typeface="Consolas"/>
              </a:rPr>
              <a:t>= 0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 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ListIterator</a:t>
            </a:r>
            <a:r>
              <a:rPr lang="en-US" sz="2000" dirty="0">
                <a:latin typeface="Consolas"/>
                <a:cs typeface="Consolas"/>
              </a:rPr>
              <a:t>&lt;Integer&gt;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l.listIterator</a:t>
            </a:r>
            <a:r>
              <a:rPr lang="en-US" sz="2000" dirty="0">
                <a:latin typeface="Consolas"/>
                <a:cs typeface="Consolas"/>
              </a:rPr>
              <a:t>(); </a:t>
            </a:r>
            <a:r>
              <a:rPr lang="en-US" sz="2000" dirty="0" err="1">
                <a:latin typeface="Consolas"/>
                <a:cs typeface="Consolas"/>
              </a:rPr>
              <a:t>itr.hasNext</a:t>
            </a:r>
            <a:r>
              <a:rPr lang="en-US" sz="2000" dirty="0">
                <a:latin typeface="Consolas"/>
                <a:cs typeface="Consolas"/>
              </a:rPr>
              <a:t>();){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i.next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if (count++ ==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2)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i.add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(new Integer(22))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637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interface Comparable&lt;T</a:t>
            </a:r>
            <a:r>
              <a:rPr lang="en-US" sz="2400" dirty="0" smtClean="0">
                <a:latin typeface="Consolas"/>
                <a:cs typeface="Consolas"/>
              </a:rPr>
              <a:t>&gt;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public </a:t>
            </a:r>
            <a:r>
              <a:rPr lang="en-US" sz="2400" dirty="0" err="1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compareTo</a:t>
            </a:r>
            <a:r>
              <a:rPr lang="en-US" sz="2400" dirty="0">
                <a:latin typeface="Consolas"/>
                <a:cs typeface="Consolas"/>
              </a:rPr>
              <a:t>(T </a:t>
            </a:r>
            <a:r>
              <a:rPr lang="en-US" sz="2400" dirty="0" err="1">
                <a:latin typeface="Consolas"/>
                <a:cs typeface="Consolas"/>
              </a:rPr>
              <a:t>obj</a:t>
            </a:r>
            <a:r>
              <a:rPr lang="en-US" sz="2400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endParaRPr lang="en-US" sz="2400" dirty="0"/>
          </a:p>
          <a:p>
            <a:r>
              <a:rPr lang="en-US" sz="2400" dirty="0" smtClean="0"/>
              <a:t>Compares </a:t>
            </a:r>
            <a:r>
              <a:rPr lang="en-US" sz="2400" dirty="0"/>
              <a:t>the receiving object with the specified </a:t>
            </a:r>
            <a:r>
              <a:rPr lang="en-US" sz="2400" dirty="0" smtClean="0"/>
              <a:t>object </a:t>
            </a:r>
            <a:endParaRPr lang="en-US" sz="2400" dirty="0"/>
          </a:p>
          <a:p>
            <a:r>
              <a:rPr lang="en-US" sz="2400" dirty="0" smtClean="0"/>
              <a:t>Return </a:t>
            </a:r>
            <a:r>
              <a:rPr lang="en-US" sz="2400" dirty="0"/>
              <a:t>value must be:</a:t>
            </a:r>
          </a:p>
          <a:p>
            <a:pPr lvl="1"/>
            <a:r>
              <a:rPr lang="en-US" sz="2000" dirty="0" smtClean="0"/>
              <a:t>&lt; 0 </a:t>
            </a:r>
            <a:r>
              <a:rPr lang="en-US" sz="2000" dirty="0"/>
              <a:t>if </a:t>
            </a:r>
            <a:r>
              <a:rPr lang="en-US" sz="2000" b="1" i="1" dirty="0" smtClean="0"/>
              <a:t>this </a:t>
            </a:r>
            <a:r>
              <a:rPr lang="en-US" sz="2000" dirty="0" smtClean="0"/>
              <a:t>precedes </a:t>
            </a:r>
            <a:r>
              <a:rPr lang="en-US" sz="2000" b="1" i="1" dirty="0" err="1"/>
              <a:t>obj</a:t>
            </a:r>
            <a:endParaRPr lang="en-US" sz="2000" dirty="0"/>
          </a:p>
          <a:p>
            <a:pPr lvl="1"/>
            <a:r>
              <a:rPr lang="en-US" sz="2000" dirty="0" smtClean="0"/>
              <a:t>== 0 </a:t>
            </a:r>
            <a:r>
              <a:rPr lang="en-US" sz="2000" dirty="0"/>
              <a:t>if </a:t>
            </a:r>
            <a:r>
              <a:rPr lang="en-US" sz="2000" b="1" i="1" dirty="0" smtClean="0"/>
              <a:t>this </a:t>
            </a:r>
            <a:r>
              <a:rPr lang="en-US" sz="2000" dirty="0" smtClean="0"/>
              <a:t>has </a:t>
            </a:r>
            <a:r>
              <a:rPr lang="en-US" sz="2000" dirty="0"/>
              <a:t>the same order as </a:t>
            </a:r>
            <a:r>
              <a:rPr lang="en-US" sz="2000" b="1" i="1" dirty="0" err="1"/>
              <a:t>obj</a:t>
            </a:r>
            <a:endParaRPr lang="en-US" sz="2000" dirty="0"/>
          </a:p>
          <a:p>
            <a:pPr lvl="1"/>
            <a:r>
              <a:rPr lang="en-US" sz="2000" dirty="0" smtClean="0"/>
              <a:t>&gt; 0 </a:t>
            </a:r>
            <a:r>
              <a:rPr lang="en-US" sz="2000" dirty="0"/>
              <a:t>if </a:t>
            </a:r>
            <a:r>
              <a:rPr lang="en-US" sz="2000" b="1" i="1" dirty="0" smtClean="0"/>
              <a:t>this </a:t>
            </a:r>
            <a:r>
              <a:rPr lang="en-US" sz="2000" dirty="0" smtClean="0"/>
              <a:t>follows </a:t>
            </a:r>
            <a:r>
              <a:rPr lang="en-US" sz="2000" b="1" i="1" dirty="0" err="1"/>
              <a:t>obj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497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interface is implemented by language common types in packages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java.lang</a:t>
            </a:r>
            <a:r>
              <a:rPr lang="en-US" dirty="0" smtClean="0"/>
              <a:t> and </a:t>
            </a:r>
            <a:r>
              <a:rPr lang="en-US" dirty="0" err="1">
                <a:solidFill>
                  <a:srgbClr val="E46C0A"/>
                </a:solidFill>
              </a:rPr>
              <a:t>java.util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 smtClean="0"/>
              <a:t>String </a:t>
            </a:r>
            <a:r>
              <a:rPr lang="en-US" dirty="0"/>
              <a:t>objects are lexicographically ordered</a:t>
            </a:r>
          </a:p>
          <a:p>
            <a:pPr lvl="1"/>
            <a:r>
              <a:rPr lang="en-US" dirty="0" smtClean="0"/>
              <a:t>Date </a:t>
            </a:r>
            <a:r>
              <a:rPr lang="en-US" dirty="0"/>
              <a:t>objects are chronologically ordered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and sub-classes are ordered numerically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2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the following class: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500" dirty="0" smtClean="0">
                <a:latin typeface="Consolas"/>
                <a:cs typeface="Consolas"/>
              </a:rPr>
              <a:t>class Person {</a:t>
            </a:r>
          </a:p>
          <a:p>
            <a:pPr marL="457200" lvl="1" indent="0">
              <a:buNone/>
            </a:pPr>
            <a:r>
              <a:rPr lang="en-US" sz="2500" dirty="0">
                <a:latin typeface="Consolas"/>
                <a:cs typeface="Consolas"/>
              </a:rPr>
              <a:t>p</a:t>
            </a:r>
            <a:r>
              <a:rPr lang="en-US" sz="2500" dirty="0" smtClean="0">
                <a:latin typeface="Consolas"/>
                <a:cs typeface="Consolas"/>
              </a:rPr>
              <a:t>rotected String name;</a:t>
            </a:r>
          </a:p>
          <a:p>
            <a:pPr marL="457200" lvl="1" indent="0">
              <a:buNone/>
            </a:pPr>
            <a:r>
              <a:rPr lang="en-US" sz="2500" dirty="0">
                <a:latin typeface="Consolas"/>
                <a:cs typeface="Consolas"/>
              </a:rPr>
              <a:t>protected </a:t>
            </a:r>
            <a:r>
              <a:rPr lang="en-US" sz="2500" dirty="0" smtClean="0">
                <a:latin typeface="Consolas"/>
                <a:cs typeface="Consolas"/>
              </a:rPr>
              <a:t>String surname;</a:t>
            </a:r>
          </a:p>
          <a:p>
            <a:pPr marL="457200" lvl="1" indent="0">
              <a:buNone/>
            </a:pPr>
            <a:r>
              <a:rPr lang="en-US" sz="2500" dirty="0">
                <a:latin typeface="Consolas"/>
                <a:cs typeface="Consolas"/>
              </a:rPr>
              <a:t>protected </a:t>
            </a:r>
            <a:r>
              <a:rPr lang="en-US" sz="2500" dirty="0" smtClean="0">
                <a:latin typeface="Consolas"/>
                <a:cs typeface="Consolas"/>
              </a:rPr>
              <a:t>Integer name;</a:t>
            </a:r>
          </a:p>
          <a:p>
            <a:pPr marL="457200" lvl="1" indent="0">
              <a:buNone/>
            </a:pPr>
            <a:r>
              <a:rPr lang="mr-IN" sz="2500" dirty="0" smtClean="0">
                <a:latin typeface="Consolas"/>
                <a:cs typeface="Consolas"/>
              </a:rPr>
              <a:t>…</a:t>
            </a:r>
            <a:endParaRPr lang="en-US" sz="2500" dirty="0" smtClean="0">
              <a:latin typeface="Consolas"/>
              <a:cs typeface="Consolas"/>
            </a:endParaRPr>
          </a:p>
          <a:p>
            <a:pPr marL="57150" indent="0">
              <a:buNone/>
            </a:pPr>
            <a:r>
              <a:rPr lang="en-US" sz="25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874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How to define an ordering upon </a:t>
            </a:r>
            <a:r>
              <a:rPr lang="en-US" dirty="0" smtClean="0"/>
              <a:t>Person objects </a:t>
            </a:r>
            <a:r>
              <a:rPr lang="en-US" dirty="0"/>
              <a:t>according to the “natural alphabetic order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Person </a:t>
            </a:r>
            <a:r>
              <a:rPr lang="en-US" sz="2200" dirty="0" smtClean="0">
                <a:solidFill>
                  <a:srgbClr val="E46C0A"/>
                </a:solidFill>
                <a:latin typeface="Consolas"/>
                <a:cs typeface="Consolas"/>
              </a:rPr>
              <a:t>implements Comparable&lt;Person&gt; </a:t>
            </a:r>
            <a:r>
              <a:rPr lang="en-US" sz="2200" dirty="0" smtClean="0">
                <a:latin typeface="Consolas"/>
                <a:cs typeface="Consolas"/>
              </a:rPr>
              <a:t>{</a:t>
            </a:r>
            <a:endParaRPr lang="en-US" sz="22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protected String </a:t>
            </a:r>
            <a:r>
              <a:rPr lang="en-US" sz="2200" dirty="0" err="1" smtClean="0">
                <a:latin typeface="Consolas"/>
                <a:cs typeface="Consolas"/>
              </a:rPr>
              <a:t>firstName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protected String </a:t>
            </a:r>
            <a:r>
              <a:rPr lang="en-US" sz="2200" dirty="0" err="1" smtClean="0">
                <a:latin typeface="Consolas"/>
                <a:cs typeface="Consolas"/>
              </a:rPr>
              <a:t>last</a:t>
            </a:r>
            <a:r>
              <a:rPr lang="en-US" sz="2200" dirty="0" err="1" smtClean="0">
                <a:latin typeface="Consolas"/>
                <a:cs typeface="Consolas"/>
              </a:rPr>
              <a:t>name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mr-IN" sz="2200" dirty="0" smtClean="0">
                <a:latin typeface="Consolas"/>
                <a:cs typeface="Consolas"/>
              </a:rPr>
              <a:t>…</a:t>
            </a:r>
            <a:endParaRPr lang="it-IT" sz="2200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it-IT" sz="2200" dirty="0">
                <a:solidFill>
                  <a:srgbClr val="E46C0A"/>
                </a:solidFill>
                <a:latin typeface="Consolas"/>
                <a:cs typeface="Consolas"/>
              </a:rPr>
              <a:t>p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ublic </a:t>
            </a:r>
            <a:r>
              <a:rPr lang="it-IT" sz="2200" dirty="0" err="1" smtClean="0">
                <a:solidFill>
                  <a:srgbClr val="E46C0A"/>
                </a:solidFill>
                <a:latin typeface="Consolas"/>
                <a:cs typeface="Consolas"/>
              </a:rPr>
              <a:t>int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2200" dirty="0" err="1" smtClean="0">
                <a:solidFill>
                  <a:srgbClr val="E46C0A"/>
                </a:solidFill>
                <a:latin typeface="Consolas"/>
                <a:cs typeface="Consolas"/>
              </a:rPr>
              <a:t>compareTo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(</a:t>
            </a:r>
            <a:r>
              <a:rPr lang="it-IT" sz="2200" dirty="0" err="1" smtClean="0">
                <a:solidFill>
                  <a:srgbClr val="E46C0A"/>
                </a:solidFill>
                <a:latin typeface="Consolas"/>
                <a:cs typeface="Consolas"/>
              </a:rPr>
              <a:t>Student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2200" dirty="0" err="1" smtClean="0">
                <a:solidFill>
                  <a:srgbClr val="E46C0A"/>
                </a:solidFill>
                <a:latin typeface="Consolas"/>
                <a:cs typeface="Consolas"/>
              </a:rPr>
              <a:t>s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  <a:r>
              <a:rPr lang="mr-IN" sz="2200" dirty="0" smtClean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2200" dirty="0" smtClean="0">
                <a:solidFill>
                  <a:srgbClr val="E46C0A"/>
                </a:solidFill>
                <a:latin typeface="Consolas"/>
                <a:cs typeface="Consolas"/>
              </a:rPr>
              <a:t>}</a:t>
            </a:r>
            <a:endParaRPr lang="en-US" sz="22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5715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128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compareTo</a:t>
            </a:r>
            <a:r>
              <a:rPr lang="en-US" sz="2400" dirty="0">
                <a:latin typeface="Consolas"/>
                <a:cs typeface="Consolas"/>
              </a:rPr>
              <a:t>(Student </a:t>
            </a:r>
            <a:r>
              <a:rPr lang="en-US" sz="2400" dirty="0" smtClean="0">
                <a:latin typeface="Consolas"/>
                <a:cs typeface="Consolas"/>
              </a:rPr>
              <a:t>s)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// order by surname</a:t>
            </a:r>
            <a:endParaRPr lang="en-US" sz="24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cmp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lastName.compareTo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s.lastName</a:t>
            </a:r>
            <a:r>
              <a:rPr lang="en-US" sz="2400" dirty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mr-IN" sz="2400" dirty="0" smtClean="0">
                <a:latin typeface="Consolas"/>
                <a:cs typeface="Consolas"/>
              </a:rPr>
              <a:t>if(</a:t>
            </a:r>
            <a:r>
              <a:rPr lang="it-IT" sz="2400" dirty="0" err="1" smtClean="0">
                <a:latin typeface="Consolas"/>
                <a:cs typeface="Consolas"/>
              </a:rPr>
              <a:t>cmp</a:t>
            </a:r>
            <a:r>
              <a:rPr lang="it-IT" sz="2400" dirty="0" smtClean="0">
                <a:latin typeface="Consolas"/>
                <a:cs typeface="Consolas"/>
              </a:rPr>
              <a:t> </a:t>
            </a:r>
            <a:r>
              <a:rPr lang="it-IT" sz="2400" dirty="0">
                <a:latin typeface="Consolas"/>
                <a:cs typeface="Consolas"/>
              </a:rPr>
              <a:t>=</a:t>
            </a:r>
            <a:r>
              <a:rPr lang="mr-IN" sz="2400" dirty="0" smtClean="0">
                <a:latin typeface="Consolas"/>
                <a:cs typeface="Consolas"/>
              </a:rPr>
              <a:t>=</a:t>
            </a:r>
            <a:r>
              <a:rPr lang="it-IT" sz="2400" dirty="0" smtClean="0">
                <a:latin typeface="Consolas"/>
                <a:cs typeface="Consolas"/>
              </a:rPr>
              <a:t> </a:t>
            </a:r>
            <a:r>
              <a:rPr lang="mr-IN" sz="2400" dirty="0" smtClean="0">
                <a:latin typeface="Consolas"/>
                <a:cs typeface="Consolas"/>
              </a:rPr>
              <a:t>0)</a:t>
            </a:r>
            <a:r>
              <a:rPr lang="it-IT" sz="24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</a:t>
            </a:r>
            <a:r>
              <a:rPr lang="it-IT" sz="2400" dirty="0" smtClean="0">
                <a:latin typeface="Consolas"/>
                <a:cs typeface="Consolas"/>
              </a:rPr>
              <a:t>	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if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equal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surnames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,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order</a:t>
            </a:r>
            <a:r>
              <a:rPr lang="it-IT" sz="2400" dirty="0" smtClean="0">
                <a:solidFill>
                  <a:srgbClr val="E46C0A"/>
                </a:solidFill>
                <a:latin typeface="Consolas"/>
                <a:cs typeface="Consolas"/>
              </a:rPr>
              <a:t> by </a:t>
            </a:r>
            <a:r>
              <a:rPr lang="it-IT" sz="2400" dirty="0" err="1" smtClean="0">
                <a:solidFill>
                  <a:srgbClr val="E46C0A"/>
                </a:solidFill>
                <a:latin typeface="Consolas"/>
                <a:cs typeface="Consolas"/>
              </a:rPr>
              <a:t>name</a:t>
            </a:r>
            <a:endParaRPr lang="it-IT" sz="2400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</a:t>
            </a:r>
            <a:r>
              <a:rPr lang="it-IT" sz="2400" dirty="0" smtClean="0">
                <a:latin typeface="Consolas"/>
                <a:cs typeface="Consolas"/>
              </a:rPr>
              <a:t>	</a:t>
            </a:r>
            <a:r>
              <a:rPr lang="it-IT" sz="2400" dirty="0" err="1" smtClean="0">
                <a:latin typeface="Consolas"/>
                <a:cs typeface="Consolas"/>
              </a:rPr>
              <a:t>cmp</a:t>
            </a:r>
            <a:r>
              <a:rPr lang="it-IT" sz="2400" dirty="0" smtClean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firstName.compareTo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s.firstName</a:t>
            </a:r>
            <a:r>
              <a:rPr lang="en-US" sz="2400" dirty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it-IT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</a:t>
            </a:r>
            <a:r>
              <a:rPr lang="en-US" sz="2400" dirty="0" smtClean="0">
                <a:latin typeface="Consolas"/>
                <a:cs typeface="Consolas"/>
              </a:rPr>
              <a:t>return </a:t>
            </a:r>
            <a:r>
              <a:rPr lang="it-IT" sz="2400" dirty="0" err="1" smtClean="0">
                <a:latin typeface="Consolas"/>
                <a:cs typeface="Consolas"/>
              </a:rPr>
              <a:t>cmp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 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98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 </a:t>
            </a:r>
            <a:r>
              <a:rPr lang="en-US" dirty="0"/>
              <a:t>~</a:t>
            </a:r>
            <a:r>
              <a:rPr lang="en-US" dirty="0" smtClean="0"/>
              <a:t>O(n)</a:t>
            </a:r>
            <a:endParaRPr lang="en-US" dirty="0"/>
          </a:p>
        </p:txBody>
      </p:sp>
      <p:pic>
        <p:nvPicPr>
          <p:cNvPr id="6" name="Content Placeholder 5" descr="LLdef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68" b="-247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9887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Comparator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public interface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Comparator&lt;T</a:t>
            </a:r>
            <a:r>
              <a:rPr lang="en-US" sz="2400" dirty="0" smtClean="0">
                <a:solidFill>
                  <a:srgbClr val="E46C0A"/>
                </a:solidFill>
                <a:latin typeface="Consolas"/>
                <a:cs typeface="Consolas"/>
              </a:rPr>
              <a:t>&gt;</a:t>
            </a:r>
            <a:r>
              <a:rPr lang="en-US" sz="24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compare(T o1, T o2);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nsolas"/>
              <a:cs typeface="Consolas"/>
            </a:endParaRPr>
          </a:p>
          <a:p>
            <a:r>
              <a:rPr lang="en-US" sz="2400" dirty="0" err="1">
                <a:solidFill>
                  <a:srgbClr val="E46C0A"/>
                </a:solidFill>
              </a:rPr>
              <a:t>java.util</a:t>
            </a:r>
            <a:endParaRPr lang="en-US" sz="2400" dirty="0">
              <a:solidFill>
                <a:srgbClr val="E46C0A"/>
              </a:solidFill>
            </a:endParaRPr>
          </a:p>
          <a:p>
            <a:r>
              <a:rPr lang="en-US" sz="2400" dirty="0" smtClean="0"/>
              <a:t>Compares </a:t>
            </a:r>
            <a:r>
              <a:rPr lang="en-US" sz="2400" dirty="0"/>
              <a:t>its two arguments</a:t>
            </a:r>
          </a:p>
          <a:p>
            <a:r>
              <a:rPr lang="en-US" sz="2400" dirty="0" smtClean="0"/>
              <a:t>Return </a:t>
            </a:r>
            <a:r>
              <a:rPr lang="en-US" sz="2400" dirty="0"/>
              <a:t>value must be</a:t>
            </a:r>
          </a:p>
          <a:p>
            <a:pPr lvl="1"/>
            <a:r>
              <a:rPr lang="en-US" sz="2000" dirty="0" smtClean="0"/>
              <a:t>&lt; 0 if </a:t>
            </a:r>
            <a:r>
              <a:rPr lang="en-US" sz="2000" b="1" dirty="0" smtClean="0"/>
              <a:t>o1 </a:t>
            </a:r>
            <a:r>
              <a:rPr lang="en-US" sz="2000" dirty="0" smtClean="0"/>
              <a:t>precedes </a:t>
            </a:r>
            <a:r>
              <a:rPr lang="en-US" sz="2000" b="1" dirty="0"/>
              <a:t>o2</a:t>
            </a:r>
            <a:endParaRPr lang="en-US" sz="2000" dirty="0"/>
          </a:p>
          <a:p>
            <a:pPr lvl="1"/>
            <a:r>
              <a:rPr lang="en-US" sz="2000" dirty="0" smtClean="0"/>
              <a:t>== 0 if </a:t>
            </a:r>
            <a:r>
              <a:rPr lang="en-US" sz="2000" b="1" dirty="0" smtClean="0"/>
              <a:t>o1 </a:t>
            </a:r>
            <a:r>
              <a:rPr lang="en-US" sz="2000" dirty="0" smtClean="0"/>
              <a:t>has </a:t>
            </a:r>
            <a:r>
              <a:rPr lang="en-US" sz="2000" dirty="0"/>
              <a:t>the same ordering as </a:t>
            </a:r>
            <a:r>
              <a:rPr lang="en-US" sz="2000" b="1" dirty="0"/>
              <a:t>o2</a:t>
            </a:r>
            <a:endParaRPr lang="en-US" sz="2000" dirty="0"/>
          </a:p>
          <a:p>
            <a:pPr lvl="1"/>
            <a:r>
              <a:rPr lang="en-US" sz="2000" dirty="0" smtClean="0"/>
              <a:t>&gt; 0 if </a:t>
            </a:r>
            <a:r>
              <a:rPr lang="en-US" sz="2000" b="1" dirty="0" smtClean="0"/>
              <a:t>o1 </a:t>
            </a:r>
            <a:r>
              <a:rPr lang="en-US" sz="2000" dirty="0" smtClean="0"/>
              <a:t>follows </a:t>
            </a:r>
            <a:r>
              <a:rPr lang="en-US" sz="2000" b="1" dirty="0"/>
              <a:t>o2</a:t>
            </a:r>
            <a:endParaRPr lang="en-US" sz="2000" dirty="0"/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7175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Comparator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</a:t>
            </a:r>
            <a:r>
              <a:rPr lang="en-US" sz="2000" dirty="0" smtClean="0">
                <a:latin typeface="Consolas"/>
                <a:cs typeface="Consolas"/>
              </a:rPr>
              <a:t>ublic class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StudentComparator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 implements Comparator&lt;Student&gt;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public 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compare(</a:t>
            </a:r>
            <a:r>
              <a:rPr lang="en-US" sz="2000" dirty="0">
                <a:latin typeface="Consolas"/>
                <a:cs typeface="Consolas"/>
              </a:rPr>
              <a:t>Student </a:t>
            </a:r>
            <a:r>
              <a:rPr lang="en-US" sz="2000" dirty="0" smtClean="0">
                <a:latin typeface="Consolas"/>
                <a:cs typeface="Consolas"/>
              </a:rPr>
              <a:t>s1, Student s2) {</a:t>
            </a: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cmp</a:t>
            </a:r>
            <a:r>
              <a:rPr lang="en-US" sz="2000" dirty="0" smtClean="0">
                <a:latin typeface="Consolas"/>
                <a:cs typeface="Consolas"/>
              </a:rPr>
              <a:t> = s1.lastName.compareTo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s2.</a:t>
            </a:r>
            <a:r>
              <a:rPr lang="en-US" sz="2000" dirty="0">
                <a:latin typeface="Consolas"/>
                <a:cs typeface="Consolas"/>
              </a:rPr>
              <a:t>lastName)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mr-IN" sz="2000" dirty="0" smtClean="0">
                <a:latin typeface="Consolas"/>
                <a:cs typeface="Consolas"/>
              </a:rPr>
              <a:t>if(</a:t>
            </a:r>
            <a:r>
              <a:rPr lang="it-IT" sz="2000" dirty="0" err="1" smtClean="0">
                <a:latin typeface="Consolas"/>
                <a:cs typeface="Consolas"/>
              </a:rPr>
              <a:t>cmp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  <a:r>
              <a:rPr lang="it-IT" sz="2000" dirty="0">
                <a:latin typeface="Consolas"/>
                <a:cs typeface="Consolas"/>
              </a:rPr>
              <a:t>=</a:t>
            </a:r>
            <a:r>
              <a:rPr lang="mr-IN" sz="2000" dirty="0" smtClean="0">
                <a:latin typeface="Consolas"/>
                <a:cs typeface="Consolas"/>
              </a:rPr>
              <a:t>=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  <a:r>
              <a:rPr lang="mr-IN" sz="2000" dirty="0" smtClean="0">
                <a:latin typeface="Consolas"/>
                <a:cs typeface="Consolas"/>
              </a:rPr>
              <a:t>0)</a:t>
            </a:r>
            <a:r>
              <a:rPr lang="it-IT" sz="2000" dirty="0" smtClean="0">
                <a:latin typeface="Consolas"/>
                <a:cs typeface="Consolas"/>
              </a:rPr>
              <a:t> </a:t>
            </a:r>
          </a:p>
          <a:p>
            <a:pPr marL="400050" lvl="1" indent="0">
              <a:buNone/>
            </a:pPr>
            <a:r>
              <a:rPr lang="it-IT" sz="2000" dirty="0">
                <a:latin typeface="Consolas"/>
                <a:cs typeface="Consolas"/>
              </a:rPr>
              <a:t>	</a:t>
            </a:r>
            <a:r>
              <a:rPr lang="it-IT" sz="2000" dirty="0" smtClean="0">
                <a:latin typeface="Consolas"/>
                <a:cs typeface="Consolas"/>
              </a:rPr>
              <a:t>		</a:t>
            </a:r>
            <a:r>
              <a:rPr lang="it-IT" sz="2000" dirty="0" err="1" smtClean="0">
                <a:latin typeface="Consolas"/>
                <a:cs typeface="Consolas"/>
              </a:rPr>
              <a:t>cmp</a:t>
            </a:r>
            <a:r>
              <a:rPr lang="it-IT" sz="2000" dirty="0" smtClean="0">
                <a:latin typeface="Consolas"/>
                <a:cs typeface="Consolas"/>
              </a:rPr>
              <a:t> = s1.</a:t>
            </a:r>
            <a:r>
              <a:rPr lang="en-US" sz="2000" dirty="0" err="1" smtClean="0">
                <a:latin typeface="Consolas"/>
                <a:cs typeface="Consolas"/>
              </a:rPr>
              <a:t>firstName.compareTo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s2.</a:t>
            </a:r>
            <a:r>
              <a:rPr lang="en-US" sz="2000" dirty="0">
                <a:latin typeface="Consolas"/>
                <a:cs typeface="Consolas"/>
              </a:rPr>
              <a:t>firstName)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it-IT" sz="20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it-IT" sz="2000" dirty="0">
                <a:latin typeface="Consolas"/>
                <a:cs typeface="Consolas"/>
              </a:rPr>
              <a:t>	</a:t>
            </a:r>
            <a:r>
              <a:rPr lang="it-IT" sz="2000" dirty="0" smtClean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return </a:t>
            </a:r>
            <a:r>
              <a:rPr lang="it-IT" sz="2000" dirty="0" err="1" smtClean="0">
                <a:latin typeface="Consolas"/>
                <a:cs typeface="Consolas"/>
              </a:rPr>
              <a:t>cmp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3416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Static methods of </a:t>
            </a:r>
            <a:r>
              <a:rPr lang="en-US" dirty="0" err="1" smtClean="0">
                <a:solidFill>
                  <a:srgbClr val="E46C0A"/>
                </a:solidFill>
              </a:rPr>
              <a:t>java.util.Collections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Work </a:t>
            </a:r>
            <a:r>
              <a:rPr lang="en-US" dirty="0"/>
              <a:t>on lists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E46C0A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sort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merge sort implementation, </a:t>
            </a:r>
            <a:r>
              <a:rPr lang="en-US" dirty="0">
                <a:latin typeface="Consolas"/>
                <a:cs typeface="Consolas"/>
              </a:rPr>
              <a:t>n log(n)</a:t>
            </a:r>
          </a:p>
          <a:p>
            <a:r>
              <a:rPr lang="en-US" dirty="0" err="1" smtClean="0">
                <a:solidFill>
                  <a:srgbClr val="E46C0A"/>
                </a:solidFill>
                <a:latin typeface="Consolas"/>
                <a:cs typeface="Consolas"/>
              </a:rPr>
              <a:t>binarySearch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requires </a:t>
            </a:r>
            <a:r>
              <a:rPr lang="en-US" dirty="0">
                <a:latin typeface="Consolas"/>
                <a:cs typeface="Consolas"/>
              </a:rPr>
              <a:t>ordered sequence</a:t>
            </a: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shuffle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unsort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reverse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requires </a:t>
            </a:r>
            <a:r>
              <a:rPr lang="en-US" dirty="0">
                <a:latin typeface="Consolas"/>
                <a:cs typeface="Consolas"/>
              </a:rPr>
              <a:t>ordered </a:t>
            </a:r>
            <a:r>
              <a:rPr lang="en-US" dirty="0" smtClean="0">
                <a:latin typeface="Consolas"/>
                <a:cs typeface="Consolas"/>
              </a:rPr>
              <a:t>sequence</a:t>
            </a: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rotate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 smtClean="0">
                <a:latin typeface="Consolas"/>
                <a:cs typeface="Consolas"/>
              </a:rPr>
              <a:t>- of a given distance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E46C0A"/>
                </a:solidFill>
                <a:latin typeface="Consolas"/>
                <a:cs typeface="Consolas"/>
              </a:rPr>
              <a:t>min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max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- in </a:t>
            </a:r>
            <a:r>
              <a:rPr lang="en-US" dirty="0">
                <a:latin typeface="Consolas"/>
                <a:cs typeface="Consolas"/>
              </a:rPr>
              <a:t>a Collection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78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Java 5, </a:t>
            </a:r>
            <a:r>
              <a:rPr lang="en-US" dirty="0">
                <a:solidFill>
                  <a:srgbClr val="E46C0A"/>
                </a:solidFill>
              </a:rPr>
              <a:t>all collection interfaces and classes have been redefined as Generics</a:t>
            </a:r>
          </a:p>
          <a:p>
            <a:r>
              <a:rPr lang="en-US" dirty="0" smtClean="0"/>
              <a:t>Use </a:t>
            </a:r>
            <a:r>
              <a:rPr lang="en-US" dirty="0"/>
              <a:t>of generics lead to code that is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afer</a:t>
            </a:r>
            <a:endParaRPr lang="en-US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compact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understand</a:t>
            </a:r>
          </a:p>
          <a:p>
            <a:pPr lvl="1"/>
            <a:r>
              <a:rPr lang="en-US" dirty="0" smtClean="0"/>
              <a:t>equally </a:t>
            </a:r>
            <a:r>
              <a:rPr lang="en-US" dirty="0"/>
              <a:t>performing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7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ArrayList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&lt;Integer&gt; l = new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ArrayList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&lt;Integer&gt;();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public </a:t>
            </a:r>
            <a:r>
              <a:rPr lang="en-US" sz="2000" dirty="0">
                <a:latin typeface="Consolas"/>
                <a:cs typeface="Consolas"/>
              </a:rPr>
              <a:t>interface List&lt;E&gt;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void </a:t>
            </a:r>
            <a:r>
              <a:rPr lang="en-US" sz="2000" dirty="0">
                <a:latin typeface="Consolas"/>
                <a:cs typeface="Consolas"/>
              </a:rPr>
              <a:t>add(E x);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Iterator</a:t>
            </a:r>
            <a:r>
              <a:rPr lang="en-US" sz="2000" dirty="0">
                <a:latin typeface="Consolas"/>
                <a:cs typeface="Consolas"/>
              </a:rPr>
              <a:t>&lt;E&gt; iterator();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interface Iterator&lt;E&gt;{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E </a:t>
            </a:r>
            <a:r>
              <a:rPr lang="en-US" sz="2000" dirty="0">
                <a:latin typeface="Consolas"/>
                <a:cs typeface="Consolas"/>
              </a:rPr>
              <a:t>next();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booleanhasNext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04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</a:t>
            </a:r>
            <a:r>
              <a:rPr lang="en-US" dirty="0"/>
              <a:t>Tree ~O</a:t>
            </a:r>
            <a:r>
              <a:rPr lang="en-US" dirty="0" smtClean="0"/>
              <a:t>(log(n))</a:t>
            </a:r>
            <a:endParaRPr lang="en-US" dirty="0"/>
          </a:p>
        </p:txBody>
      </p:sp>
      <p:pic>
        <p:nvPicPr>
          <p:cNvPr id="6" name="Content Placeholder 5" descr="502px-Unbalanced_binary_tree.svg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pic>
        <p:nvPicPr>
          <p:cNvPr id="8" name="Content Placeholder 7" descr="502px-AVLtreef.sv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576" b="-75576"/>
          <a:stretch>
            <a:fillRect/>
          </a:stretch>
        </p:blipFill>
        <p:spPr/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65903" y="5867934"/>
            <a:ext cx="7317619" cy="120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 smtClean="0"/>
              <a:t>* A binary tree is balanced if for each node it holds that the number of inner nodes in the left </a:t>
            </a:r>
            <a:r>
              <a:rPr lang="en-US" sz="1600" i="1" dirty="0" err="1" smtClean="0"/>
              <a:t>subtree</a:t>
            </a:r>
            <a:r>
              <a:rPr lang="en-US" sz="1600" i="1" dirty="0" smtClean="0"/>
              <a:t> and the number of inner nodes in the right </a:t>
            </a:r>
            <a:r>
              <a:rPr lang="en-US" sz="1600" i="1" dirty="0" err="1" smtClean="0"/>
              <a:t>subtree</a:t>
            </a:r>
            <a:r>
              <a:rPr lang="en-US" sz="1600" i="1" dirty="0" smtClean="0"/>
              <a:t> differ by at most 1. A binary tree is balanced if for any two leaves the difference of the depth is at most 1.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855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</a:t>
            </a:r>
            <a:r>
              <a:rPr lang="en-US" dirty="0"/>
              <a:t>Table </a:t>
            </a:r>
            <a:r>
              <a:rPr lang="en-US" dirty="0">
                <a:solidFill>
                  <a:srgbClr val="E46C0A"/>
                </a:solidFill>
              </a:rPr>
              <a:t>~O</a:t>
            </a:r>
            <a:r>
              <a:rPr lang="en-US" dirty="0" smtClean="0">
                <a:solidFill>
                  <a:srgbClr val="E46C0A"/>
                </a:solidFill>
              </a:rPr>
              <a:t>(1)</a:t>
            </a:r>
            <a:endParaRPr lang="en-US" dirty="0">
              <a:solidFill>
                <a:srgbClr val="E46C0A"/>
              </a:solidFill>
            </a:endParaRPr>
          </a:p>
        </p:txBody>
      </p:sp>
      <p:pic>
        <p:nvPicPr>
          <p:cNvPr id="4" name="Content Placeholder 3" descr="hashcod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7" r="11918" b="3502"/>
          <a:stretch/>
        </p:blipFill>
        <p:spPr>
          <a:xfrm>
            <a:off x="603241" y="1681237"/>
            <a:ext cx="7814643" cy="3604380"/>
          </a:xfrm>
        </p:spPr>
      </p:pic>
    </p:spTree>
    <p:extLst>
      <p:ext uri="{BB962C8B-B14F-4D97-AF65-F5344CB8AC3E}">
        <p14:creationId xmlns:p14="http://schemas.microsoft.com/office/powerpoint/2010/main" val="49154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8" name="Content Placeholder 7" descr="Screen Shot 2017-10-30 at 13.53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43" b="-48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760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pic>
        <p:nvPicPr>
          <p:cNvPr id="4" name="Content Placeholder 3" descr="Screen Shot 2017-10-30 at 13.53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8" r="-5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5675708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2289</TotalTime>
  <Words>2099</Words>
  <Application>Microsoft Macintosh PowerPoint</Application>
  <PresentationFormat>On-screen Show (4:3)</PresentationFormat>
  <Paragraphs>425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ING</vt:lpstr>
      <vt:lpstr>Java Collections Framework (JCF)</vt:lpstr>
      <vt:lpstr>Framework</vt:lpstr>
      <vt:lpstr>Key Concepts</vt:lpstr>
      <vt:lpstr>Resizable Array ~O(n)</vt:lpstr>
      <vt:lpstr>Linked List ~O(n)</vt:lpstr>
      <vt:lpstr>Balanced Tree ~O(log(n))</vt:lpstr>
      <vt:lpstr>Hash Table ~O(1)</vt:lpstr>
      <vt:lpstr>Interfaces</vt:lpstr>
      <vt:lpstr>Implementations</vt:lpstr>
      <vt:lpstr>Internals</vt:lpstr>
      <vt:lpstr>Iterable Interface</vt:lpstr>
      <vt:lpstr>Iterator Interface</vt:lpstr>
      <vt:lpstr>Collection Interface</vt:lpstr>
      <vt:lpstr>Collection Interface</vt:lpstr>
      <vt:lpstr>List Interface</vt:lpstr>
      <vt:lpstr>List additional methods</vt:lpstr>
      <vt:lpstr>List Implementations</vt:lpstr>
      <vt:lpstr>ArrayList Example</vt:lpstr>
      <vt:lpstr>LinkedList Example</vt:lpstr>
      <vt:lpstr>LinkedList Example</vt:lpstr>
      <vt:lpstr>Queue Interface</vt:lpstr>
      <vt:lpstr>Queue Implementations</vt:lpstr>
      <vt:lpstr>Queue Example</vt:lpstr>
      <vt:lpstr>Set Interface</vt:lpstr>
      <vt:lpstr>Set Implementations</vt:lpstr>
      <vt:lpstr>TreeSet Internal Ordering</vt:lpstr>
      <vt:lpstr>HashSet Example</vt:lpstr>
      <vt:lpstr>LinkedHashSet Example</vt:lpstr>
      <vt:lpstr>TreeSet Example</vt:lpstr>
      <vt:lpstr>Map Interface</vt:lpstr>
      <vt:lpstr>Map Interface</vt:lpstr>
      <vt:lpstr>Map Implementations</vt:lpstr>
      <vt:lpstr>HashMap</vt:lpstr>
      <vt:lpstr>Map Example I</vt:lpstr>
      <vt:lpstr>Map Example II</vt:lpstr>
      <vt:lpstr>Iterator</vt:lpstr>
      <vt:lpstr>Iterator Interface</vt:lpstr>
      <vt:lpstr>Iterator Example</vt:lpstr>
      <vt:lpstr>ListIterator</vt:lpstr>
      <vt:lpstr>ListIterator Interface</vt:lpstr>
      <vt:lpstr>Caveat</vt:lpstr>
      <vt:lpstr>Caveat</vt:lpstr>
      <vt:lpstr>Caveat</vt:lpstr>
      <vt:lpstr>Caveat</vt:lpstr>
      <vt:lpstr>The Comparable Interface</vt:lpstr>
      <vt:lpstr>The Comparable Interface</vt:lpstr>
      <vt:lpstr>The Comparable Interface</vt:lpstr>
      <vt:lpstr>The Comparable Interface</vt:lpstr>
      <vt:lpstr>The Comparable Interface</vt:lpstr>
      <vt:lpstr>The Comparator Interface</vt:lpstr>
      <vt:lpstr>The Comparator Interface</vt:lpstr>
      <vt:lpstr>Algorithms</vt:lpstr>
      <vt:lpstr>Generic Collections</vt:lpstr>
      <vt:lpstr>Generic Collections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Nicola Bicocchi</cp:lastModifiedBy>
  <cp:revision>234</cp:revision>
  <dcterms:created xsi:type="dcterms:W3CDTF">2014-11-10T17:10:18Z</dcterms:created>
  <dcterms:modified xsi:type="dcterms:W3CDTF">2018-04-17T14:22:22Z</dcterms:modified>
</cp:coreProperties>
</file>