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62" r:id="rId4"/>
    <p:sldId id="263" r:id="rId5"/>
    <p:sldId id="265" r:id="rId6"/>
    <p:sldId id="264" r:id="rId7"/>
    <p:sldId id="279" r:id="rId8"/>
    <p:sldId id="290" r:id="rId9"/>
    <p:sldId id="278" r:id="rId10"/>
    <p:sldId id="280" r:id="rId11"/>
    <p:sldId id="281" r:id="rId12"/>
    <p:sldId id="282" r:id="rId13"/>
    <p:sldId id="258" r:id="rId14"/>
    <p:sldId id="260" r:id="rId15"/>
    <p:sldId id="261" r:id="rId16"/>
    <p:sldId id="283" r:id="rId17"/>
    <p:sldId id="267" r:id="rId18"/>
    <p:sldId id="285" r:id="rId19"/>
    <p:sldId id="268" r:id="rId20"/>
    <p:sldId id="286" r:id="rId21"/>
    <p:sldId id="287" r:id="rId22"/>
    <p:sldId id="288" r:id="rId23"/>
    <p:sldId id="289" r:id="rId24"/>
    <p:sldId id="269" r:id="rId25"/>
    <p:sldId id="277" r:id="rId26"/>
    <p:sldId id="270" r:id="rId27"/>
    <p:sldId id="271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8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type works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2439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Shop&lt;Fruit&gt; </a:t>
            </a:r>
            <a:r>
              <a:rPr lang="en-US" sz="2000" dirty="0" err="1">
                <a:latin typeface="Consolas"/>
                <a:cs typeface="Consolas"/>
              </a:rPr>
              <a:t>fruitShop</a:t>
            </a:r>
            <a:r>
              <a:rPr lang="en-US" sz="2000" dirty="0">
                <a:latin typeface="Consolas"/>
                <a:cs typeface="Consolas"/>
              </a:rPr>
              <a:t> = new Shop&lt;Fruit&gt;;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/ Individual purchase and </a:t>
            </a:r>
            <a:r>
              <a:rPr lang="en-US" sz="2000" dirty="0" smtClean="0">
                <a:latin typeface="Consolas"/>
                <a:cs typeface="Consolas"/>
              </a:rPr>
              <a:t>resale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fruitShop.buy</a:t>
            </a:r>
            <a:r>
              <a:rPr lang="en-US" sz="2000" dirty="0" smtClean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Fruit f = </a:t>
            </a:r>
            <a:r>
              <a:rPr lang="en-US" sz="2000" dirty="0" err="1">
                <a:latin typeface="Consolas"/>
                <a:cs typeface="Consolas"/>
              </a:rPr>
              <a:t>f</a:t>
            </a:r>
            <a:r>
              <a:rPr lang="en-US" sz="2000" dirty="0" err="1" smtClean="0">
                <a:latin typeface="Consolas"/>
                <a:cs typeface="Consolas"/>
              </a:rPr>
              <a:t>ruitShop.sell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Bulk purchase and </a:t>
            </a:r>
            <a:r>
              <a:rPr lang="en-US" sz="2000" dirty="0" smtClean="0">
                <a:latin typeface="Consolas"/>
                <a:cs typeface="Consolas"/>
              </a:rPr>
              <a:t>resale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fruits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fruitShop.buy</a:t>
            </a:r>
            <a:r>
              <a:rPr lang="en-US" sz="2000" dirty="0">
                <a:latin typeface="Consolas"/>
                <a:cs typeface="Consolas"/>
              </a:rPr>
              <a:t>(fruits)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fruitShop.sell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fruits, 5);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270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Single-object subtyping (ok)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>
                <a:latin typeface="Consolas"/>
                <a:cs typeface="Consolas"/>
              </a:rPr>
              <a:t>/ You can buy a </a:t>
            </a:r>
            <a:r>
              <a:rPr lang="en-US" dirty="0" smtClean="0">
                <a:latin typeface="Consolas"/>
                <a:cs typeface="Consolas"/>
              </a:rPr>
              <a:t>Product from </a:t>
            </a:r>
            <a:r>
              <a:rPr lang="en-US" dirty="0">
                <a:latin typeface="Consolas"/>
                <a:cs typeface="Consolas"/>
              </a:rPr>
              <a:t>a F</a:t>
            </a:r>
            <a:r>
              <a:rPr lang="en-US" dirty="0" smtClean="0">
                <a:latin typeface="Consolas"/>
                <a:cs typeface="Consolas"/>
              </a:rPr>
              <a:t>ruit shop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Product p = </a:t>
            </a:r>
            <a:r>
              <a:rPr lang="en-US" dirty="0" err="1" smtClean="0">
                <a:latin typeface="Consolas"/>
                <a:cs typeface="Consolas"/>
              </a:rPr>
              <a:t>fruitShop.sell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>
                <a:latin typeface="Consolas"/>
                <a:cs typeface="Consolas"/>
              </a:rPr>
              <a:t>/ You can sell a </a:t>
            </a:r>
            <a:r>
              <a:rPr lang="en-US" dirty="0" smtClean="0">
                <a:latin typeface="Consolas"/>
                <a:cs typeface="Consolas"/>
              </a:rPr>
              <a:t>Fruit </a:t>
            </a:r>
            <a:r>
              <a:rPr lang="en-US" dirty="0">
                <a:latin typeface="Consolas"/>
                <a:cs typeface="Consolas"/>
              </a:rPr>
              <a:t>to </a:t>
            </a:r>
            <a:r>
              <a:rPr lang="en-US" dirty="0" smtClean="0">
                <a:latin typeface="Consolas"/>
                <a:cs typeface="Consolas"/>
              </a:rPr>
              <a:t>Product shop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productShop.buy</a:t>
            </a:r>
            <a:r>
              <a:rPr lang="en-US" dirty="0" smtClean="0">
                <a:latin typeface="Consolas"/>
                <a:cs typeface="Consolas"/>
              </a:rPr>
              <a:t>(new Fruit())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void buy(T item)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nItems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74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</a:t>
            </a:r>
            <a:r>
              <a:rPr lang="en-US" dirty="0"/>
              <a:t>s</a:t>
            </a:r>
            <a:r>
              <a:rPr lang="en-US" dirty="0" smtClean="0"/>
              <a:t>ubtyping (!ok)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can't buy </a:t>
            </a:r>
            <a:r>
              <a:rPr lang="en-US" dirty="0" smtClean="0">
                <a:latin typeface="Consolas"/>
                <a:cs typeface="Consolas"/>
              </a:rPr>
              <a:t>(a list of) products from </a:t>
            </a:r>
            <a:r>
              <a:rPr lang="en-US" dirty="0">
                <a:latin typeface="Consolas"/>
                <a:cs typeface="Consolas"/>
              </a:rPr>
              <a:t>the </a:t>
            </a:r>
            <a:r>
              <a:rPr lang="en-US" dirty="0" smtClean="0">
                <a:latin typeface="Consolas"/>
                <a:cs typeface="Consolas"/>
              </a:rPr>
              <a:t>fruit shop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List&lt;Product&gt; </a:t>
            </a:r>
            <a:r>
              <a:rPr lang="en-US" dirty="0" err="1" smtClean="0">
                <a:latin typeface="Consolas"/>
                <a:cs typeface="Consolas"/>
              </a:rPr>
              <a:t>myProducts</a:t>
            </a:r>
            <a:r>
              <a:rPr lang="en-US" dirty="0" smtClean="0">
                <a:latin typeface="Consolas"/>
                <a:cs typeface="Consolas"/>
              </a:rPr>
              <a:t> = new </a:t>
            </a: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&lt;Product&gt;();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fruitShop.sell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myProducts</a:t>
            </a:r>
            <a:r>
              <a:rPr lang="en-US" dirty="0" smtClean="0">
                <a:latin typeface="Consolas"/>
                <a:cs typeface="Consolas"/>
              </a:rPr>
              <a:t>, 5);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Compile error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can't sell </a:t>
            </a:r>
            <a:r>
              <a:rPr lang="en-US" dirty="0" smtClean="0">
                <a:latin typeface="Consolas"/>
                <a:cs typeface="Consolas"/>
              </a:rPr>
              <a:t>(a list of) fruits </a:t>
            </a:r>
            <a:r>
              <a:rPr lang="en-US" dirty="0">
                <a:latin typeface="Consolas"/>
                <a:cs typeface="Consolas"/>
              </a:rPr>
              <a:t>to the </a:t>
            </a:r>
            <a:r>
              <a:rPr lang="en-US" dirty="0" smtClean="0">
                <a:latin typeface="Consolas"/>
                <a:cs typeface="Consolas"/>
              </a:rPr>
              <a:t>product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</a:t>
            </a:r>
            <a:r>
              <a:rPr lang="en-US" dirty="0" smtClean="0">
                <a:latin typeface="Consolas"/>
                <a:cs typeface="Consolas"/>
              </a:rPr>
              <a:t>&lt;Fruit&gt; </a:t>
            </a:r>
            <a:r>
              <a:rPr lang="en-US" dirty="0" err="1" smtClean="0">
                <a:latin typeface="Consolas"/>
                <a:cs typeface="Consolas"/>
              </a:rPr>
              <a:t>myFruits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&lt;Fruit&gt;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productShop.buy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myFruits</a:t>
            </a:r>
            <a:r>
              <a:rPr lang="en-US" dirty="0" smtClean="0">
                <a:latin typeface="Consolas"/>
                <a:cs typeface="Consolas"/>
              </a:rPr>
              <a:t>);   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Compile error</a:t>
            </a:r>
            <a:endParaRPr lang="en-US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void sell(Collection&lt;T&gt; item,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nItems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and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Since </a:t>
            </a:r>
            <a:r>
              <a:rPr lang="en-US" sz="2000" b="1" dirty="0" smtClean="0"/>
              <a:t>Fruit is </a:t>
            </a:r>
            <a:r>
              <a:rPr lang="en-US" sz="2000" b="1" dirty="0"/>
              <a:t>a subtype of </a:t>
            </a:r>
            <a:r>
              <a:rPr lang="en-US" sz="2000" b="1" dirty="0" smtClean="0"/>
              <a:t>Object, </a:t>
            </a:r>
            <a:r>
              <a:rPr lang="en-US" sz="2000" b="1" dirty="0"/>
              <a:t>is List</a:t>
            </a:r>
            <a:r>
              <a:rPr lang="en-US" sz="2000" b="1" dirty="0" smtClean="0"/>
              <a:t>&lt;Fruit&gt; </a:t>
            </a:r>
            <a:r>
              <a:rPr lang="en-US" sz="2000" b="1" dirty="0"/>
              <a:t>a subtype of List&lt;Object&gt;</a:t>
            </a:r>
            <a:r>
              <a:rPr lang="en-US" sz="2000" b="1" dirty="0" smtClean="0"/>
              <a:t>?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</a:t>
            </a:r>
            <a:r>
              <a:rPr lang="en-US" sz="1600" dirty="0" smtClean="0">
                <a:latin typeface="Consolas"/>
                <a:cs typeface="Consolas"/>
              </a:rPr>
              <a:t>&lt;Fruit&gt; fruits = new </a:t>
            </a:r>
            <a:r>
              <a:rPr lang="en-US" sz="1600" dirty="0" err="1" smtClean="0">
                <a:latin typeface="Consolas"/>
                <a:cs typeface="Consolas"/>
              </a:rPr>
              <a:t>ArrayList</a:t>
            </a:r>
            <a:r>
              <a:rPr lang="en-US" sz="1600" dirty="0" smtClean="0">
                <a:latin typeface="Consolas"/>
                <a:cs typeface="Consolas"/>
              </a:rPr>
              <a:t>&lt;Fruit&gt;</a:t>
            </a:r>
            <a:r>
              <a:rPr lang="en-US" sz="16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List</a:t>
            </a:r>
            <a:r>
              <a:rPr lang="en-US" sz="1600" dirty="0">
                <a:latin typeface="Consolas"/>
                <a:cs typeface="Consolas"/>
              </a:rPr>
              <a:t>&lt;Object</a:t>
            </a:r>
            <a:r>
              <a:rPr lang="en-US" sz="1600" dirty="0" smtClean="0">
                <a:latin typeface="Consolas"/>
                <a:cs typeface="Consolas"/>
              </a:rPr>
              <a:t>&gt; </a:t>
            </a:r>
            <a:r>
              <a:rPr lang="en-US" sz="1600" dirty="0" err="1" smtClean="0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= fruits;  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Does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this  compile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?</a:t>
            </a:r>
            <a:endParaRPr lang="en-US" sz="16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Seems </a:t>
            </a:r>
            <a:r>
              <a:rPr lang="en-US" sz="2000" b="1" dirty="0"/>
              <a:t>harmless, but </a:t>
            </a:r>
            <a:r>
              <a:rPr lang="en-US" sz="2000" b="1" dirty="0" smtClean="0"/>
              <a:t>it is not! </a:t>
            </a:r>
          </a:p>
          <a:p>
            <a:pPr marL="0" indent="0">
              <a:buNone/>
            </a:pPr>
            <a:r>
              <a:rPr lang="en-US" sz="2000" b="1" dirty="0" smtClean="0"/>
              <a:t>If </a:t>
            </a:r>
            <a:r>
              <a:rPr lang="en-US" sz="2000" b="1" dirty="0"/>
              <a:t>that worked, we could put </a:t>
            </a:r>
            <a:r>
              <a:rPr lang="en-US" sz="2000" b="1" dirty="0" smtClean="0"/>
              <a:t>Vegetables in </a:t>
            </a:r>
            <a:r>
              <a:rPr lang="en-US" sz="2000" b="1" dirty="0"/>
              <a:t>our List</a:t>
            </a:r>
            <a:r>
              <a:rPr lang="en-US" sz="2000" b="1" dirty="0" smtClean="0"/>
              <a:t>&lt;Fruit&gt; </a:t>
            </a:r>
            <a:r>
              <a:rPr lang="en-US" sz="2000" b="1" dirty="0"/>
              <a:t>like so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objs.add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new Vegetable(</a:t>
            </a:r>
            <a:r>
              <a:rPr lang="en-US" sz="1600" dirty="0">
                <a:latin typeface="Consolas"/>
                <a:cs typeface="Consolas"/>
              </a:rPr>
              <a:t>)); 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OK because </a:t>
            </a:r>
            <a:r>
              <a:rPr lang="en-US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objs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 is a List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&lt;Object&gt; </a:t>
            </a:r>
            <a:endParaRPr lang="en-US" sz="16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Fruit f = </a:t>
            </a:r>
            <a:r>
              <a:rPr lang="en-US" sz="1600" dirty="0" err="1" smtClean="0">
                <a:latin typeface="Consolas"/>
                <a:cs typeface="Consolas"/>
              </a:rPr>
              <a:t>fruits.remove</a:t>
            </a:r>
            <a:r>
              <a:rPr lang="en-US" sz="1600" dirty="0">
                <a:latin typeface="Consolas"/>
                <a:cs typeface="Consolas"/>
              </a:rPr>
              <a:t>(0);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Would assign Vegetables to Fruits!</a:t>
            </a:r>
            <a:endParaRPr lang="en-US" sz="16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00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what is List</a:t>
            </a:r>
            <a:r>
              <a:rPr lang="en-US" sz="2800" dirty="0" smtClean="0"/>
              <a:t>&lt;Fruit&gt; </a:t>
            </a:r>
            <a:r>
              <a:rPr lang="en-US" sz="2800" dirty="0"/>
              <a:t>a subtype of?</a:t>
            </a:r>
          </a:p>
          <a:p>
            <a:r>
              <a:rPr lang="en-US" sz="2800" dirty="0">
                <a:solidFill>
                  <a:srgbClr val="E46C0A"/>
                </a:solidFill>
              </a:rPr>
              <a:t>The </a:t>
            </a:r>
            <a:r>
              <a:rPr lang="en-US" sz="2800" dirty="0" err="1">
                <a:solidFill>
                  <a:srgbClr val="E46C0A"/>
                </a:solidFill>
              </a:rPr>
              <a:t>supertype</a:t>
            </a:r>
            <a:r>
              <a:rPr lang="en-US" sz="2800" dirty="0">
                <a:solidFill>
                  <a:srgbClr val="E46C0A"/>
                </a:solidFill>
              </a:rPr>
              <a:t> of all kinds of lists is </a:t>
            </a:r>
            <a:r>
              <a:rPr lang="en-US" sz="2800" dirty="0" smtClean="0">
                <a:solidFill>
                  <a:srgbClr val="E46C0A"/>
                </a:solidFill>
              </a:rPr>
              <a:t>not List&lt;Object&gt; but </a:t>
            </a:r>
            <a:r>
              <a:rPr lang="en-US" sz="2800" b="1" dirty="0" smtClean="0">
                <a:solidFill>
                  <a:srgbClr val="E46C0A"/>
                </a:solidFill>
              </a:rPr>
              <a:t>List</a:t>
            </a:r>
            <a:r>
              <a:rPr lang="en-US" sz="2800" b="1" dirty="0">
                <a:solidFill>
                  <a:srgbClr val="E46C0A"/>
                </a:solidFill>
              </a:rPr>
              <a:t>&lt;?</a:t>
            </a:r>
            <a:r>
              <a:rPr lang="en-US" sz="2800" b="1" dirty="0" smtClean="0">
                <a:solidFill>
                  <a:srgbClr val="E46C0A"/>
                </a:solidFill>
              </a:rPr>
              <a:t>&gt;</a:t>
            </a:r>
            <a:r>
              <a:rPr lang="en-US" sz="2800" b="1" dirty="0">
                <a:solidFill>
                  <a:srgbClr val="E46C0A"/>
                </a:solidFill>
              </a:rPr>
              <a:t> </a:t>
            </a:r>
            <a:r>
              <a:rPr lang="en-US" sz="2800" b="1" dirty="0" smtClean="0">
                <a:solidFill>
                  <a:srgbClr val="E46C0A"/>
                </a:solidFill>
              </a:rPr>
              <a:t>(the </a:t>
            </a:r>
            <a:r>
              <a:rPr lang="en-US" sz="2800" b="1" dirty="0">
                <a:solidFill>
                  <a:srgbClr val="E46C0A"/>
                </a:solidFill>
              </a:rPr>
              <a:t>l</a:t>
            </a:r>
            <a:r>
              <a:rPr lang="en-US" sz="2800" b="1" dirty="0" smtClean="0">
                <a:solidFill>
                  <a:srgbClr val="E46C0A"/>
                </a:solidFill>
              </a:rPr>
              <a:t>ist </a:t>
            </a:r>
            <a:r>
              <a:rPr lang="en-US" sz="2800" b="1" dirty="0">
                <a:solidFill>
                  <a:srgbClr val="E46C0A"/>
                </a:solidFill>
              </a:rPr>
              <a:t>of </a:t>
            </a:r>
            <a:r>
              <a:rPr lang="en-US" sz="2800" b="1" dirty="0" smtClean="0">
                <a:solidFill>
                  <a:srgbClr val="E46C0A"/>
                </a:solidFill>
              </a:rPr>
              <a:t>unknown)</a:t>
            </a:r>
            <a:endParaRPr lang="en-US" sz="2800" b="1" dirty="0">
              <a:solidFill>
                <a:srgbClr val="E46C0A"/>
              </a:solidFill>
            </a:endParaRPr>
          </a:p>
          <a:p>
            <a:r>
              <a:rPr lang="en-US" sz="2800" dirty="0"/>
              <a:t>The </a:t>
            </a:r>
            <a:r>
              <a:rPr lang="en-US" sz="2800" b="1" dirty="0"/>
              <a:t>? is a wildcard </a:t>
            </a:r>
            <a:r>
              <a:rPr lang="en-US" sz="2800" dirty="0" smtClean="0"/>
              <a:t>matching with anything</a:t>
            </a:r>
            <a:endParaRPr lang="en-US" sz="2800" dirty="0"/>
          </a:p>
          <a:p>
            <a:pPr lvl="1"/>
            <a:r>
              <a:rPr lang="en-US" sz="2400" dirty="0"/>
              <a:t>We can’t add things (except null) to a List&lt;?&gt;, since we don’t know what the List is really </a:t>
            </a:r>
            <a:r>
              <a:rPr lang="en-US" sz="2400" dirty="0" smtClean="0"/>
              <a:t>of. However, </a:t>
            </a:r>
            <a:r>
              <a:rPr lang="en-US" sz="2400" dirty="0"/>
              <a:t>we can retrieve things and treat them as Objects, since we know they are at least that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220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Types (Bounded)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types can have </a:t>
            </a:r>
            <a:r>
              <a:rPr lang="en-US" dirty="0">
                <a:solidFill>
                  <a:srgbClr val="E46C0A"/>
                </a:solidFill>
              </a:rPr>
              <a:t>upper and lower bounds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extends </a:t>
            </a:r>
            <a:r>
              <a:rPr lang="en-US" dirty="0" smtClean="0">
                <a:solidFill>
                  <a:srgbClr val="E46C0A"/>
                </a:solidFill>
              </a:rPr>
              <a:t>Fruit&gt; </a:t>
            </a:r>
            <a:r>
              <a:rPr lang="en-US" dirty="0"/>
              <a:t>is a List of items that have unknown type but are all at least Fruits</a:t>
            </a:r>
          </a:p>
          <a:p>
            <a:pPr lvl="1"/>
            <a:r>
              <a:rPr lang="en-US" dirty="0"/>
              <a:t>So it can contain Fruits and Apples but not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super Fruit&gt; </a:t>
            </a:r>
            <a:r>
              <a:rPr lang="en-US" dirty="0"/>
              <a:t>is a List of items that have unknown type but are all at most Fruits</a:t>
            </a:r>
          </a:p>
          <a:p>
            <a:pPr lvl="1"/>
            <a:r>
              <a:rPr lang="en-US" dirty="0"/>
              <a:t>So it can contain Fruits and Objects but not Apples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5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List</a:t>
            </a:r>
            <a:r>
              <a:rPr lang="en-US" sz="2000" dirty="0">
                <a:latin typeface="Consolas"/>
                <a:cs typeface="Consolas"/>
              </a:rPr>
              <a:t>&lt;Product&gt; 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, 5);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OK!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List</a:t>
            </a:r>
            <a:r>
              <a:rPr lang="en-US" sz="2000" dirty="0">
                <a:latin typeface="Consolas"/>
                <a:cs typeface="Consolas"/>
              </a:rPr>
              <a:t>&lt;Fruit&gt; 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productShop.buy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);   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/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/ 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OK!</a:t>
            </a:r>
            <a:endParaRPr lang="en-US" sz="2000" dirty="0">
              <a:solidFill>
                <a:srgbClr val="77933C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void sell(Collection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&lt;? super 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&gt; item,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	void buy(Collection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&lt;? 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e</a:t>
            </a:r>
            <a:r>
              <a:rPr lang="en-US" sz="2000" dirty="0" smtClean="0">
                <a:solidFill>
                  <a:srgbClr val="77933C"/>
                </a:solidFill>
                <a:latin typeface="Consolas"/>
                <a:cs typeface="Consolas"/>
              </a:rPr>
              <a:t>xtends 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91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Josh Bloch’s Bounded Wildcards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extends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producer (for reading/input)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super T&gt;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consumer (for </a:t>
            </a:r>
            <a:r>
              <a:rPr lang="en-US" dirty="0" smtClean="0">
                <a:solidFill>
                  <a:srgbClr val="E46C0A"/>
                </a:solidFill>
              </a:rPr>
              <a:t>writing</a:t>
            </a:r>
            <a:r>
              <a:rPr lang="en-US" dirty="0">
                <a:solidFill>
                  <a:srgbClr val="E46C0A"/>
                </a:solidFill>
              </a:rPr>
              <a:t>/output)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Subtyping </a:t>
            </a:r>
            <a:r>
              <a:rPr lang="en-US" dirty="0"/>
              <a:t>and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arrays actually have the subtyping problem just described </a:t>
            </a:r>
            <a:r>
              <a:rPr lang="en-US" dirty="0" smtClean="0"/>
              <a:t>(</a:t>
            </a:r>
            <a:r>
              <a:rPr lang="en-US" i="1" dirty="0" smtClean="0"/>
              <a:t>covariant arrays*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following obviously wrong code compiles, only to fail at run</a:t>
            </a:r>
            <a:r>
              <a:rPr lang="en-US" dirty="0" smtClean="0"/>
              <a:t>‐time: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Fruit[] fruits = new Fruit[16]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Object[] </a:t>
            </a:r>
            <a:r>
              <a:rPr lang="en-US" sz="1600" dirty="0" err="1" smtClean="0">
                <a:latin typeface="Consolas"/>
                <a:cs typeface="Consolas"/>
              </a:rPr>
              <a:t>objs</a:t>
            </a:r>
            <a:r>
              <a:rPr lang="en-US" sz="1600" dirty="0" smtClean="0">
                <a:latin typeface="Consolas"/>
                <a:cs typeface="Consolas"/>
              </a:rPr>
              <a:t> = fruits;  </a:t>
            </a:r>
            <a:r>
              <a:rPr lang="en-US" sz="1600" dirty="0">
                <a:latin typeface="Consolas"/>
                <a:cs typeface="Consolas"/>
              </a:rPr>
              <a:t>// </a:t>
            </a:r>
            <a:r>
              <a:rPr lang="en-US" sz="1600" dirty="0" smtClean="0">
                <a:latin typeface="Consolas"/>
                <a:cs typeface="Consolas"/>
              </a:rPr>
              <a:t>The  </a:t>
            </a:r>
            <a:r>
              <a:rPr lang="en-US" sz="1600" dirty="0">
                <a:latin typeface="Consolas"/>
                <a:cs typeface="Consolas"/>
              </a:rPr>
              <a:t>compiler  permits  this!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[0] </a:t>
            </a:r>
            <a:r>
              <a:rPr lang="en-US" sz="1600" dirty="0" smtClean="0">
                <a:latin typeface="Consolas"/>
                <a:cs typeface="Consolas"/>
              </a:rPr>
              <a:t>= new Apple(</a:t>
            </a:r>
            <a:r>
              <a:rPr lang="en-US" sz="1600" dirty="0">
                <a:latin typeface="Consolas"/>
                <a:cs typeface="Consolas"/>
              </a:rPr>
              <a:t>); 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ArrayStoreException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nsolas"/>
                <a:cs typeface="Consolas"/>
              </a:rPr>
              <a:t>*http</a:t>
            </a:r>
            <a:r>
              <a:rPr lang="en-US" sz="1600" i="1" dirty="0">
                <a:latin typeface="Consolas"/>
                <a:cs typeface="Consolas"/>
              </a:rPr>
              <a:t>://</a:t>
            </a:r>
            <a:r>
              <a:rPr lang="en-US" sz="1600" i="1" dirty="0" err="1">
                <a:latin typeface="Consolas"/>
                <a:cs typeface="Consolas"/>
              </a:rPr>
              <a:t>en.wikipedia.org</a:t>
            </a:r>
            <a:r>
              <a:rPr lang="en-US" sz="1600" i="1" dirty="0">
                <a:latin typeface="Consolas"/>
                <a:cs typeface="Consolas"/>
              </a:rPr>
              <a:t>/wiki/Covariance_and_contravariance_%28computer_science%29#Covariant_arrays_in_Java_and_C.23</a:t>
            </a:r>
          </a:p>
        </p:txBody>
      </p:sp>
    </p:spTree>
    <p:extLst>
      <p:ext uri="{BB962C8B-B14F-4D97-AF65-F5344CB8AC3E}">
        <p14:creationId xmlns:p14="http://schemas.microsoft.com/office/powerpoint/2010/main" val="85982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parameterize methods too.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E46C0A"/>
                </a:solidFill>
              </a:rPr>
              <a:t>fill </a:t>
            </a:r>
            <a:r>
              <a:rPr lang="en-US" sz="2800" dirty="0" smtClean="0"/>
              <a:t>method </a:t>
            </a:r>
            <a:r>
              <a:rPr lang="en-US" sz="2800" dirty="0"/>
              <a:t>(</a:t>
            </a:r>
            <a:r>
              <a:rPr lang="en-US" sz="2800" dirty="0" err="1"/>
              <a:t>java.util.Collections</a:t>
            </a:r>
            <a:r>
              <a:rPr lang="en-US" sz="2800" dirty="0" smtClean="0"/>
              <a:t>) is </a:t>
            </a:r>
            <a:r>
              <a:rPr lang="en-US" sz="2800" dirty="0"/>
              <a:t>used to replace all of the elements of the specified list with the specified element.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</a:t>
            </a:r>
            <a:r>
              <a:rPr lang="en-US" sz="2000" dirty="0" smtClean="0">
                <a:latin typeface="Consolas"/>
                <a:cs typeface="Consolas"/>
              </a:rPr>
              <a:t>tatic &lt;</a:t>
            </a:r>
            <a:r>
              <a:rPr lang="en-US" sz="2000" dirty="0">
                <a:latin typeface="Consolas"/>
                <a:cs typeface="Consolas"/>
              </a:rPr>
              <a:t>T</a:t>
            </a:r>
            <a:r>
              <a:rPr lang="en-US" sz="2000" dirty="0" smtClean="0">
                <a:latin typeface="Consolas"/>
                <a:cs typeface="Consolas"/>
              </a:rPr>
              <a:t>&gt; void fill</a:t>
            </a:r>
            <a:r>
              <a:rPr lang="en-US" sz="2000" dirty="0">
                <a:latin typeface="Consolas"/>
                <a:cs typeface="Consolas"/>
              </a:rPr>
              <a:t>(List&lt;</a:t>
            </a:r>
            <a:r>
              <a:rPr lang="en-US" sz="2000" dirty="0" smtClean="0">
                <a:latin typeface="Consolas"/>
                <a:cs typeface="Consolas"/>
              </a:rPr>
              <a:t>? </a:t>
            </a:r>
            <a:r>
              <a:rPr lang="en-US" sz="2000" dirty="0">
                <a:latin typeface="Consolas"/>
                <a:cs typeface="Consolas"/>
              </a:rPr>
              <a:t>s</a:t>
            </a:r>
            <a:r>
              <a:rPr lang="en-US" sz="2000" dirty="0" smtClean="0">
                <a:latin typeface="Consolas"/>
                <a:cs typeface="Consolas"/>
              </a:rPr>
              <a:t>uper T</a:t>
            </a:r>
            <a:r>
              <a:rPr lang="en-US" sz="2000" dirty="0">
                <a:latin typeface="Consolas"/>
                <a:cs typeface="Consolas"/>
              </a:rPr>
              <a:t>&gt; </a:t>
            </a:r>
            <a:r>
              <a:rPr lang="en-US" sz="2000" dirty="0" smtClean="0">
                <a:latin typeface="Consolas"/>
                <a:cs typeface="Consolas"/>
              </a:rPr>
              <a:t>list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smtClean="0">
                <a:latin typeface="Consolas"/>
                <a:cs typeface="Consolas"/>
              </a:rPr>
              <a:t>T </a:t>
            </a:r>
            <a:r>
              <a:rPr lang="en-US" sz="2000" dirty="0" err="1" smtClean="0">
                <a:latin typeface="Consolas"/>
                <a:cs typeface="Consolas"/>
              </a:rPr>
              <a:t>obj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You </a:t>
            </a:r>
            <a:r>
              <a:rPr lang="en-US" sz="2800" dirty="0">
                <a:solidFill>
                  <a:srgbClr val="E46C0A"/>
                </a:solidFill>
              </a:rPr>
              <a:t>don’t need to explicitly </a:t>
            </a:r>
            <a:r>
              <a:rPr lang="en-US" sz="2800" dirty="0" smtClean="0">
                <a:solidFill>
                  <a:srgbClr val="E46C0A"/>
                </a:solidFill>
              </a:rPr>
              <a:t>instantiate </a:t>
            </a:r>
            <a:r>
              <a:rPr lang="en-US" sz="2800" dirty="0">
                <a:solidFill>
                  <a:srgbClr val="E46C0A"/>
                </a:solidFill>
              </a:rPr>
              <a:t>generic methods</a:t>
            </a:r>
            <a:r>
              <a:rPr lang="en-US" sz="2800" dirty="0"/>
              <a:t> (the compiler will ﬁgure it out)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304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 smtClean="0"/>
              <a:t>SE4</a:t>
            </a:r>
            <a:r>
              <a:rPr lang="en-US" dirty="0"/>
              <a:t>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 was added in Java 5 to provide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compile-time type checking </a:t>
            </a:r>
            <a:r>
              <a:rPr lang="en-US" dirty="0">
                <a:latin typeface="Calibri"/>
                <a:cs typeface="Calibri"/>
              </a:rPr>
              <a:t>and removing risk of </a:t>
            </a:r>
            <a:r>
              <a:rPr lang="en-US" dirty="0" err="1">
                <a:latin typeface="Calibri"/>
                <a:cs typeface="Calibri"/>
              </a:rPr>
              <a:t>ClassCastException</a:t>
            </a:r>
            <a:r>
              <a:rPr lang="en-US" dirty="0">
                <a:latin typeface="Calibri"/>
                <a:cs typeface="Calibri"/>
              </a:rPr>
              <a:t> that was common while working with collection classes. 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whole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collection framework </a:t>
            </a:r>
            <a:r>
              <a:rPr lang="en-US" dirty="0" smtClean="0">
                <a:latin typeface="Calibri"/>
                <a:cs typeface="Calibri"/>
              </a:rPr>
              <a:t>(JCF) was </a:t>
            </a:r>
            <a:r>
              <a:rPr lang="en-US" dirty="0">
                <a:latin typeface="Calibri"/>
                <a:cs typeface="Calibri"/>
              </a:rPr>
              <a:t>re-written to use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generics for type-safety</a:t>
            </a:r>
            <a:r>
              <a:rPr lang="en-US" dirty="0">
                <a:latin typeface="Calibri"/>
                <a:cs typeface="Calibri"/>
              </a:rPr>
              <a:t>.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00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Imagine you want to write a method for copying an array into a Collection.</a:t>
            </a:r>
            <a:endParaRPr lang="en-US" sz="2200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// wrong! Cannot add objects to Collection&lt;?&gt;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static </a:t>
            </a:r>
            <a:r>
              <a:rPr lang="en-US" sz="1800" b="1" dirty="0"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fromArrayToCollection</a:t>
            </a:r>
            <a:r>
              <a:rPr lang="en-US" sz="1800" dirty="0">
                <a:latin typeface="Consolas"/>
                <a:cs typeface="Consolas"/>
              </a:rPr>
              <a:t>(Object[] a, Collection&lt;?&gt; c)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>
                <a:latin typeface="Consolas"/>
                <a:cs typeface="Consolas"/>
              </a:rPr>
              <a:t>for</a:t>
            </a:r>
            <a:r>
              <a:rPr lang="en-US" sz="1800" dirty="0">
                <a:latin typeface="Consolas"/>
                <a:cs typeface="Consolas"/>
              </a:rPr>
              <a:t> (Object o : a)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c.add</a:t>
            </a:r>
            <a:r>
              <a:rPr lang="en-US" sz="1800" dirty="0">
                <a:latin typeface="Consolas"/>
                <a:cs typeface="Consolas"/>
              </a:rPr>
              <a:t>(o); // </a:t>
            </a:r>
            <a:r>
              <a:rPr lang="en-US" sz="1800" i="1" dirty="0">
                <a:latin typeface="Consolas"/>
                <a:cs typeface="Consolas"/>
              </a:rPr>
              <a:t>compile-time error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mr-IN" sz="1800" dirty="0" smtClean="0">
                <a:latin typeface="Consolas"/>
                <a:cs typeface="Consolas"/>
              </a:rPr>
              <a:t>}</a:t>
            </a:r>
            <a:endParaRPr lang="it-IT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b="1" dirty="0" smtClean="0">
                <a:latin typeface="Consolas"/>
                <a:cs typeface="Consolas"/>
              </a:rPr>
              <a:t>// ok! </a:t>
            </a:r>
            <a:r>
              <a:rPr lang="it-IT" sz="1800" b="1" dirty="0" err="1" smtClean="0">
                <a:latin typeface="Consolas"/>
                <a:cs typeface="Consolas"/>
              </a:rPr>
              <a:t>using</a:t>
            </a:r>
            <a:r>
              <a:rPr lang="it-IT" sz="1800" b="1" dirty="0" smtClean="0">
                <a:latin typeface="Consolas"/>
                <a:cs typeface="Consolas"/>
              </a:rPr>
              <a:t> </a:t>
            </a:r>
            <a:r>
              <a:rPr lang="it-IT" sz="18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generic</a:t>
            </a:r>
            <a:r>
              <a:rPr lang="it-IT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800" b="1" dirty="0" err="1" smtClean="0">
                <a:solidFill>
                  <a:srgbClr val="E46C0A"/>
                </a:solidFill>
                <a:latin typeface="Consolas"/>
                <a:cs typeface="Consolas"/>
              </a:rPr>
              <a:t>methods</a:t>
            </a:r>
            <a:endParaRPr lang="it-IT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static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&lt;T&gt; </a:t>
            </a:r>
            <a:r>
              <a:rPr lang="en-US" sz="1800" b="1" dirty="0"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fromArrayToCollection</a:t>
            </a:r>
            <a:r>
              <a:rPr lang="en-US" sz="1800" dirty="0">
                <a:latin typeface="Consolas"/>
                <a:cs typeface="Consolas"/>
              </a:rPr>
              <a:t>(T[] a, Collection&lt;T&gt; c) {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</a:t>
            </a:r>
            <a:r>
              <a:rPr lang="mr-IN" sz="1800" b="1" dirty="0">
                <a:latin typeface="Consolas"/>
                <a:cs typeface="Consolas"/>
              </a:rPr>
              <a:t>for</a:t>
            </a:r>
            <a:r>
              <a:rPr lang="mr-IN" sz="1800" dirty="0">
                <a:latin typeface="Consolas"/>
                <a:cs typeface="Consolas"/>
              </a:rPr>
              <a:t> (T o : a) {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    c.add(o); // </a:t>
            </a:r>
            <a:r>
              <a:rPr lang="mr-IN" sz="1800" i="1" dirty="0">
                <a:latin typeface="Consolas"/>
                <a:cs typeface="Consolas"/>
              </a:rPr>
              <a:t>Correct</a:t>
            </a:r>
            <a:endParaRPr lang="mr-I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mr-IN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993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interface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(Collection&lt;?&gt;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(Collection&lt;? </a:t>
            </a:r>
            <a:r>
              <a:rPr lang="en-US" sz="2000" b="1" dirty="0">
                <a:latin typeface="Consolas"/>
                <a:cs typeface="Consolas"/>
              </a:rPr>
              <a:t>extends E</a:t>
            </a:r>
            <a:r>
              <a:rPr lang="en-US" sz="2000" dirty="0">
                <a:latin typeface="Consolas"/>
                <a:cs typeface="Consolas"/>
              </a:rPr>
              <a:t>&gt; c);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// Alternative legitimate version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interface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E&gt;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// </a:t>
            </a:r>
            <a:r>
              <a:rPr lang="en-US" sz="2000" i="1" dirty="0">
                <a:latin typeface="Consolas"/>
                <a:cs typeface="Consolas"/>
              </a:rPr>
              <a:t>Hey, type variables can have bounds too!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8492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err="1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smtClean="0">
                <a:latin typeface="Consolas"/>
                <a:cs typeface="Consolas"/>
              </a:rPr>
              <a:t>List</a:t>
            </a:r>
            <a:r>
              <a:rPr lang="en-US" sz="2000" dirty="0">
                <a:latin typeface="Consolas"/>
                <a:cs typeface="Consolas"/>
              </a:rPr>
              <a:t>&lt;?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 smtClean="0">
                <a:latin typeface="Consolas"/>
                <a:cs typeface="Consolas"/>
              </a:rPr>
              <a:t>}</a:t>
            </a:r>
            <a:endParaRPr lang="it-IT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</a:t>
            </a:r>
            <a:r>
              <a:rPr lang="en-US" sz="2000" b="1" dirty="0" smtClean="0">
                <a:latin typeface="Consolas"/>
                <a:cs typeface="Consolas"/>
              </a:rPr>
              <a:t>version</a:t>
            </a:r>
            <a:endParaRPr lang="mr-I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Collections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static</a:t>
            </a:r>
            <a:r>
              <a:rPr lang="en-US" sz="2000" dirty="0">
                <a:latin typeface="Consolas"/>
                <a:cs typeface="Consolas"/>
              </a:rPr>
              <a:t> &lt;T, S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T&gt;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copy(List&lt;T&gt; </a:t>
            </a:r>
            <a:r>
              <a:rPr lang="en-US" sz="2000" dirty="0" smtClean="0">
                <a:latin typeface="Consolas"/>
                <a:cs typeface="Consolas"/>
              </a:rPr>
              <a:t>			</a:t>
            </a:r>
            <a:r>
              <a:rPr lang="en-US" sz="2000" dirty="0" err="1" smtClean="0">
                <a:latin typeface="Consolas"/>
                <a:cs typeface="Consolas"/>
              </a:rPr>
              <a:t>dest</a:t>
            </a:r>
            <a:r>
              <a:rPr lang="en-US" sz="2000" dirty="0">
                <a:latin typeface="Consolas"/>
                <a:cs typeface="Consolas"/>
              </a:rPr>
              <a:t>, List&lt;S&gt; </a:t>
            </a:r>
            <a:r>
              <a:rPr lang="en-US" sz="2000" dirty="0" err="1">
                <a:latin typeface="Consolas"/>
                <a:cs typeface="Consolas"/>
              </a:rPr>
              <a:t>src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849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E46C0A"/>
                </a:solidFill>
              </a:rPr>
              <a:t>Rule of thumb: </a:t>
            </a:r>
            <a:r>
              <a:rPr lang="en-US" sz="2800" dirty="0" smtClean="0"/>
              <a:t>Generic </a:t>
            </a:r>
            <a:r>
              <a:rPr lang="en-US" sz="2800" dirty="0"/>
              <a:t>methods allow type parameters to be used to express dependencies among the types of one or more arguments to a method and/or its return type. If there isn't such a dependency, a generic method should not be used.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00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Rather than change every JVM between Java </a:t>
            </a:r>
            <a:r>
              <a:rPr lang="en-US" dirty="0" smtClean="0"/>
              <a:t>4 </a:t>
            </a:r>
            <a:r>
              <a:rPr lang="en-US" dirty="0"/>
              <a:t>and </a:t>
            </a:r>
            <a:r>
              <a:rPr lang="en-US" dirty="0" smtClean="0"/>
              <a:t>5</a:t>
            </a:r>
            <a:r>
              <a:rPr lang="en-US" dirty="0"/>
              <a:t>, </a:t>
            </a:r>
            <a:r>
              <a:rPr lang="en-US" dirty="0" smtClean="0"/>
              <a:t>engineers chose </a:t>
            </a:r>
            <a:r>
              <a:rPr lang="en-US" dirty="0"/>
              <a:t>to use </a:t>
            </a:r>
            <a:r>
              <a:rPr lang="en-US" dirty="0" smtClean="0">
                <a:solidFill>
                  <a:srgbClr val="E46C0A"/>
                </a:solidFill>
              </a:rPr>
              <a:t>code erasure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/>
              <a:t>After </a:t>
            </a:r>
            <a:r>
              <a:rPr lang="en-US" dirty="0"/>
              <a:t>the compiler does its type checking, </a:t>
            </a:r>
            <a:r>
              <a:rPr lang="en-US" dirty="0" smtClean="0"/>
              <a:t>it discards </a:t>
            </a:r>
            <a:r>
              <a:rPr lang="en-US" dirty="0"/>
              <a:t>the generics; the JVM never sees them!</a:t>
            </a:r>
          </a:p>
          <a:p>
            <a:r>
              <a:rPr lang="en-US" dirty="0"/>
              <a:t>It works something like this: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information </a:t>
            </a:r>
            <a:r>
              <a:rPr lang="en-US" dirty="0"/>
              <a:t>between angle brackets is thrown out, e.g., List&lt;String&gt; </a:t>
            </a:r>
            <a:r>
              <a:rPr lang="en-US" dirty="0" smtClean="0"/>
              <a:t>-&gt; </a:t>
            </a:r>
            <a:r>
              <a:rPr lang="en-US" dirty="0"/>
              <a:t>List</a:t>
            </a:r>
          </a:p>
          <a:p>
            <a:pPr lvl="1"/>
            <a:r>
              <a:rPr lang="en-US" dirty="0"/>
              <a:t>Uses of type variables are replaced by their upper bound (usually Object)</a:t>
            </a:r>
          </a:p>
          <a:p>
            <a:pPr lvl="1"/>
            <a:r>
              <a:rPr lang="en-US" dirty="0"/>
              <a:t>Casts are inserted to preserve type‐correctness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7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import </a:t>
            </a:r>
            <a:r>
              <a:rPr lang="en-US" sz="2000" dirty="0" err="1">
                <a:latin typeface="Consolas"/>
                <a:cs typeface="Consolas"/>
              </a:rPr>
              <a:t>java.util</a:t>
            </a:r>
            <a:r>
              <a:rPr lang="en-US" sz="20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ErasedTypeEquivalence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public </a:t>
            </a:r>
            <a:r>
              <a:rPr lang="en-US" sz="2000" dirty="0">
                <a:latin typeface="Consolas"/>
                <a:cs typeface="Consolas"/>
              </a:rPr>
              <a:t>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Class </a:t>
            </a:r>
            <a:r>
              <a:rPr lang="en-US" sz="2000" dirty="0">
                <a:latin typeface="Consolas"/>
                <a:cs typeface="Consolas"/>
              </a:rPr>
              <a:t>c1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&lt;String&gt;().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Class </a:t>
            </a:r>
            <a:r>
              <a:rPr lang="en-US" sz="2000" dirty="0">
                <a:latin typeface="Consolas"/>
                <a:cs typeface="Consolas"/>
              </a:rPr>
              <a:t>c2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(c1 == c2);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*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Output</a:t>
            </a:r>
            <a:r>
              <a:rPr lang="en-US" sz="20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/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453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Good</a:t>
            </a:r>
            <a:r>
              <a:rPr lang="en-US" dirty="0"/>
              <a:t>: Backward </a:t>
            </a:r>
            <a:r>
              <a:rPr lang="en-US" dirty="0" smtClean="0"/>
              <a:t>compatibility </a:t>
            </a:r>
            <a:r>
              <a:rPr lang="en-US" dirty="0"/>
              <a:t>is maintained, so you can </a:t>
            </a:r>
            <a:r>
              <a:rPr lang="en-US" dirty="0" smtClean="0"/>
              <a:t>still use </a:t>
            </a:r>
            <a:r>
              <a:rPr lang="en-US" dirty="0"/>
              <a:t>legacy non‐generic libraries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Bad</a:t>
            </a:r>
            <a:r>
              <a:rPr lang="en-US" dirty="0"/>
              <a:t>: You can’t ﬁnd out what type a generic class is using at run</a:t>
            </a:r>
            <a:r>
              <a:rPr lang="en-US" dirty="0" smtClean="0"/>
              <a:t>‐time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Legacy Code in Generic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Say I have some generic code dealing with Fruits, but I want to call </a:t>
            </a:r>
            <a:r>
              <a:rPr lang="en-US" dirty="0" smtClean="0"/>
              <a:t>legacy </a:t>
            </a:r>
            <a:r>
              <a:rPr lang="en-US" dirty="0"/>
              <a:t>library </a:t>
            </a:r>
            <a:r>
              <a:rPr lang="en-US" dirty="0" smtClean="0"/>
              <a:t>functions:</a:t>
            </a:r>
            <a:endParaRPr lang="en-US" dirty="0"/>
          </a:p>
          <a:p>
            <a:pPr lvl="1"/>
            <a:r>
              <a:rPr lang="en-US" sz="1800" dirty="0">
                <a:latin typeface="Consolas"/>
                <a:cs typeface="Consolas"/>
              </a:rPr>
              <a:t>v</a:t>
            </a:r>
            <a:r>
              <a:rPr lang="en-US" sz="1800" dirty="0" smtClean="0">
                <a:latin typeface="Consolas"/>
                <a:cs typeface="Consolas"/>
              </a:rPr>
              <a:t>oid foo(</a:t>
            </a:r>
            <a:r>
              <a:rPr lang="en-US" sz="1800" dirty="0">
                <a:latin typeface="Consolas"/>
                <a:cs typeface="Consolas"/>
              </a:rPr>
              <a:t>String  name,  List  fruits);</a:t>
            </a:r>
          </a:p>
          <a:p>
            <a:endParaRPr lang="en-US" dirty="0"/>
          </a:p>
          <a:p>
            <a:r>
              <a:rPr lang="en-US" dirty="0"/>
              <a:t>I can pass in my generic List&lt;Fruit&gt; for the fruits parameter, which has the raw type </a:t>
            </a:r>
            <a:r>
              <a:rPr lang="en-US" dirty="0" smtClean="0"/>
              <a:t>List? That </a:t>
            </a:r>
            <a:r>
              <a:rPr lang="en-US" dirty="0"/>
              <a:t>seems </a:t>
            </a:r>
            <a:r>
              <a:rPr lang="en-US" dirty="0">
                <a:solidFill>
                  <a:srgbClr val="E46C0A"/>
                </a:solidFill>
              </a:rPr>
              <a:t>unsafe</a:t>
            </a:r>
            <a:r>
              <a:rPr lang="en-US" dirty="0"/>
              <a:t>…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foo(</a:t>
            </a:r>
            <a:r>
              <a:rPr lang="en-US" dirty="0">
                <a:solidFill>
                  <a:srgbClr val="E46C0A"/>
                </a:solidFill>
              </a:rPr>
              <a:t>) could </a:t>
            </a:r>
            <a:r>
              <a:rPr lang="en-US" dirty="0" smtClean="0">
                <a:solidFill>
                  <a:srgbClr val="E46C0A"/>
                </a:solidFill>
              </a:rPr>
              <a:t>stick </a:t>
            </a:r>
            <a:r>
              <a:rPr lang="en-US" dirty="0">
                <a:solidFill>
                  <a:srgbClr val="E46C0A"/>
                </a:solidFill>
              </a:rPr>
              <a:t>a Vegetable in the </a:t>
            </a:r>
            <a:r>
              <a:rPr lang="en-US" dirty="0" smtClean="0">
                <a:solidFill>
                  <a:srgbClr val="E46C0A"/>
                </a:solidFill>
              </a:rPr>
              <a:t>list!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E46C0A"/>
                </a:solidFill>
              </a:rPr>
              <a:t>Calling legacy code from generic code is inherently dangerous</a:t>
            </a:r>
            <a:r>
              <a:rPr lang="en-US" i="1" dirty="0"/>
              <a:t>; once you mix generic code with non‐generic legacy code, all the safety guarantees that the generic type system usually provides are void. </a:t>
            </a:r>
            <a:r>
              <a:rPr lang="en-US" i="1" dirty="0">
                <a:solidFill>
                  <a:srgbClr val="E46C0A"/>
                </a:solidFill>
              </a:rPr>
              <a:t>However, you are </a:t>
            </a:r>
            <a:r>
              <a:rPr lang="en-US" i="1" dirty="0" smtClean="0">
                <a:solidFill>
                  <a:srgbClr val="E46C0A"/>
                </a:solidFill>
              </a:rPr>
              <a:t>still better than </a:t>
            </a:r>
            <a:r>
              <a:rPr lang="en-US" i="1" dirty="0">
                <a:solidFill>
                  <a:srgbClr val="E46C0A"/>
                </a:solidFill>
              </a:rPr>
              <a:t>you were without using generics at all</a:t>
            </a:r>
            <a:r>
              <a:rPr lang="en-US" i="1" dirty="0"/>
              <a:t>. At least you know the code on your end is consistent.” </a:t>
            </a:r>
            <a:r>
              <a:rPr lang="en-US" dirty="0"/>
              <a:t>– </a:t>
            </a:r>
            <a:r>
              <a:rPr lang="en-US" sz="2800" i="1" dirty="0" err="1"/>
              <a:t>Gilad</a:t>
            </a:r>
            <a:r>
              <a:rPr lang="en-US" sz="2800" i="1" dirty="0"/>
              <a:t> </a:t>
            </a:r>
            <a:r>
              <a:rPr lang="en-US" sz="2800" i="1" dirty="0" err="1"/>
              <a:t>Bracha</a:t>
            </a:r>
            <a:r>
              <a:rPr lang="en-US" sz="2800" i="1" dirty="0"/>
              <a:t>, Java Generics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 smtClean="0"/>
              <a:t>4</a:t>
            </a:r>
            <a:r>
              <a:rPr lang="en-US" dirty="0"/>
              <a:t>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List l = new </a:t>
            </a:r>
            <a:r>
              <a:rPr lang="en-US" sz="1800" dirty="0" err="1" smtClean="0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.add</a:t>
            </a:r>
            <a:r>
              <a:rPr lang="en-US" sz="1800" dirty="0" smtClean="0">
                <a:latin typeface="Consolas"/>
                <a:cs typeface="Consolas"/>
              </a:rPr>
              <a:t>(new Fruit</a:t>
            </a:r>
            <a:r>
              <a:rPr lang="en-US" sz="1800" dirty="0">
                <a:latin typeface="Consolas"/>
                <a:cs typeface="Consolas"/>
              </a:rPr>
              <a:t>(“Apple”))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l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.add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new Vegetable(“Carrot”));      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Fruit f;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 = (</a:t>
            </a:r>
            <a:r>
              <a:rPr lang="en-US" sz="1800" dirty="0">
                <a:latin typeface="Consolas"/>
                <a:cs typeface="Consolas"/>
              </a:rPr>
              <a:t>Fruit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r>
              <a:rPr lang="en-US" sz="1800" dirty="0" err="1" smtClean="0">
                <a:latin typeface="Consolas"/>
                <a:cs typeface="Consolas"/>
              </a:rPr>
              <a:t>listOfFruits.get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>
                <a:latin typeface="Consolas"/>
                <a:cs typeface="Consolas"/>
              </a:rPr>
              <a:t>0);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f = (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) 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listOfFruits.get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1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;  //  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Runtime Error!</a:t>
            </a:r>
            <a:endParaRPr lang="en-US" sz="18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E46C0A"/>
                </a:solidFill>
              </a:rPr>
              <a:t>Compiler </a:t>
            </a:r>
            <a:r>
              <a:rPr lang="en-US" sz="2400" dirty="0">
                <a:solidFill>
                  <a:srgbClr val="E46C0A"/>
                </a:solidFill>
              </a:rPr>
              <a:t>doesn’t know </a:t>
            </a:r>
            <a:r>
              <a:rPr lang="en-US" sz="2400" dirty="0" err="1" smtClean="0">
                <a:solidFill>
                  <a:srgbClr val="E46C0A"/>
                </a:solidFill>
              </a:rPr>
              <a:t>listOfFruits</a:t>
            </a:r>
            <a:r>
              <a:rPr lang="en-US" sz="2400" dirty="0">
                <a:solidFill>
                  <a:srgbClr val="E46C0A"/>
                </a:solidFill>
              </a:rPr>
              <a:t> </a:t>
            </a:r>
            <a:r>
              <a:rPr lang="en-US" sz="2400" dirty="0" smtClean="0">
                <a:solidFill>
                  <a:srgbClr val="E46C0A"/>
                </a:solidFill>
              </a:rPr>
              <a:t>should </a:t>
            </a:r>
            <a:r>
              <a:rPr lang="en-US" sz="2400" dirty="0">
                <a:solidFill>
                  <a:srgbClr val="E46C0A"/>
                </a:solidFill>
              </a:rPr>
              <a:t>only contain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silly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could make our own fruit‐only list class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class 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1800" dirty="0" err="1">
                <a:latin typeface="Consolas"/>
                <a:cs typeface="Consolas"/>
              </a:rPr>
              <a:t>List</a:t>
            </a:r>
            <a:r>
              <a:rPr lang="en-US" sz="1800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void  </a:t>
            </a:r>
            <a:r>
              <a:rPr lang="en-US" sz="1800" dirty="0">
                <a:latin typeface="Consolas"/>
                <a:cs typeface="Consolas"/>
              </a:rPr>
              <a:t>add(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smtClean="0">
                <a:latin typeface="Consolas"/>
                <a:cs typeface="Consolas"/>
              </a:rPr>
              <a:t>f)  </a:t>
            </a:r>
            <a:r>
              <a:rPr lang="en-US" sz="1800" dirty="0">
                <a:latin typeface="Consolas"/>
                <a:cs typeface="Consolas"/>
              </a:rPr>
              <a:t>{ </a:t>
            </a:r>
            <a:r>
              <a:rPr lang="en-US" sz="1800" dirty="0" smtClean="0">
                <a:latin typeface="Consolas"/>
                <a:cs typeface="Consolas"/>
              </a:rPr>
              <a:t>… }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1800" dirty="0" smtClean="0">
                <a:latin typeface="Consolas"/>
                <a:cs typeface="Consolas"/>
              </a:rPr>
              <a:t> get(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index) { </a:t>
            </a:r>
            <a:r>
              <a:rPr lang="mr-IN" sz="1800" dirty="0" smtClean="0">
                <a:latin typeface="Consolas"/>
                <a:cs typeface="Consolas"/>
              </a:rPr>
              <a:t>…</a:t>
            </a:r>
            <a:r>
              <a:rPr lang="it-IT" sz="1800" dirty="0" smtClean="0">
                <a:latin typeface="Consolas"/>
                <a:cs typeface="Consolas"/>
              </a:rPr>
              <a:t> }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smtClean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1800" dirty="0" smtClean="0">
                <a:latin typeface="Consolas"/>
                <a:cs typeface="Consolas"/>
              </a:rPr>
              <a:t> remove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 index)  </a:t>
            </a:r>
            <a:r>
              <a:rPr lang="en-US" sz="1800" dirty="0" smtClean="0">
                <a:latin typeface="Consolas"/>
                <a:cs typeface="Consolas"/>
              </a:rPr>
              <a:t>{ </a:t>
            </a:r>
            <a:r>
              <a:rPr lang="en-US" sz="1800" dirty="0">
                <a:latin typeface="Consolas"/>
                <a:cs typeface="Consolas"/>
              </a:rPr>
              <a:t>… </a:t>
            </a:r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…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 about when we want a vegetable‐only list later? Copy‐paste? Lots of bloated, unmaintainable code?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6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5</a:t>
            </a:r>
            <a:r>
              <a:rPr lang="en-US" dirty="0"/>
              <a:t>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Here’s how we would write that generic class: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class  </a:t>
            </a:r>
            <a:r>
              <a:rPr lang="en-US" sz="2200" dirty="0">
                <a:latin typeface="Consolas"/>
                <a:cs typeface="Consolas"/>
              </a:rPr>
              <a:t>List&lt;T&gt; 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void  </a:t>
            </a:r>
            <a:r>
              <a:rPr lang="en-US" sz="2200" dirty="0">
                <a:latin typeface="Consolas"/>
                <a:cs typeface="Consolas"/>
              </a:rPr>
              <a:t>add(T  element)  {  …  } 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T  get(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</a:t>
            </a:r>
            <a:r>
              <a:rPr lang="en-US" sz="2200" dirty="0" smtClean="0">
                <a:latin typeface="Consolas"/>
                <a:cs typeface="Consolas"/>
              </a:rPr>
              <a:t>   {  </a:t>
            </a:r>
            <a:r>
              <a:rPr lang="en-US" sz="2200" dirty="0">
                <a:latin typeface="Consolas"/>
                <a:cs typeface="Consolas"/>
              </a:rPr>
              <a:t>…  </a:t>
            </a: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T  remove(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{  …  </a:t>
            </a:r>
            <a:r>
              <a:rPr lang="en-US" sz="2200" dirty="0" smtClean="0">
                <a:latin typeface="Consolas"/>
                <a:cs typeface="Consolas"/>
              </a:rPr>
              <a:t>}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…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Compiler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knows that List contains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only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objects of type T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remove() must return 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add() accepts only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592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SE5</a:t>
            </a:r>
            <a:r>
              <a:rPr lang="en-US" dirty="0"/>
              <a:t>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Now, Java code looks like this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</a:t>
            </a:r>
            <a:r>
              <a:rPr lang="en-US" sz="2000" dirty="0" smtClean="0">
                <a:latin typeface="Consolas"/>
                <a:cs typeface="Consolas"/>
              </a:rPr>
              <a:t>&gt; l = new 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</a:t>
            </a:r>
            <a:r>
              <a:rPr lang="en-US" sz="2000" dirty="0" smtClean="0">
                <a:latin typeface="Consolas"/>
                <a:cs typeface="Consolas"/>
              </a:rPr>
              <a:t>Fruit</a:t>
            </a:r>
            <a:r>
              <a:rPr lang="en-US" sz="2000" dirty="0">
                <a:latin typeface="Consolas"/>
                <a:cs typeface="Consolas"/>
              </a:rPr>
              <a:t>(“Apple”))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new Vegetable(“Carrot”)); // Compile time 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error</a:t>
            </a:r>
            <a:endParaRPr lang="en-US" sz="2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0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E46C0A"/>
                </a:solidFill>
                <a:latin typeface="Consolas"/>
                <a:cs typeface="Consolas"/>
              </a:rPr>
              <a:t>// Raw Type: </a:t>
            </a:r>
            <a:r>
              <a:rPr lang="en-US" b="1" i="1" dirty="0" smtClean="0">
                <a:solidFill>
                  <a:srgbClr val="E46C0A"/>
                </a:solidFill>
                <a:latin typeface="Consolas"/>
                <a:cs typeface="Consolas"/>
              </a:rPr>
              <a:t>Evil</a:t>
            </a:r>
            <a:endParaRPr lang="en-US" b="1" i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List l = </a:t>
            </a:r>
            <a:r>
              <a:rPr lang="en-US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smtClean="0">
                <a:latin typeface="Consolas"/>
                <a:cs typeface="Consolas"/>
              </a:rPr>
              <a:t>Fruit(</a:t>
            </a:r>
            <a:r>
              <a:rPr lang="en-US" dirty="0">
                <a:latin typeface="Consolas"/>
                <a:cs typeface="Consolas"/>
              </a:rPr>
              <a:t>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</a:t>
            </a:r>
            <a:r>
              <a:rPr lang="en-US" dirty="0" err="1" smtClean="0">
                <a:latin typeface="Consolas"/>
                <a:cs typeface="Consolas"/>
              </a:rPr>
              <a:t>.add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new </a:t>
            </a:r>
            <a:r>
              <a:rPr lang="en-US" dirty="0" smtClean="0">
                <a:latin typeface="Consolas"/>
                <a:cs typeface="Consolas"/>
              </a:rPr>
              <a:t>Vegetable(</a:t>
            </a:r>
            <a:r>
              <a:rPr lang="en-US" dirty="0">
                <a:latin typeface="Consolas"/>
                <a:cs typeface="Consolas"/>
              </a:rPr>
              <a:t>)); // Succeeds but should not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(Object o : </a:t>
            </a:r>
            <a:r>
              <a:rPr lang="en-US" dirty="0" smtClean="0">
                <a:latin typeface="Consolas"/>
                <a:cs typeface="Consolas"/>
              </a:rPr>
              <a:t>l)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Fruit f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(Fruit) </a:t>
            </a:r>
            <a:r>
              <a:rPr lang="en-US" dirty="0">
                <a:latin typeface="Consolas"/>
                <a:cs typeface="Consolas"/>
              </a:rPr>
              <a:t>o; 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    /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Downcast eventually leading to run-time error</a:t>
            </a:r>
            <a:endParaRPr lang="en-US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 Generic type: Good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List&lt;Fruit&gt; l = </a:t>
            </a:r>
            <a:r>
              <a:rPr lang="en-US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&lt;Fruit&gt;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</a:t>
            </a:r>
            <a:r>
              <a:rPr lang="en-US" dirty="0" err="1" smtClean="0">
                <a:latin typeface="Consolas"/>
                <a:cs typeface="Consolas"/>
              </a:rPr>
              <a:t>.add</a:t>
            </a:r>
            <a:r>
              <a:rPr lang="en-US" dirty="0" smtClean="0">
                <a:latin typeface="Consolas"/>
                <a:cs typeface="Consolas"/>
              </a:rPr>
              <a:t>(new Vegetable(</a:t>
            </a:r>
            <a:r>
              <a:rPr lang="en-US" dirty="0">
                <a:latin typeface="Consolas"/>
                <a:cs typeface="Consolas"/>
              </a:rPr>
              <a:t>))</a:t>
            </a:r>
            <a:r>
              <a:rPr lang="en-US" dirty="0" smtClean="0">
                <a:latin typeface="Consolas"/>
                <a:cs typeface="Consolas"/>
              </a:rPr>
              <a:t>;  </a:t>
            </a:r>
            <a:r>
              <a:rPr lang="en-US" dirty="0" smtClean="0">
                <a:solidFill>
                  <a:srgbClr val="77933C"/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rgbClr val="77933C"/>
                </a:solidFill>
                <a:latin typeface="Consolas"/>
                <a:cs typeface="Consolas"/>
              </a:rPr>
              <a:t>/ </a:t>
            </a:r>
            <a:r>
              <a:rPr lang="en-US" dirty="0" smtClean="0">
                <a:solidFill>
                  <a:srgbClr val="77933C"/>
                </a:solidFill>
                <a:latin typeface="Consolas"/>
                <a:cs typeface="Consolas"/>
              </a:rPr>
              <a:t>Compile-time error</a:t>
            </a:r>
            <a:endParaRPr lang="en-US" dirty="0">
              <a:solidFill>
                <a:srgbClr val="77933C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</a:t>
            </a:r>
            <a:r>
              <a:rPr lang="en-US" dirty="0" smtClean="0">
                <a:latin typeface="Consolas"/>
                <a:cs typeface="Consolas"/>
              </a:rPr>
              <a:t>(Fruit f 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smtClean="0">
                <a:latin typeface="Consolas"/>
                <a:cs typeface="Consolas"/>
              </a:rPr>
              <a:t>l)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54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package </a:t>
            </a:r>
            <a:r>
              <a:rPr lang="en-US" sz="2400" dirty="0" err="1">
                <a:latin typeface="Consolas"/>
                <a:cs typeface="Consolas"/>
              </a:rPr>
              <a:t>java.lang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import </a:t>
            </a:r>
            <a:r>
              <a:rPr lang="en-US" sz="2400" dirty="0" err="1">
                <a:latin typeface="Consolas"/>
                <a:cs typeface="Consolas"/>
              </a:rPr>
              <a:t>java.util</a:t>
            </a:r>
            <a:r>
              <a:rPr lang="en-US" sz="24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interface Comparable&lt;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T</a:t>
            </a:r>
            <a:r>
              <a:rPr lang="en-US" sz="2400" dirty="0">
                <a:latin typeface="Consolas"/>
                <a:cs typeface="Consolas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compareTo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T</a:t>
            </a:r>
            <a:r>
              <a:rPr lang="en-US" sz="2400" dirty="0">
                <a:latin typeface="Consolas"/>
                <a:cs typeface="Consolas"/>
              </a:rPr>
              <a:t> o);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21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interface Shop&lt;T&gt;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>
                <a:latin typeface="Consolas"/>
                <a:cs typeface="Consolas"/>
              </a:rPr>
              <a:t>T sell()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</a:t>
            </a:r>
            <a:r>
              <a:rPr lang="en-US" sz="2000" dirty="0">
                <a:latin typeface="Consolas"/>
                <a:cs typeface="Consolas"/>
              </a:rPr>
              <a:t>buy(T item)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void sell(</a:t>
            </a:r>
            <a:r>
              <a:rPr lang="en-US" sz="2000" dirty="0">
                <a:latin typeface="Consolas"/>
                <a:cs typeface="Consolas"/>
              </a:rPr>
              <a:t>Collection&lt;T&gt; item,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nItems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buy(</a:t>
            </a:r>
            <a:r>
              <a:rPr lang="en-US" sz="2000" dirty="0">
                <a:latin typeface="Consolas"/>
                <a:cs typeface="Consolas"/>
              </a:rPr>
              <a:t>Collection&lt;T&gt; item);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smtClean="0">
                <a:latin typeface="Consolas"/>
                <a:cs typeface="Consolas"/>
              </a:rPr>
              <a:t>Product {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class Fruit </a:t>
            </a:r>
            <a:r>
              <a:rPr lang="en-US" sz="2000" dirty="0">
                <a:latin typeface="Consolas"/>
                <a:cs typeface="Consolas"/>
              </a:rPr>
              <a:t>extends Product {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smtClean="0">
                <a:latin typeface="Consolas"/>
                <a:cs typeface="Consolas"/>
              </a:rPr>
              <a:t>Vegetable </a:t>
            </a:r>
            <a:r>
              <a:rPr lang="en-US" sz="2000" dirty="0">
                <a:latin typeface="Consolas"/>
                <a:cs typeface="Consolas"/>
              </a:rPr>
              <a:t>extends Product {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3851728"/>
            <a:ext cx="3530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673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1645</TotalTime>
  <Words>1654</Words>
  <Application>Microsoft Macintosh PowerPoint</Application>
  <PresentationFormat>On-screen Show (4:3)</PresentationFormat>
  <Paragraphs>256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ING</vt:lpstr>
      <vt:lpstr>Java Generics</vt:lpstr>
      <vt:lpstr>Java SE4: Life Before Generics</vt:lpstr>
      <vt:lpstr>Java 4: Life Before Generics</vt:lpstr>
      <vt:lpstr>A silly solution</vt:lpstr>
      <vt:lpstr>Java 5: Now We’re Talking</vt:lpstr>
      <vt:lpstr>Java SE5: Now We’re Talking</vt:lpstr>
      <vt:lpstr>Summary</vt:lpstr>
      <vt:lpstr>The Comparable Interface</vt:lpstr>
      <vt:lpstr>A practical example</vt:lpstr>
      <vt:lpstr>One type works fine</vt:lpstr>
      <vt:lpstr>Single-object subtyping (ok)</vt:lpstr>
      <vt:lpstr>Collection subtyping (!ok)</vt:lpstr>
      <vt:lpstr>Subtyping and Collections</vt:lpstr>
      <vt:lpstr>Wildcard Types</vt:lpstr>
      <vt:lpstr>Wildcards Types (Bounded)</vt:lpstr>
      <vt:lpstr>Bounded Wildcards to the Rescue</vt:lpstr>
      <vt:lpstr>Josh Bloch’s Bounded Wildcards Rule</vt:lpstr>
      <vt:lpstr>Subtyping and Arrays</vt:lpstr>
      <vt:lpstr>Generic Methods</vt:lpstr>
      <vt:lpstr>Generic Methods</vt:lpstr>
      <vt:lpstr>Wildcards or not?</vt:lpstr>
      <vt:lpstr>Wildcards or not?</vt:lpstr>
      <vt:lpstr>Wildcards or not?</vt:lpstr>
      <vt:lpstr>How Generics are Implemented</vt:lpstr>
      <vt:lpstr>How Generics are Implemented</vt:lpstr>
      <vt:lpstr>Pros and Cons of Erasure</vt:lpstr>
      <vt:lpstr>Using Legacy Code in Generic Code</vt:lpstr>
      <vt:lpstr>The Problem with Legacy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Nicola Bicocchi</cp:lastModifiedBy>
  <cp:revision>167</cp:revision>
  <dcterms:created xsi:type="dcterms:W3CDTF">2014-11-10T17:10:18Z</dcterms:created>
  <dcterms:modified xsi:type="dcterms:W3CDTF">2018-03-27T18:10:12Z</dcterms:modified>
</cp:coreProperties>
</file>