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5" r:id="rId3"/>
    <p:sldId id="261" r:id="rId4"/>
    <p:sldId id="263" r:id="rId5"/>
    <p:sldId id="266" r:id="rId6"/>
    <p:sldId id="264" r:id="rId7"/>
    <p:sldId id="265" r:id="rId8"/>
    <p:sldId id="257" r:id="rId9"/>
    <p:sldId id="269" r:id="rId10"/>
    <p:sldId id="267" r:id="rId11"/>
    <p:sldId id="258" r:id="rId12"/>
    <p:sldId id="260" r:id="rId13"/>
    <p:sldId id="259" r:id="rId14"/>
    <p:sldId id="273" r:id="rId15"/>
    <p:sldId id="274" r:id="rId16"/>
    <p:sldId id="275" r:id="rId17"/>
    <p:sldId id="276" r:id="rId18"/>
    <p:sldId id="297" r:id="rId19"/>
    <p:sldId id="272" r:id="rId20"/>
    <p:sldId id="298" r:id="rId21"/>
    <p:sldId id="299" r:id="rId22"/>
    <p:sldId id="300" r:id="rId23"/>
    <p:sldId id="277" r:id="rId24"/>
    <p:sldId id="302" r:id="rId25"/>
    <p:sldId id="281" r:id="rId26"/>
    <p:sldId id="278" r:id="rId27"/>
    <p:sldId id="279" r:id="rId28"/>
    <p:sldId id="280" r:id="rId29"/>
    <p:sldId id="282" r:id="rId30"/>
    <p:sldId id="283" r:id="rId31"/>
    <p:sldId id="301" r:id="rId32"/>
    <p:sldId id="284" r:id="rId33"/>
    <p:sldId id="285" r:id="rId34"/>
    <p:sldId id="286" r:id="rId35"/>
    <p:sldId id="290" r:id="rId36"/>
    <p:sldId id="289" r:id="rId37"/>
    <p:sldId id="292" r:id="rId38"/>
    <p:sldId id="287" r:id="rId39"/>
    <p:sldId id="291" r:id="rId40"/>
    <p:sldId id="288" r:id="rId41"/>
    <p:sldId id="294" r:id="rId42"/>
    <p:sldId id="293"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4" d="100"/>
          <a:sy n="94" d="100"/>
        </p:scale>
        <p:origin x="-1320" y="-4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DC034E-5B0B-E143-A1D6-5F5C2A8E8F37}" type="doc">
      <dgm:prSet loTypeId="urn:microsoft.com/office/officeart/2008/layout/HalfCircleOrganizationChart" loCatId="" qsTypeId="urn:microsoft.com/office/officeart/2005/8/quickstyle/simple4" qsCatId="simple" csTypeId="urn:microsoft.com/office/officeart/2005/8/colors/accent1_2" csCatId="accent1" phldr="1"/>
      <dgm:spPr/>
      <dgm:t>
        <a:bodyPr/>
        <a:lstStyle/>
        <a:p>
          <a:endParaRPr lang="en-US"/>
        </a:p>
      </dgm:t>
    </dgm:pt>
    <dgm:pt modelId="{ED37B83F-766D-8340-A263-BC92EC7B4B72}">
      <dgm:prSet phldrT="[Text]"/>
      <dgm:spPr/>
      <dgm:t>
        <a:bodyPr/>
        <a:lstStyle/>
        <a:p>
          <a:r>
            <a:rPr lang="en-US" dirty="0" smtClean="0"/>
            <a:t>Set Look &amp; Feel</a:t>
          </a:r>
          <a:endParaRPr lang="en-US" dirty="0"/>
        </a:p>
      </dgm:t>
    </dgm:pt>
    <dgm:pt modelId="{A9262887-ACE4-2141-A406-CAB675070680}" type="parTrans" cxnId="{FCB64C02-BC5E-A84A-BAB6-98EBF8956B09}">
      <dgm:prSet/>
      <dgm:spPr/>
      <dgm:t>
        <a:bodyPr/>
        <a:lstStyle/>
        <a:p>
          <a:endParaRPr lang="en-US"/>
        </a:p>
      </dgm:t>
    </dgm:pt>
    <dgm:pt modelId="{F3EF38FA-40F9-664F-AC20-6943CD228942}" type="sibTrans" cxnId="{FCB64C02-BC5E-A84A-BAB6-98EBF8956B09}">
      <dgm:prSet/>
      <dgm:spPr/>
      <dgm:t>
        <a:bodyPr/>
        <a:lstStyle/>
        <a:p>
          <a:endParaRPr lang="en-US"/>
        </a:p>
      </dgm:t>
    </dgm:pt>
    <dgm:pt modelId="{4EF054F2-224A-4647-993D-3C58AFAAA464}">
      <dgm:prSet phldrT="[Text]"/>
      <dgm:spPr/>
      <dgm:t>
        <a:bodyPr/>
        <a:lstStyle/>
        <a:p>
          <a:r>
            <a:rPr lang="en-US" dirty="0" smtClean="0"/>
            <a:t>Define top-level container</a:t>
          </a:r>
          <a:endParaRPr lang="en-US" dirty="0"/>
        </a:p>
      </dgm:t>
    </dgm:pt>
    <dgm:pt modelId="{943A28D7-16B1-0245-805D-FB5C14B3BA9C}" type="parTrans" cxnId="{F197A11F-154C-F744-8CE0-F28B37AF49D1}">
      <dgm:prSet/>
      <dgm:spPr/>
      <dgm:t>
        <a:bodyPr/>
        <a:lstStyle/>
        <a:p>
          <a:endParaRPr lang="en-US"/>
        </a:p>
      </dgm:t>
    </dgm:pt>
    <dgm:pt modelId="{E911264D-F7F6-BC48-85EC-3773521D430A}" type="sibTrans" cxnId="{F197A11F-154C-F744-8CE0-F28B37AF49D1}">
      <dgm:prSet/>
      <dgm:spPr/>
      <dgm:t>
        <a:bodyPr/>
        <a:lstStyle/>
        <a:p>
          <a:endParaRPr lang="en-US"/>
        </a:p>
      </dgm:t>
    </dgm:pt>
    <dgm:pt modelId="{EB45CA21-B7F1-C648-AADC-15B53B710ED6}">
      <dgm:prSet phldrT="[Text]"/>
      <dgm:spPr/>
      <dgm:t>
        <a:bodyPr/>
        <a:lstStyle/>
        <a:p>
          <a:r>
            <a:rPr lang="en-US" dirty="0" smtClean="0"/>
            <a:t>Add component</a:t>
          </a:r>
          <a:endParaRPr lang="en-US" dirty="0"/>
        </a:p>
      </dgm:t>
    </dgm:pt>
    <dgm:pt modelId="{00149884-1647-D94E-97D7-4F687FAE4041}" type="parTrans" cxnId="{F5569C2E-73E2-0947-BBAC-6EA4E2B0C272}">
      <dgm:prSet/>
      <dgm:spPr/>
      <dgm:t>
        <a:bodyPr/>
        <a:lstStyle/>
        <a:p>
          <a:endParaRPr lang="en-US"/>
        </a:p>
      </dgm:t>
    </dgm:pt>
    <dgm:pt modelId="{572DA00F-03F8-5C42-AFF5-105F39D64FC4}" type="sibTrans" cxnId="{F5569C2E-73E2-0947-BBAC-6EA4E2B0C272}">
      <dgm:prSet/>
      <dgm:spPr/>
      <dgm:t>
        <a:bodyPr/>
        <a:lstStyle/>
        <a:p>
          <a:endParaRPr lang="en-US"/>
        </a:p>
      </dgm:t>
    </dgm:pt>
    <dgm:pt modelId="{0FD709D9-D4B0-DE40-BE65-347C7AA3A768}">
      <dgm:prSet/>
      <dgm:spPr/>
      <dgm:t>
        <a:bodyPr/>
        <a:lstStyle/>
        <a:p>
          <a:r>
            <a:rPr lang="en-US" dirty="0" smtClean="0"/>
            <a:t>Add secondary container</a:t>
          </a:r>
          <a:endParaRPr lang="en-US" dirty="0"/>
        </a:p>
      </dgm:t>
    </dgm:pt>
    <dgm:pt modelId="{A5ABFCAE-AEC4-824D-B9EC-E9B8BE73DEC5}" type="parTrans" cxnId="{DCCD9CEC-3244-5E40-A8B7-3334F5D43108}">
      <dgm:prSet/>
      <dgm:spPr/>
      <dgm:t>
        <a:bodyPr/>
        <a:lstStyle/>
        <a:p>
          <a:endParaRPr lang="en-US"/>
        </a:p>
      </dgm:t>
    </dgm:pt>
    <dgm:pt modelId="{9B40C82A-D4A1-954B-B6CE-72F09C17CBFC}" type="sibTrans" cxnId="{DCCD9CEC-3244-5E40-A8B7-3334F5D43108}">
      <dgm:prSet/>
      <dgm:spPr/>
      <dgm:t>
        <a:bodyPr/>
        <a:lstStyle/>
        <a:p>
          <a:endParaRPr lang="en-US"/>
        </a:p>
      </dgm:t>
    </dgm:pt>
    <dgm:pt modelId="{6FA3C0BB-D978-694A-AE4A-CC6EFF4E6CF5}" type="pres">
      <dgm:prSet presAssocID="{57DC034E-5B0B-E143-A1D6-5F5C2A8E8F37}" presName="Name0" presStyleCnt="0">
        <dgm:presLayoutVars>
          <dgm:orgChart val="1"/>
          <dgm:chPref val="1"/>
          <dgm:dir/>
          <dgm:animOne val="branch"/>
          <dgm:animLvl val="lvl"/>
          <dgm:resizeHandles/>
        </dgm:presLayoutVars>
      </dgm:prSet>
      <dgm:spPr/>
      <dgm:t>
        <a:bodyPr/>
        <a:lstStyle/>
        <a:p>
          <a:endParaRPr lang="en-US"/>
        </a:p>
      </dgm:t>
    </dgm:pt>
    <dgm:pt modelId="{C9184D29-7D8A-1241-A8F0-97AD20097359}" type="pres">
      <dgm:prSet presAssocID="{ED37B83F-766D-8340-A263-BC92EC7B4B72}" presName="hierRoot1" presStyleCnt="0">
        <dgm:presLayoutVars>
          <dgm:hierBranch val="init"/>
        </dgm:presLayoutVars>
      </dgm:prSet>
      <dgm:spPr/>
    </dgm:pt>
    <dgm:pt modelId="{D9442E26-3966-A744-8036-7DB8B456AA72}" type="pres">
      <dgm:prSet presAssocID="{ED37B83F-766D-8340-A263-BC92EC7B4B72}" presName="rootComposite1" presStyleCnt="0"/>
      <dgm:spPr/>
    </dgm:pt>
    <dgm:pt modelId="{385ED542-CDF9-4249-AF59-F9F5182B4924}" type="pres">
      <dgm:prSet presAssocID="{ED37B83F-766D-8340-A263-BC92EC7B4B72}" presName="rootText1" presStyleLbl="alignAcc1" presStyleIdx="0" presStyleCnt="0">
        <dgm:presLayoutVars>
          <dgm:chPref val="3"/>
        </dgm:presLayoutVars>
      </dgm:prSet>
      <dgm:spPr/>
      <dgm:t>
        <a:bodyPr/>
        <a:lstStyle/>
        <a:p>
          <a:endParaRPr lang="en-US"/>
        </a:p>
      </dgm:t>
    </dgm:pt>
    <dgm:pt modelId="{60CE4CF1-6AA0-814A-82EB-F68FC9DE34E2}" type="pres">
      <dgm:prSet presAssocID="{ED37B83F-766D-8340-A263-BC92EC7B4B72}" presName="topArc1" presStyleLbl="parChTrans1D1" presStyleIdx="0" presStyleCnt="8"/>
      <dgm:spPr/>
    </dgm:pt>
    <dgm:pt modelId="{9C5EA604-6A3A-2A4F-AB6E-9E08E03F50CA}" type="pres">
      <dgm:prSet presAssocID="{ED37B83F-766D-8340-A263-BC92EC7B4B72}" presName="bottomArc1" presStyleLbl="parChTrans1D1" presStyleIdx="1" presStyleCnt="8"/>
      <dgm:spPr/>
    </dgm:pt>
    <dgm:pt modelId="{38FBF7C3-7EE0-974A-B93A-1E45FBD25A6E}" type="pres">
      <dgm:prSet presAssocID="{ED37B83F-766D-8340-A263-BC92EC7B4B72}" presName="topConnNode1" presStyleLbl="node1" presStyleIdx="0" presStyleCnt="0"/>
      <dgm:spPr/>
      <dgm:t>
        <a:bodyPr/>
        <a:lstStyle/>
        <a:p>
          <a:endParaRPr lang="en-US"/>
        </a:p>
      </dgm:t>
    </dgm:pt>
    <dgm:pt modelId="{5DCE7778-88DA-4C43-BBDD-1931DCAE5F8A}" type="pres">
      <dgm:prSet presAssocID="{ED37B83F-766D-8340-A263-BC92EC7B4B72}" presName="hierChild2" presStyleCnt="0"/>
      <dgm:spPr/>
    </dgm:pt>
    <dgm:pt modelId="{0E0D4FAE-6635-8747-8006-55541849C91F}" type="pres">
      <dgm:prSet presAssocID="{ED37B83F-766D-8340-A263-BC92EC7B4B72}" presName="hierChild3" presStyleCnt="0"/>
      <dgm:spPr/>
    </dgm:pt>
    <dgm:pt modelId="{CF24B3B5-0744-1E42-B605-23F1F1A76EF6}" type="pres">
      <dgm:prSet presAssocID="{4EF054F2-224A-4647-993D-3C58AFAAA464}" presName="hierRoot1" presStyleCnt="0">
        <dgm:presLayoutVars>
          <dgm:hierBranch val="init"/>
        </dgm:presLayoutVars>
      </dgm:prSet>
      <dgm:spPr/>
    </dgm:pt>
    <dgm:pt modelId="{4955F34E-E73A-E44B-949F-C5CE2EC03BD9}" type="pres">
      <dgm:prSet presAssocID="{4EF054F2-224A-4647-993D-3C58AFAAA464}" presName="rootComposite1" presStyleCnt="0"/>
      <dgm:spPr/>
    </dgm:pt>
    <dgm:pt modelId="{DB865454-C6B0-EC43-8D24-239A978B12EC}" type="pres">
      <dgm:prSet presAssocID="{4EF054F2-224A-4647-993D-3C58AFAAA464}" presName="rootText1" presStyleLbl="alignAcc1" presStyleIdx="0" presStyleCnt="0">
        <dgm:presLayoutVars>
          <dgm:chPref val="3"/>
        </dgm:presLayoutVars>
      </dgm:prSet>
      <dgm:spPr/>
      <dgm:t>
        <a:bodyPr/>
        <a:lstStyle/>
        <a:p>
          <a:endParaRPr lang="en-US"/>
        </a:p>
      </dgm:t>
    </dgm:pt>
    <dgm:pt modelId="{0E1B471A-CE8B-B240-AAD1-6BEF55AEC769}" type="pres">
      <dgm:prSet presAssocID="{4EF054F2-224A-4647-993D-3C58AFAAA464}" presName="topArc1" presStyleLbl="parChTrans1D1" presStyleIdx="2" presStyleCnt="8"/>
      <dgm:spPr/>
    </dgm:pt>
    <dgm:pt modelId="{77D39AA9-9587-184E-8224-D3DEDEE89013}" type="pres">
      <dgm:prSet presAssocID="{4EF054F2-224A-4647-993D-3C58AFAAA464}" presName="bottomArc1" presStyleLbl="parChTrans1D1" presStyleIdx="3" presStyleCnt="8"/>
      <dgm:spPr/>
    </dgm:pt>
    <dgm:pt modelId="{2D3B5948-8F3B-F244-AA7B-601062DF1149}" type="pres">
      <dgm:prSet presAssocID="{4EF054F2-224A-4647-993D-3C58AFAAA464}" presName="topConnNode1" presStyleLbl="node1" presStyleIdx="0" presStyleCnt="0"/>
      <dgm:spPr/>
      <dgm:t>
        <a:bodyPr/>
        <a:lstStyle/>
        <a:p>
          <a:endParaRPr lang="en-US"/>
        </a:p>
      </dgm:t>
    </dgm:pt>
    <dgm:pt modelId="{F42D7818-7D9F-6046-82AC-F1FDE623E9BF}" type="pres">
      <dgm:prSet presAssocID="{4EF054F2-224A-4647-993D-3C58AFAAA464}" presName="hierChild2" presStyleCnt="0"/>
      <dgm:spPr/>
    </dgm:pt>
    <dgm:pt modelId="{60881D15-EA47-FA43-AD68-24DB07300BF3}" type="pres">
      <dgm:prSet presAssocID="{00149884-1647-D94E-97D7-4F687FAE4041}" presName="Name28" presStyleLbl="parChTrans1D2" presStyleIdx="0" presStyleCnt="2"/>
      <dgm:spPr/>
      <dgm:t>
        <a:bodyPr/>
        <a:lstStyle/>
        <a:p>
          <a:endParaRPr lang="en-US"/>
        </a:p>
      </dgm:t>
    </dgm:pt>
    <dgm:pt modelId="{15D61534-3B87-C14A-A697-EE6BB2740F29}" type="pres">
      <dgm:prSet presAssocID="{EB45CA21-B7F1-C648-AADC-15B53B710ED6}" presName="hierRoot2" presStyleCnt="0">
        <dgm:presLayoutVars>
          <dgm:hierBranch val="init"/>
        </dgm:presLayoutVars>
      </dgm:prSet>
      <dgm:spPr/>
    </dgm:pt>
    <dgm:pt modelId="{DA0CEBA6-D8D5-844B-8302-D763412ED8DA}" type="pres">
      <dgm:prSet presAssocID="{EB45CA21-B7F1-C648-AADC-15B53B710ED6}" presName="rootComposite2" presStyleCnt="0"/>
      <dgm:spPr/>
    </dgm:pt>
    <dgm:pt modelId="{8DE3C420-6035-7448-801F-C661FADDFD75}" type="pres">
      <dgm:prSet presAssocID="{EB45CA21-B7F1-C648-AADC-15B53B710ED6}" presName="rootText2" presStyleLbl="alignAcc1" presStyleIdx="0" presStyleCnt="0">
        <dgm:presLayoutVars>
          <dgm:chPref val="3"/>
        </dgm:presLayoutVars>
      </dgm:prSet>
      <dgm:spPr/>
      <dgm:t>
        <a:bodyPr/>
        <a:lstStyle/>
        <a:p>
          <a:endParaRPr lang="en-US"/>
        </a:p>
      </dgm:t>
    </dgm:pt>
    <dgm:pt modelId="{CD3632AE-8C4E-2448-A197-6C2EA8F0D9A8}" type="pres">
      <dgm:prSet presAssocID="{EB45CA21-B7F1-C648-AADC-15B53B710ED6}" presName="topArc2" presStyleLbl="parChTrans1D1" presStyleIdx="4" presStyleCnt="8"/>
      <dgm:spPr/>
    </dgm:pt>
    <dgm:pt modelId="{061BA312-58E4-164F-8B81-7AC5DC424BC7}" type="pres">
      <dgm:prSet presAssocID="{EB45CA21-B7F1-C648-AADC-15B53B710ED6}" presName="bottomArc2" presStyleLbl="parChTrans1D1" presStyleIdx="5" presStyleCnt="8"/>
      <dgm:spPr/>
    </dgm:pt>
    <dgm:pt modelId="{0B38C160-FA44-794E-A611-FA36A706C1D4}" type="pres">
      <dgm:prSet presAssocID="{EB45CA21-B7F1-C648-AADC-15B53B710ED6}" presName="topConnNode2" presStyleLbl="node2" presStyleIdx="0" presStyleCnt="0"/>
      <dgm:spPr/>
      <dgm:t>
        <a:bodyPr/>
        <a:lstStyle/>
        <a:p>
          <a:endParaRPr lang="en-US"/>
        </a:p>
      </dgm:t>
    </dgm:pt>
    <dgm:pt modelId="{F9D870B0-818F-3E49-B127-ACA2D2113AEF}" type="pres">
      <dgm:prSet presAssocID="{EB45CA21-B7F1-C648-AADC-15B53B710ED6}" presName="hierChild4" presStyleCnt="0"/>
      <dgm:spPr/>
    </dgm:pt>
    <dgm:pt modelId="{4F965262-BE03-2B44-8CCD-EB3F5A38E42F}" type="pres">
      <dgm:prSet presAssocID="{EB45CA21-B7F1-C648-AADC-15B53B710ED6}" presName="hierChild5" presStyleCnt="0"/>
      <dgm:spPr/>
    </dgm:pt>
    <dgm:pt modelId="{3D9A39E1-8444-2148-A999-898DDF5FE5EE}" type="pres">
      <dgm:prSet presAssocID="{A5ABFCAE-AEC4-824D-B9EC-E9B8BE73DEC5}" presName="Name28" presStyleLbl="parChTrans1D2" presStyleIdx="1" presStyleCnt="2"/>
      <dgm:spPr/>
      <dgm:t>
        <a:bodyPr/>
        <a:lstStyle/>
        <a:p>
          <a:endParaRPr lang="en-US"/>
        </a:p>
      </dgm:t>
    </dgm:pt>
    <dgm:pt modelId="{0E39E232-8D9E-684C-97E7-2085F661E0B3}" type="pres">
      <dgm:prSet presAssocID="{0FD709D9-D4B0-DE40-BE65-347C7AA3A768}" presName="hierRoot2" presStyleCnt="0">
        <dgm:presLayoutVars>
          <dgm:hierBranch val="init"/>
        </dgm:presLayoutVars>
      </dgm:prSet>
      <dgm:spPr/>
    </dgm:pt>
    <dgm:pt modelId="{AC5DB4D8-3661-654D-AC63-E7534C5FA521}" type="pres">
      <dgm:prSet presAssocID="{0FD709D9-D4B0-DE40-BE65-347C7AA3A768}" presName="rootComposite2" presStyleCnt="0"/>
      <dgm:spPr/>
    </dgm:pt>
    <dgm:pt modelId="{DD7AD073-DEFD-DA47-A296-B1CDB52665D1}" type="pres">
      <dgm:prSet presAssocID="{0FD709D9-D4B0-DE40-BE65-347C7AA3A768}" presName="rootText2" presStyleLbl="alignAcc1" presStyleIdx="0" presStyleCnt="0">
        <dgm:presLayoutVars>
          <dgm:chPref val="3"/>
        </dgm:presLayoutVars>
      </dgm:prSet>
      <dgm:spPr/>
      <dgm:t>
        <a:bodyPr/>
        <a:lstStyle/>
        <a:p>
          <a:endParaRPr lang="en-US"/>
        </a:p>
      </dgm:t>
    </dgm:pt>
    <dgm:pt modelId="{9128B24C-56E4-F64B-9992-0183E277C045}" type="pres">
      <dgm:prSet presAssocID="{0FD709D9-D4B0-DE40-BE65-347C7AA3A768}" presName="topArc2" presStyleLbl="parChTrans1D1" presStyleIdx="6" presStyleCnt="8"/>
      <dgm:spPr/>
    </dgm:pt>
    <dgm:pt modelId="{5F99587F-42C5-9844-AF2A-2A3859C82BAE}" type="pres">
      <dgm:prSet presAssocID="{0FD709D9-D4B0-DE40-BE65-347C7AA3A768}" presName="bottomArc2" presStyleLbl="parChTrans1D1" presStyleIdx="7" presStyleCnt="8"/>
      <dgm:spPr/>
    </dgm:pt>
    <dgm:pt modelId="{90DDF04C-DDA1-7346-AA35-338143ED5A42}" type="pres">
      <dgm:prSet presAssocID="{0FD709D9-D4B0-DE40-BE65-347C7AA3A768}" presName="topConnNode2" presStyleLbl="node2" presStyleIdx="0" presStyleCnt="0"/>
      <dgm:spPr/>
      <dgm:t>
        <a:bodyPr/>
        <a:lstStyle/>
        <a:p>
          <a:endParaRPr lang="en-US"/>
        </a:p>
      </dgm:t>
    </dgm:pt>
    <dgm:pt modelId="{538E53CF-EA72-A04E-B152-ACA525786AAF}" type="pres">
      <dgm:prSet presAssocID="{0FD709D9-D4B0-DE40-BE65-347C7AA3A768}" presName="hierChild4" presStyleCnt="0"/>
      <dgm:spPr/>
    </dgm:pt>
    <dgm:pt modelId="{2A7A4779-CEFC-2F4B-9C25-07A0A76DF1F0}" type="pres">
      <dgm:prSet presAssocID="{0FD709D9-D4B0-DE40-BE65-347C7AA3A768}" presName="hierChild5" presStyleCnt="0"/>
      <dgm:spPr/>
    </dgm:pt>
    <dgm:pt modelId="{58920659-EC4C-0642-8637-2F647E7442A4}" type="pres">
      <dgm:prSet presAssocID="{4EF054F2-224A-4647-993D-3C58AFAAA464}" presName="hierChild3" presStyleCnt="0"/>
      <dgm:spPr/>
    </dgm:pt>
  </dgm:ptLst>
  <dgm:cxnLst>
    <dgm:cxn modelId="{977D98EC-362E-A84A-AB86-6F126DBA8EFC}" type="presOf" srcId="{EB45CA21-B7F1-C648-AADC-15B53B710ED6}" destId="{8DE3C420-6035-7448-801F-C661FADDFD75}" srcOrd="0" destOrd="0" presId="urn:microsoft.com/office/officeart/2008/layout/HalfCircleOrganizationChart"/>
    <dgm:cxn modelId="{DCCD9CEC-3244-5E40-A8B7-3334F5D43108}" srcId="{4EF054F2-224A-4647-993D-3C58AFAAA464}" destId="{0FD709D9-D4B0-DE40-BE65-347C7AA3A768}" srcOrd="1" destOrd="0" parTransId="{A5ABFCAE-AEC4-824D-B9EC-E9B8BE73DEC5}" sibTransId="{9B40C82A-D4A1-954B-B6CE-72F09C17CBFC}"/>
    <dgm:cxn modelId="{F197A11F-154C-F744-8CE0-F28B37AF49D1}" srcId="{57DC034E-5B0B-E143-A1D6-5F5C2A8E8F37}" destId="{4EF054F2-224A-4647-993D-3C58AFAAA464}" srcOrd="1" destOrd="0" parTransId="{943A28D7-16B1-0245-805D-FB5C14B3BA9C}" sibTransId="{E911264D-F7F6-BC48-85EC-3773521D430A}"/>
    <dgm:cxn modelId="{A6D045DC-49E4-7647-8BA8-076231486127}" type="presOf" srcId="{EB45CA21-B7F1-C648-AADC-15B53B710ED6}" destId="{0B38C160-FA44-794E-A611-FA36A706C1D4}" srcOrd="1" destOrd="0" presId="urn:microsoft.com/office/officeart/2008/layout/HalfCircleOrganizationChart"/>
    <dgm:cxn modelId="{D83B1B05-F530-0640-9935-CDE55F6BCC40}" type="presOf" srcId="{00149884-1647-D94E-97D7-4F687FAE4041}" destId="{60881D15-EA47-FA43-AD68-24DB07300BF3}" srcOrd="0" destOrd="0" presId="urn:microsoft.com/office/officeart/2008/layout/HalfCircleOrganizationChart"/>
    <dgm:cxn modelId="{4A3798FC-FE2B-D54F-9FB3-8967E6CF33FD}" type="presOf" srcId="{A5ABFCAE-AEC4-824D-B9EC-E9B8BE73DEC5}" destId="{3D9A39E1-8444-2148-A999-898DDF5FE5EE}" srcOrd="0" destOrd="0" presId="urn:microsoft.com/office/officeart/2008/layout/HalfCircleOrganizationChart"/>
    <dgm:cxn modelId="{715DF9AA-6300-C244-9215-5E5579A65959}" type="presOf" srcId="{4EF054F2-224A-4647-993D-3C58AFAAA464}" destId="{DB865454-C6B0-EC43-8D24-239A978B12EC}" srcOrd="0" destOrd="0" presId="urn:microsoft.com/office/officeart/2008/layout/HalfCircleOrganizationChart"/>
    <dgm:cxn modelId="{BE8CAF19-B9EC-124A-BB32-C5DCDDE578A8}" type="presOf" srcId="{57DC034E-5B0B-E143-A1D6-5F5C2A8E8F37}" destId="{6FA3C0BB-D978-694A-AE4A-CC6EFF4E6CF5}" srcOrd="0" destOrd="0" presId="urn:microsoft.com/office/officeart/2008/layout/HalfCircleOrganizationChart"/>
    <dgm:cxn modelId="{BC5314A9-D1F9-8B45-901B-6E536DE18701}" type="presOf" srcId="{4EF054F2-224A-4647-993D-3C58AFAAA464}" destId="{2D3B5948-8F3B-F244-AA7B-601062DF1149}" srcOrd="1" destOrd="0" presId="urn:microsoft.com/office/officeart/2008/layout/HalfCircleOrganizationChart"/>
    <dgm:cxn modelId="{FCB64C02-BC5E-A84A-BAB6-98EBF8956B09}" srcId="{57DC034E-5B0B-E143-A1D6-5F5C2A8E8F37}" destId="{ED37B83F-766D-8340-A263-BC92EC7B4B72}" srcOrd="0" destOrd="0" parTransId="{A9262887-ACE4-2141-A406-CAB675070680}" sibTransId="{F3EF38FA-40F9-664F-AC20-6943CD228942}"/>
    <dgm:cxn modelId="{AAD32A63-BB4E-DB45-A66A-B63850FECA8B}" type="presOf" srcId="{ED37B83F-766D-8340-A263-BC92EC7B4B72}" destId="{38FBF7C3-7EE0-974A-B93A-1E45FBD25A6E}" srcOrd="1" destOrd="0" presId="urn:microsoft.com/office/officeart/2008/layout/HalfCircleOrganizationChart"/>
    <dgm:cxn modelId="{3472121E-F15A-7F4F-BA72-D397729CE974}" type="presOf" srcId="{ED37B83F-766D-8340-A263-BC92EC7B4B72}" destId="{385ED542-CDF9-4249-AF59-F9F5182B4924}" srcOrd="0" destOrd="0" presId="urn:microsoft.com/office/officeart/2008/layout/HalfCircleOrganizationChart"/>
    <dgm:cxn modelId="{BBE94A59-8AEC-F64B-BE0C-81378C786AC4}" type="presOf" srcId="{0FD709D9-D4B0-DE40-BE65-347C7AA3A768}" destId="{90DDF04C-DDA1-7346-AA35-338143ED5A42}" srcOrd="1" destOrd="0" presId="urn:microsoft.com/office/officeart/2008/layout/HalfCircleOrganizationChart"/>
    <dgm:cxn modelId="{168D3413-DE50-AA4D-B2A3-2C9407994877}" type="presOf" srcId="{0FD709D9-D4B0-DE40-BE65-347C7AA3A768}" destId="{DD7AD073-DEFD-DA47-A296-B1CDB52665D1}" srcOrd="0" destOrd="0" presId="urn:microsoft.com/office/officeart/2008/layout/HalfCircleOrganizationChart"/>
    <dgm:cxn modelId="{F5569C2E-73E2-0947-BBAC-6EA4E2B0C272}" srcId="{4EF054F2-224A-4647-993D-3C58AFAAA464}" destId="{EB45CA21-B7F1-C648-AADC-15B53B710ED6}" srcOrd="0" destOrd="0" parTransId="{00149884-1647-D94E-97D7-4F687FAE4041}" sibTransId="{572DA00F-03F8-5C42-AFF5-105F39D64FC4}"/>
    <dgm:cxn modelId="{D7113421-46D5-F646-A26E-E4D0996512CD}" type="presParOf" srcId="{6FA3C0BB-D978-694A-AE4A-CC6EFF4E6CF5}" destId="{C9184D29-7D8A-1241-A8F0-97AD20097359}" srcOrd="0" destOrd="0" presId="urn:microsoft.com/office/officeart/2008/layout/HalfCircleOrganizationChart"/>
    <dgm:cxn modelId="{972162F1-1E9F-2246-A3B8-851C63EF930F}" type="presParOf" srcId="{C9184D29-7D8A-1241-A8F0-97AD20097359}" destId="{D9442E26-3966-A744-8036-7DB8B456AA72}" srcOrd="0" destOrd="0" presId="urn:microsoft.com/office/officeart/2008/layout/HalfCircleOrganizationChart"/>
    <dgm:cxn modelId="{512AC37E-0DF7-9C45-883A-B0F12F2F7CD2}" type="presParOf" srcId="{D9442E26-3966-A744-8036-7DB8B456AA72}" destId="{385ED542-CDF9-4249-AF59-F9F5182B4924}" srcOrd="0" destOrd="0" presId="urn:microsoft.com/office/officeart/2008/layout/HalfCircleOrganizationChart"/>
    <dgm:cxn modelId="{124CFB1D-2B59-1B48-A3E9-C06CF6DD4CAB}" type="presParOf" srcId="{D9442E26-3966-A744-8036-7DB8B456AA72}" destId="{60CE4CF1-6AA0-814A-82EB-F68FC9DE34E2}" srcOrd="1" destOrd="0" presId="urn:microsoft.com/office/officeart/2008/layout/HalfCircleOrganizationChart"/>
    <dgm:cxn modelId="{0DB71D07-ED30-4345-B913-E0E60D79CABF}" type="presParOf" srcId="{D9442E26-3966-A744-8036-7DB8B456AA72}" destId="{9C5EA604-6A3A-2A4F-AB6E-9E08E03F50CA}" srcOrd="2" destOrd="0" presId="urn:microsoft.com/office/officeart/2008/layout/HalfCircleOrganizationChart"/>
    <dgm:cxn modelId="{171E852E-BB2A-524E-AA81-4E2BE5132BF3}" type="presParOf" srcId="{D9442E26-3966-A744-8036-7DB8B456AA72}" destId="{38FBF7C3-7EE0-974A-B93A-1E45FBD25A6E}" srcOrd="3" destOrd="0" presId="urn:microsoft.com/office/officeart/2008/layout/HalfCircleOrganizationChart"/>
    <dgm:cxn modelId="{6EEAC5C5-EC33-264A-9EEB-0DF81A9BFE76}" type="presParOf" srcId="{C9184D29-7D8A-1241-A8F0-97AD20097359}" destId="{5DCE7778-88DA-4C43-BBDD-1931DCAE5F8A}" srcOrd="1" destOrd="0" presId="urn:microsoft.com/office/officeart/2008/layout/HalfCircleOrganizationChart"/>
    <dgm:cxn modelId="{8E321E6A-91F4-834F-AA00-7F8E5040BC7D}" type="presParOf" srcId="{C9184D29-7D8A-1241-A8F0-97AD20097359}" destId="{0E0D4FAE-6635-8747-8006-55541849C91F}" srcOrd="2" destOrd="0" presId="urn:microsoft.com/office/officeart/2008/layout/HalfCircleOrganizationChart"/>
    <dgm:cxn modelId="{E8778613-C9C4-704E-8B74-47B8258DCAFD}" type="presParOf" srcId="{6FA3C0BB-D978-694A-AE4A-CC6EFF4E6CF5}" destId="{CF24B3B5-0744-1E42-B605-23F1F1A76EF6}" srcOrd="1" destOrd="0" presId="urn:microsoft.com/office/officeart/2008/layout/HalfCircleOrganizationChart"/>
    <dgm:cxn modelId="{5F83728D-2F07-D84E-9FAE-E54F11B71EEB}" type="presParOf" srcId="{CF24B3B5-0744-1E42-B605-23F1F1A76EF6}" destId="{4955F34E-E73A-E44B-949F-C5CE2EC03BD9}" srcOrd="0" destOrd="0" presId="urn:microsoft.com/office/officeart/2008/layout/HalfCircleOrganizationChart"/>
    <dgm:cxn modelId="{7E1E19B8-B59C-6C46-9748-3E0B23699E77}" type="presParOf" srcId="{4955F34E-E73A-E44B-949F-C5CE2EC03BD9}" destId="{DB865454-C6B0-EC43-8D24-239A978B12EC}" srcOrd="0" destOrd="0" presId="urn:microsoft.com/office/officeart/2008/layout/HalfCircleOrganizationChart"/>
    <dgm:cxn modelId="{CB4AA2E6-9FB6-9542-84BC-067BD404C323}" type="presParOf" srcId="{4955F34E-E73A-E44B-949F-C5CE2EC03BD9}" destId="{0E1B471A-CE8B-B240-AAD1-6BEF55AEC769}" srcOrd="1" destOrd="0" presId="urn:microsoft.com/office/officeart/2008/layout/HalfCircleOrganizationChart"/>
    <dgm:cxn modelId="{BCD531C1-5A48-4D4F-A34D-D460CE45DC35}" type="presParOf" srcId="{4955F34E-E73A-E44B-949F-C5CE2EC03BD9}" destId="{77D39AA9-9587-184E-8224-D3DEDEE89013}" srcOrd="2" destOrd="0" presId="urn:microsoft.com/office/officeart/2008/layout/HalfCircleOrganizationChart"/>
    <dgm:cxn modelId="{22FB2316-8900-E44A-9532-873D7A4FB5B8}" type="presParOf" srcId="{4955F34E-E73A-E44B-949F-C5CE2EC03BD9}" destId="{2D3B5948-8F3B-F244-AA7B-601062DF1149}" srcOrd="3" destOrd="0" presId="urn:microsoft.com/office/officeart/2008/layout/HalfCircleOrganizationChart"/>
    <dgm:cxn modelId="{E8161CEA-B7C5-114D-A2ED-49D360F70629}" type="presParOf" srcId="{CF24B3B5-0744-1E42-B605-23F1F1A76EF6}" destId="{F42D7818-7D9F-6046-82AC-F1FDE623E9BF}" srcOrd="1" destOrd="0" presId="urn:microsoft.com/office/officeart/2008/layout/HalfCircleOrganizationChart"/>
    <dgm:cxn modelId="{4E3068DA-5960-8449-996E-54BF6B3AE5ED}" type="presParOf" srcId="{F42D7818-7D9F-6046-82AC-F1FDE623E9BF}" destId="{60881D15-EA47-FA43-AD68-24DB07300BF3}" srcOrd="0" destOrd="0" presId="urn:microsoft.com/office/officeart/2008/layout/HalfCircleOrganizationChart"/>
    <dgm:cxn modelId="{87BBCC43-6739-324F-AF47-0EF62CD4B4D1}" type="presParOf" srcId="{F42D7818-7D9F-6046-82AC-F1FDE623E9BF}" destId="{15D61534-3B87-C14A-A697-EE6BB2740F29}" srcOrd="1" destOrd="0" presId="urn:microsoft.com/office/officeart/2008/layout/HalfCircleOrganizationChart"/>
    <dgm:cxn modelId="{DB4665E1-7B76-1747-AFE9-60549002B8D2}" type="presParOf" srcId="{15D61534-3B87-C14A-A697-EE6BB2740F29}" destId="{DA0CEBA6-D8D5-844B-8302-D763412ED8DA}" srcOrd="0" destOrd="0" presId="urn:microsoft.com/office/officeart/2008/layout/HalfCircleOrganizationChart"/>
    <dgm:cxn modelId="{25B15331-5BA3-8C47-B2AE-ADB9AC2BD755}" type="presParOf" srcId="{DA0CEBA6-D8D5-844B-8302-D763412ED8DA}" destId="{8DE3C420-6035-7448-801F-C661FADDFD75}" srcOrd="0" destOrd="0" presId="urn:microsoft.com/office/officeart/2008/layout/HalfCircleOrganizationChart"/>
    <dgm:cxn modelId="{DED23E33-CA2D-884A-80B3-AD9C76E92BD7}" type="presParOf" srcId="{DA0CEBA6-D8D5-844B-8302-D763412ED8DA}" destId="{CD3632AE-8C4E-2448-A197-6C2EA8F0D9A8}" srcOrd="1" destOrd="0" presId="urn:microsoft.com/office/officeart/2008/layout/HalfCircleOrganizationChart"/>
    <dgm:cxn modelId="{30F9E16C-14AA-0E44-AB3F-8395E7DE79CB}" type="presParOf" srcId="{DA0CEBA6-D8D5-844B-8302-D763412ED8DA}" destId="{061BA312-58E4-164F-8B81-7AC5DC424BC7}" srcOrd="2" destOrd="0" presId="urn:microsoft.com/office/officeart/2008/layout/HalfCircleOrganizationChart"/>
    <dgm:cxn modelId="{D9DA790A-46BF-C948-BA6D-E71B3797C39E}" type="presParOf" srcId="{DA0CEBA6-D8D5-844B-8302-D763412ED8DA}" destId="{0B38C160-FA44-794E-A611-FA36A706C1D4}" srcOrd="3" destOrd="0" presId="urn:microsoft.com/office/officeart/2008/layout/HalfCircleOrganizationChart"/>
    <dgm:cxn modelId="{FE9A9D89-38A1-0F42-A595-A0E248A23309}" type="presParOf" srcId="{15D61534-3B87-C14A-A697-EE6BB2740F29}" destId="{F9D870B0-818F-3E49-B127-ACA2D2113AEF}" srcOrd="1" destOrd="0" presId="urn:microsoft.com/office/officeart/2008/layout/HalfCircleOrganizationChart"/>
    <dgm:cxn modelId="{ED95C65C-FD13-8A49-892D-EBAD3CD6A572}" type="presParOf" srcId="{15D61534-3B87-C14A-A697-EE6BB2740F29}" destId="{4F965262-BE03-2B44-8CCD-EB3F5A38E42F}" srcOrd="2" destOrd="0" presId="urn:microsoft.com/office/officeart/2008/layout/HalfCircleOrganizationChart"/>
    <dgm:cxn modelId="{27F6EAB5-5915-0541-A512-6BC8F3FA2FF6}" type="presParOf" srcId="{F42D7818-7D9F-6046-82AC-F1FDE623E9BF}" destId="{3D9A39E1-8444-2148-A999-898DDF5FE5EE}" srcOrd="2" destOrd="0" presId="urn:microsoft.com/office/officeart/2008/layout/HalfCircleOrganizationChart"/>
    <dgm:cxn modelId="{F7F2614A-9978-3549-8778-5D868926E9F6}" type="presParOf" srcId="{F42D7818-7D9F-6046-82AC-F1FDE623E9BF}" destId="{0E39E232-8D9E-684C-97E7-2085F661E0B3}" srcOrd="3" destOrd="0" presId="urn:microsoft.com/office/officeart/2008/layout/HalfCircleOrganizationChart"/>
    <dgm:cxn modelId="{FAD56682-A5C2-164B-A3AC-FA02B00EF9CC}" type="presParOf" srcId="{0E39E232-8D9E-684C-97E7-2085F661E0B3}" destId="{AC5DB4D8-3661-654D-AC63-E7534C5FA521}" srcOrd="0" destOrd="0" presId="urn:microsoft.com/office/officeart/2008/layout/HalfCircleOrganizationChart"/>
    <dgm:cxn modelId="{FA6CEA08-1BED-4E48-9E17-9EA1C8F12200}" type="presParOf" srcId="{AC5DB4D8-3661-654D-AC63-E7534C5FA521}" destId="{DD7AD073-DEFD-DA47-A296-B1CDB52665D1}" srcOrd="0" destOrd="0" presId="urn:microsoft.com/office/officeart/2008/layout/HalfCircleOrganizationChart"/>
    <dgm:cxn modelId="{750B63F5-9BC7-A744-B400-4BFD7673614C}" type="presParOf" srcId="{AC5DB4D8-3661-654D-AC63-E7534C5FA521}" destId="{9128B24C-56E4-F64B-9992-0183E277C045}" srcOrd="1" destOrd="0" presId="urn:microsoft.com/office/officeart/2008/layout/HalfCircleOrganizationChart"/>
    <dgm:cxn modelId="{99510B97-CA8E-B642-AC62-06786FD1B58C}" type="presParOf" srcId="{AC5DB4D8-3661-654D-AC63-E7534C5FA521}" destId="{5F99587F-42C5-9844-AF2A-2A3859C82BAE}" srcOrd="2" destOrd="0" presId="urn:microsoft.com/office/officeart/2008/layout/HalfCircleOrganizationChart"/>
    <dgm:cxn modelId="{BDCDE33B-2B64-074C-9EAC-3BBC637D299B}" type="presParOf" srcId="{AC5DB4D8-3661-654D-AC63-E7534C5FA521}" destId="{90DDF04C-DDA1-7346-AA35-338143ED5A42}" srcOrd="3" destOrd="0" presId="urn:microsoft.com/office/officeart/2008/layout/HalfCircleOrganizationChart"/>
    <dgm:cxn modelId="{6D830596-4F81-2F45-A9CC-FF5B0891234B}" type="presParOf" srcId="{0E39E232-8D9E-684C-97E7-2085F661E0B3}" destId="{538E53CF-EA72-A04E-B152-ACA525786AAF}" srcOrd="1" destOrd="0" presId="urn:microsoft.com/office/officeart/2008/layout/HalfCircleOrganizationChart"/>
    <dgm:cxn modelId="{19A9FAA5-0170-9A4E-873F-0431DB67D532}" type="presParOf" srcId="{0E39E232-8D9E-684C-97E7-2085F661E0B3}" destId="{2A7A4779-CEFC-2F4B-9C25-07A0A76DF1F0}" srcOrd="2" destOrd="0" presId="urn:microsoft.com/office/officeart/2008/layout/HalfCircleOrganizationChart"/>
    <dgm:cxn modelId="{24B8C736-5165-EA4F-A244-6BF5FC37CE13}" type="presParOf" srcId="{CF24B3B5-0744-1E42-B605-23F1F1A76EF6}" destId="{58920659-EC4C-0642-8637-2F647E7442A4}"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A39E1-8444-2148-A999-898DDF5FE5EE}">
      <dsp:nvSpPr>
        <dsp:cNvPr id="0" name=""/>
        <dsp:cNvSpPr/>
      </dsp:nvSpPr>
      <dsp:spPr>
        <a:xfrm>
          <a:off x="3084050" y="1784238"/>
          <a:ext cx="1091102" cy="378729"/>
        </a:xfrm>
        <a:custGeom>
          <a:avLst/>
          <a:gdLst/>
          <a:ahLst/>
          <a:cxnLst/>
          <a:rect l="0" t="0" r="0" b="0"/>
          <a:pathLst>
            <a:path>
              <a:moveTo>
                <a:pt x="0" y="0"/>
              </a:moveTo>
              <a:lnTo>
                <a:pt x="0" y="189364"/>
              </a:lnTo>
              <a:lnTo>
                <a:pt x="1091102" y="189364"/>
              </a:lnTo>
              <a:lnTo>
                <a:pt x="1091102"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881D15-EA47-FA43-AD68-24DB07300BF3}">
      <dsp:nvSpPr>
        <dsp:cNvPr id="0" name=""/>
        <dsp:cNvSpPr/>
      </dsp:nvSpPr>
      <dsp:spPr>
        <a:xfrm>
          <a:off x="1992947" y="1784238"/>
          <a:ext cx="1091102" cy="378729"/>
        </a:xfrm>
        <a:custGeom>
          <a:avLst/>
          <a:gdLst/>
          <a:ahLst/>
          <a:cxnLst/>
          <a:rect l="0" t="0" r="0" b="0"/>
          <a:pathLst>
            <a:path>
              <a:moveTo>
                <a:pt x="1091102" y="0"/>
              </a:moveTo>
              <a:lnTo>
                <a:pt x="1091102" y="189364"/>
              </a:lnTo>
              <a:lnTo>
                <a:pt x="0" y="189364"/>
              </a:lnTo>
              <a:lnTo>
                <a:pt x="0"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CE4CF1-6AA0-814A-82EB-F68FC9DE34E2}">
      <dsp:nvSpPr>
        <dsp:cNvPr id="0" name=""/>
        <dsp:cNvSpPr/>
      </dsp:nvSpPr>
      <dsp:spPr>
        <a:xfrm>
          <a:off x="450977"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5EA604-6A3A-2A4F-AB6E-9E08E03F50CA}">
      <dsp:nvSpPr>
        <dsp:cNvPr id="0" name=""/>
        <dsp:cNvSpPr/>
      </dsp:nvSpPr>
      <dsp:spPr>
        <a:xfrm>
          <a:off x="450977"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5ED542-CDF9-4249-AF59-F9F5182B4924}">
      <dsp:nvSpPr>
        <dsp:cNvPr id="0" name=""/>
        <dsp:cNvSpPr/>
      </dsp:nvSpPr>
      <dsp:spPr>
        <a:xfrm>
          <a:off x="108"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Set Look &amp; Feel</a:t>
          </a:r>
          <a:endParaRPr lang="en-US" sz="1900" kern="1200" dirty="0"/>
        </a:p>
      </dsp:txBody>
      <dsp:txXfrm>
        <a:off x="108" y="1044814"/>
        <a:ext cx="1803474" cy="577111"/>
      </dsp:txXfrm>
    </dsp:sp>
    <dsp:sp modelId="{0E1B471A-CE8B-B240-AAD1-6BEF55AEC769}">
      <dsp:nvSpPr>
        <dsp:cNvPr id="0" name=""/>
        <dsp:cNvSpPr/>
      </dsp:nvSpPr>
      <dsp:spPr>
        <a:xfrm>
          <a:off x="2633181"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D39AA9-9587-184E-8224-D3DEDEE89013}">
      <dsp:nvSpPr>
        <dsp:cNvPr id="0" name=""/>
        <dsp:cNvSpPr/>
      </dsp:nvSpPr>
      <dsp:spPr>
        <a:xfrm>
          <a:off x="2633181"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865454-C6B0-EC43-8D24-239A978B12EC}">
      <dsp:nvSpPr>
        <dsp:cNvPr id="0" name=""/>
        <dsp:cNvSpPr/>
      </dsp:nvSpPr>
      <dsp:spPr>
        <a:xfrm>
          <a:off x="2182312"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Define top-level container</a:t>
          </a:r>
          <a:endParaRPr lang="en-US" sz="1900" kern="1200" dirty="0"/>
        </a:p>
      </dsp:txBody>
      <dsp:txXfrm>
        <a:off x="2182312" y="1044814"/>
        <a:ext cx="1803474" cy="577111"/>
      </dsp:txXfrm>
    </dsp:sp>
    <dsp:sp modelId="{CD3632AE-8C4E-2448-A197-6C2EA8F0D9A8}">
      <dsp:nvSpPr>
        <dsp:cNvPr id="0" name=""/>
        <dsp:cNvSpPr/>
      </dsp:nvSpPr>
      <dsp:spPr>
        <a:xfrm>
          <a:off x="1542079"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1BA312-58E4-164F-8B81-7AC5DC424BC7}">
      <dsp:nvSpPr>
        <dsp:cNvPr id="0" name=""/>
        <dsp:cNvSpPr/>
      </dsp:nvSpPr>
      <dsp:spPr>
        <a:xfrm>
          <a:off x="1542079"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E3C420-6035-7448-801F-C661FADDFD75}">
      <dsp:nvSpPr>
        <dsp:cNvPr id="0" name=""/>
        <dsp:cNvSpPr/>
      </dsp:nvSpPr>
      <dsp:spPr>
        <a:xfrm>
          <a:off x="1091210"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Add component</a:t>
          </a:r>
          <a:endParaRPr lang="en-US" sz="1900" kern="1200" dirty="0"/>
        </a:p>
      </dsp:txBody>
      <dsp:txXfrm>
        <a:off x="1091210" y="2325281"/>
        <a:ext cx="1803474" cy="577111"/>
      </dsp:txXfrm>
    </dsp:sp>
    <dsp:sp modelId="{9128B24C-56E4-F64B-9992-0183E277C045}">
      <dsp:nvSpPr>
        <dsp:cNvPr id="0" name=""/>
        <dsp:cNvSpPr/>
      </dsp:nvSpPr>
      <dsp:spPr>
        <a:xfrm>
          <a:off x="3724283"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99587F-42C5-9844-AF2A-2A3859C82BAE}">
      <dsp:nvSpPr>
        <dsp:cNvPr id="0" name=""/>
        <dsp:cNvSpPr/>
      </dsp:nvSpPr>
      <dsp:spPr>
        <a:xfrm>
          <a:off x="3724283"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7AD073-DEFD-DA47-A296-B1CDB52665D1}">
      <dsp:nvSpPr>
        <dsp:cNvPr id="0" name=""/>
        <dsp:cNvSpPr/>
      </dsp:nvSpPr>
      <dsp:spPr>
        <a:xfrm>
          <a:off x="3273414"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Add secondary container</a:t>
          </a:r>
          <a:endParaRPr lang="en-US" sz="1900" kern="1200" dirty="0"/>
        </a:p>
      </dsp:txBody>
      <dsp:txXfrm>
        <a:off x="3273414" y="2325281"/>
        <a:ext cx="1803474" cy="577111"/>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idx="1"/>
          </p:nvPr>
        </p:nvSpPr>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B0C43BE2-C3DB-1649-80AB-79CFABC9D3BB}" type="slidenum">
              <a:rPr lang="en-US" smtClean="0"/>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Java Swing</a:t>
            </a:r>
            <a:endParaRPr lang="en-US" dirty="0"/>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&amp; Feel</a:t>
            </a:r>
          </a:p>
        </p:txBody>
      </p:sp>
      <p:sp>
        <p:nvSpPr>
          <p:cNvPr id="3" name="Content Placeholder 2"/>
          <p:cNvSpPr>
            <a:spLocks noGrp="1"/>
          </p:cNvSpPr>
          <p:nvPr>
            <p:ph idx="1"/>
          </p:nvPr>
        </p:nvSpPr>
        <p:spPr>
          <a:xfrm>
            <a:off x="457199" y="1600200"/>
            <a:ext cx="8513011" cy="4525963"/>
          </a:xfrm>
        </p:spPr>
        <p:txBody>
          <a:bodyPr>
            <a:normAutofit/>
          </a:bodyPr>
          <a:lstStyle/>
          <a:p>
            <a:pPr marL="0" indent="0">
              <a:buNone/>
            </a:pPr>
            <a:r>
              <a:rPr lang="en-US" sz="2600" dirty="0" err="1">
                <a:latin typeface="Calibri"/>
                <a:cs typeface="Calibri"/>
              </a:rPr>
              <a:t>UIManager</a:t>
            </a:r>
            <a:r>
              <a:rPr lang="en-US" sz="2600" dirty="0">
                <a:latin typeface="Calibri"/>
                <a:cs typeface="Calibri"/>
              </a:rPr>
              <a:t> manages the current look and </a:t>
            </a:r>
            <a:r>
              <a:rPr lang="en-US" sz="2600" dirty="0" smtClean="0">
                <a:latin typeface="Calibri"/>
                <a:cs typeface="Calibri"/>
              </a:rPr>
              <a:t>feel!</a:t>
            </a:r>
          </a:p>
          <a:p>
            <a:pPr marL="0" indent="0">
              <a:buNone/>
            </a:pPr>
            <a:r>
              <a:rPr lang="en-US" sz="2600" dirty="0" smtClean="0">
                <a:latin typeface="Calibri"/>
                <a:cs typeface="Calibri"/>
              </a:rPr>
              <a:t>*http</a:t>
            </a:r>
            <a:r>
              <a:rPr lang="en-US" sz="2600" dirty="0">
                <a:latin typeface="Calibri"/>
                <a:cs typeface="Calibri"/>
              </a:rPr>
              <a:t>://</a:t>
            </a:r>
            <a:r>
              <a:rPr lang="en-US" sz="2600" dirty="0" err="1">
                <a:latin typeface="Calibri"/>
                <a:cs typeface="Calibri"/>
              </a:rPr>
              <a:t>www.jyloo.com</a:t>
            </a:r>
            <a:r>
              <a:rPr lang="en-US" sz="2600" dirty="0">
                <a:latin typeface="Calibri"/>
                <a:cs typeface="Calibri"/>
              </a:rPr>
              <a:t>/</a:t>
            </a:r>
            <a:r>
              <a:rPr lang="en-US" sz="2600" dirty="0" err="1">
                <a:latin typeface="Calibri"/>
                <a:cs typeface="Calibri"/>
              </a:rPr>
              <a:t>synthetica</a:t>
            </a:r>
            <a:r>
              <a:rPr lang="en-US" sz="2600" dirty="0">
                <a:latin typeface="Calibri"/>
                <a:cs typeface="Calibri"/>
              </a:rPr>
              <a:t>/themes/</a:t>
            </a:r>
          </a:p>
          <a:p>
            <a:pPr marL="0" indent="0">
              <a:buNone/>
            </a:pPr>
            <a:endParaRPr lang="en-US" sz="2400" dirty="0">
              <a:latin typeface="Consolas"/>
              <a:cs typeface="Consolas"/>
            </a:endParaRPr>
          </a:p>
          <a:p>
            <a:pPr marL="0" indent="0">
              <a:buNone/>
            </a:pPr>
            <a:r>
              <a:rPr lang="en-US" sz="1400" dirty="0" smtClean="0">
                <a:latin typeface="Consolas"/>
                <a:cs typeface="Consolas"/>
              </a:rPr>
              <a:t>/</a:t>
            </a:r>
            <a:r>
              <a:rPr lang="en-US" sz="1400" dirty="0">
                <a:latin typeface="Consolas"/>
                <a:cs typeface="Consolas"/>
              </a:rPr>
              <a:t>/ Set </a:t>
            </a:r>
            <a:r>
              <a:rPr lang="en-US" sz="1400" dirty="0" smtClean="0">
                <a:latin typeface="Consolas"/>
                <a:cs typeface="Consolas"/>
              </a:rPr>
              <a:t>Metal L&amp;F </a:t>
            </a:r>
          </a:p>
          <a:p>
            <a:pPr marL="0" indent="0">
              <a:buNone/>
            </a:pPr>
            <a:r>
              <a:rPr lang="en-US" sz="1400" dirty="0" err="1" smtClean="0">
                <a:latin typeface="Consolas"/>
                <a:cs typeface="Consolas"/>
              </a:rPr>
              <a:t>UIManager.setLookAndFeel</a:t>
            </a:r>
            <a:r>
              <a:rPr lang="en-US" sz="1400" dirty="0">
                <a:latin typeface="Consolas"/>
                <a:cs typeface="Consolas"/>
              </a:rPr>
              <a:t>("</a:t>
            </a:r>
            <a:r>
              <a:rPr lang="en-US" sz="1400" dirty="0" err="1">
                <a:latin typeface="Consolas"/>
                <a:cs typeface="Consolas"/>
              </a:rPr>
              <a:t>javax.swing.plaf.metal.MetalLookAndFeel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Motif L</a:t>
            </a:r>
            <a:r>
              <a:rPr lang="en-US" sz="1400" dirty="0" smtClean="0">
                <a:latin typeface="Consolas"/>
                <a:cs typeface="Consolas"/>
              </a:rPr>
              <a:t>&amp;F </a:t>
            </a:r>
            <a:r>
              <a:rPr lang="en-US" sz="1400" dirty="0" err="1" smtClean="0">
                <a:latin typeface="Consolas"/>
                <a:cs typeface="Consolas"/>
              </a:rPr>
              <a:t>UIManager.setLookAndFeel</a:t>
            </a:r>
            <a:r>
              <a:rPr lang="en-US" sz="1400" dirty="0">
                <a:latin typeface="Consolas"/>
                <a:cs typeface="Consolas"/>
              </a:rPr>
              <a:t>("</a:t>
            </a:r>
            <a:r>
              <a:rPr lang="en-US" sz="1400" dirty="0" err="1">
                <a:latin typeface="Consolas"/>
                <a:cs typeface="Consolas"/>
              </a:rPr>
              <a:t>com.sun.java.swing.plaf.motif.MotifLookAndFeel</a:t>
            </a:r>
            <a:r>
              <a:rPr lang="en-US" sz="1400" dirty="0">
                <a:latin typeface="Consolas"/>
                <a:cs typeface="Consolas"/>
              </a:rPr>
              <a:t>"); </a:t>
            </a:r>
            <a:endParaRPr lang="en-US" sz="1400" dirty="0" smtClean="0">
              <a:latin typeface="Consolas"/>
              <a:cs typeface="Consolas"/>
            </a:endParaRPr>
          </a:p>
          <a:p>
            <a:pPr marL="0" indent="0">
              <a:buNone/>
            </a:pPr>
            <a:endParaRPr lang="en-US" sz="1400" dirty="0">
              <a:latin typeface="Consolas"/>
              <a:cs typeface="Consolas"/>
            </a:endParaRPr>
          </a:p>
          <a:p>
            <a:pPr marL="0" indent="0">
              <a:buNone/>
            </a:pPr>
            <a:r>
              <a:rPr lang="en-US" sz="1400" dirty="0">
                <a:latin typeface="Consolas"/>
                <a:cs typeface="Consolas"/>
              </a:rPr>
              <a:t>// </a:t>
            </a:r>
            <a:r>
              <a:rPr lang="en-US" sz="1400" dirty="0" smtClean="0">
                <a:latin typeface="Consolas"/>
                <a:cs typeface="Consolas"/>
              </a:rPr>
              <a:t>Set Windows L&amp;F </a:t>
            </a:r>
            <a:r>
              <a:rPr lang="en-US" sz="1400" dirty="0" err="1" smtClean="0">
                <a:latin typeface="Consolas"/>
                <a:cs typeface="Consolas"/>
              </a:rPr>
              <a:t>UIManager.setLookAndFeel</a:t>
            </a:r>
            <a:r>
              <a:rPr lang="en-US" sz="1400" dirty="0">
                <a:latin typeface="Consolas"/>
                <a:cs typeface="Consolas"/>
              </a:rPr>
              <a:t>("</a:t>
            </a:r>
            <a:r>
              <a:rPr lang="en-US" sz="1400" dirty="0" err="1" smtClean="0">
                <a:latin typeface="Consolas"/>
                <a:cs typeface="Consolas"/>
              </a:rPr>
              <a:t>com.sun.java.swing.plaf.windows.WIndowsLookAndFeel</a:t>
            </a:r>
            <a:r>
              <a:rPr lang="en-US" sz="1400" dirty="0">
                <a:latin typeface="Consolas"/>
                <a:cs typeface="Consolas"/>
              </a:rPr>
              <a:t>"); </a:t>
            </a:r>
          </a:p>
          <a:p>
            <a:pPr marL="0" indent="0">
              <a:buNone/>
            </a:pPr>
            <a:endParaRPr lang="en-US" sz="1800" dirty="0"/>
          </a:p>
        </p:txBody>
      </p:sp>
    </p:spTree>
    <p:extLst>
      <p:ext uri="{BB962C8B-B14F-4D97-AF65-F5344CB8AC3E}">
        <p14:creationId xmlns:p14="http://schemas.microsoft.com/office/powerpoint/2010/main" val="3104014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Top-level container: </a:t>
            </a:r>
            <a:r>
              <a:rPr lang="en-US" dirty="0" err="1" smtClean="0"/>
              <a:t>JFrame</a:t>
            </a:r>
            <a:endParaRPr lang="en-US" dirty="0"/>
          </a:p>
        </p:txBody>
      </p:sp>
      <p:pic>
        <p:nvPicPr>
          <p:cNvPr id="13" name="Picture 12"/>
          <p:cNvPicPr>
            <a:picLocks noChangeAspect="1"/>
          </p:cNvPicPr>
          <p:nvPr/>
        </p:nvPicPr>
        <p:blipFill>
          <a:blip r:embed="rId2"/>
          <a:stretch>
            <a:fillRect/>
          </a:stretch>
        </p:blipFill>
        <p:spPr>
          <a:xfrm>
            <a:off x="968419" y="2183355"/>
            <a:ext cx="2641600" cy="2971800"/>
          </a:xfrm>
          <a:prstGeom prst="rect">
            <a:avLst/>
          </a:prstGeom>
        </p:spPr>
      </p:pic>
      <p:pic>
        <p:nvPicPr>
          <p:cNvPr id="14" name="Picture 13"/>
          <p:cNvPicPr>
            <a:picLocks noChangeAspect="1"/>
          </p:cNvPicPr>
          <p:nvPr/>
        </p:nvPicPr>
        <p:blipFill>
          <a:blip r:embed="rId3"/>
          <a:stretch>
            <a:fillRect/>
          </a:stretch>
        </p:blipFill>
        <p:spPr>
          <a:xfrm>
            <a:off x="4074249" y="2387599"/>
            <a:ext cx="4455089" cy="2767555"/>
          </a:xfrm>
          <a:prstGeom prst="rect">
            <a:avLst/>
          </a:prstGeom>
        </p:spPr>
      </p:pic>
    </p:spTree>
    <p:extLst>
      <p:ext uri="{BB962C8B-B14F-4D97-AF65-F5344CB8AC3E}">
        <p14:creationId xmlns:p14="http://schemas.microsoft.com/office/powerpoint/2010/main" val="2585866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Top-level container: </a:t>
            </a:r>
            <a:r>
              <a:rPr lang="en-US" dirty="0" err="1" smtClean="0"/>
              <a:t>JDialog</a:t>
            </a:r>
            <a:endParaRPr lang="en-US" dirty="0"/>
          </a:p>
        </p:txBody>
      </p:sp>
      <p:pic>
        <p:nvPicPr>
          <p:cNvPr id="4" name="Picture 3" descr="Screen Shot 2014-11-10 at 18.26.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388" y="1664625"/>
            <a:ext cx="3809705" cy="5006414"/>
          </a:xfrm>
          <a:prstGeom prst="rect">
            <a:avLst/>
          </a:prstGeom>
        </p:spPr>
      </p:pic>
    </p:spTree>
    <p:extLst>
      <p:ext uri="{BB962C8B-B14F-4D97-AF65-F5344CB8AC3E}">
        <p14:creationId xmlns:p14="http://schemas.microsoft.com/office/powerpoint/2010/main" val="2026613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Top-level container: </a:t>
            </a:r>
            <a:r>
              <a:rPr lang="en-US" sz="3600" dirty="0" err="1" smtClean="0"/>
              <a:t>JApplet</a:t>
            </a:r>
            <a:r>
              <a:rPr lang="en-US" sz="3600" dirty="0" smtClean="0"/>
              <a:t> </a:t>
            </a:r>
            <a:r>
              <a:rPr lang="en-US" sz="3600" i="1" dirty="0" smtClean="0"/>
              <a:t>(deprecated)</a:t>
            </a:r>
            <a:endParaRPr lang="en-US" sz="3600" i="1" dirty="0"/>
          </a:p>
        </p:txBody>
      </p:sp>
      <p:pic>
        <p:nvPicPr>
          <p:cNvPr id="4" name="Picture 3" descr="apple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6121" y="1598385"/>
            <a:ext cx="5275500" cy="4604732"/>
          </a:xfrm>
          <a:prstGeom prst="rect">
            <a:avLst/>
          </a:prstGeom>
        </p:spPr>
      </p:pic>
    </p:spTree>
    <p:extLst>
      <p:ext uri="{BB962C8B-B14F-4D97-AF65-F5344CB8AC3E}">
        <p14:creationId xmlns:p14="http://schemas.microsoft.com/office/powerpoint/2010/main" val="126779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a visual guide</a:t>
            </a:r>
            <a:endParaRPr lang="en-US" dirty="0"/>
          </a:p>
        </p:txBody>
      </p:sp>
      <p:pic>
        <p:nvPicPr>
          <p:cNvPr id="4" name="Picture 3" descr="Screen Shot 2014-11-10 at 22.05.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081" y="1513223"/>
            <a:ext cx="7824546" cy="4507819"/>
          </a:xfrm>
          <a:prstGeom prst="rect">
            <a:avLst/>
          </a:prstGeom>
        </p:spPr>
      </p:pic>
      <p:sp>
        <p:nvSpPr>
          <p:cNvPr id="3" name="TextBox 2"/>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5147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a:t>
            </a:r>
            <a:r>
              <a:rPr lang="en-US" dirty="0"/>
              <a:t>a visual guide</a:t>
            </a:r>
          </a:p>
        </p:txBody>
      </p:sp>
      <p:pic>
        <p:nvPicPr>
          <p:cNvPr id="4" name="Picture 3" descr="Screen Shot 2014-11-10 at 22.05.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4497"/>
            <a:ext cx="9144000" cy="2171700"/>
          </a:xfrm>
          <a:prstGeom prst="rect">
            <a:avLst/>
          </a:prstGeom>
        </p:spPr>
      </p:pic>
      <p:pic>
        <p:nvPicPr>
          <p:cNvPr id="5" name="Picture 4" descr="Screen Shot 2014-11-10 at 22.05.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19658"/>
            <a:ext cx="9144000" cy="947727"/>
          </a:xfrm>
          <a:prstGeom prst="rect">
            <a:avLst/>
          </a:prstGeom>
        </p:spPr>
      </p:pic>
      <p:sp>
        <p:nvSpPr>
          <p:cNvPr id="6" name="TextBox 5"/>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597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omponents</a:t>
            </a:r>
            <a:r>
              <a:rPr lang="en-US" dirty="0"/>
              <a:t>, a visual guide</a:t>
            </a:r>
          </a:p>
        </p:txBody>
      </p:sp>
      <p:pic>
        <p:nvPicPr>
          <p:cNvPr id="3" name="Picture 2" descr="Screen Shot 2014-11-10 at 22.05.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2901"/>
            <a:ext cx="9144000" cy="2511112"/>
          </a:xfrm>
          <a:prstGeom prst="rect">
            <a:avLst/>
          </a:prstGeom>
        </p:spPr>
      </p:pic>
      <p:sp>
        <p:nvSpPr>
          <p:cNvPr id="4" name="TextBox 3"/>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987151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omponents</a:t>
            </a:r>
            <a:r>
              <a:rPr lang="en-US" dirty="0"/>
              <a:t>, a visual guide</a:t>
            </a:r>
          </a:p>
        </p:txBody>
      </p:sp>
      <p:pic>
        <p:nvPicPr>
          <p:cNvPr id="4" name="Picture 3" descr="Screen Shot 2014-11-10 at 22.05.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468" y="1595152"/>
            <a:ext cx="4628862" cy="4854661"/>
          </a:xfrm>
          <a:prstGeom prst="rect">
            <a:avLst/>
          </a:prstGeom>
        </p:spPr>
      </p:pic>
      <p:sp>
        <p:nvSpPr>
          <p:cNvPr id="5" name="TextBox 4"/>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2488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complete example</a:t>
            </a:r>
            <a:endParaRPr lang="en-US" dirty="0"/>
          </a:p>
        </p:txBody>
      </p:sp>
      <p:sp>
        <p:nvSpPr>
          <p:cNvPr id="3" name="Content Placeholder 2"/>
          <p:cNvSpPr>
            <a:spLocks noGrp="1"/>
          </p:cNvSpPr>
          <p:nvPr>
            <p:ph idx="1"/>
          </p:nvPr>
        </p:nvSpPr>
        <p:spPr>
          <a:xfrm>
            <a:off x="762000" y="1600200"/>
            <a:ext cx="7924800" cy="4525963"/>
          </a:xfrm>
        </p:spPr>
        <p:txBody>
          <a:bodyPr>
            <a:noAutofit/>
          </a:bodyPr>
          <a:lstStyle/>
          <a:p>
            <a:pPr marL="0" indent="0">
              <a:buNone/>
            </a:pPr>
            <a:r>
              <a:rPr lang="en-US" sz="1100" b="1" dirty="0">
                <a:latin typeface="Consolas"/>
                <a:cs typeface="Consolas"/>
              </a:rPr>
              <a:t>public class </a:t>
            </a:r>
            <a:r>
              <a:rPr lang="en-US" sz="1100" b="1" dirty="0" err="1">
                <a:latin typeface="Consolas"/>
                <a:cs typeface="Consolas"/>
              </a:rPr>
              <a:t>CelsiusConverterBasic</a:t>
            </a:r>
            <a:r>
              <a:rPr lang="en-US" sz="1100" b="1" dirty="0">
                <a:latin typeface="Consolas"/>
                <a:cs typeface="Consolas"/>
              </a:rPr>
              <a:t> extends </a:t>
            </a:r>
            <a:r>
              <a:rPr lang="en-US" sz="1100" b="1" dirty="0" err="1">
                <a:latin typeface="Consolas"/>
                <a:cs typeface="Consolas"/>
              </a:rPr>
              <a:t>JFrame</a:t>
            </a:r>
            <a:r>
              <a:rPr lang="en-US" sz="1100" b="1" dirty="0">
                <a:latin typeface="Consolas"/>
                <a:cs typeface="Consolas"/>
              </a:rPr>
              <a:t> </a:t>
            </a:r>
            <a:r>
              <a:rPr lang="en-US" sz="1100" b="1" dirty="0" smtClean="0">
                <a:latin typeface="Consolas"/>
                <a:cs typeface="Consolas"/>
              </a:rPr>
              <a:t>{</a:t>
            </a:r>
          </a:p>
          <a:p>
            <a:pPr marL="0" indent="0">
              <a:buNone/>
            </a:pPr>
            <a:r>
              <a:rPr lang="en-US" sz="1100" b="1" dirty="0">
                <a:latin typeface="Consolas"/>
                <a:cs typeface="Consolas"/>
              </a:rPr>
              <a:t>	</a:t>
            </a:r>
            <a:r>
              <a:rPr lang="en-US" sz="1100" b="1" dirty="0" smtClean="0">
                <a:latin typeface="Consolas"/>
                <a:cs typeface="Consolas"/>
              </a:rPr>
              <a:t>private </a:t>
            </a:r>
            <a:r>
              <a:rPr lang="en-US" sz="1100" b="1" dirty="0">
                <a:latin typeface="Consolas"/>
                <a:cs typeface="Consolas"/>
              </a:rPr>
              <a:t>static final long </a:t>
            </a:r>
            <a:r>
              <a:rPr lang="en-US" sz="1100" b="1" dirty="0" err="1">
                <a:latin typeface="Consolas"/>
                <a:cs typeface="Consolas"/>
              </a:rPr>
              <a:t>serialVersionUID</a:t>
            </a:r>
            <a:r>
              <a:rPr lang="en-US" sz="1100" b="1" dirty="0">
                <a:latin typeface="Consolas"/>
                <a:cs typeface="Consolas"/>
              </a:rPr>
              <a:t> = 1L;</a:t>
            </a:r>
          </a:p>
          <a:p>
            <a:pPr marL="0" indent="0">
              <a:buNone/>
            </a:pPr>
            <a:r>
              <a:rPr lang="en-US" sz="1100" b="1" dirty="0">
                <a:latin typeface="Consolas"/>
                <a:cs typeface="Consolas"/>
              </a:rPr>
              <a:t>	private </a:t>
            </a:r>
            <a:r>
              <a:rPr lang="en-US" sz="1100" b="1" dirty="0" err="1">
                <a:latin typeface="Consolas"/>
                <a:cs typeface="Consolas"/>
              </a:rPr>
              <a:t>JButton</a:t>
            </a:r>
            <a:r>
              <a:rPr lang="en-US" sz="1100" b="1" dirty="0">
                <a:latin typeface="Consolas"/>
                <a:cs typeface="Consolas"/>
              </a:rPr>
              <a:t> </a:t>
            </a:r>
            <a:r>
              <a:rPr lang="en-US" sz="1100" b="1" dirty="0" err="1">
                <a:latin typeface="Consolas"/>
                <a:cs typeface="Consolas"/>
              </a:rPr>
              <a:t>CFButton</a:t>
            </a:r>
            <a:r>
              <a:rPr lang="en-US" sz="1100" b="1" dirty="0">
                <a:latin typeface="Consolas"/>
                <a:cs typeface="Consolas"/>
              </a:rPr>
              <a:t>;</a:t>
            </a:r>
          </a:p>
          <a:p>
            <a:pPr marL="0" indent="0">
              <a:buNone/>
            </a:pPr>
            <a:r>
              <a:rPr lang="en-US" sz="1100" b="1" dirty="0">
                <a:latin typeface="Consolas"/>
                <a:cs typeface="Consolas"/>
              </a:rPr>
              <a:t>	private </a:t>
            </a:r>
            <a:r>
              <a:rPr lang="en-US" sz="1100" b="1" dirty="0" err="1">
                <a:latin typeface="Consolas"/>
                <a:cs typeface="Consolas"/>
              </a:rPr>
              <a:t>JTextField</a:t>
            </a:r>
            <a:r>
              <a:rPr lang="en-US" sz="1100" b="1" dirty="0">
                <a:latin typeface="Consolas"/>
                <a:cs typeface="Consolas"/>
              </a:rPr>
              <a:t> </a:t>
            </a:r>
            <a:r>
              <a:rPr lang="en-US" sz="1100" b="1" dirty="0" err="1" smtClean="0">
                <a:latin typeface="Consolas"/>
                <a:cs typeface="Consolas"/>
              </a:rPr>
              <a:t>fahrenheitTF</a:t>
            </a:r>
            <a:r>
              <a:rPr lang="en-US" sz="1100" b="1" dirty="0" smtClean="0">
                <a:latin typeface="Consolas"/>
                <a:cs typeface="Consolas"/>
              </a:rPr>
              <a:t>, </a:t>
            </a:r>
            <a:r>
              <a:rPr lang="en-US" sz="1100" b="1" dirty="0" err="1" smtClean="0">
                <a:latin typeface="Consolas"/>
                <a:cs typeface="Consolas"/>
              </a:rPr>
              <a:t>celsiusTF</a:t>
            </a:r>
            <a:r>
              <a:rPr lang="en-US" sz="1100" b="1" dirty="0">
                <a:latin typeface="Consolas"/>
                <a:cs typeface="Consolas"/>
              </a:rPr>
              <a:t>;</a:t>
            </a:r>
          </a:p>
          <a:p>
            <a:pPr marL="0" indent="0">
              <a:buNone/>
            </a:pPr>
            <a:endParaRPr lang="en-US" sz="1100" b="1" dirty="0">
              <a:latin typeface="Consolas"/>
              <a:cs typeface="Consolas"/>
            </a:endParaRPr>
          </a:p>
          <a:p>
            <a:pPr marL="0" indent="0">
              <a:buNone/>
            </a:pPr>
            <a:r>
              <a:rPr lang="en-US" sz="1100" b="1" dirty="0">
                <a:latin typeface="Consolas"/>
                <a:cs typeface="Consolas"/>
              </a:rPr>
              <a:t>	public </a:t>
            </a:r>
            <a:r>
              <a:rPr lang="en-US" sz="1100" b="1" dirty="0" err="1">
                <a:latin typeface="Consolas"/>
                <a:cs typeface="Consolas"/>
              </a:rPr>
              <a:t>CelsiusConverterBasic</a:t>
            </a:r>
            <a:r>
              <a:rPr lang="en-US" sz="1100" b="1" dirty="0">
                <a:latin typeface="Consolas"/>
                <a:cs typeface="Consolas"/>
              </a:rPr>
              <a:t>() {</a:t>
            </a:r>
          </a:p>
          <a:p>
            <a:pPr marL="0" indent="0">
              <a:buNone/>
            </a:pPr>
            <a:r>
              <a:rPr lang="en-US" sz="1100" b="1" dirty="0">
                <a:latin typeface="Consolas"/>
                <a:cs typeface="Consolas"/>
              </a:rPr>
              <a:t>	</a:t>
            </a:r>
            <a:r>
              <a:rPr lang="en-US" sz="1100" b="1" dirty="0" smtClean="0">
                <a:latin typeface="Consolas"/>
                <a:cs typeface="Consolas"/>
              </a:rPr>
              <a:t>	super</a:t>
            </a:r>
            <a:r>
              <a:rPr lang="en-US" sz="1100" b="1" dirty="0">
                <a:latin typeface="Consolas"/>
                <a:cs typeface="Consolas"/>
              </a:rPr>
              <a:t>("Celsius Converter");</a:t>
            </a:r>
          </a:p>
          <a:p>
            <a:pPr marL="0" indent="0">
              <a:buNone/>
            </a:pPr>
            <a:r>
              <a:rPr lang="en-US" sz="1100" b="1" dirty="0">
                <a:latin typeface="Consolas"/>
                <a:cs typeface="Consolas"/>
              </a:rPr>
              <a:t>		</a:t>
            </a:r>
            <a:r>
              <a:rPr lang="en-US" sz="1100" b="1" dirty="0" err="1">
                <a:latin typeface="Consolas"/>
                <a:cs typeface="Consolas"/>
              </a:rPr>
              <a:t>celsiusTF</a:t>
            </a:r>
            <a:r>
              <a:rPr lang="en-US" sz="1100" b="1" dirty="0">
                <a:latin typeface="Consolas"/>
                <a:cs typeface="Consolas"/>
              </a:rPr>
              <a:t> = new </a:t>
            </a:r>
            <a:r>
              <a:rPr lang="en-US" sz="1100" b="1" dirty="0" err="1">
                <a:latin typeface="Consolas"/>
                <a:cs typeface="Consolas"/>
              </a:rPr>
              <a:t>JTextField</a:t>
            </a:r>
            <a:r>
              <a:rPr lang="en-US" sz="1100" b="1" dirty="0">
                <a:latin typeface="Consolas"/>
                <a:cs typeface="Consolas"/>
              </a:rPr>
              <a:t>("000");</a:t>
            </a:r>
          </a:p>
          <a:p>
            <a:pPr marL="0" indent="0">
              <a:buNone/>
            </a:pPr>
            <a:r>
              <a:rPr lang="en-US" sz="1100" b="1" dirty="0">
                <a:latin typeface="Consolas"/>
                <a:cs typeface="Consolas"/>
              </a:rPr>
              <a:t>		</a:t>
            </a:r>
            <a:r>
              <a:rPr lang="en-US" sz="1100" b="1" dirty="0" err="1">
                <a:latin typeface="Consolas"/>
                <a:cs typeface="Consolas"/>
              </a:rPr>
              <a:t>fahrenheitTF</a:t>
            </a:r>
            <a:r>
              <a:rPr lang="en-US" sz="1100" b="1" dirty="0">
                <a:latin typeface="Consolas"/>
                <a:cs typeface="Consolas"/>
              </a:rPr>
              <a:t> = new </a:t>
            </a:r>
            <a:r>
              <a:rPr lang="en-US" sz="1100" b="1" dirty="0" err="1">
                <a:latin typeface="Consolas"/>
                <a:cs typeface="Consolas"/>
              </a:rPr>
              <a:t>JTextField</a:t>
            </a:r>
            <a:r>
              <a:rPr lang="en-US" sz="1100" b="1" dirty="0">
                <a:latin typeface="Consolas"/>
                <a:cs typeface="Consolas"/>
              </a:rPr>
              <a:t>("032");</a:t>
            </a:r>
          </a:p>
          <a:p>
            <a:pPr marL="0" indent="0">
              <a:buNone/>
            </a:pPr>
            <a:r>
              <a:rPr lang="en-US" sz="1100" b="1" dirty="0">
                <a:latin typeface="Consolas"/>
                <a:cs typeface="Consolas"/>
              </a:rPr>
              <a:t>		</a:t>
            </a:r>
            <a:r>
              <a:rPr lang="en-US" sz="1100" b="1" dirty="0" err="1">
                <a:latin typeface="Consolas"/>
                <a:cs typeface="Consolas"/>
              </a:rPr>
              <a:t>CFButton</a:t>
            </a:r>
            <a:r>
              <a:rPr lang="en-US" sz="1100" b="1" dirty="0">
                <a:latin typeface="Consolas"/>
                <a:cs typeface="Consolas"/>
              </a:rPr>
              <a:t> = new </a:t>
            </a:r>
            <a:r>
              <a:rPr lang="en-US" sz="1100" b="1" dirty="0" err="1">
                <a:latin typeface="Consolas"/>
                <a:cs typeface="Consolas"/>
              </a:rPr>
              <a:t>JButton</a:t>
            </a:r>
            <a:r>
              <a:rPr lang="en-US" sz="1100" b="1" dirty="0">
                <a:latin typeface="Consolas"/>
                <a:cs typeface="Consolas"/>
              </a:rPr>
              <a:t>("°C-&gt;°F");</a:t>
            </a:r>
          </a:p>
          <a:p>
            <a:pPr marL="0" indent="0">
              <a:buNone/>
            </a:pPr>
            <a:endParaRPr lang="en-US" sz="1100" b="1" dirty="0">
              <a:latin typeface="Consolas"/>
              <a:cs typeface="Consolas"/>
            </a:endParaRPr>
          </a:p>
          <a:p>
            <a:pPr marL="0" indent="0">
              <a:buNone/>
            </a:pPr>
            <a:r>
              <a:rPr lang="en-US" sz="1100" b="1" dirty="0">
                <a:latin typeface="Consolas"/>
                <a:cs typeface="Consolas"/>
              </a:rPr>
              <a:t>		</a:t>
            </a:r>
            <a:r>
              <a:rPr lang="en-US" sz="1100" b="1" dirty="0" err="1">
                <a:latin typeface="Consolas"/>
                <a:cs typeface="Consolas"/>
              </a:rPr>
              <a:t>JPanel</a:t>
            </a:r>
            <a:r>
              <a:rPr lang="en-US" sz="1100" b="1" dirty="0">
                <a:latin typeface="Consolas"/>
                <a:cs typeface="Consolas"/>
              </a:rPr>
              <a:t> p1 = new </a:t>
            </a:r>
            <a:r>
              <a:rPr lang="en-US" sz="1100" b="1" dirty="0" err="1">
                <a:latin typeface="Consolas"/>
                <a:cs typeface="Consolas"/>
              </a:rPr>
              <a:t>JPanel</a:t>
            </a:r>
            <a:r>
              <a:rPr lang="en-US" sz="1100" b="1" dirty="0">
                <a:latin typeface="Consolas"/>
                <a:cs typeface="Consolas"/>
              </a:rPr>
              <a:t>();</a:t>
            </a:r>
          </a:p>
          <a:p>
            <a:pPr marL="0" indent="0">
              <a:buNone/>
            </a:pPr>
            <a:r>
              <a:rPr lang="en-US" sz="1100" b="1" dirty="0">
                <a:latin typeface="Consolas"/>
                <a:cs typeface="Consolas"/>
              </a:rPr>
              <a:t>		p1.add(</a:t>
            </a:r>
            <a:r>
              <a:rPr lang="en-US" sz="1100" b="1" dirty="0" err="1">
                <a:latin typeface="Consolas"/>
                <a:cs typeface="Consolas"/>
              </a:rPr>
              <a:t>celsiusTF</a:t>
            </a:r>
            <a:r>
              <a:rPr lang="en-US" sz="1100" b="1" dirty="0">
                <a:latin typeface="Consolas"/>
                <a:cs typeface="Consolas"/>
              </a:rPr>
              <a:t>);</a:t>
            </a:r>
          </a:p>
          <a:p>
            <a:pPr marL="0" indent="0">
              <a:buNone/>
            </a:pPr>
            <a:r>
              <a:rPr lang="en-US" sz="1100" b="1" dirty="0">
                <a:latin typeface="Consolas"/>
                <a:cs typeface="Consolas"/>
              </a:rPr>
              <a:t>		p1.add(new </a:t>
            </a:r>
            <a:r>
              <a:rPr lang="en-US" sz="1100" b="1" dirty="0" err="1">
                <a:latin typeface="Consolas"/>
                <a:cs typeface="Consolas"/>
              </a:rPr>
              <a:t>JLabel</a:t>
            </a:r>
            <a:r>
              <a:rPr lang="en-US" sz="1100" b="1" dirty="0">
                <a:latin typeface="Consolas"/>
                <a:cs typeface="Consolas"/>
              </a:rPr>
              <a:t>("°C"));</a:t>
            </a:r>
          </a:p>
          <a:p>
            <a:pPr marL="0" indent="0">
              <a:buNone/>
            </a:pPr>
            <a:r>
              <a:rPr lang="en-US" sz="1100" b="1" dirty="0">
                <a:latin typeface="Consolas"/>
                <a:cs typeface="Consolas"/>
              </a:rPr>
              <a:t>		p1.add(</a:t>
            </a:r>
            <a:r>
              <a:rPr lang="en-US" sz="1100" b="1" dirty="0" err="1">
                <a:latin typeface="Consolas"/>
                <a:cs typeface="Consolas"/>
              </a:rPr>
              <a:t>fahrenheitTF</a:t>
            </a:r>
            <a:r>
              <a:rPr lang="en-US" sz="1100" b="1" dirty="0">
                <a:latin typeface="Consolas"/>
                <a:cs typeface="Consolas"/>
              </a:rPr>
              <a:t>);</a:t>
            </a:r>
          </a:p>
          <a:p>
            <a:pPr marL="0" indent="0">
              <a:buNone/>
            </a:pPr>
            <a:r>
              <a:rPr lang="en-US" sz="1100" b="1" dirty="0">
                <a:latin typeface="Consolas"/>
                <a:cs typeface="Consolas"/>
              </a:rPr>
              <a:t>		p1.add(new </a:t>
            </a:r>
            <a:r>
              <a:rPr lang="en-US" sz="1100" b="1" dirty="0" err="1">
                <a:latin typeface="Consolas"/>
                <a:cs typeface="Consolas"/>
              </a:rPr>
              <a:t>JLabel</a:t>
            </a:r>
            <a:r>
              <a:rPr lang="en-US" sz="1100" b="1" dirty="0">
                <a:latin typeface="Consolas"/>
                <a:cs typeface="Consolas"/>
              </a:rPr>
              <a:t>("°F"));</a:t>
            </a:r>
          </a:p>
          <a:p>
            <a:pPr marL="0" indent="0">
              <a:buNone/>
            </a:pPr>
            <a:r>
              <a:rPr lang="en-US" sz="1100" b="1" dirty="0">
                <a:latin typeface="Consolas"/>
                <a:cs typeface="Consolas"/>
              </a:rPr>
              <a:t>		p1.add(</a:t>
            </a:r>
            <a:r>
              <a:rPr lang="en-US" sz="1100" b="1" dirty="0" err="1">
                <a:latin typeface="Consolas"/>
                <a:cs typeface="Consolas"/>
              </a:rPr>
              <a:t>CFButton</a:t>
            </a:r>
            <a:r>
              <a:rPr lang="en-US" sz="1100" b="1" dirty="0">
                <a:latin typeface="Consolas"/>
                <a:cs typeface="Consolas"/>
              </a:rPr>
              <a:t>)</a:t>
            </a:r>
            <a:r>
              <a:rPr lang="en-US" sz="1100" b="1" dirty="0" smtClean="0">
                <a:latin typeface="Consolas"/>
                <a:cs typeface="Consolas"/>
              </a:rPr>
              <a:t>;</a:t>
            </a:r>
          </a:p>
          <a:p>
            <a:pPr marL="0" indent="0">
              <a:buNone/>
            </a:pPr>
            <a:endParaRPr lang="en-US" sz="1100" b="1" dirty="0">
              <a:latin typeface="Consolas"/>
              <a:cs typeface="Consolas"/>
            </a:endParaRPr>
          </a:p>
          <a:p>
            <a:pPr marL="0" indent="0">
              <a:buNone/>
            </a:pPr>
            <a:r>
              <a:rPr lang="en-US" sz="1100" b="1" dirty="0">
                <a:latin typeface="Consolas"/>
                <a:cs typeface="Consolas"/>
              </a:rPr>
              <a:t>		add(p1)</a:t>
            </a:r>
            <a:r>
              <a:rPr lang="en-US" sz="1100" b="1" dirty="0" smtClean="0">
                <a:latin typeface="Consolas"/>
                <a:cs typeface="Consolas"/>
              </a:rPr>
              <a:t>;</a:t>
            </a:r>
            <a:endParaRPr lang="en-US" sz="1100" b="1" dirty="0">
              <a:latin typeface="Consolas"/>
              <a:cs typeface="Consolas"/>
            </a:endParaRPr>
          </a:p>
          <a:p>
            <a:pPr marL="0" indent="0">
              <a:buNone/>
            </a:pPr>
            <a:r>
              <a:rPr lang="en-US" sz="1100" b="1" dirty="0">
                <a:latin typeface="Consolas"/>
                <a:cs typeface="Consolas"/>
              </a:rPr>
              <a:t>		</a:t>
            </a:r>
            <a:r>
              <a:rPr lang="en-US" sz="1100" b="1" dirty="0" err="1">
                <a:latin typeface="Consolas"/>
                <a:cs typeface="Consolas"/>
              </a:rPr>
              <a:t>setDefaultCloseOperation</a:t>
            </a:r>
            <a:r>
              <a:rPr lang="en-US" sz="1100" b="1" dirty="0">
                <a:latin typeface="Consolas"/>
                <a:cs typeface="Consolas"/>
              </a:rPr>
              <a:t>(</a:t>
            </a:r>
            <a:r>
              <a:rPr lang="en-US" sz="1100" b="1" dirty="0" err="1">
                <a:latin typeface="Consolas"/>
                <a:cs typeface="Consolas"/>
              </a:rPr>
              <a:t>WindowConstants.EXIT_ON_CLOSE</a:t>
            </a:r>
            <a:r>
              <a:rPr lang="en-US" sz="1100" b="1" dirty="0">
                <a:latin typeface="Consolas"/>
                <a:cs typeface="Consolas"/>
              </a:rPr>
              <a:t>);</a:t>
            </a:r>
          </a:p>
          <a:p>
            <a:pPr marL="0" indent="0">
              <a:buNone/>
            </a:pPr>
            <a:r>
              <a:rPr lang="en-US" sz="1100" b="1" dirty="0">
                <a:latin typeface="Consolas"/>
                <a:cs typeface="Consolas"/>
              </a:rPr>
              <a:t>		</a:t>
            </a:r>
            <a:r>
              <a:rPr lang="en-US" sz="1100" b="1" dirty="0" err="1">
                <a:latin typeface="Consolas"/>
                <a:cs typeface="Consolas"/>
              </a:rPr>
              <a:t>setSize</a:t>
            </a:r>
            <a:r>
              <a:rPr lang="en-US" sz="1100" b="1" dirty="0">
                <a:latin typeface="Consolas"/>
                <a:cs typeface="Consolas"/>
              </a:rPr>
              <a:t>(250, 75);</a:t>
            </a:r>
          </a:p>
          <a:p>
            <a:pPr marL="0" indent="0">
              <a:buNone/>
            </a:pPr>
            <a:r>
              <a:rPr lang="en-US" sz="1100" b="1" dirty="0">
                <a:latin typeface="Consolas"/>
                <a:cs typeface="Consolas"/>
              </a:rPr>
              <a:t>		</a:t>
            </a:r>
            <a:r>
              <a:rPr lang="en-US" sz="1100" b="1" dirty="0" err="1">
                <a:latin typeface="Consolas"/>
                <a:cs typeface="Consolas"/>
              </a:rPr>
              <a:t>setVisible</a:t>
            </a:r>
            <a:r>
              <a:rPr lang="en-US" sz="1100" b="1" dirty="0">
                <a:latin typeface="Consolas"/>
                <a:cs typeface="Consolas"/>
              </a:rPr>
              <a:t>(true);</a:t>
            </a:r>
          </a:p>
          <a:p>
            <a:pPr marL="0" indent="0">
              <a:buNone/>
            </a:pPr>
            <a:r>
              <a:rPr lang="en-US" sz="1100" b="1" dirty="0">
                <a:latin typeface="Consolas"/>
                <a:cs typeface="Consolas"/>
              </a:rPr>
              <a:t>	</a:t>
            </a:r>
            <a:r>
              <a:rPr lang="en-US" sz="1100" b="1" dirty="0" smtClean="0">
                <a:latin typeface="Consolas"/>
                <a:cs typeface="Consolas"/>
              </a:rPr>
              <a:t>}</a:t>
            </a:r>
          </a:p>
          <a:p>
            <a:pPr marL="0" indent="0">
              <a:buNone/>
            </a:pPr>
            <a:r>
              <a:rPr lang="en-US" sz="1100" b="1" dirty="0">
                <a:latin typeface="Consolas"/>
                <a:cs typeface="Consolas"/>
              </a:rPr>
              <a:t>}</a:t>
            </a:r>
          </a:p>
        </p:txBody>
      </p:sp>
      <p:pic>
        <p:nvPicPr>
          <p:cNvPr id="6" name="Picture 5"/>
          <p:cNvPicPr>
            <a:picLocks noChangeAspect="1"/>
          </p:cNvPicPr>
          <p:nvPr/>
        </p:nvPicPr>
        <p:blipFill>
          <a:blip r:embed="rId2"/>
          <a:stretch>
            <a:fillRect/>
          </a:stretch>
        </p:blipFill>
        <p:spPr>
          <a:xfrm>
            <a:off x="4568638" y="3712493"/>
            <a:ext cx="4118162" cy="1691495"/>
          </a:xfrm>
          <a:prstGeom prst="rect">
            <a:avLst/>
          </a:prstGeom>
        </p:spPr>
      </p:pic>
    </p:spTree>
    <p:extLst>
      <p:ext uri="{BB962C8B-B14F-4D97-AF65-F5344CB8AC3E}">
        <p14:creationId xmlns:p14="http://schemas.microsoft.com/office/powerpoint/2010/main" val="1192600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JFrame</a:t>
            </a:r>
            <a:r>
              <a:rPr lang="en-US" dirty="0" smtClean="0"/>
              <a:t> basic methods</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solidFill>
                  <a:srgbClr val="E46C0A"/>
                </a:solidFill>
              </a:rPr>
              <a:t>setcontentpane</a:t>
            </a:r>
            <a:r>
              <a:rPr lang="en-US" dirty="0" smtClean="0">
                <a:solidFill>
                  <a:srgbClr val="E46C0A"/>
                </a:solidFill>
              </a:rPr>
              <a:t>(Container c)</a:t>
            </a:r>
            <a:endParaRPr lang="en-US" dirty="0">
              <a:solidFill>
                <a:srgbClr val="E46C0A"/>
              </a:solidFill>
            </a:endParaRPr>
          </a:p>
          <a:p>
            <a:pPr lvl="1"/>
            <a:r>
              <a:rPr lang="en-US" dirty="0"/>
              <a:t>insert the secondary container (usually </a:t>
            </a:r>
            <a:r>
              <a:rPr lang="en-US" dirty="0" err="1" smtClean="0"/>
              <a:t>Jpanel</a:t>
            </a:r>
            <a:r>
              <a:rPr lang="en-US" dirty="0" smtClean="0"/>
              <a:t>)</a:t>
            </a:r>
            <a:endParaRPr lang="en-US" dirty="0" smtClean="0">
              <a:solidFill>
                <a:schemeClr val="accent6">
                  <a:lumMod val="75000"/>
                </a:schemeClr>
              </a:solidFill>
            </a:endParaRPr>
          </a:p>
          <a:p>
            <a:r>
              <a:rPr lang="en-US" dirty="0" err="1" smtClean="0">
                <a:solidFill>
                  <a:schemeClr val="accent6">
                    <a:lumMod val="75000"/>
                  </a:schemeClr>
                </a:solidFill>
              </a:rPr>
              <a:t>setDefaultCloseOperation</a:t>
            </a:r>
            <a:r>
              <a:rPr lang="en-US" dirty="0" smtClean="0">
                <a:solidFill>
                  <a:schemeClr val="accent6">
                    <a:lumMod val="75000"/>
                  </a:schemeClr>
                </a:solidFill>
              </a:rPr>
              <a:t>(</a:t>
            </a:r>
            <a:r>
              <a:rPr lang="en-US" dirty="0" err="1">
                <a:solidFill>
                  <a:schemeClr val="accent6">
                    <a:lumMod val="75000"/>
                  </a:schemeClr>
                </a:solidFill>
              </a:rPr>
              <a:t>WindowConstants</a:t>
            </a:r>
            <a:r>
              <a:rPr lang="en-US" dirty="0" smtClean="0">
                <a:solidFill>
                  <a:schemeClr val="accent6">
                    <a:lumMod val="75000"/>
                  </a:schemeClr>
                </a:solidFill>
              </a:rPr>
              <a:t>)</a:t>
            </a:r>
            <a:endParaRPr lang="en-US" dirty="0">
              <a:solidFill>
                <a:schemeClr val="accent6">
                  <a:lumMod val="75000"/>
                </a:schemeClr>
              </a:solidFill>
            </a:endParaRPr>
          </a:p>
          <a:p>
            <a:pPr lvl="1"/>
            <a:r>
              <a:rPr lang="en-US" dirty="0"/>
              <a:t>EXIT_ON_CLOSE </a:t>
            </a:r>
            <a:endParaRPr lang="en-US" dirty="0" smtClean="0"/>
          </a:p>
          <a:p>
            <a:pPr lvl="1"/>
            <a:r>
              <a:rPr lang="en-US" dirty="0" smtClean="0"/>
              <a:t>DO_NOTHING_ON_CLOSE </a:t>
            </a:r>
          </a:p>
          <a:p>
            <a:pPr lvl="1"/>
            <a:r>
              <a:rPr lang="en-US" dirty="0" smtClean="0"/>
              <a:t>DISPOSE_ON_CLOSE </a:t>
            </a:r>
          </a:p>
          <a:p>
            <a:pPr lvl="1"/>
            <a:r>
              <a:rPr lang="en-US" dirty="0" smtClean="0"/>
              <a:t>HIDE_ON_CLOSE</a:t>
            </a:r>
          </a:p>
          <a:p>
            <a:r>
              <a:rPr lang="en-US" dirty="0" err="1" smtClean="0">
                <a:solidFill>
                  <a:srgbClr val="E46C0A"/>
                </a:solidFill>
              </a:rPr>
              <a:t>setSize</a:t>
            </a:r>
            <a:r>
              <a:rPr lang="en-US" dirty="0">
                <a:solidFill>
                  <a:srgbClr val="E46C0A"/>
                </a:solidFill>
              </a:rPr>
              <a:t>(</a:t>
            </a:r>
            <a:r>
              <a:rPr lang="en-US" dirty="0" err="1">
                <a:solidFill>
                  <a:srgbClr val="E46C0A"/>
                </a:solidFill>
              </a:rPr>
              <a:t>int</a:t>
            </a:r>
            <a:r>
              <a:rPr lang="en-US" dirty="0">
                <a:solidFill>
                  <a:srgbClr val="E46C0A"/>
                </a:solidFill>
              </a:rPr>
              <a:t> </a:t>
            </a:r>
            <a:r>
              <a:rPr lang="en-US" dirty="0" smtClean="0">
                <a:solidFill>
                  <a:srgbClr val="E46C0A"/>
                </a:solidFill>
              </a:rPr>
              <a:t>base, </a:t>
            </a:r>
            <a:r>
              <a:rPr lang="en-US" dirty="0" err="1">
                <a:solidFill>
                  <a:srgbClr val="E46C0A"/>
                </a:solidFill>
              </a:rPr>
              <a:t>int</a:t>
            </a:r>
            <a:r>
              <a:rPr lang="en-US" dirty="0">
                <a:solidFill>
                  <a:srgbClr val="E46C0A"/>
                </a:solidFill>
              </a:rPr>
              <a:t> height</a:t>
            </a:r>
            <a:r>
              <a:rPr lang="en-US" dirty="0" smtClean="0">
                <a:solidFill>
                  <a:srgbClr val="E46C0A"/>
                </a:solidFill>
              </a:rPr>
              <a:t>)</a:t>
            </a:r>
          </a:p>
          <a:p>
            <a:pPr lvl="1"/>
            <a:r>
              <a:rPr lang="en-US" dirty="0" smtClean="0"/>
              <a:t>defines </a:t>
            </a:r>
            <a:r>
              <a:rPr lang="en-US" dirty="0"/>
              <a:t>the dimensions of the </a:t>
            </a:r>
            <a:r>
              <a:rPr lang="en-US" dirty="0" smtClean="0"/>
              <a:t>component</a:t>
            </a:r>
            <a:endParaRPr lang="en-US" dirty="0"/>
          </a:p>
          <a:p>
            <a:r>
              <a:rPr lang="en-US" dirty="0" err="1" smtClean="0">
                <a:solidFill>
                  <a:srgbClr val="E46C0A"/>
                </a:solidFill>
              </a:rPr>
              <a:t>setVisible</a:t>
            </a:r>
            <a:r>
              <a:rPr lang="en-US" dirty="0" smtClean="0">
                <a:solidFill>
                  <a:srgbClr val="E46C0A"/>
                </a:solidFill>
              </a:rPr>
              <a:t>(</a:t>
            </a:r>
            <a:r>
              <a:rPr lang="en-US" dirty="0" err="1" smtClean="0">
                <a:solidFill>
                  <a:srgbClr val="E46C0A"/>
                </a:solidFill>
              </a:rPr>
              <a:t>boolean</a:t>
            </a:r>
            <a:r>
              <a:rPr lang="en-US" dirty="0" smtClean="0">
                <a:solidFill>
                  <a:srgbClr val="E46C0A"/>
                </a:solidFill>
              </a:rPr>
              <a:t> visibility)</a:t>
            </a:r>
          </a:p>
          <a:p>
            <a:pPr lvl="1"/>
            <a:r>
              <a:rPr lang="en-US" dirty="0"/>
              <a:t>d</a:t>
            </a:r>
            <a:r>
              <a:rPr lang="en-US" dirty="0" smtClean="0"/>
              <a:t>efines the visibility status of the component</a:t>
            </a:r>
          </a:p>
          <a:p>
            <a:endParaRPr lang="en-US" dirty="0"/>
          </a:p>
        </p:txBody>
      </p:sp>
    </p:spTree>
    <p:extLst>
      <p:ext uri="{BB962C8B-B14F-4D97-AF65-F5344CB8AC3E}">
        <p14:creationId xmlns:p14="http://schemas.microsoft.com/office/powerpoint/2010/main" val="308084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a:t>
            </a:r>
            <a:endParaRPr lang="en-US" dirty="0"/>
          </a:p>
        </p:txBody>
      </p:sp>
      <p:pic>
        <p:nvPicPr>
          <p:cNvPr id="3" name="Picture 2"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781" y="1769807"/>
            <a:ext cx="7725626" cy="4278389"/>
          </a:xfrm>
          <a:prstGeom prst="rect">
            <a:avLst/>
          </a:prstGeom>
        </p:spPr>
      </p:pic>
    </p:spTree>
    <p:extLst>
      <p:ext uri="{BB962C8B-B14F-4D97-AF65-F5344CB8AC3E}">
        <p14:creationId xmlns:p14="http://schemas.microsoft.com/office/powerpoint/2010/main" val="408894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it!</a:t>
            </a:r>
            <a:endParaRPr lang="en-US" dirty="0"/>
          </a:p>
        </p:txBody>
      </p:sp>
      <p:sp>
        <p:nvSpPr>
          <p:cNvPr id="4" name="Content Placeholder 3"/>
          <p:cNvSpPr>
            <a:spLocks noGrp="1"/>
          </p:cNvSpPr>
          <p:nvPr>
            <p:ph idx="1"/>
          </p:nvPr>
        </p:nvSpPr>
        <p:spPr/>
        <p:txBody>
          <a:bodyPr>
            <a:normAutofit fontScale="92500" lnSpcReduction="10000"/>
          </a:bodyPr>
          <a:lstStyle/>
          <a:p>
            <a:pPr marL="0" indent="0">
              <a:buNone/>
            </a:pPr>
            <a:r>
              <a:rPr lang="en-US" sz="2000" dirty="0" smtClean="0">
                <a:solidFill>
                  <a:schemeClr val="accent6">
                    <a:lumMod val="75000"/>
                  </a:schemeClr>
                </a:solidFill>
                <a:latin typeface="Consolas"/>
                <a:cs typeface="Consolas"/>
              </a:rPr>
              <a:t>// Ok</a:t>
            </a:r>
          </a:p>
          <a:p>
            <a:pPr marL="0" indent="0">
              <a:buNone/>
            </a:pPr>
            <a:r>
              <a:rPr lang="en-US" sz="2000" dirty="0" smtClean="0">
                <a:latin typeface="Consolas"/>
                <a:cs typeface="Consolas"/>
              </a:rPr>
              <a:t>public </a:t>
            </a:r>
            <a:r>
              <a:rPr lang="en-US" sz="2000" dirty="0">
                <a:latin typeface="Consolas"/>
                <a:cs typeface="Consolas"/>
              </a:rPr>
              <a:t>static void main(String[] </a:t>
            </a:r>
            <a:r>
              <a:rPr lang="en-US" sz="2000" dirty="0" err="1">
                <a:latin typeface="Consolas"/>
                <a:cs typeface="Consolas"/>
              </a:rPr>
              <a:t>args</a:t>
            </a:r>
            <a:r>
              <a:rPr lang="en-US" sz="2000" dirty="0">
                <a:latin typeface="Consolas"/>
                <a:cs typeface="Consolas"/>
              </a:rPr>
              <a:t>) </a:t>
            </a:r>
            <a:r>
              <a:rPr lang="en-US" sz="2000" dirty="0" smtClean="0">
                <a:latin typeface="Consolas"/>
                <a:cs typeface="Consolas"/>
              </a:rPr>
              <a:t>{</a:t>
            </a:r>
          </a:p>
          <a:p>
            <a:pPr marL="0" indent="0">
              <a:buNone/>
            </a:pPr>
            <a:r>
              <a:rPr lang="en-US" sz="2000" dirty="0" smtClean="0">
                <a:latin typeface="Consolas"/>
                <a:cs typeface="Consolas"/>
              </a:rPr>
              <a:t>	new </a:t>
            </a:r>
            <a:r>
              <a:rPr lang="en-US" sz="2000" dirty="0" err="1">
                <a:latin typeface="Consolas"/>
                <a:cs typeface="Consolas"/>
              </a:rPr>
              <a:t>CelsiusConverter</a:t>
            </a:r>
            <a:r>
              <a:rPr lang="en-US" sz="2000" dirty="0">
                <a:latin typeface="Consolas"/>
                <a:cs typeface="Consolas"/>
              </a:rPr>
              <a:t>()</a:t>
            </a:r>
            <a:r>
              <a:rPr lang="en-US" sz="2000" dirty="0" smtClean="0">
                <a:latin typeface="Consolas"/>
                <a:cs typeface="Consolas"/>
              </a:rPr>
              <a:t>;</a:t>
            </a:r>
          </a:p>
          <a:p>
            <a:pPr marL="0" indent="0">
              <a:buNone/>
            </a:pPr>
            <a:r>
              <a:rPr lang="mr-IN" sz="2000" dirty="0" smtClean="0">
                <a:latin typeface="Consolas"/>
                <a:cs typeface="Consolas"/>
              </a:rPr>
              <a:t>}</a:t>
            </a:r>
            <a:endParaRPr lang="en-US" sz="2000" dirty="0">
              <a:latin typeface="Consolas"/>
              <a:cs typeface="Consolas"/>
            </a:endParaRPr>
          </a:p>
          <a:p>
            <a:pPr marL="0" indent="0">
              <a:buNone/>
            </a:pPr>
            <a:r>
              <a:rPr lang="en-US" sz="2000" dirty="0">
                <a:solidFill>
                  <a:srgbClr val="008000"/>
                </a:solidFill>
                <a:latin typeface="Consolas"/>
                <a:cs typeface="Consolas"/>
              </a:rPr>
              <a:t>	</a:t>
            </a:r>
            <a:endParaRPr lang="en-US" sz="2000" dirty="0" smtClean="0">
              <a:solidFill>
                <a:srgbClr val="008000"/>
              </a:solidFill>
              <a:latin typeface="Consolas"/>
              <a:cs typeface="Consolas"/>
            </a:endParaRPr>
          </a:p>
          <a:p>
            <a:pPr marL="0" indent="0">
              <a:buNone/>
            </a:pPr>
            <a:r>
              <a:rPr lang="en-US" sz="2000" dirty="0" smtClean="0">
                <a:solidFill>
                  <a:srgbClr val="008000"/>
                </a:solidFill>
                <a:latin typeface="Consolas"/>
                <a:cs typeface="Consolas"/>
              </a:rPr>
              <a:t>// Better</a:t>
            </a:r>
            <a:endParaRPr lang="en-US" sz="2000" dirty="0">
              <a:solidFill>
                <a:srgbClr val="008000"/>
              </a:solidFill>
              <a:latin typeface="Consolas"/>
              <a:cs typeface="Consolas"/>
            </a:endParaRPr>
          </a:p>
          <a:p>
            <a:pPr marL="0" indent="0">
              <a:buNone/>
            </a:pPr>
            <a:r>
              <a:rPr lang="en-US" sz="2000" dirty="0" smtClean="0">
                <a:latin typeface="Consolas"/>
                <a:cs typeface="Consolas"/>
              </a:rPr>
              <a:t>public </a:t>
            </a:r>
            <a:r>
              <a:rPr lang="en-US" sz="2000" dirty="0">
                <a:latin typeface="Consolas"/>
                <a:cs typeface="Consolas"/>
              </a:rPr>
              <a:t>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a:t>
            </a:r>
            <a:r>
              <a:rPr lang="en-US" sz="2000" dirty="0" err="1" smtClean="0">
                <a:latin typeface="Consolas"/>
                <a:cs typeface="Consolas"/>
              </a:rPr>
              <a:t>EventQueue.</a:t>
            </a:r>
            <a:r>
              <a:rPr lang="en-US" sz="2000" i="1" dirty="0" err="1" smtClean="0">
                <a:latin typeface="Consolas"/>
                <a:cs typeface="Consolas"/>
              </a:rPr>
              <a:t>invokeLater</a:t>
            </a:r>
            <a:r>
              <a:rPr lang="en-US" sz="2000" i="1" dirty="0">
                <a:latin typeface="Consolas"/>
                <a:cs typeface="Consolas"/>
              </a:rPr>
              <a:t>(new Runnable() {</a:t>
            </a:r>
          </a:p>
          <a:p>
            <a:pPr marL="0" indent="0">
              <a:buNone/>
            </a:pPr>
            <a:r>
              <a:rPr lang="en-US" sz="2000" dirty="0">
                <a:latin typeface="Consolas"/>
                <a:cs typeface="Consolas"/>
              </a:rPr>
              <a:t>		</a:t>
            </a:r>
            <a:r>
              <a:rPr lang="en-US" sz="2000" dirty="0" smtClean="0">
                <a:latin typeface="Consolas"/>
                <a:cs typeface="Consolas"/>
              </a:rPr>
              <a:t>@</a:t>
            </a:r>
            <a:r>
              <a:rPr lang="en-US" sz="2000" dirty="0">
                <a:latin typeface="Consolas"/>
                <a:cs typeface="Consolas"/>
              </a:rPr>
              <a:t>Override</a:t>
            </a:r>
          </a:p>
          <a:p>
            <a:pPr marL="0" indent="0">
              <a:buNone/>
            </a:pPr>
            <a:r>
              <a:rPr lang="en-US" sz="2000" dirty="0">
                <a:latin typeface="Consolas"/>
                <a:cs typeface="Consolas"/>
              </a:rPr>
              <a:t>		</a:t>
            </a:r>
            <a:r>
              <a:rPr lang="en-US" sz="2000" dirty="0" smtClean="0">
                <a:latin typeface="Consolas"/>
                <a:cs typeface="Consolas"/>
              </a:rPr>
              <a:t>public </a:t>
            </a:r>
            <a:r>
              <a:rPr lang="en-US" sz="2000" dirty="0">
                <a:latin typeface="Consolas"/>
                <a:cs typeface="Consolas"/>
              </a:rPr>
              <a:t>void run() {</a:t>
            </a:r>
          </a:p>
          <a:p>
            <a:pPr marL="0" indent="0">
              <a:buNone/>
            </a:pPr>
            <a:r>
              <a:rPr lang="en-US" sz="2000" dirty="0">
                <a:latin typeface="Consolas"/>
                <a:cs typeface="Consolas"/>
              </a:rPr>
              <a:t>			</a:t>
            </a:r>
            <a:r>
              <a:rPr lang="en-US" sz="2000" dirty="0" smtClean="0">
                <a:latin typeface="Consolas"/>
                <a:cs typeface="Consolas"/>
              </a:rPr>
              <a:t>new </a:t>
            </a:r>
            <a:r>
              <a:rPr lang="en-US" sz="2000" dirty="0" err="1" smtClean="0">
                <a:latin typeface="Consolas"/>
                <a:cs typeface="Consolas"/>
              </a:rPr>
              <a:t>CelsiusConverter</a:t>
            </a:r>
            <a:r>
              <a:rPr lang="en-US" sz="2000" dirty="0" smtClean="0">
                <a:latin typeface="Consolas"/>
                <a:cs typeface="Consolas"/>
              </a:rPr>
              <a:t>(</a:t>
            </a:r>
            <a:r>
              <a:rPr lang="en-US" sz="2000" dirty="0">
                <a:latin typeface="Consolas"/>
                <a:cs typeface="Consolas"/>
              </a:rPr>
              <a:t>);</a:t>
            </a:r>
          </a:p>
          <a:p>
            <a:pPr marL="0" indent="0">
              <a:buNone/>
            </a:pPr>
            <a:r>
              <a:rPr lang="en-US" sz="2000" dirty="0">
                <a:latin typeface="Consolas"/>
                <a:cs typeface="Consolas"/>
              </a:rPr>
              <a:t>		</a:t>
            </a:r>
            <a:r>
              <a:rPr lang="en-US" sz="2000" dirty="0" smtClean="0">
                <a:latin typeface="Consolas"/>
                <a:cs typeface="Consolas"/>
              </a:rPr>
              <a:t>}</a:t>
            </a:r>
            <a:endParaRPr lang="en-US" sz="2000" dirty="0">
              <a:latin typeface="Consolas"/>
              <a:cs typeface="Consolas"/>
            </a:endParaRPr>
          </a:p>
          <a:p>
            <a:pPr marL="0" indent="0">
              <a:buNone/>
            </a:pPr>
            <a:r>
              <a:rPr lang="mr-IN" sz="2000" dirty="0">
                <a:latin typeface="Consolas"/>
                <a:cs typeface="Consolas"/>
              </a:rPr>
              <a:t>	</a:t>
            </a:r>
            <a:r>
              <a:rPr lang="mr-IN" sz="2000" dirty="0" smtClean="0">
                <a:latin typeface="Consolas"/>
                <a:cs typeface="Consolas"/>
              </a:rPr>
              <a:t>}</a:t>
            </a:r>
            <a:r>
              <a:rPr lang="it-IT" sz="2000" dirty="0" smtClean="0">
                <a:latin typeface="Consolas"/>
                <a:cs typeface="Consolas"/>
              </a:rPr>
              <a:t>);</a:t>
            </a:r>
            <a:endParaRPr lang="mr-IN" sz="2000" dirty="0">
              <a:latin typeface="Consolas"/>
              <a:cs typeface="Consolas"/>
            </a:endParaRPr>
          </a:p>
          <a:p>
            <a:pPr marL="0" indent="0">
              <a:buNone/>
            </a:pPr>
            <a:r>
              <a:rPr lang="mr-IN" sz="2000" dirty="0" smtClean="0">
                <a:latin typeface="Consolas"/>
                <a:cs typeface="Consolas"/>
              </a:rPr>
              <a:t>}</a:t>
            </a:r>
            <a:endParaRPr lang="en-US" sz="2000" dirty="0">
              <a:latin typeface="Consolas"/>
              <a:cs typeface="Consolas"/>
            </a:endParaRPr>
          </a:p>
        </p:txBody>
      </p:sp>
    </p:spTree>
    <p:extLst>
      <p:ext uri="{BB962C8B-B14F-4D97-AF65-F5344CB8AC3E}">
        <p14:creationId xmlns:p14="http://schemas.microsoft.com/office/powerpoint/2010/main" val="3042109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JFrame</a:t>
            </a:r>
            <a:r>
              <a:rPr lang="en-US" dirty="0" smtClean="0"/>
              <a:t> </a:t>
            </a:r>
            <a:r>
              <a:rPr lang="en-US" dirty="0" err="1" smtClean="0"/>
              <a:t>MenuBar</a:t>
            </a:r>
            <a:endParaRPr lang="en-US" dirty="0"/>
          </a:p>
        </p:txBody>
      </p:sp>
      <p:pic>
        <p:nvPicPr>
          <p:cNvPr id="4" name="Picture 3" descr="MenuLookDem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89" y="1891397"/>
            <a:ext cx="6853829" cy="4149892"/>
          </a:xfrm>
          <a:prstGeom prst="rect">
            <a:avLst/>
          </a:prstGeom>
        </p:spPr>
      </p:pic>
    </p:spTree>
    <p:extLst>
      <p:ext uri="{BB962C8B-B14F-4D97-AF65-F5344CB8AC3E}">
        <p14:creationId xmlns:p14="http://schemas.microsoft.com/office/powerpoint/2010/main" val="1570995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JFrame</a:t>
            </a:r>
            <a:r>
              <a:rPr lang="en-US" dirty="0" smtClean="0"/>
              <a:t> </a:t>
            </a:r>
            <a:r>
              <a:rPr lang="en-US" dirty="0" err="1" smtClean="0"/>
              <a:t>MenuBar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E46C0A"/>
                </a:solidFill>
              </a:rPr>
              <a:t>Three components </a:t>
            </a:r>
            <a:r>
              <a:rPr lang="en-US" dirty="0" smtClean="0"/>
              <a:t>are involved in a </a:t>
            </a:r>
            <a:r>
              <a:rPr lang="en-US" dirty="0" smtClean="0">
                <a:solidFill>
                  <a:schemeClr val="accent6">
                    <a:lumMod val="75000"/>
                  </a:schemeClr>
                </a:solidFill>
              </a:rPr>
              <a:t>hierarchical fashion</a:t>
            </a:r>
            <a:r>
              <a:rPr lang="en-US" dirty="0" smtClean="0"/>
              <a:t>: </a:t>
            </a:r>
          </a:p>
          <a:p>
            <a:pPr lvl="1"/>
            <a:r>
              <a:rPr lang="en-US" dirty="0" err="1" smtClean="0"/>
              <a:t>JMenuBar</a:t>
            </a:r>
            <a:r>
              <a:rPr lang="en-US" dirty="0" smtClean="0"/>
              <a:t>, </a:t>
            </a:r>
            <a:r>
              <a:rPr lang="en-US" dirty="0" err="1" smtClean="0"/>
              <a:t>JMenu</a:t>
            </a:r>
            <a:r>
              <a:rPr lang="en-US" dirty="0" smtClean="0"/>
              <a:t>, </a:t>
            </a:r>
            <a:r>
              <a:rPr lang="en-US" dirty="0" err="1" smtClean="0"/>
              <a:t>JMenuItem</a:t>
            </a:r>
            <a:endParaRPr lang="en-US" dirty="0" smtClean="0"/>
          </a:p>
          <a:p>
            <a:endParaRPr lang="en-US" dirty="0" smtClean="0"/>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openFile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("Open"); </a:t>
            </a:r>
          </a:p>
          <a:p>
            <a:pPr marL="0" indent="0">
              <a:buNone/>
            </a:pPr>
            <a:r>
              <a:rPr lang="en-US" sz="2900" dirty="0" err="1" smtClean="0">
                <a:latin typeface="Consolas"/>
                <a:cs typeface="Consolas"/>
              </a:rPr>
              <a:t>JMenuItem</a:t>
            </a:r>
            <a:r>
              <a:rPr lang="en-US" sz="2900" dirty="0" smtClean="0">
                <a:latin typeface="Consolas"/>
                <a:cs typeface="Consolas"/>
              </a:rPr>
              <a:t> </a:t>
            </a:r>
            <a:r>
              <a:rPr lang="en-US" sz="2900" dirty="0" err="1">
                <a:latin typeface="Consolas"/>
                <a:cs typeface="Consolas"/>
              </a:rPr>
              <a:t>closeFile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("Close");</a:t>
            </a:r>
          </a:p>
          <a:p>
            <a:pPr marL="0" indent="0">
              <a:buNone/>
            </a:pPr>
            <a:r>
              <a:rPr lang="en-US" sz="2900" dirty="0">
                <a:latin typeface="Consolas"/>
                <a:cs typeface="Consolas"/>
              </a:rPr>
              <a:t>		</a:t>
            </a:r>
          </a:p>
          <a:p>
            <a:pPr marL="0" indent="0">
              <a:buNone/>
            </a:pPr>
            <a:r>
              <a:rPr lang="en-US" sz="2900" dirty="0" err="1">
                <a:latin typeface="Consolas"/>
                <a:cs typeface="Consolas"/>
              </a:rPr>
              <a:t>JMenu</a:t>
            </a:r>
            <a:r>
              <a:rPr lang="en-US" sz="2900" dirty="0">
                <a:latin typeface="Consolas"/>
                <a:cs typeface="Consolas"/>
              </a:rPr>
              <a:t> file = new </a:t>
            </a:r>
            <a:r>
              <a:rPr lang="en-US" sz="2900" dirty="0" err="1">
                <a:latin typeface="Consolas"/>
                <a:cs typeface="Consolas"/>
              </a:rPr>
              <a:t>JMenu</a:t>
            </a:r>
            <a:r>
              <a:rPr lang="en-US" sz="2900" dirty="0">
                <a:latin typeface="Consolas"/>
                <a:cs typeface="Consolas"/>
              </a:rPr>
              <a:t>("File");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openFile</a:t>
            </a:r>
            <a:r>
              <a:rPr lang="en-US" sz="2900" dirty="0">
                <a:latin typeface="Consolas"/>
                <a:cs typeface="Consolas"/>
              </a:rPr>
              <a:t>); </a:t>
            </a:r>
          </a:p>
          <a:p>
            <a:pPr marL="0" indent="0">
              <a:buNone/>
            </a:pPr>
            <a:r>
              <a:rPr lang="en-US" sz="2900" dirty="0" err="1" smtClean="0">
                <a:latin typeface="Consolas"/>
                <a:cs typeface="Consolas"/>
              </a:rPr>
              <a:t>file.add</a:t>
            </a:r>
            <a:r>
              <a:rPr lang="en-US" sz="2900" dirty="0">
                <a:latin typeface="Consolas"/>
                <a:cs typeface="Consolas"/>
              </a:rPr>
              <a:t>(</a:t>
            </a:r>
            <a:r>
              <a:rPr lang="en-US" sz="2900" dirty="0" err="1">
                <a:latin typeface="Consolas"/>
                <a:cs typeface="Consolas"/>
              </a:rPr>
              <a:t>closeFile</a:t>
            </a:r>
            <a:r>
              <a:rPr lang="en-US" sz="2900" dirty="0">
                <a:latin typeface="Consolas"/>
                <a:cs typeface="Consolas"/>
              </a:rPr>
              <a:t>);</a:t>
            </a:r>
          </a:p>
          <a:p>
            <a:pPr marL="0" indent="0">
              <a:buNone/>
            </a:pPr>
            <a:endParaRPr lang="en-US" sz="2900" dirty="0">
              <a:latin typeface="Consolas"/>
              <a:cs typeface="Consolas"/>
            </a:endParaRPr>
          </a:p>
          <a:p>
            <a:pPr marL="0" indent="0">
              <a:buNone/>
            </a:pPr>
            <a:r>
              <a:rPr lang="en-US" sz="2900" dirty="0" err="1">
                <a:latin typeface="Consolas"/>
                <a:cs typeface="Consolas"/>
              </a:rPr>
              <a:t>JMenuBar</a:t>
            </a:r>
            <a:r>
              <a:rPr lang="en-US" sz="2900" dirty="0">
                <a:latin typeface="Consolas"/>
                <a:cs typeface="Consolas"/>
              </a:rPr>
              <a:t> </a:t>
            </a:r>
            <a:r>
              <a:rPr lang="en-US" sz="2900" dirty="0" err="1">
                <a:latin typeface="Consolas"/>
                <a:cs typeface="Consolas"/>
              </a:rPr>
              <a:t>menuBar</a:t>
            </a:r>
            <a:r>
              <a:rPr lang="en-US" sz="2900" dirty="0">
                <a:latin typeface="Consolas"/>
                <a:cs typeface="Consolas"/>
              </a:rPr>
              <a:t> = new </a:t>
            </a:r>
            <a:r>
              <a:rPr lang="en-US" sz="2900" dirty="0" err="1">
                <a:latin typeface="Consolas"/>
                <a:cs typeface="Consolas"/>
              </a:rPr>
              <a:t>JMenuBar</a:t>
            </a:r>
            <a:r>
              <a:rPr lang="en-US" sz="2900" dirty="0">
                <a:latin typeface="Consolas"/>
                <a:cs typeface="Consolas"/>
              </a:rPr>
              <a:t>(); </a:t>
            </a:r>
          </a:p>
          <a:p>
            <a:pPr marL="0" indent="0">
              <a:buNone/>
            </a:pPr>
            <a:r>
              <a:rPr lang="en-US" sz="2900" dirty="0" err="1">
                <a:latin typeface="Consolas"/>
                <a:cs typeface="Consolas"/>
              </a:rPr>
              <a:t>menuBar.add</a:t>
            </a:r>
            <a:r>
              <a:rPr lang="en-US" sz="2900" dirty="0">
                <a:latin typeface="Consolas"/>
                <a:cs typeface="Consolas"/>
              </a:rPr>
              <a:t>(file)</a:t>
            </a:r>
          </a:p>
          <a:p>
            <a:pPr marL="0" indent="0">
              <a:buNone/>
            </a:pPr>
            <a:endParaRPr lang="en-US" sz="2900" dirty="0">
              <a:latin typeface="Consolas"/>
              <a:cs typeface="Consolas"/>
            </a:endParaRPr>
          </a:p>
          <a:p>
            <a:pPr marL="0" indent="0">
              <a:buNone/>
            </a:pPr>
            <a:r>
              <a:rPr lang="en-US" sz="2900" dirty="0" err="1">
                <a:latin typeface="Consolas"/>
                <a:cs typeface="Consolas"/>
              </a:rPr>
              <a:t>setJMenuBar</a:t>
            </a:r>
            <a:r>
              <a:rPr lang="en-US" sz="2900" dirty="0">
                <a:latin typeface="Consolas"/>
                <a:cs typeface="Consolas"/>
              </a:rPr>
              <a:t>(</a:t>
            </a:r>
            <a:r>
              <a:rPr lang="en-US" sz="2900" dirty="0" err="1">
                <a:latin typeface="Consolas"/>
                <a:cs typeface="Consolas"/>
              </a:rPr>
              <a:t>menuBar</a:t>
            </a:r>
            <a:r>
              <a:rPr lang="en-US" sz="2900" dirty="0">
                <a:latin typeface="Consolas"/>
                <a:cs typeface="Consolas"/>
              </a:rPr>
              <a:t>); </a:t>
            </a:r>
          </a:p>
        </p:txBody>
      </p:sp>
    </p:spTree>
    <p:extLst>
      <p:ext uri="{BB962C8B-B14F-4D97-AF65-F5344CB8AC3E}">
        <p14:creationId xmlns:p14="http://schemas.microsoft.com/office/powerpoint/2010/main" val="2271816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JDialog</a:t>
            </a:r>
            <a:endParaRPr lang="en-US" dirty="0"/>
          </a:p>
        </p:txBody>
      </p:sp>
      <p:sp>
        <p:nvSpPr>
          <p:cNvPr id="3" name="Content Placeholder 2"/>
          <p:cNvSpPr>
            <a:spLocks noGrp="1"/>
          </p:cNvSpPr>
          <p:nvPr>
            <p:ph idx="1"/>
          </p:nvPr>
        </p:nvSpPr>
        <p:spPr/>
        <p:txBody>
          <a:bodyPr>
            <a:normAutofit/>
          </a:bodyPr>
          <a:lstStyle/>
          <a:p>
            <a:r>
              <a:rPr lang="en-US" dirty="0" smtClean="0"/>
              <a:t>Applications need to provide </a:t>
            </a:r>
            <a:r>
              <a:rPr lang="en-US" dirty="0"/>
              <a:t>information, advise the user, etc</a:t>
            </a:r>
            <a:r>
              <a:rPr lang="en-US" dirty="0" smtClean="0"/>
              <a:t>.</a:t>
            </a:r>
          </a:p>
          <a:p>
            <a:endParaRPr lang="en-US" dirty="0"/>
          </a:p>
        </p:txBody>
      </p:sp>
      <p:pic>
        <p:nvPicPr>
          <p:cNvPr id="4" name="Picture 3" descr="DialogDeskto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789731"/>
            <a:ext cx="4445000" cy="3175000"/>
          </a:xfrm>
          <a:prstGeom prst="rect">
            <a:avLst/>
          </a:prstGeom>
        </p:spPr>
      </p:pic>
      <p:pic>
        <p:nvPicPr>
          <p:cNvPr id="5" name="Picture 4" descr="ProgressMonitorDem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9693" y="4126018"/>
            <a:ext cx="3657600" cy="2501900"/>
          </a:xfrm>
          <a:prstGeom prst="rect">
            <a:avLst/>
          </a:prstGeom>
        </p:spPr>
      </p:pic>
      <p:pic>
        <p:nvPicPr>
          <p:cNvPr id="7" name="Picture 6" descr="InformationalDialogMet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3514" y="2566799"/>
            <a:ext cx="2552700" cy="1162050"/>
          </a:xfrm>
          <a:prstGeom prst="rect">
            <a:avLst/>
          </a:prstGeom>
        </p:spPr>
      </p:pic>
    </p:spTree>
    <p:extLst>
      <p:ext uri="{BB962C8B-B14F-4D97-AF65-F5344CB8AC3E}">
        <p14:creationId xmlns:p14="http://schemas.microsoft.com/office/powerpoint/2010/main" val="337318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JDialog</a:t>
            </a:r>
            <a:endParaRPr lang="en-US" dirty="0"/>
          </a:p>
        </p:txBody>
      </p:sp>
      <p:sp>
        <p:nvSpPr>
          <p:cNvPr id="3" name="Content Placeholder 2"/>
          <p:cNvSpPr>
            <a:spLocks noGrp="1"/>
          </p:cNvSpPr>
          <p:nvPr>
            <p:ph idx="1"/>
          </p:nvPr>
        </p:nvSpPr>
        <p:spPr/>
        <p:txBody>
          <a:bodyPr>
            <a:normAutofit/>
          </a:bodyPr>
          <a:lstStyle/>
          <a:p>
            <a:r>
              <a:rPr lang="en-US" dirty="0" smtClean="0">
                <a:solidFill>
                  <a:srgbClr val="E46C0A"/>
                </a:solidFill>
              </a:rPr>
              <a:t>Dialogs are a better choice than instantiating other </a:t>
            </a:r>
            <a:r>
              <a:rPr lang="en-US" dirty="0" err="1" smtClean="0">
                <a:solidFill>
                  <a:srgbClr val="E46C0A"/>
                </a:solidFill>
              </a:rPr>
              <a:t>JFrames</a:t>
            </a:r>
            <a:r>
              <a:rPr lang="en-US" dirty="0" smtClean="0"/>
              <a:t>!</a:t>
            </a:r>
          </a:p>
          <a:p>
            <a:pPr lvl="1"/>
            <a:r>
              <a:rPr lang="en-US" dirty="0"/>
              <a:t>Every dialog is </a:t>
            </a:r>
            <a:r>
              <a:rPr lang="en-US" dirty="0">
                <a:solidFill>
                  <a:srgbClr val="E46C0A"/>
                </a:solidFill>
              </a:rPr>
              <a:t>dependent</a:t>
            </a:r>
            <a:r>
              <a:rPr lang="en-US" dirty="0"/>
              <a:t> on a </a:t>
            </a:r>
            <a:r>
              <a:rPr lang="en-US" dirty="0" smtClean="0"/>
              <a:t>top-level container.</a:t>
            </a:r>
            <a:endParaRPr lang="en-US" dirty="0"/>
          </a:p>
          <a:p>
            <a:pPr lvl="1"/>
            <a:r>
              <a:rPr lang="en-US" dirty="0" smtClean="0"/>
              <a:t>Dialogs are all instances of </a:t>
            </a:r>
            <a:r>
              <a:rPr lang="en-US" dirty="0" err="1" smtClean="0"/>
              <a:t>JDialog</a:t>
            </a:r>
            <a:r>
              <a:rPr lang="en-US" dirty="0" smtClean="0"/>
              <a:t>, even though the majority is done using helper classes (e.g., </a:t>
            </a:r>
            <a:r>
              <a:rPr lang="en-US" dirty="0" err="1" smtClean="0">
                <a:solidFill>
                  <a:srgbClr val="E46C0A"/>
                </a:solidFill>
              </a:rPr>
              <a:t>JOptionPane</a:t>
            </a:r>
            <a:r>
              <a:rPr lang="en-US" dirty="0" smtClean="0"/>
              <a:t>).</a:t>
            </a:r>
            <a:endParaRPr lang="en-US" dirty="0"/>
          </a:p>
          <a:p>
            <a:endParaRPr lang="en-US" dirty="0"/>
          </a:p>
        </p:txBody>
      </p:sp>
    </p:spTree>
    <p:extLst>
      <p:ext uri="{BB962C8B-B14F-4D97-AF65-F5344CB8AC3E}">
        <p14:creationId xmlns:p14="http://schemas.microsoft.com/office/powerpoint/2010/main" val="2464114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Dialogs</a:t>
            </a:r>
            <a:endParaRPr lang="en-US" dirty="0"/>
          </a:p>
        </p:txBody>
      </p:sp>
      <p:sp>
        <p:nvSpPr>
          <p:cNvPr id="3" name="Content Placeholder 2"/>
          <p:cNvSpPr>
            <a:spLocks noGrp="1"/>
          </p:cNvSpPr>
          <p:nvPr>
            <p:ph idx="1"/>
          </p:nvPr>
        </p:nvSpPr>
        <p:spPr/>
        <p:txBody>
          <a:bodyPr/>
          <a:lstStyle/>
          <a:p>
            <a:r>
              <a:rPr lang="en-US" sz="2800" dirty="0" smtClean="0">
                <a:solidFill>
                  <a:schemeClr val="accent6">
                    <a:lumMod val="75000"/>
                  </a:schemeClr>
                </a:solidFill>
              </a:rPr>
              <a:t>Specializing </a:t>
            </a:r>
            <a:r>
              <a:rPr lang="en-US" sz="2800" dirty="0" err="1" smtClean="0">
                <a:solidFill>
                  <a:schemeClr val="accent6">
                    <a:lumMod val="75000"/>
                  </a:schemeClr>
                </a:solidFill>
              </a:rPr>
              <a:t>JDialog</a:t>
            </a:r>
            <a:r>
              <a:rPr lang="en-US" sz="2800" dirty="0" smtClean="0">
                <a:solidFill>
                  <a:schemeClr val="accent6">
                    <a:lumMod val="75000"/>
                  </a:schemeClr>
                </a:solidFill>
              </a:rPr>
              <a:t> </a:t>
            </a:r>
            <a:r>
              <a:rPr lang="en-US" sz="2800" dirty="0" smtClean="0"/>
              <a:t>(top-level container) and defining your own layouts. Same principle as specializing </a:t>
            </a:r>
            <a:r>
              <a:rPr lang="en-US" sz="2800" dirty="0" err="1" smtClean="0"/>
              <a:t>JFrame</a:t>
            </a:r>
            <a:r>
              <a:rPr lang="en-US" sz="2800" dirty="0" smtClean="0"/>
              <a:t>.</a:t>
            </a:r>
          </a:p>
          <a:p>
            <a:r>
              <a:rPr lang="en-US" sz="2800" dirty="0" smtClean="0">
                <a:solidFill>
                  <a:srgbClr val="E46C0A"/>
                </a:solidFill>
              </a:rPr>
              <a:t>Using </a:t>
            </a:r>
            <a:r>
              <a:rPr lang="en-US" sz="2800" dirty="0" err="1" smtClean="0">
                <a:solidFill>
                  <a:srgbClr val="E46C0A"/>
                </a:solidFill>
              </a:rPr>
              <a:t>JOptionPane</a:t>
            </a:r>
            <a:r>
              <a:rPr lang="en-US" sz="2800" dirty="0"/>
              <a:t>.</a:t>
            </a:r>
            <a:r>
              <a:rPr lang="en-US" sz="2800" dirty="0" smtClean="0"/>
              <a:t> </a:t>
            </a:r>
            <a:r>
              <a:rPr lang="en-US" sz="2800" dirty="0" err="1" smtClean="0"/>
              <a:t>JOptionPane</a:t>
            </a:r>
            <a:r>
              <a:rPr lang="en-US" sz="2800" dirty="0" smtClean="0"/>
              <a:t> </a:t>
            </a:r>
            <a:r>
              <a:rPr lang="en-US" sz="2800" dirty="0"/>
              <a:t>provides support for laying out standard dialogs, providing icons, specifying the dialog title and text, and customizing the button text.</a:t>
            </a:r>
          </a:p>
          <a:p>
            <a:endParaRPr lang="en-US" dirty="0"/>
          </a:p>
        </p:txBody>
      </p:sp>
    </p:spTree>
    <p:extLst>
      <p:ext uri="{BB962C8B-B14F-4D97-AF65-F5344CB8AC3E}">
        <p14:creationId xmlns:p14="http://schemas.microsoft.com/office/powerpoint/2010/main" val="2119500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JOptionPane.showMessageDialog</a:t>
            </a:r>
            <a:r>
              <a:rPr lang="en-US" dirty="0" smtClean="0"/>
              <a:t>()</a:t>
            </a:r>
            <a:endParaRPr lang="en-US" dirty="0"/>
          </a:p>
        </p:txBody>
      </p:sp>
      <p:pic>
        <p:nvPicPr>
          <p:cNvPr id="4" name="Picture 3" descr="Screen Shot 2014-11-10 at 22.13.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48" y="1574892"/>
            <a:ext cx="7207609" cy="4320018"/>
          </a:xfrm>
          <a:prstGeom prst="rect">
            <a:avLst/>
          </a:prstGeom>
        </p:spPr>
      </p:pic>
    </p:spTree>
    <p:extLst>
      <p:ext uri="{BB962C8B-B14F-4D97-AF65-F5344CB8AC3E}">
        <p14:creationId xmlns:p14="http://schemas.microsoft.com/office/powerpoint/2010/main" val="3706905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JOptionPane.showOptionDialog</a:t>
            </a:r>
            <a:r>
              <a:rPr lang="en-US" dirty="0" smtClean="0"/>
              <a:t>()</a:t>
            </a:r>
            <a:endParaRPr lang="en-US" dirty="0"/>
          </a:p>
        </p:txBody>
      </p:sp>
      <p:sp>
        <p:nvSpPr>
          <p:cNvPr id="5" name="Content Placeholder 4"/>
          <p:cNvSpPr>
            <a:spLocks noGrp="1"/>
          </p:cNvSpPr>
          <p:nvPr>
            <p:ph sz="half" idx="1"/>
          </p:nvPr>
        </p:nvSpPr>
        <p:spPr/>
        <p:txBody>
          <a:bodyPr>
            <a:normAutofit fontScale="92500"/>
          </a:bodyPr>
          <a:lstStyle/>
          <a:p>
            <a:r>
              <a:rPr lang="en-US" dirty="0"/>
              <a:t>Displays a modal dialog with the specified buttons, icons, message, title, and so on. With this method, you can change the text that appears on the buttons of standard dialogs. You can also perform many other kinds</a:t>
            </a:r>
          </a:p>
          <a:p>
            <a:r>
              <a:rPr lang="en-US" dirty="0"/>
              <a:t>of customization.</a:t>
            </a:r>
          </a:p>
          <a:p>
            <a:endParaRPr lang="en-US" dirty="0"/>
          </a:p>
        </p:txBody>
      </p:sp>
      <p:pic>
        <p:nvPicPr>
          <p:cNvPr id="4" name="Picture 3" descr="Screen Shot 2014-11-10 at 22.13.21.png"/>
          <p:cNvPicPr>
            <a:picLocks noChangeAspect="1"/>
          </p:cNvPicPr>
          <p:nvPr/>
        </p:nvPicPr>
        <p:blipFill rotWithShape="1">
          <a:blip r:embed="rId2">
            <a:extLst>
              <a:ext uri="{28A0092B-C50C-407E-A947-70E740481C1C}">
                <a14:useLocalDpi xmlns:a14="http://schemas.microsoft.com/office/drawing/2010/main" val="0"/>
              </a:ext>
            </a:extLst>
          </a:blip>
          <a:srcRect r="5866"/>
          <a:stretch/>
        </p:blipFill>
        <p:spPr>
          <a:xfrm>
            <a:off x="4561914" y="1600200"/>
            <a:ext cx="4396034" cy="4257604"/>
          </a:xfrm>
          <a:prstGeom prst="rect">
            <a:avLst/>
          </a:prstGeom>
        </p:spPr>
      </p:pic>
    </p:spTree>
    <p:extLst>
      <p:ext uri="{BB962C8B-B14F-4D97-AF65-F5344CB8AC3E}">
        <p14:creationId xmlns:p14="http://schemas.microsoft.com/office/powerpoint/2010/main" val="2115685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JOptionPane.showConfirmationDialog</a:t>
            </a:r>
            <a:r>
              <a:rPr lang="en-US" sz="3600" dirty="0" smtClean="0"/>
              <a:t>()</a:t>
            </a:r>
            <a:endParaRPr lang="en-US" sz="3600" dirty="0"/>
          </a:p>
        </p:txBody>
      </p:sp>
      <p:pic>
        <p:nvPicPr>
          <p:cNvPr id="5" name="Picture 4" descr="Screen Shot 2014-11-10 at 22.13.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563294"/>
            <a:ext cx="8242300" cy="4356100"/>
          </a:xfrm>
          <a:prstGeom prst="rect">
            <a:avLst/>
          </a:prstGeom>
        </p:spPr>
      </p:pic>
    </p:spTree>
    <p:extLst>
      <p:ext uri="{BB962C8B-B14F-4D97-AF65-F5344CB8AC3E}">
        <p14:creationId xmlns:p14="http://schemas.microsoft.com/office/powerpoint/2010/main" val="3876017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JOptionPane.showInputDialog</a:t>
            </a:r>
            <a:r>
              <a:rPr lang="en-US" dirty="0"/>
              <a:t>()</a:t>
            </a:r>
          </a:p>
        </p:txBody>
      </p:sp>
      <p:pic>
        <p:nvPicPr>
          <p:cNvPr id="4" name="Picture 3"/>
          <p:cNvPicPr>
            <a:picLocks noChangeAspect="1"/>
          </p:cNvPicPr>
          <p:nvPr/>
        </p:nvPicPr>
        <p:blipFill>
          <a:blip r:embed="rId2"/>
          <a:stretch>
            <a:fillRect/>
          </a:stretch>
        </p:blipFill>
        <p:spPr>
          <a:xfrm>
            <a:off x="304800" y="2177882"/>
            <a:ext cx="3962400" cy="2247900"/>
          </a:xfrm>
          <a:prstGeom prst="rect">
            <a:avLst/>
          </a:prstGeom>
        </p:spPr>
      </p:pic>
      <p:pic>
        <p:nvPicPr>
          <p:cNvPr id="5" name="Picture 4"/>
          <p:cNvPicPr>
            <a:picLocks noChangeAspect="1"/>
          </p:cNvPicPr>
          <p:nvPr/>
        </p:nvPicPr>
        <p:blipFill>
          <a:blip r:embed="rId3"/>
          <a:stretch>
            <a:fillRect/>
          </a:stretch>
        </p:blipFill>
        <p:spPr>
          <a:xfrm>
            <a:off x="4267200" y="2177882"/>
            <a:ext cx="4876800" cy="4495800"/>
          </a:xfrm>
          <a:prstGeom prst="rect">
            <a:avLst/>
          </a:prstGeom>
        </p:spPr>
      </p:pic>
    </p:spTree>
    <p:extLst>
      <p:ext uri="{BB962C8B-B14F-4D97-AF65-F5344CB8AC3E}">
        <p14:creationId xmlns:p14="http://schemas.microsoft.com/office/powerpoint/2010/main" val="408219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a:t>
            </a:r>
            <a:r>
              <a:rPr lang="en-US" dirty="0" err="1" smtClean="0"/>
              <a:t>java.awt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Provides:</a:t>
            </a:r>
            <a:endParaRPr lang="en-US" dirty="0"/>
          </a:p>
          <a:p>
            <a:pPr lvl="1"/>
            <a:r>
              <a:rPr lang="en-US" dirty="0" smtClean="0"/>
              <a:t>Components </a:t>
            </a:r>
            <a:r>
              <a:rPr lang="en-US" i="1" dirty="0" smtClean="0"/>
              <a:t>(button</a:t>
            </a:r>
            <a:r>
              <a:rPr lang="en-US" i="1" dirty="0"/>
              <a:t>, checkbox, scrollbar, etc</a:t>
            </a:r>
            <a:r>
              <a:rPr lang="en-US" i="1" dirty="0" smtClean="0"/>
              <a:t>.)</a:t>
            </a:r>
            <a:endParaRPr lang="en-US" i="1" dirty="0"/>
          </a:p>
          <a:p>
            <a:pPr lvl="1"/>
            <a:r>
              <a:rPr lang="en-US" dirty="0" smtClean="0"/>
              <a:t>Containers </a:t>
            </a:r>
            <a:r>
              <a:rPr lang="en-US" i="1" dirty="0" smtClean="0"/>
              <a:t>(they </a:t>
            </a:r>
            <a:r>
              <a:rPr lang="en-US" i="1" dirty="0"/>
              <a:t>are </a:t>
            </a:r>
            <a:r>
              <a:rPr lang="en-US" i="1" dirty="0" smtClean="0"/>
              <a:t>still components)</a:t>
            </a:r>
            <a:endParaRPr lang="en-US" i="1" dirty="0"/>
          </a:p>
          <a:p>
            <a:pPr lvl="1"/>
            <a:r>
              <a:rPr lang="en-US" dirty="0" smtClean="0"/>
              <a:t>Event management</a:t>
            </a:r>
            <a:r>
              <a:rPr lang="en-US" dirty="0"/>
              <a:t>:</a:t>
            </a:r>
          </a:p>
          <a:p>
            <a:pPr lvl="2"/>
            <a:r>
              <a:rPr lang="en-US" dirty="0" smtClean="0"/>
              <a:t>System-generated </a:t>
            </a:r>
            <a:r>
              <a:rPr lang="en-US" dirty="0"/>
              <a:t>events</a:t>
            </a:r>
          </a:p>
          <a:p>
            <a:pPr lvl="2"/>
            <a:r>
              <a:rPr lang="en-US" dirty="0" smtClean="0"/>
              <a:t>UI-generated events</a:t>
            </a:r>
            <a:endParaRPr lang="en-US" dirty="0"/>
          </a:p>
          <a:p>
            <a:pPr lvl="1"/>
            <a:r>
              <a:rPr lang="en-US" dirty="0" smtClean="0"/>
              <a:t>Layout </a:t>
            </a:r>
            <a:r>
              <a:rPr lang="en-US" dirty="0"/>
              <a:t>management</a:t>
            </a:r>
          </a:p>
        </p:txBody>
      </p:sp>
    </p:spTree>
    <p:extLst>
      <p:ext uri="{BB962C8B-B14F-4D97-AF65-F5344CB8AC3E}">
        <p14:creationId xmlns:p14="http://schemas.microsoft.com/office/powerpoint/2010/main" val="924841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JFileChooser</a:t>
            </a:r>
            <a:endParaRPr lang="en-US" dirty="0"/>
          </a:p>
        </p:txBody>
      </p:sp>
      <p:sp>
        <p:nvSpPr>
          <p:cNvPr id="3" name="Content Placeholder 2"/>
          <p:cNvSpPr>
            <a:spLocks noGrp="1"/>
          </p:cNvSpPr>
          <p:nvPr>
            <p:ph idx="1"/>
          </p:nvPr>
        </p:nvSpPr>
        <p:spPr/>
        <p:txBody>
          <a:bodyPr/>
          <a:lstStyle/>
          <a:p>
            <a:r>
              <a:rPr lang="en-US" dirty="0" smtClean="0"/>
              <a:t>Provides a GUI for </a:t>
            </a:r>
            <a:r>
              <a:rPr lang="en-US" dirty="0"/>
              <a:t>navigating the file </a:t>
            </a:r>
            <a:r>
              <a:rPr lang="en-US" dirty="0" smtClean="0"/>
              <a:t>system</a:t>
            </a:r>
          </a:p>
          <a:p>
            <a:pPr lvl="1"/>
            <a:r>
              <a:rPr lang="en-US" sz="1800" dirty="0" err="1">
                <a:latin typeface="Consolas"/>
                <a:cs typeface="Consolas"/>
              </a:rPr>
              <a:t>int</a:t>
            </a:r>
            <a:r>
              <a:rPr lang="en-US" sz="1800" dirty="0">
                <a:latin typeface="Consolas"/>
                <a:cs typeface="Consolas"/>
              </a:rPr>
              <a:t> result = </a:t>
            </a:r>
            <a:r>
              <a:rPr lang="en-US" sz="1800" dirty="0" err="1">
                <a:latin typeface="Consolas"/>
                <a:cs typeface="Consolas"/>
              </a:rPr>
              <a:t>fileChooser.showOpenDialog</a:t>
            </a:r>
            <a:r>
              <a:rPr lang="en-US" sz="1800" dirty="0" smtClean="0">
                <a:latin typeface="Consolas"/>
                <a:cs typeface="Consolas"/>
              </a:rPr>
              <a:t>(Component parent</a:t>
            </a:r>
            <a:r>
              <a:rPr lang="en-US" sz="1800" dirty="0">
                <a:latin typeface="Consolas"/>
                <a:cs typeface="Consolas"/>
              </a:rPr>
              <a:t>); </a:t>
            </a:r>
            <a:endParaRPr lang="en-US" sz="1800" dirty="0" smtClean="0">
              <a:latin typeface="Consolas"/>
              <a:cs typeface="Consolas"/>
            </a:endParaRPr>
          </a:p>
        </p:txBody>
      </p:sp>
      <p:pic>
        <p:nvPicPr>
          <p:cNvPr id="4" name="Picture 3" descr="Screen Shot 2014-11-11 at 11.06.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0118" y="2678509"/>
            <a:ext cx="5646682" cy="3963332"/>
          </a:xfrm>
          <a:prstGeom prst="rect">
            <a:avLst/>
          </a:prstGeom>
        </p:spPr>
      </p:pic>
    </p:spTree>
    <p:extLst>
      <p:ext uri="{BB962C8B-B14F-4D97-AF65-F5344CB8AC3E}">
        <p14:creationId xmlns:p14="http://schemas.microsoft.com/office/powerpoint/2010/main" val="3405314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JColorChooser</a:t>
            </a:r>
            <a:endParaRPr lang="en-US" dirty="0"/>
          </a:p>
        </p:txBody>
      </p:sp>
      <p:sp>
        <p:nvSpPr>
          <p:cNvPr id="3" name="Content Placeholder 2"/>
          <p:cNvSpPr>
            <a:spLocks noGrp="1"/>
          </p:cNvSpPr>
          <p:nvPr>
            <p:ph idx="1"/>
          </p:nvPr>
        </p:nvSpPr>
        <p:spPr/>
        <p:txBody>
          <a:bodyPr>
            <a:normAutofit/>
          </a:bodyPr>
          <a:lstStyle/>
          <a:p>
            <a:r>
              <a:rPr lang="en-US" sz="2800" dirty="0"/>
              <a:t>Provides a GUI for navigating </a:t>
            </a:r>
            <a:r>
              <a:rPr lang="en-US" sz="2800" dirty="0" smtClean="0"/>
              <a:t>color spaces</a:t>
            </a:r>
          </a:p>
          <a:p>
            <a:pPr lvl="1"/>
            <a:r>
              <a:rPr lang="en-US" sz="2000" dirty="0" smtClean="0">
                <a:latin typeface="Consolas"/>
                <a:cs typeface="Consolas"/>
              </a:rPr>
              <a:t>Color c = </a:t>
            </a:r>
            <a:r>
              <a:rPr lang="en-US" sz="2000" dirty="0" err="1" smtClean="0">
                <a:latin typeface="Consolas"/>
                <a:cs typeface="Consolas"/>
              </a:rPr>
              <a:t>JColorChooser.showDialog</a:t>
            </a:r>
            <a:r>
              <a:rPr lang="en-US" sz="2000" dirty="0">
                <a:latin typeface="Consolas"/>
                <a:cs typeface="Consolas"/>
              </a:rPr>
              <a:t>(Component </a:t>
            </a:r>
            <a:r>
              <a:rPr lang="en-US" sz="2000" dirty="0" smtClean="0">
                <a:latin typeface="Consolas"/>
                <a:cs typeface="Consolas"/>
              </a:rPr>
              <a:t>parent, </a:t>
            </a:r>
            <a:r>
              <a:rPr lang="en-US" sz="2000" dirty="0">
                <a:latin typeface="Consolas"/>
                <a:cs typeface="Consolas"/>
              </a:rPr>
              <a:t>String title, Color </a:t>
            </a:r>
            <a:r>
              <a:rPr lang="en-US" sz="2000" dirty="0" err="1">
                <a:latin typeface="Consolas"/>
                <a:cs typeface="Consolas"/>
              </a:rPr>
              <a:t>initialColor</a:t>
            </a:r>
            <a:r>
              <a:rPr lang="en-US" sz="2000" dirty="0" smtClean="0">
                <a:latin typeface="Consolas"/>
                <a:cs typeface="Consolas"/>
              </a:rPr>
              <a:t>)</a:t>
            </a:r>
            <a:endParaRPr lang="en-US" sz="2000" dirty="0">
              <a:latin typeface="Consolas"/>
              <a:cs typeface="Consolas"/>
            </a:endParaRPr>
          </a:p>
        </p:txBody>
      </p:sp>
      <p:pic>
        <p:nvPicPr>
          <p:cNvPr id="5" name="Picture 4" descr="ColorPicker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650" y="2837095"/>
            <a:ext cx="4720150" cy="3656136"/>
          </a:xfrm>
          <a:prstGeom prst="rect">
            <a:avLst/>
          </a:prstGeom>
        </p:spPr>
      </p:pic>
    </p:spTree>
    <p:extLst>
      <p:ext uri="{BB962C8B-B14F-4D97-AF65-F5344CB8AC3E}">
        <p14:creationId xmlns:p14="http://schemas.microsoft.com/office/powerpoint/2010/main" val="295366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layout</a:t>
            </a:r>
            <a:r>
              <a:rPr lang="en-US" dirty="0" smtClean="0"/>
              <a:t>?</a:t>
            </a:r>
            <a:endParaRPr lang="en-US" dirty="0"/>
          </a:p>
        </p:txBody>
      </p:sp>
      <p:sp>
        <p:nvSpPr>
          <p:cNvPr id="3" name="Content Placeholder 2"/>
          <p:cNvSpPr>
            <a:spLocks noGrp="1"/>
          </p:cNvSpPr>
          <p:nvPr>
            <p:ph idx="1"/>
          </p:nvPr>
        </p:nvSpPr>
        <p:spPr/>
        <p:txBody>
          <a:bodyPr/>
          <a:lstStyle/>
          <a:p>
            <a:r>
              <a:rPr lang="en-US" dirty="0" smtClean="0"/>
              <a:t>Default GUIs, when </a:t>
            </a:r>
            <a:r>
              <a:rPr lang="en-US" dirty="0"/>
              <a:t>resized, allow the </a:t>
            </a:r>
            <a:r>
              <a:rPr lang="en-US" dirty="0" smtClean="0"/>
              <a:t>automatic relocation </a:t>
            </a:r>
            <a:r>
              <a:rPr lang="en-US" dirty="0"/>
              <a:t>of </a:t>
            </a:r>
            <a:r>
              <a:rPr lang="en-US" dirty="0" smtClean="0"/>
              <a:t>components:</a:t>
            </a:r>
          </a:p>
          <a:p>
            <a:pPr lvl="1"/>
            <a:r>
              <a:rPr lang="en-US" dirty="0"/>
              <a:t>t</a:t>
            </a:r>
            <a:r>
              <a:rPr lang="en-US" dirty="0" smtClean="0"/>
              <a:t>his is </a:t>
            </a:r>
            <a:r>
              <a:rPr lang="en-US" dirty="0"/>
              <a:t>a necessity: Java adapts to many </a:t>
            </a:r>
            <a:r>
              <a:rPr lang="en-US" dirty="0" smtClean="0"/>
              <a:t>different platforms. Android, for example, runs on both TVs and smartphones</a:t>
            </a:r>
            <a:endParaRPr lang="en-US" dirty="0"/>
          </a:p>
        </p:txBody>
      </p:sp>
      <p:pic>
        <p:nvPicPr>
          <p:cNvPr id="4" name="Picture 3" descr="Screen Shot 2014-11-11 at 11.15.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605" y="4291483"/>
            <a:ext cx="3218401" cy="1575169"/>
          </a:xfrm>
          <a:prstGeom prst="rect">
            <a:avLst/>
          </a:prstGeom>
        </p:spPr>
      </p:pic>
      <p:pic>
        <p:nvPicPr>
          <p:cNvPr id="5" name="Picture 4" descr="Screen Shot 2014-11-11 at 11.16.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729" y="3755213"/>
            <a:ext cx="2933700" cy="2438400"/>
          </a:xfrm>
          <a:prstGeom prst="rect">
            <a:avLst/>
          </a:prstGeom>
        </p:spPr>
      </p:pic>
    </p:spTree>
    <p:extLst>
      <p:ext uri="{BB962C8B-B14F-4D97-AF65-F5344CB8AC3E}">
        <p14:creationId xmlns:p14="http://schemas.microsoft.com/office/powerpoint/2010/main" val="3424317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Manager</a:t>
            </a:r>
            <a:endParaRPr lang="en-US" dirty="0"/>
          </a:p>
        </p:txBody>
      </p:sp>
      <p:sp>
        <p:nvSpPr>
          <p:cNvPr id="3" name="Content Placeholder 2"/>
          <p:cNvSpPr>
            <a:spLocks noGrp="1"/>
          </p:cNvSpPr>
          <p:nvPr>
            <p:ph idx="1"/>
          </p:nvPr>
        </p:nvSpPr>
        <p:spPr/>
        <p:txBody>
          <a:bodyPr>
            <a:normAutofit/>
          </a:bodyPr>
          <a:lstStyle/>
          <a:p>
            <a:r>
              <a:rPr lang="en-US" dirty="0" smtClean="0"/>
              <a:t>A layout manager determines </a:t>
            </a:r>
            <a:r>
              <a:rPr lang="en-US" dirty="0"/>
              <a:t>the </a:t>
            </a:r>
            <a:r>
              <a:rPr lang="en-US" dirty="0" smtClean="0"/>
              <a:t>disposal </a:t>
            </a:r>
            <a:r>
              <a:rPr lang="en-US" dirty="0"/>
              <a:t>of the </a:t>
            </a:r>
            <a:r>
              <a:rPr lang="en-US" dirty="0" smtClean="0"/>
              <a:t>components in a container</a:t>
            </a:r>
          </a:p>
          <a:p>
            <a:pPr lvl="1"/>
            <a:r>
              <a:rPr lang="en-US" i="1" dirty="0" smtClean="0"/>
              <a:t>Flow, Border, Grid, </a:t>
            </a:r>
            <a:r>
              <a:rPr lang="en-US" i="1" dirty="0" err="1" smtClean="0"/>
              <a:t>GridBag</a:t>
            </a:r>
            <a:r>
              <a:rPr lang="en-US" i="1" dirty="0" smtClean="0"/>
              <a:t>, Card </a:t>
            </a:r>
            <a:r>
              <a:rPr lang="en-US" dirty="0" smtClean="0"/>
              <a:t>Layouts</a:t>
            </a:r>
            <a:endParaRPr lang="en-US" dirty="0"/>
          </a:p>
          <a:p>
            <a:r>
              <a:rPr lang="en-US" dirty="0" err="1" smtClean="0"/>
              <a:t>JPanels</a:t>
            </a:r>
            <a:r>
              <a:rPr lang="en-US" dirty="0" smtClean="0"/>
              <a:t> are containers supporting layouts</a:t>
            </a:r>
          </a:p>
          <a:p>
            <a:pPr lvl="1"/>
            <a:r>
              <a:rPr lang="en-US" dirty="0" smtClean="0"/>
              <a:t>Different </a:t>
            </a:r>
            <a:r>
              <a:rPr lang="en-US" dirty="0"/>
              <a:t>panels can have different </a:t>
            </a:r>
            <a:r>
              <a:rPr lang="en-US" dirty="0" smtClean="0"/>
              <a:t>layouts</a:t>
            </a:r>
          </a:p>
          <a:p>
            <a:pPr lvl="1"/>
            <a:r>
              <a:rPr lang="en-US" dirty="0"/>
              <a:t>Layouts are passed to </a:t>
            </a:r>
            <a:r>
              <a:rPr lang="en-US" dirty="0" err="1" smtClean="0"/>
              <a:t>JPanel</a:t>
            </a:r>
            <a:r>
              <a:rPr lang="en-US" dirty="0" smtClean="0"/>
              <a:t> constructor</a:t>
            </a:r>
            <a:endParaRPr lang="en-US" dirty="0"/>
          </a:p>
          <a:p>
            <a:r>
              <a:rPr lang="en-US" dirty="0"/>
              <a:t>Methodology:</a:t>
            </a:r>
          </a:p>
          <a:p>
            <a:pPr marL="457200" lvl="1" indent="0">
              <a:buNone/>
            </a:pPr>
            <a:r>
              <a:rPr lang="en-US" sz="2000" dirty="0" err="1" smtClean="0">
                <a:latin typeface="Consolas"/>
                <a:cs typeface="Consolas"/>
              </a:rPr>
              <a:t>JPanel</a:t>
            </a:r>
            <a:r>
              <a:rPr lang="en-US" sz="2000" dirty="0" smtClean="0">
                <a:latin typeface="Consolas"/>
                <a:cs typeface="Consolas"/>
              </a:rPr>
              <a:t> </a:t>
            </a:r>
            <a:r>
              <a:rPr lang="en-US" sz="2000" dirty="0">
                <a:latin typeface="Consolas"/>
                <a:cs typeface="Consolas"/>
              </a:rPr>
              <a:t>panel = new </a:t>
            </a:r>
            <a:r>
              <a:rPr lang="en-US" sz="2000" dirty="0" err="1">
                <a:latin typeface="Consolas"/>
                <a:cs typeface="Consolas"/>
              </a:rPr>
              <a:t>JPanel</a:t>
            </a:r>
            <a:r>
              <a:rPr lang="en-US" sz="2000" dirty="0" smtClean="0">
                <a:latin typeface="Consolas"/>
                <a:cs typeface="Consolas"/>
              </a:rPr>
              <a:t>(</a:t>
            </a:r>
            <a:r>
              <a:rPr lang="en-US" sz="2000" dirty="0" smtClean="0">
                <a:solidFill>
                  <a:schemeClr val="accent6"/>
                </a:solidFill>
                <a:latin typeface="Consolas"/>
                <a:cs typeface="Consolas"/>
              </a:rPr>
              <a:t>new </a:t>
            </a:r>
            <a:r>
              <a:rPr lang="en-US" sz="2000" dirty="0" err="1" smtClean="0">
                <a:solidFill>
                  <a:schemeClr val="accent6"/>
                </a:solidFill>
                <a:latin typeface="Consolas"/>
                <a:cs typeface="Consolas"/>
              </a:rPr>
              <a:t>GridLayout</a:t>
            </a:r>
            <a:r>
              <a:rPr lang="en-US" sz="2000" dirty="0" smtClean="0">
                <a:solidFill>
                  <a:schemeClr val="accent6"/>
                </a:solidFill>
                <a:latin typeface="Consolas"/>
                <a:cs typeface="Consolas"/>
              </a:rPr>
              <a:t>(2,2)</a:t>
            </a:r>
            <a:r>
              <a:rPr lang="en-US" sz="2000" dirty="0" smtClean="0">
                <a:latin typeface="Consolas"/>
                <a:cs typeface="Consolas"/>
              </a:rPr>
              <a:t>)</a:t>
            </a:r>
            <a:r>
              <a:rPr lang="en-US" sz="2000" dirty="0">
                <a:latin typeface="Consolas"/>
                <a:cs typeface="Consolas"/>
              </a:rPr>
              <a:t>; </a:t>
            </a:r>
            <a:endParaRPr lang="en-US" sz="2000" dirty="0" smtClean="0">
              <a:latin typeface="Consolas"/>
              <a:cs typeface="Consolas"/>
            </a:endParaRPr>
          </a:p>
          <a:p>
            <a:pPr marL="457200" lvl="1" indent="0">
              <a:buNone/>
            </a:pPr>
            <a:r>
              <a:rPr lang="en-US" sz="2000" dirty="0" err="1" smtClean="0">
                <a:latin typeface="Consolas"/>
                <a:cs typeface="Consolas"/>
              </a:rPr>
              <a:t>panel.add</a:t>
            </a:r>
            <a:r>
              <a:rPr lang="en-US" sz="2000" dirty="0">
                <a:latin typeface="Consolas"/>
                <a:cs typeface="Consolas"/>
              </a:rPr>
              <a:t>(</a:t>
            </a:r>
            <a:r>
              <a:rPr lang="en-US" sz="2000" dirty="0" err="1">
                <a:latin typeface="Consolas"/>
                <a:cs typeface="Consolas"/>
              </a:rPr>
              <a:t>JButton</a:t>
            </a:r>
            <a:r>
              <a:rPr lang="en-US" sz="2000" dirty="0">
                <a:latin typeface="Consolas"/>
                <a:cs typeface="Consolas"/>
              </a:rPr>
              <a:t>); (…)</a:t>
            </a:r>
          </a:p>
          <a:p>
            <a:endParaRPr lang="en-US" dirty="0"/>
          </a:p>
        </p:txBody>
      </p:sp>
    </p:spTree>
    <p:extLst>
      <p:ext uri="{BB962C8B-B14F-4D97-AF65-F5344CB8AC3E}">
        <p14:creationId xmlns:p14="http://schemas.microsoft.com/office/powerpoint/2010/main" val="2279729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a:t>
            </a:r>
            <a:r>
              <a:rPr lang="en-US" dirty="0" smtClean="0"/>
              <a:t>Manager - </a:t>
            </a:r>
            <a:r>
              <a:rPr lang="en-US" dirty="0" err="1" smtClean="0"/>
              <a:t>FlowLayout</a:t>
            </a:r>
            <a:endParaRPr lang="en-US" dirty="0"/>
          </a:p>
        </p:txBody>
      </p:sp>
      <p:sp>
        <p:nvSpPr>
          <p:cNvPr id="3" name="Content Placeholder 2"/>
          <p:cNvSpPr>
            <a:spLocks noGrp="1"/>
          </p:cNvSpPr>
          <p:nvPr>
            <p:ph idx="1"/>
          </p:nvPr>
        </p:nvSpPr>
        <p:spPr/>
        <p:txBody>
          <a:bodyPr>
            <a:normAutofit fontScale="77500" lnSpcReduction="20000"/>
          </a:bodyPr>
          <a:lstStyle/>
          <a:p>
            <a:r>
              <a:rPr lang="en-US" dirty="0"/>
              <a:t>D</a:t>
            </a:r>
            <a:r>
              <a:rPr lang="en-US" dirty="0" smtClean="0"/>
              <a:t>efault layout  (i.e., new </a:t>
            </a:r>
            <a:r>
              <a:rPr lang="en-US" dirty="0" err="1" smtClean="0"/>
              <a:t>JPanel</a:t>
            </a:r>
            <a:r>
              <a:rPr lang="en-US" dirty="0" smtClean="0"/>
              <a:t>())</a:t>
            </a:r>
          </a:p>
          <a:p>
            <a:pPr lvl="1"/>
            <a:r>
              <a:rPr lang="en-US" dirty="0" smtClean="0"/>
              <a:t>Disposes components </a:t>
            </a:r>
            <a:r>
              <a:rPr lang="en-US" dirty="0"/>
              <a:t>from left to </a:t>
            </a:r>
            <a:r>
              <a:rPr lang="en-US" dirty="0" smtClean="0"/>
              <a:t>right</a:t>
            </a:r>
            <a:endParaRPr lang="en-US" dirty="0"/>
          </a:p>
          <a:p>
            <a:r>
              <a:rPr lang="en-US" dirty="0" smtClean="0"/>
              <a:t> Constructors:</a:t>
            </a:r>
            <a:endParaRPr lang="en-US" dirty="0"/>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 </a:t>
            </a:r>
            <a:endParaRPr lang="en-US" sz="2100" dirty="0" smtClean="0">
              <a:latin typeface="Consolas"/>
              <a:cs typeface="Consolas"/>
            </a:endParaRPr>
          </a:p>
          <a:p>
            <a:pPr lvl="1"/>
            <a:r>
              <a:rPr lang="en-US" sz="2100" dirty="0" err="1" smtClean="0">
                <a:latin typeface="Consolas"/>
                <a:cs typeface="Consolas"/>
              </a:rPr>
              <a:t>FlowLayout</a:t>
            </a:r>
            <a:r>
              <a:rPr lang="en-US" sz="2100" dirty="0" smtClean="0">
                <a:latin typeface="Consolas"/>
                <a:cs typeface="Consolas"/>
              </a:rPr>
              <a:t> </a:t>
            </a:r>
            <a:r>
              <a:rPr lang="en-US" sz="2100" dirty="0">
                <a:latin typeface="Consolas"/>
                <a:cs typeface="Consolas"/>
              </a:rPr>
              <a:t>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vgap</a:t>
            </a:r>
            <a:r>
              <a:rPr lang="en-US" sz="2100" dirty="0">
                <a:latin typeface="Consolas"/>
                <a:cs typeface="Consolas"/>
              </a:rPr>
              <a:t>);</a:t>
            </a:r>
          </a:p>
          <a:p>
            <a:r>
              <a:rPr lang="en-US" dirty="0" smtClean="0"/>
              <a:t>Constructors parameters:</a:t>
            </a:r>
            <a:endParaRPr lang="en-US" dirty="0"/>
          </a:p>
          <a:p>
            <a:pPr lvl="1"/>
            <a:r>
              <a:rPr lang="en-US" dirty="0"/>
              <a:t>align: Alignment of basis (</a:t>
            </a:r>
            <a:r>
              <a:rPr lang="en-US" dirty="0" err="1"/>
              <a:t>FlowLayout.LEFT</a:t>
            </a:r>
            <a:r>
              <a:rPr lang="en-US" dirty="0"/>
              <a:t>, </a:t>
            </a:r>
            <a:r>
              <a:rPr lang="en-US" dirty="0" err="1"/>
              <a:t>FlowLayout.RIGHT</a:t>
            </a:r>
            <a:r>
              <a:rPr lang="en-US" dirty="0"/>
              <a:t>, </a:t>
            </a:r>
            <a:r>
              <a:rPr lang="en-US" dirty="0" err="1"/>
              <a:t>FlowLayout.CENTER</a:t>
            </a:r>
            <a:r>
              <a:rPr lang="en-US" dirty="0"/>
              <a:t>)</a:t>
            </a:r>
          </a:p>
          <a:p>
            <a:pPr lvl="1"/>
            <a:r>
              <a:rPr lang="en-US" dirty="0" err="1"/>
              <a:t>hgap</a:t>
            </a:r>
            <a:r>
              <a:rPr lang="en-US" dirty="0"/>
              <a:t>: Horizontal space between components (default: 3 pixel)</a:t>
            </a:r>
          </a:p>
          <a:p>
            <a:pPr lvl="1"/>
            <a:r>
              <a:rPr lang="en-US" dirty="0" err="1"/>
              <a:t>vgap</a:t>
            </a:r>
            <a:r>
              <a:rPr lang="en-US" dirty="0"/>
              <a:t>: Vertical space between components (default: 3 pixel)</a:t>
            </a:r>
          </a:p>
          <a:p>
            <a:endParaRPr lang="en-US" dirty="0"/>
          </a:p>
        </p:txBody>
      </p:sp>
    </p:spTree>
    <p:extLst>
      <p:ext uri="{BB962C8B-B14F-4D97-AF65-F5344CB8AC3E}">
        <p14:creationId xmlns:p14="http://schemas.microsoft.com/office/powerpoint/2010/main" val="2274273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pic>
        <p:nvPicPr>
          <p:cNvPr id="4" name="Picture 3" descr="Screen Shot 2014-11-11 at 11.38.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52" y="1651668"/>
            <a:ext cx="7951537" cy="4229278"/>
          </a:xfrm>
          <a:prstGeom prst="rect">
            <a:avLst/>
          </a:prstGeom>
        </p:spPr>
      </p:pic>
    </p:spTree>
    <p:extLst>
      <p:ext uri="{BB962C8B-B14F-4D97-AF65-F5344CB8AC3E}">
        <p14:creationId xmlns:p14="http://schemas.microsoft.com/office/powerpoint/2010/main" val="1545984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smtClean="0"/>
              <a:t>BorderLayout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Splits </a:t>
            </a:r>
            <a:r>
              <a:rPr lang="en-US" dirty="0"/>
              <a:t>into five areas (“North”, “South”, “East”, “West”, “Center”</a:t>
            </a:r>
            <a:r>
              <a:rPr lang="en-US" dirty="0" smtClean="0"/>
              <a:t>). </a:t>
            </a:r>
          </a:p>
          <a:p>
            <a:r>
              <a:rPr lang="en-US" dirty="0" smtClean="0"/>
              <a:t>Constructors:</a:t>
            </a:r>
            <a:endParaRPr lang="en-US" dirty="0"/>
          </a:p>
          <a:p>
            <a:pPr lvl="1"/>
            <a:r>
              <a:rPr lang="en-US" sz="2200" dirty="0" err="1" smtClean="0">
                <a:latin typeface="Consolas"/>
                <a:cs typeface="Consolas"/>
              </a:rPr>
              <a:t>BorderLayout</a:t>
            </a:r>
            <a:r>
              <a:rPr lang="en-US" sz="2200" dirty="0" smtClean="0">
                <a:latin typeface="Consolas"/>
                <a:cs typeface="Consolas"/>
              </a:rPr>
              <a:t> </a:t>
            </a:r>
            <a:r>
              <a:rPr lang="en-US" sz="2200" dirty="0">
                <a:latin typeface="Consolas"/>
                <a:cs typeface="Consolas"/>
              </a:rPr>
              <a:t>b = new </a:t>
            </a:r>
            <a:r>
              <a:rPr lang="en-US" sz="2200" dirty="0" err="1">
                <a:latin typeface="Consolas"/>
                <a:cs typeface="Consolas"/>
              </a:rPr>
              <a:t>BorderLayout</a:t>
            </a:r>
            <a:r>
              <a:rPr lang="en-US" sz="2200" dirty="0">
                <a:latin typeface="Consolas"/>
                <a:cs typeface="Consolas"/>
              </a:rPr>
              <a:t>(); </a:t>
            </a:r>
            <a:endParaRPr lang="en-US" sz="2200" dirty="0" smtClean="0">
              <a:latin typeface="Consolas"/>
              <a:cs typeface="Consolas"/>
            </a:endParaRP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smtClean="0">
                <a:latin typeface="Consolas"/>
                <a:cs typeface="Consolas"/>
              </a:rPr>
              <a:t>(int1, int2); </a:t>
            </a:r>
            <a:endParaRPr lang="en-US" sz="2200" dirty="0">
              <a:latin typeface="Consolas"/>
              <a:cs typeface="Consolas"/>
            </a:endParaRPr>
          </a:p>
          <a:p>
            <a:pPr lvl="2"/>
            <a:r>
              <a:rPr lang="en-US" dirty="0" smtClean="0"/>
              <a:t>int1, int2 are </a:t>
            </a:r>
            <a:r>
              <a:rPr lang="en-US" dirty="0"/>
              <a:t>the spaces between the components related horizontal and </a:t>
            </a:r>
            <a:r>
              <a:rPr lang="en-US" dirty="0" smtClean="0"/>
              <a:t>vertical</a:t>
            </a:r>
          </a:p>
          <a:p>
            <a:r>
              <a:rPr lang="en-US" dirty="0" smtClean="0"/>
              <a:t>The </a:t>
            </a:r>
            <a:r>
              <a:rPr lang="en-US" dirty="0"/>
              <a:t>filling is </a:t>
            </a:r>
            <a:r>
              <a:rPr lang="en-US" dirty="0" smtClean="0"/>
              <a:t>“targeted”:</a:t>
            </a:r>
            <a:endParaRPr lang="en-US" dirty="0"/>
          </a:p>
          <a:p>
            <a:pPr marL="457200" lvl="1" indent="0">
              <a:buNone/>
            </a:pPr>
            <a:r>
              <a:rPr lang="en-US" sz="2400" dirty="0" err="1">
                <a:latin typeface="Consolas"/>
                <a:cs typeface="Consolas"/>
              </a:rPr>
              <a:t>JPanel</a:t>
            </a:r>
            <a:r>
              <a:rPr lang="en-US" sz="2400" dirty="0">
                <a:latin typeface="Consolas"/>
                <a:cs typeface="Consolas"/>
              </a:rPr>
              <a:t> </a:t>
            </a:r>
            <a:r>
              <a:rPr lang="en-US" sz="2400" dirty="0" smtClean="0">
                <a:latin typeface="Consolas"/>
                <a:cs typeface="Consolas"/>
              </a:rPr>
              <a:t>panel </a:t>
            </a:r>
            <a:r>
              <a:rPr lang="en-US" sz="2400" dirty="0">
                <a:latin typeface="Consolas"/>
                <a:cs typeface="Consolas"/>
              </a:rPr>
              <a:t>= new </a:t>
            </a:r>
            <a:r>
              <a:rPr lang="en-US" sz="2400" dirty="0" err="1">
                <a:latin typeface="Consolas"/>
                <a:cs typeface="Consolas"/>
              </a:rPr>
              <a:t>JPanel</a:t>
            </a:r>
            <a:r>
              <a:rPr lang="en-US" sz="2400" dirty="0" smtClean="0">
                <a:latin typeface="Consolas"/>
                <a:cs typeface="Consolas"/>
              </a:rPr>
              <a:t>(</a:t>
            </a:r>
            <a:r>
              <a:rPr lang="en-US" sz="2400" dirty="0">
                <a:latin typeface="Consolas"/>
                <a:cs typeface="Consolas"/>
              </a:rPr>
              <a:t>new </a:t>
            </a:r>
            <a:r>
              <a:rPr lang="en-US" sz="2400" dirty="0" err="1">
                <a:latin typeface="Consolas"/>
                <a:cs typeface="Consolas"/>
              </a:rPr>
              <a:t>BorderLayout</a:t>
            </a:r>
            <a:r>
              <a:rPr lang="en-US" sz="2400" dirty="0">
                <a:latin typeface="Consolas"/>
                <a:cs typeface="Consolas"/>
              </a:rPr>
              <a:t>()</a:t>
            </a:r>
            <a:r>
              <a:rPr lang="en-US" sz="2400" dirty="0" smtClean="0">
                <a:latin typeface="Consolas"/>
                <a:cs typeface="Consolas"/>
              </a:rPr>
              <a:t>)</a:t>
            </a:r>
            <a:r>
              <a:rPr lang="en-US" sz="2400" dirty="0">
                <a:latin typeface="Consolas"/>
                <a:cs typeface="Consolas"/>
              </a:rPr>
              <a:t>; </a:t>
            </a:r>
            <a:r>
              <a:rPr lang="en-US" sz="2400" dirty="0" err="1" smtClean="0">
                <a:latin typeface="Consolas"/>
                <a:cs typeface="Consolas"/>
              </a:rPr>
              <a:t>panel.add</a:t>
            </a:r>
            <a:r>
              <a:rPr lang="en-US" sz="2400" dirty="0" smtClean="0">
                <a:latin typeface="Consolas"/>
                <a:cs typeface="Consolas"/>
              </a:rPr>
              <a:t>(</a:t>
            </a:r>
            <a:r>
              <a:rPr lang="en-US" sz="2400" dirty="0" err="1" smtClean="0">
                <a:latin typeface="Consolas"/>
                <a:cs typeface="Consolas"/>
              </a:rPr>
              <a:t>BorderLayout.PAGE_START</a:t>
            </a:r>
            <a:r>
              <a:rPr lang="en-US" sz="2400" dirty="0" smtClean="0">
                <a:latin typeface="Consolas"/>
                <a:cs typeface="Consolas"/>
              </a:rPr>
              <a:t>”</a:t>
            </a:r>
            <a:r>
              <a:rPr lang="en-US" sz="2400" dirty="0">
                <a:latin typeface="Consolas"/>
                <a:cs typeface="Consolas"/>
              </a:rPr>
              <a:t>, </a:t>
            </a:r>
            <a:r>
              <a:rPr lang="en-US" sz="2400" dirty="0" smtClean="0">
                <a:latin typeface="Consolas"/>
                <a:cs typeface="Consolas"/>
              </a:rPr>
              <a:t>b1)</a:t>
            </a:r>
            <a:r>
              <a:rPr lang="en-US" sz="2400" dirty="0">
                <a:latin typeface="Consolas"/>
                <a:cs typeface="Consolas"/>
              </a:rPr>
              <a:t>; </a:t>
            </a:r>
            <a:endParaRPr lang="en-US" sz="2400" dirty="0" smtClean="0">
              <a:latin typeface="Consolas"/>
              <a:cs typeface="Consolas"/>
            </a:endParaRPr>
          </a:p>
          <a:p>
            <a:pPr marL="457200" lvl="1" indent="0">
              <a:buNone/>
            </a:pPr>
            <a:r>
              <a:rPr lang="en-US" sz="2400" dirty="0" err="1" smtClean="0">
                <a:latin typeface="Consolas"/>
                <a:cs typeface="Consolas"/>
              </a:rPr>
              <a:t>panel.add</a:t>
            </a:r>
            <a:r>
              <a:rPr lang="en-US" sz="2400" dirty="0" smtClean="0">
                <a:latin typeface="Consolas"/>
                <a:cs typeface="Consolas"/>
              </a:rPr>
              <a:t>(</a:t>
            </a:r>
            <a:r>
              <a:rPr lang="en-US" sz="2400" dirty="0" err="1" smtClean="0">
                <a:latin typeface="Consolas"/>
                <a:cs typeface="Consolas"/>
              </a:rPr>
              <a:t>BoarderLayout.PAGE_END</a:t>
            </a:r>
            <a:r>
              <a:rPr lang="en-US" sz="2400" dirty="0" smtClean="0">
                <a:latin typeface="Consolas"/>
                <a:cs typeface="Consolas"/>
              </a:rPr>
              <a:t>, b2)</a:t>
            </a:r>
            <a:r>
              <a:rPr lang="en-US" sz="2400" dirty="0">
                <a:latin typeface="Consolas"/>
                <a:cs typeface="Consolas"/>
              </a:rPr>
              <a:t>; </a:t>
            </a:r>
          </a:p>
        </p:txBody>
      </p:sp>
    </p:spTree>
    <p:extLst>
      <p:ext uri="{BB962C8B-B14F-4D97-AF65-F5344CB8AC3E}">
        <p14:creationId xmlns:p14="http://schemas.microsoft.com/office/powerpoint/2010/main" val="2493983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pic>
        <p:nvPicPr>
          <p:cNvPr id="4" name="Content Placeholder 3"/>
          <p:cNvPicPr>
            <a:picLocks noGrp="1" noChangeAspect="1"/>
          </p:cNvPicPr>
          <p:nvPr>
            <p:ph idx="1"/>
          </p:nvPr>
        </p:nvPicPr>
        <p:blipFill>
          <a:blip r:embed="rId2"/>
          <a:srcRect t="-21258" b="-21258"/>
          <a:stretch>
            <a:fillRect/>
          </a:stretch>
        </p:blipFill>
        <p:spPr/>
      </p:pic>
    </p:spTree>
    <p:extLst>
      <p:ext uri="{BB962C8B-B14F-4D97-AF65-F5344CB8AC3E}">
        <p14:creationId xmlns:p14="http://schemas.microsoft.com/office/powerpoint/2010/main" val="345584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smtClean="0"/>
              <a:t>GridLayout</a:t>
            </a:r>
            <a:endParaRPr lang="en-US" dirty="0"/>
          </a:p>
        </p:txBody>
      </p:sp>
      <p:sp>
        <p:nvSpPr>
          <p:cNvPr id="3" name="Content Placeholder 2"/>
          <p:cNvSpPr>
            <a:spLocks noGrp="1"/>
          </p:cNvSpPr>
          <p:nvPr>
            <p:ph idx="1"/>
          </p:nvPr>
        </p:nvSpPr>
        <p:spPr/>
        <p:txBody>
          <a:bodyPr>
            <a:normAutofit fontScale="85000" lnSpcReduction="10000"/>
          </a:bodyPr>
          <a:lstStyle/>
          <a:p>
            <a:r>
              <a:rPr lang="en-US" dirty="0"/>
              <a:t>S</a:t>
            </a:r>
            <a:r>
              <a:rPr lang="en-US" dirty="0" smtClean="0"/>
              <a:t>plits </a:t>
            </a:r>
            <a:r>
              <a:rPr lang="en-US" dirty="0"/>
              <a:t>the </a:t>
            </a:r>
            <a:r>
              <a:rPr lang="en-US" dirty="0" smtClean="0"/>
              <a:t>visual area in </a:t>
            </a:r>
            <a:r>
              <a:rPr lang="en-US" dirty="0"/>
              <a:t>a grid of rows and columns </a:t>
            </a:r>
          </a:p>
          <a:p>
            <a:pPr lvl="1"/>
            <a:r>
              <a:rPr lang="en-US" dirty="0" smtClean="0"/>
              <a:t>Starts from the </a:t>
            </a:r>
            <a:r>
              <a:rPr lang="en-US" dirty="0"/>
              <a:t>box in the top </a:t>
            </a:r>
            <a:r>
              <a:rPr lang="en-US" dirty="0" smtClean="0"/>
              <a:t>left</a:t>
            </a:r>
          </a:p>
          <a:p>
            <a:r>
              <a:rPr lang="en-US" dirty="0"/>
              <a:t>Constructors</a:t>
            </a:r>
            <a:r>
              <a:rPr lang="en-US" dirty="0" smtClean="0"/>
              <a:t>:</a:t>
            </a:r>
            <a:endParaRPr lang="en-US" dirty="0"/>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rows, </a:t>
            </a:r>
            <a:r>
              <a:rPr lang="en-US" sz="2100" dirty="0" err="1">
                <a:latin typeface="Consolas"/>
                <a:cs typeface="Consolas"/>
              </a:rPr>
              <a:t>int</a:t>
            </a:r>
            <a:r>
              <a:rPr lang="en-US" sz="2100" dirty="0">
                <a:latin typeface="Consolas"/>
                <a:cs typeface="Consolas"/>
              </a:rPr>
              <a:t> cols);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(rows, cols,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vgap</a:t>
            </a:r>
            <a:r>
              <a:rPr lang="en-US" sz="2100" dirty="0">
                <a:latin typeface="Consolas"/>
                <a:cs typeface="Consolas"/>
              </a:rPr>
              <a:t>); </a:t>
            </a:r>
            <a:endParaRPr lang="en-US" sz="2100" dirty="0" smtClean="0">
              <a:latin typeface="Consolas"/>
              <a:cs typeface="Consolas"/>
            </a:endParaRPr>
          </a:p>
          <a:p>
            <a:r>
              <a:rPr lang="en-US" dirty="0"/>
              <a:t>Constructors parameters</a:t>
            </a:r>
            <a:r>
              <a:rPr lang="en-US" dirty="0" smtClean="0"/>
              <a:t>:</a:t>
            </a:r>
            <a:endParaRPr lang="en-US" dirty="0"/>
          </a:p>
          <a:p>
            <a:pPr lvl="1"/>
            <a:r>
              <a:rPr lang="en-US" dirty="0"/>
              <a:t>rows: number of row; cols: number of columns;</a:t>
            </a:r>
          </a:p>
          <a:p>
            <a:pPr lvl="1"/>
            <a:r>
              <a:rPr lang="en-US" dirty="0" err="1"/>
              <a:t>hgap</a:t>
            </a:r>
            <a:r>
              <a:rPr lang="en-US" dirty="0"/>
              <a:t>: Spacing (in pixels) between two horizontal boxes (default: 0 pixel)</a:t>
            </a:r>
          </a:p>
          <a:p>
            <a:pPr lvl="1"/>
            <a:r>
              <a:rPr lang="en-US" dirty="0" err="1"/>
              <a:t>vgap</a:t>
            </a:r>
            <a:r>
              <a:rPr lang="en-US" dirty="0"/>
              <a:t>: spacing (in pixel) between two vertical boxes (default: 0 pixel)</a:t>
            </a:r>
          </a:p>
        </p:txBody>
      </p:sp>
    </p:spTree>
    <p:extLst>
      <p:ext uri="{BB962C8B-B14F-4D97-AF65-F5344CB8AC3E}">
        <p14:creationId xmlns:p14="http://schemas.microsoft.com/office/powerpoint/2010/main" val="1353059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pic>
        <p:nvPicPr>
          <p:cNvPr id="4" name="Picture 3" descr="Screen Shot 2014-11-11 at 12.25.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598" y="1665942"/>
            <a:ext cx="7467600" cy="4368800"/>
          </a:xfrm>
          <a:prstGeom prst="rect">
            <a:avLst/>
          </a:prstGeom>
        </p:spPr>
      </p:pic>
    </p:spTree>
    <p:extLst>
      <p:ext uri="{BB962C8B-B14F-4D97-AF65-F5344CB8AC3E}">
        <p14:creationId xmlns:p14="http://schemas.microsoft.com/office/powerpoint/2010/main" val="358631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a:t>
            </a:r>
            <a:r>
              <a:rPr lang="en-US" dirty="0" err="1" smtClean="0"/>
              <a:t>javax.swing</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Contains </a:t>
            </a:r>
            <a:r>
              <a:rPr lang="en-US" dirty="0"/>
              <a:t>the same components of </a:t>
            </a:r>
            <a:r>
              <a:rPr lang="en-US" dirty="0" err="1"/>
              <a:t>java.awt</a:t>
            </a:r>
            <a:r>
              <a:rPr lang="en-US" dirty="0"/>
              <a:t>, but with </a:t>
            </a:r>
            <a:r>
              <a:rPr lang="en-US" dirty="0" smtClean="0"/>
              <a:t>different names (</a:t>
            </a:r>
            <a:r>
              <a:rPr lang="en-US" dirty="0" err="1" smtClean="0"/>
              <a:t>J</a:t>
            </a:r>
            <a:r>
              <a:rPr lang="en-US" dirty="0" err="1"/>
              <a:t>B</a:t>
            </a:r>
            <a:r>
              <a:rPr lang="en-US" dirty="0" err="1" smtClean="0"/>
              <a:t>utton</a:t>
            </a:r>
            <a:r>
              <a:rPr lang="en-US" dirty="0"/>
              <a:t>, </a:t>
            </a:r>
            <a:r>
              <a:rPr lang="en-US" dirty="0" err="1" smtClean="0"/>
              <a:t>JFrame</a:t>
            </a:r>
            <a:r>
              <a:rPr lang="en-US" dirty="0"/>
              <a:t>, etc.)</a:t>
            </a:r>
          </a:p>
          <a:p>
            <a:r>
              <a:rPr lang="en-US" dirty="0"/>
              <a:t>All these components derive from </a:t>
            </a:r>
            <a:r>
              <a:rPr lang="en-US" dirty="0" err="1"/>
              <a:t>JComponent</a:t>
            </a:r>
            <a:endParaRPr lang="en-US" dirty="0"/>
          </a:p>
          <a:p>
            <a:r>
              <a:rPr lang="en-US" dirty="0"/>
              <a:t>Advantages:</a:t>
            </a:r>
          </a:p>
          <a:p>
            <a:pPr lvl="1"/>
            <a:r>
              <a:rPr lang="en-US" dirty="0"/>
              <a:t>provides a series of components </a:t>
            </a:r>
            <a:r>
              <a:rPr lang="en-US" dirty="0" smtClean="0"/>
              <a:t>light-weight with the </a:t>
            </a:r>
            <a:r>
              <a:rPr lang="en-US" dirty="0"/>
              <a:t>same appearance</a:t>
            </a:r>
            <a:r>
              <a:rPr lang="en-US" dirty="0" smtClean="0"/>
              <a:t>/behavior </a:t>
            </a:r>
            <a:r>
              <a:rPr lang="en-US" dirty="0"/>
              <a:t>on all platforms</a:t>
            </a:r>
          </a:p>
          <a:p>
            <a:pPr lvl="1"/>
            <a:r>
              <a:rPr lang="en-US" dirty="0" smtClean="0"/>
              <a:t>look </a:t>
            </a:r>
            <a:r>
              <a:rPr lang="en-US" dirty="0"/>
              <a:t>and feel </a:t>
            </a:r>
            <a:r>
              <a:rPr lang="en-US" dirty="0" smtClean="0"/>
              <a:t>changeable on the </a:t>
            </a:r>
            <a:r>
              <a:rPr lang="en-US" dirty="0"/>
              <a:t>flight</a:t>
            </a:r>
          </a:p>
          <a:p>
            <a:r>
              <a:rPr lang="en-US" dirty="0" smtClean="0"/>
              <a:t>Swing </a:t>
            </a:r>
            <a:r>
              <a:rPr lang="en-US" dirty="0"/>
              <a:t>it is an extension of </a:t>
            </a:r>
            <a:r>
              <a:rPr lang="en-US" dirty="0" smtClean="0"/>
              <a:t>AWT. </a:t>
            </a:r>
            <a:r>
              <a:rPr lang="en-US" dirty="0"/>
              <a:t>H</a:t>
            </a:r>
            <a:r>
              <a:rPr lang="en-US" dirty="0" smtClean="0"/>
              <a:t>owever </a:t>
            </a:r>
            <a:r>
              <a:rPr lang="en-US" dirty="0"/>
              <a:t>management of the events in the two </a:t>
            </a:r>
            <a:r>
              <a:rPr lang="en-US" dirty="0" smtClean="0"/>
              <a:t>packages </a:t>
            </a:r>
            <a:r>
              <a:rPr lang="en-US" dirty="0"/>
              <a:t>is different</a:t>
            </a:r>
          </a:p>
          <a:p>
            <a:endParaRPr lang="en-US" dirty="0"/>
          </a:p>
        </p:txBody>
      </p:sp>
    </p:spTree>
    <p:extLst>
      <p:ext uri="{BB962C8B-B14F-4D97-AF65-F5344CB8AC3E}">
        <p14:creationId xmlns:p14="http://schemas.microsoft.com/office/powerpoint/2010/main" val="516602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smtClean="0"/>
              <a:t>GridBagLayout</a:t>
            </a:r>
            <a:endParaRPr lang="en-US" dirty="0"/>
          </a:p>
        </p:txBody>
      </p:sp>
      <p:sp>
        <p:nvSpPr>
          <p:cNvPr id="3" name="Content Placeholder 2"/>
          <p:cNvSpPr>
            <a:spLocks noGrp="1"/>
          </p:cNvSpPr>
          <p:nvPr>
            <p:ph idx="1"/>
          </p:nvPr>
        </p:nvSpPr>
        <p:spPr/>
        <p:txBody>
          <a:bodyPr>
            <a:normAutofit fontScale="92500"/>
          </a:bodyPr>
          <a:lstStyle/>
          <a:p>
            <a:r>
              <a:rPr lang="en-US" dirty="0" smtClean="0"/>
              <a:t>Extension </a:t>
            </a:r>
            <a:r>
              <a:rPr lang="en-US" dirty="0"/>
              <a:t>of </a:t>
            </a:r>
            <a:r>
              <a:rPr lang="en-US" dirty="0" err="1" smtClean="0"/>
              <a:t>GridLayout</a:t>
            </a:r>
            <a:r>
              <a:rPr lang="en-US" dirty="0" smtClean="0"/>
              <a:t>. Makes it </a:t>
            </a:r>
            <a:r>
              <a:rPr lang="en-US" dirty="0"/>
              <a:t>possible to adjust the elements of the </a:t>
            </a:r>
            <a:r>
              <a:rPr lang="en-US" dirty="0" smtClean="0"/>
              <a:t>grid</a:t>
            </a:r>
          </a:p>
          <a:p>
            <a:r>
              <a:rPr lang="en-US" dirty="0" smtClean="0"/>
              <a:t>Methodology:</a:t>
            </a:r>
            <a:endParaRPr lang="en-US" dirty="0"/>
          </a:p>
          <a:p>
            <a:pPr marL="457200" lvl="1" indent="0">
              <a:buNone/>
            </a:pPr>
            <a:r>
              <a:rPr lang="en-US" sz="2200" dirty="0" err="1">
                <a:latin typeface="Consolas"/>
                <a:cs typeface="Consolas"/>
              </a:rPr>
              <a:t>JPanel</a:t>
            </a:r>
            <a:r>
              <a:rPr lang="en-US" sz="2200" dirty="0">
                <a:latin typeface="Consolas"/>
                <a:cs typeface="Consolas"/>
              </a:rPr>
              <a:t> pane = new </a:t>
            </a:r>
            <a:r>
              <a:rPr lang="en-US" sz="2200" dirty="0" err="1">
                <a:latin typeface="Consolas"/>
                <a:cs typeface="Consolas"/>
              </a:rPr>
              <a:t>JPanel</a:t>
            </a:r>
            <a:r>
              <a:rPr lang="en-US" sz="2200" dirty="0">
                <a:latin typeface="Consolas"/>
                <a:cs typeface="Consolas"/>
              </a:rPr>
              <a:t>(new </a:t>
            </a:r>
            <a:r>
              <a:rPr lang="en-US" sz="2200" dirty="0" err="1">
                <a:latin typeface="Consolas"/>
                <a:cs typeface="Consolas"/>
              </a:rPr>
              <a:t>GridBagLayout</a:t>
            </a:r>
            <a:r>
              <a:rPr lang="en-US" sz="2200" dirty="0">
                <a:latin typeface="Consolas"/>
                <a:cs typeface="Consolas"/>
              </a:rPr>
              <a:t>());</a:t>
            </a:r>
          </a:p>
          <a:p>
            <a:pPr marL="457200" lvl="1" indent="0">
              <a:buNone/>
            </a:pPr>
            <a:r>
              <a:rPr lang="en-US" sz="2200" dirty="0" err="1">
                <a:latin typeface="Consolas"/>
                <a:cs typeface="Consolas"/>
              </a:rPr>
              <a:t>GridBagConstraints</a:t>
            </a:r>
            <a:r>
              <a:rPr lang="en-US" sz="2200" dirty="0">
                <a:latin typeface="Consolas"/>
                <a:cs typeface="Consolas"/>
              </a:rPr>
              <a:t> c = new </a:t>
            </a:r>
            <a:r>
              <a:rPr lang="en-US" sz="2200" dirty="0" err="1">
                <a:latin typeface="Consolas"/>
                <a:cs typeface="Consolas"/>
              </a:rPr>
              <a:t>GridBagConstraints</a:t>
            </a:r>
            <a:r>
              <a:rPr lang="en-US" sz="2200" dirty="0">
                <a:latin typeface="Consolas"/>
                <a:cs typeface="Consolas"/>
              </a:rPr>
              <a:t>();</a:t>
            </a:r>
          </a:p>
          <a:p>
            <a:pPr marL="457200" lvl="1" indent="0">
              <a:buNone/>
            </a:pPr>
            <a:endParaRPr lang="en-US" sz="2200" dirty="0">
              <a:latin typeface="Consolas"/>
              <a:cs typeface="Consolas"/>
            </a:endParaRPr>
          </a:p>
          <a:p>
            <a:pPr marL="457200" lvl="1" indent="0">
              <a:buNone/>
            </a:pPr>
            <a:r>
              <a:rPr lang="en-US" sz="2200" dirty="0">
                <a:latin typeface="Consolas"/>
                <a:cs typeface="Consolas"/>
              </a:rPr>
              <a:t>//For each component to be added to this container:</a:t>
            </a:r>
          </a:p>
          <a:p>
            <a:pPr marL="457200" lvl="1" indent="0">
              <a:buNone/>
            </a:pPr>
            <a:r>
              <a:rPr lang="en-US" sz="2200" dirty="0">
                <a:latin typeface="Consolas"/>
                <a:cs typeface="Consolas"/>
              </a:rPr>
              <a:t>//...Create the component...</a:t>
            </a:r>
          </a:p>
          <a:p>
            <a:pPr marL="457200" lvl="1" indent="0">
              <a:buNone/>
            </a:pPr>
            <a:r>
              <a:rPr lang="en-US" sz="2200" dirty="0">
                <a:latin typeface="Consolas"/>
                <a:cs typeface="Consolas"/>
              </a:rPr>
              <a:t>//...Set instance variables in the </a:t>
            </a:r>
            <a:r>
              <a:rPr lang="en-US" sz="2200" dirty="0" err="1">
                <a:latin typeface="Consolas"/>
                <a:cs typeface="Consolas"/>
              </a:rPr>
              <a:t>GridBagConstraints</a:t>
            </a:r>
            <a:r>
              <a:rPr lang="en-US" sz="2200" dirty="0">
                <a:latin typeface="Consolas"/>
                <a:cs typeface="Consolas"/>
              </a:rPr>
              <a:t> instance...</a:t>
            </a:r>
          </a:p>
          <a:p>
            <a:pPr marL="457200" lvl="1" indent="0">
              <a:buNone/>
            </a:pPr>
            <a:r>
              <a:rPr lang="en-US" sz="2200" dirty="0" err="1">
                <a:latin typeface="Consolas"/>
                <a:cs typeface="Consolas"/>
              </a:rPr>
              <a:t>pane.add</a:t>
            </a:r>
            <a:r>
              <a:rPr lang="en-US" sz="2200" dirty="0">
                <a:latin typeface="Consolas"/>
                <a:cs typeface="Consolas"/>
              </a:rPr>
              <a:t>(</a:t>
            </a:r>
            <a:r>
              <a:rPr lang="en-US" sz="2200" dirty="0" err="1">
                <a:latin typeface="Consolas"/>
                <a:cs typeface="Consolas"/>
              </a:rPr>
              <a:t>theComponent</a:t>
            </a:r>
            <a:r>
              <a:rPr lang="en-US" sz="2200" dirty="0">
                <a:latin typeface="Consolas"/>
                <a:cs typeface="Consolas"/>
              </a:rPr>
              <a:t>, c);</a:t>
            </a:r>
          </a:p>
        </p:txBody>
      </p:sp>
    </p:spTree>
    <p:extLst>
      <p:ext uri="{BB962C8B-B14F-4D97-AF65-F5344CB8AC3E}">
        <p14:creationId xmlns:p14="http://schemas.microsoft.com/office/powerpoint/2010/main" val="22889148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pic>
        <p:nvPicPr>
          <p:cNvPr id="4" name="Picture 3" descr="Screen Shot 2014-11-11 at 13.19.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979" y="3197275"/>
            <a:ext cx="6266021" cy="3660726"/>
          </a:xfrm>
          <a:prstGeom prst="rect">
            <a:avLst/>
          </a:prstGeom>
        </p:spPr>
      </p:pic>
      <p:pic>
        <p:nvPicPr>
          <p:cNvPr id="5" name="Picture 4" descr="Screen Shot 2014-11-11 at 13.19.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72395"/>
            <a:ext cx="5270500" cy="2324100"/>
          </a:xfrm>
          <a:prstGeom prst="rect">
            <a:avLst/>
          </a:prstGeom>
        </p:spPr>
      </p:pic>
    </p:spTree>
    <p:extLst>
      <p:ext uri="{BB962C8B-B14F-4D97-AF65-F5344CB8AC3E}">
        <p14:creationId xmlns:p14="http://schemas.microsoft.com/office/powerpoint/2010/main" val="11464976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smtClean="0"/>
              <a:t>CardLayout</a:t>
            </a:r>
            <a:endParaRPr lang="en-US" dirty="0"/>
          </a:p>
        </p:txBody>
      </p:sp>
      <p:sp>
        <p:nvSpPr>
          <p:cNvPr id="3" name="Content Placeholder 2"/>
          <p:cNvSpPr>
            <a:spLocks noGrp="1"/>
          </p:cNvSpPr>
          <p:nvPr>
            <p:ph idx="1"/>
          </p:nvPr>
        </p:nvSpPr>
        <p:spPr/>
        <p:txBody>
          <a:bodyPr>
            <a:normAutofit/>
          </a:bodyPr>
          <a:lstStyle/>
          <a:p>
            <a:r>
              <a:rPr lang="en-US" sz="2800" dirty="0" err="1" smtClean="0"/>
              <a:t>CardLayout</a:t>
            </a:r>
            <a:r>
              <a:rPr lang="en-US" sz="2800" dirty="0" smtClean="0"/>
              <a:t> allows to </a:t>
            </a:r>
            <a:r>
              <a:rPr lang="en-US" sz="2800" dirty="0"/>
              <a:t>have </a:t>
            </a:r>
            <a:r>
              <a:rPr lang="en-US" sz="2800" dirty="0" smtClean="0"/>
              <a:t>different panels </a:t>
            </a:r>
            <a:r>
              <a:rPr lang="en-US" sz="2800" dirty="0"/>
              <a:t>in the frame, but only one </a:t>
            </a:r>
            <a:r>
              <a:rPr lang="en-US" sz="2800" dirty="0" smtClean="0"/>
              <a:t>showed at time</a:t>
            </a:r>
            <a:endParaRPr lang="en-US" sz="2800" dirty="0"/>
          </a:p>
          <a:p>
            <a:pPr lvl="1"/>
            <a:r>
              <a:rPr lang="en-US" sz="2400" dirty="0"/>
              <a:t>￼￼￼￼</a:t>
            </a:r>
            <a:r>
              <a:rPr lang="en-US" sz="2400" dirty="0" smtClean="0"/>
              <a:t>￼the </a:t>
            </a:r>
            <a:r>
              <a:rPr lang="en-US" sz="2400" dirty="0"/>
              <a:t>panels are called cards</a:t>
            </a:r>
          </a:p>
          <a:p>
            <a:r>
              <a:rPr lang="en-US" sz="2800" dirty="0" smtClean="0"/>
              <a:t>Methodology</a:t>
            </a:r>
            <a:r>
              <a:rPr lang="en-US" sz="2800" dirty="0"/>
              <a:t>:</a:t>
            </a:r>
          </a:p>
          <a:p>
            <a:pPr marL="457200" lvl="1" indent="0">
              <a:buNone/>
            </a:pPr>
            <a:r>
              <a:rPr lang="en-US" sz="2400" dirty="0" err="1" smtClean="0">
                <a:latin typeface="Consolas"/>
                <a:cs typeface="Consolas"/>
              </a:rPr>
              <a:t>JPanel</a:t>
            </a:r>
            <a:r>
              <a:rPr lang="en-US" sz="2400" dirty="0" smtClean="0">
                <a:latin typeface="Consolas"/>
                <a:cs typeface="Consolas"/>
              </a:rPr>
              <a:t> p = new </a:t>
            </a:r>
            <a:r>
              <a:rPr lang="en-US" sz="2400" dirty="0" err="1" smtClean="0">
                <a:latin typeface="Consolas"/>
                <a:cs typeface="Consolas"/>
              </a:rPr>
              <a:t>JPanel</a:t>
            </a:r>
            <a:r>
              <a:rPr lang="en-US" sz="2400" dirty="0" smtClean="0">
                <a:latin typeface="Consolas"/>
                <a:cs typeface="Consolas"/>
              </a:rPr>
              <a:t>(new </a:t>
            </a:r>
            <a:r>
              <a:rPr lang="en-US" sz="2400" dirty="0" err="1" smtClean="0">
                <a:latin typeface="Consolas"/>
                <a:cs typeface="Consolas"/>
              </a:rPr>
              <a:t>CardLayout</a:t>
            </a:r>
            <a:r>
              <a:rPr lang="en-US" sz="2400" dirty="0" smtClean="0">
                <a:latin typeface="Consolas"/>
                <a:cs typeface="Consolas"/>
              </a:rPr>
              <a:t>());</a:t>
            </a:r>
          </a:p>
          <a:p>
            <a:pPr marL="457200" lvl="1" indent="0">
              <a:buNone/>
            </a:pPr>
            <a:r>
              <a:rPr lang="en-US" sz="2400" dirty="0" err="1" smtClean="0">
                <a:latin typeface="Consolas"/>
                <a:cs typeface="Consolas"/>
              </a:rPr>
              <a:t>p.add</a:t>
            </a:r>
            <a:r>
              <a:rPr lang="en-US" sz="2400" dirty="0">
                <a:latin typeface="Consolas"/>
                <a:cs typeface="Consolas"/>
              </a:rPr>
              <a:t>(</a:t>
            </a:r>
            <a:r>
              <a:rPr lang="en-US" sz="2400" dirty="0" smtClean="0">
                <a:latin typeface="Consolas"/>
                <a:cs typeface="Consolas"/>
              </a:rPr>
              <a:t>“Panel1”, new </a:t>
            </a:r>
            <a:r>
              <a:rPr lang="en-US" sz="2400" dirty="0" err="1" smtClean="0">
                <a:latin typeface="Consolas"/>
                <a:cs typeface="Consolas"/>
              </a:rPr>
              <a:t>JPanel</a:t>
            </a:r>
            <a:r>
              <a:rPr lang="en-US" sz="2400" dirty="0" smtClean="0">
                <a:latin typeface="Consolas"/>
                <a:cs typeface="Consolas"/>
              </a:rPr>
              <a:t>());</a:t>
            </a:r>
          </a:p>
          <a:p>
            <a:pPr marL="457200" lvl="1" indent="0">
              <a:buNone/>
            </a:pPr>
            <a:r>
              <a:rPr lang="en-US" sz="2400" dirty="0" err="1">
                <a:latin typeface="Consolas"/>
                <a:cs typeface="Consolas"/>
              </a:rPr>
              <a:t>p.add</a:t>
            </a:r>
            <a:r>
              <a:rPr lang="en-US" sz="2400" dirty="0">
                <a:latin typeface="Consolas"/>
                <a:cs typeface="Consolas"/>
              </a:rPr>
              <a:t>(“</a:t>
            </a:r>
            <a:r>
              <a:rPr lang="en-US" sz="2400" dirty="0" smtClean="0">
                <a:latin typeface="Consolas"/>
                <a:cs typeface="Consolas"/>
              </a:rPr>
              <a:t>Panel2”</a:t>
            </a:r>
            <a:r>
              <a:rPr lang="en-US" sz="2400" dirty="0">
                <a:latin typeface="Consolas"/>
                <a:cs typeface="Consolas"/>
              </a:rPr>
              <a:t>, new </a:t>
            </a:r>
            <a:r>
              <a:rPr lang="en-US" sz="2400" dirty="0" err="1">
                <a:latin typeface="Consolas"/>
                <a:cs typeface="Consolas"/>
              </a:rPr>
              <a:t>JPanel</a:t>
            </a:r>
            <a:r>
              <a:rPr lang="en-US" sz="2400" dirty="0">
                <a:latin typeface="Consolas"/>
                <a:cs typeface="Consolas"/>
              </a:rPr>
              <a:t>());</a:t>
            </a:r>
          </a:p>
          <a:p>
            <a:pPr marL="457200" lvl="1" indent="0">
              <a:buNone/>
            </a:pPr>
            <a:endParaRPr lang="en-US" sz="2400" dirty="0"/>
          </a:p>
        </p:txBody>
      </p:sp>
      <p:pic>
        <p:nvPicPr>
          <p:cNvPr id="4" name="Picture 3" descr="Screen Shot 2014-11-11 at 13.15.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516" y="4982873"/>
            <a:ext cx="7200900" cy="1562100"/>
          </a:xfrm>
          <a:prstGeom prst="rect">
            <a:avLst/>
          </a:prstGeom>
        </p:spPr>
      </p:pic>
    </p:spTree>
    <p:extLst>
      <p:ext uri="{BB962C8B-B14F-4D97-AF65-F5344CB8AC3E}">
        <p14:creationId xmlns:p14="http://schemas.microsoft.com/office/powerpoint/2010/main" val="1218010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Java Swing Events</a:t>
            </a:r>
            <a:endParaRPr lang="en-US" dirty="0"/>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544701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EventObject</a:t>
            </a:r>
            <a:endParaRPr lang="en-US" dirty="0"/>
          </a:p>
        </p:txBody>
      </p:sp>
      <p:pic>
        <p:nvPicPr>
          <p:cNvPr id="4" name="Content Placeholder 3" descr="Screen Shot 2014-11-11 at 14.54.52.png"/>
          <p:cNvPicPr>
            <a:picLocks noGrp="1" noChangeAspect="1"/>
          </p:cNvPicPr>
          <p:nvPr>
            <p:ph idx="1"/>
          </p:nvPr>
        </p:nvPicPr>
        <p:blipFill>
          <a:blip r:embed="rId2">
            <a:extLst>
              <a:ext uri="{28A0092B-C50C-407E-A947-70E740481C1C}">
                <a14:useLocalDpi xmlns:a14="http://schemas.microsoft.com/office/drawing/2010/main" val="0"/>
              </a:ext>
            </a:extLst>
          </a:blip>
          <a:srcRect l="-15647" r="-15647"/>
          <a:stretch>
            <a:fillRect/>
          </a:stretch>
        </p:blipFill>
        <p:spPr/>
      </p:pic>
    </p:spTree>
    <p:extLst>
      <p:ext uri="{BB962C8B-B14F-4D97-AF65-F5344CB8AC3E}">
        <p14:creationId xmlns:p14="http://schemas.microsoft.com/office/powerpoint/2010/main" val="881000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3" name="Content Placeholder 2"/>
          <p:cNvSpPr>
            <a:spLocks noGrp="1"/>
          </p:cNvSpPr>
          <p:nvPr>
            <p:ph idx="1"/>
          </p:nvPr>
        </p:nvSpPr>
        <p:spPr/>
        <p:txBody>
          <a:bodyPr>
            <a:normAutofit fontScale="92500" lnSpcReduction="20000"/>
          </a:bodyPr>
          <a:lstStyle/>
          <a:p>
            <a:r>
              <a:rPr lang="en-US" dirty="0" smtClean="0"/>
              <a:t>Events </a:t>
            </a:r>
            <a:r>
              <a:rPr lang="en-US" dirty="0"/>
              <a:t>are classified by </a:t>
            </a:r>
            <a:r>
              <a:rPr lang="en-US" dirty="0">
                <a:solidFill>
                  <a:schemeClr val="accent6">
                    <a:lumMod val="75000"/>
                  </a:schemeClr>
                </a:solidFill>
              </a:rPr>
              <a:t>type </a:t>
            </a:r>
            <a:endParaRPr lang="en-US" dirty="0" smtClean="0">
              <a:solidFill>
                <a:schemeClr val="accent6">
                  <a:lumMod val="75000"/>
                </a:schemeClr>
              </a:solidFill>
            </a:endParaRPr>
          </a:p>
          <a:p>
            <a:pPr lvl="1"/>
            <a:r>
              <a:rPr lang="en-US" dirty="0" err="1" smtClean="0"/>
              <a:t>MouseEvent</a:t>
            </a:r>
            <a:r>
              <a:rPr lang="en-US" dirty="0"/>
              <a:t>, </a:t>
            </a:r>
            <a:r>
              <a:rPr lang="en-US" dirty="0" err="1"/>
              <a:t>KeyEvent</a:t>
            </a:r>
            <a:r>
              <a:rPr lang="en-US" dirty="0"/>
              <a:t>, </a:t>
            </a:r>
            <a:r>
              <a:rPr lang="en-US" dirty="0" err="1" smtClean="0"/>
              <a:t>ActionEvent</a:t>
            </a:r>
            <a:endParaRPr lang="en-US" dirty="0"/>
          </a:p>
          <a:p>
            <a:r>
              <a:rPr lang="en-US" dirty="0"/>
              <a:t>Events are generated in </a:t>
            </a:r>
            <a:r>
              <a:rPr lang="en-US" dirty="0" smtClean="0">
                <a:solidFill>
                  <a:srgbClr val="E46C0A"/>
                </a:solidFill>
              </a:rPr>
              <a:t>components</a:t>
            </a:r>
            <a:r>
              <a:rPr lang="en-US" dirty="0" smtClean="0"/>
              <a:t> (</a:t>
            </a:r>
            <a:r>
              <a:rPr lang="en-US" dirty="0" smtClean="0">
                <a:solidFill>
                  <a:srgbClr val="E46C0A"/>
                </a:solidFill>
              </a:rPr>
              <a:t>source</a:t>
            </a:r>
            <a:r>
              <a:rPr lang="en-US" dirty="0" smtClean="0"/>
              <a:t>)</a:t>
            </a:r>
          </a:p>
          <a:p>
            <a:r>
              <a:rPr lang="en-US" dirty="0" smtClean="0">
                <a:solidFill>
                  <a:srgbClr val="E46C0A"/>
                </a:solidFill>
              </a:rPr>
              <a:t>Listeners</a:t>
            </a:r>
            <a:r>
              <a:rPr lang="en-US" dirty="0" smtClean="0"/>
              <a:t> (</a:t>
            </a:r>
            <a:r>
              <a:rPr lang="en-US" dirty="0" smtClean="0">
                <a:solidFill>
                  <a:srgbClr val="E46C0A"/>
                </a:solidFill>
              </a:rPr>
              <a:t>target</a:t>
            </a:r>
            <a:r>
              <a:rPr lang="en-US" dirty="0" smtClean="0"/>
              <a:t>) can be registered to components </a:t>
            </a:r>
          </a:p>
          <a:p>
            <a:r>
              <a:rPr lang="en-US" dirty="0" smtClean="0">
                <a:solidFill>
                  <a:srgbClr val="E46C0A"/>
                </a:solidFill>
              </a:rPr>
              <a:t>Whenever </a:t>
            </a:r>
            <a:r>
              <a:rPr lang="en-US" dirty="0">
                <a:solidFill>
                  <a:srgbClr val="E46C0A"/>
                </a:solidFill>
              </a:rPr>
              <a:t>an event </a:t>
            </a:r>
            <a:r>
              <a:rPr lang="en-US" dirty="0" smtClean="0">
                <a:solidFill>
                  <a:srgbClr val="E46C0A"/>
                </a:solidFill>
              </a:rPr>
              <a:t>occurs, </a:t>
            </a:r>
            <a:r>
              <a:rPr lang="en-US" dirty="0">
                <a:solidFill>
                  <a:srgbClr val="E46C0A"/>
                </a:solidFill>
              </a:rPr>
              <a:t>the </a:t>
            </a:r>
            <a:r>
              <a:rPr lang="en-US" dirty="0" smtClean="0">
                <a:solidFill>
                  <a:srgbClr val="E46C0A"/>
                </a:solidFill>
              </a:rPr>
              <a:t>event thread </a:t>
            </a:r>
            <a:r>
              <a:rPr lang="en-US" dirty="0">
                <a:solidFill>
                  <a:srgbClr val="E46C0A"/>
                </a:solidFill>
              </a:rPr>
              <a:t>send a message to all the registered </a:t>
            </a:r>
            <a:r>
              <a:rPr lang="en-US" dirty="0" smtClean="0">
                <a:solidFill>
                  <a:srgbClr val="E46C0A"/>
                </a:solidFill>
              </a:rPr>
              <a:t>listeners </a:t>
            </a:r>
            <a:r>
              <a:rPr lang="en-US" dirty="0" smtClean="0"/>
              <a:t>(</a:t>
            </a:r>
            <a:r>
              <a:rPr lang="en-US" dirty="0"/>
              <a:t>the event is passed as a parameter)</a:t>
            </a:r>
          </a:p>
          <a:p>
            <a:r>
              <a:rPr lang="en-US" dirty="0" smtClean="0">
                <a:solidFill>
                  <a:srgbClr val="E46C0A"/>
                </a:solidFill>
              </a:rPr>
              <a:t>Listeners must </a:t>
            </a:r>
            <a:r>
              <a:rPr lang="en-US" dirty="0">
                <a:solidFill>
                  <a:srgbClr val="E46C0A"/>
                </a:solidFill>
              </a:rPr>
              <a:t>implement appropriate </a:t>
            </a:r>
            <a:r>
              <a:rPr lang="en-US" dirty="0" smtClean="0">
                <a:solidFill>
                  <a:srgbClr val="E46C0A"/>
                </a:solidFill>
              </a:rPr>
              <a:t>interfaces</a:t>
            </a:r>
            <a:r>
              <a:rPr lang="en-US" dirty="0" smtClean="0"/>
              <a:t> to make the callback mechanism possible</a:t>
            </a:r>
            <a:endParaRPr lang="en-US" dirty="0"/>
          </a:p>
        </p:txBody>
      </p:sp>
    </p:spTree>
    <p:extLst>
      <p:ext uri="{BB962C8B-B14F-4D97-AF65-F5344CB8AC3E}">
        <p14:creationId xmlns:p14="http://schemas.microsoft.com/office/powerpoint/2010/main" val="30805065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pic>
        <p:nvPicPr>
          <p:cNvPr id="4" name="Picture 3" descr="Screen Shot 2014-11-11 at 14.47.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1729277"/>
            <a:ext cx="8039100" cy="4457700"/>
          </a:xfrm>
          <a:prstGeom prst="rect">
            <a:avLst/>
          </a:prstGeom>
        </p:spPr>
      </p:pic>
    </p:spTree>
    <p:extLst>
      <p:ext uri="{BB962C8B-B14F-4D97-AF65-F5344CB8AC3E}">
        <p14:creationId xmlns:p14="http://schemas.microsoft.com/office/powerpoint/2010/main" val="323106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Screen Shot 2014-11-11 at 14.49.10.png"/>
          <p:cNvPicPr>
            <a:picLocks noGrp="1" noChangeAspect="1"/>
          </p:cNvPicPr>
          <p:nvPr>
            <p:ph idx="1"/>
          </p:nvPr>
        </p:nvPicPr>
        <p:blipFill>
          <a:blip r:embed="rId2">
            <a:extLst>
              <a:ext uri="{28A0092B-C50C-407E-A947-70E740481C1C}">
                <a14:useLocalDpi xmlns:a14="http://schemas.microsoft.com/office/drawing/2010/main" val="0"/>
              </a:ext>
            </a:extLst>
          </a:blip>
          <a:srcRect t="-2482" b="-2482"/>
          <a:stretch>
            <a:fillRect/>
          </a:stretch>
        </p:blipFill>
        <p:spPr/>
      </p:pic>
    </p:spTree>
    <p:extLst>
      <p:ext uri="{BB962C8B-B14F-4D97-AF65-F5344CB8AC3E}">
        <p14:creationId xmlns:p14="http://schemas.microsoft.com/office/powerpoint/2010/main" val="3396028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7" name="Content Placeholder 6"/>
          <p:cNvSpPr>
            <a:spLocks noGrp="1"/>
          </p:cNvSpPr>
          <p:nvPr>
            <p:ph idx="1"/>
          </p:nvPr>
        </p:nvSpPr>
        <p:spPr>
          <a:xfrm>
            <a:off x="457200" y="1600200"/>
            <a:ext cx="8229600" cy="1684559"/>
          </a:xfrm>
        </p:spPr>
        <p:txBody>
          <a:bodyPr/>
          <a:lstStyle/>
          <a:p>
            <a:r>
              <a:rPr lang="en-US" dirty="0" smtClean="0"/>
              <a:t>Events are organized by type and need specific listeners</a:t>
            </a:r>
          </a:p>
          <a:p>
            <a:endParaRPr lang="en-US" dirty="0"/>
          </a:p>
        </p:txBody>
      </p:sp>
      <p:pic>
        <p:nvPicPr>
          <p:cNvPr id="6" name="Picture 5" descr="Screen Shot 2014-11-11 at 14.54.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4760"/>
            <a:ext cx="9144000" cy="2617265"/>
          </a:xfrm>
          <a:prstGeom prst="rect">
            <a:avLst/>
          </a:prstGeom>
        </p:spPr>
      </p:pic>
    </p:spTree>
    <p:extLst>
      <p:ext uri="{BB962C8B-B14F-4D97-AF65-F5344CB8AC3E}">
        <p14:creationId xmlns:p14="http://schemas.microsoft.com/office/powerpoint/2010/main" val="2015003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“selection” and “activation”</a:t>
            </a:r>
            <a:endParaRPr lang="en-US" dirty="0"/>
          </a:p>
        </p:txBody>
      </p:sp>
      <p:pic>
        <p:nvPicPr>
          <p:cNvPr id="4" name="Content Placeholder 3" descr="Screen Shot 2014-11-11 at 14.59.34.png"/>
          <p:cNvPicPr>
            <a:picLocks noGrp="1" noChangeAspect="1"/>
          </p:cNvPicPr>
          <p:nvPr>
            <p:ph idx="1"/>
          </p:nvPr>
        </p:nvPicPr>
        <p:blipFill>
          <a:blip r:embed="rId2">
            <a:extLst>
              <a:ext uri="{28A0092B-C50C-407E-A947-70E740481C1C}">
                <a14:useLocalDpi xmlns:a14="http://schemas.microsoft.com/office/drawing/2010/main" val="0"/>
              </a:ext>
            </a:extLst>
          </a:blip>
          <a:srcRect t="-11246" b="-11246"/>
          <a:stretch>
            <a:fillRect/>
          </a:stretch>
        </p:blipFill>
        <p:spPr/>
      </p:pic>
    </p:spTree>
    <p:extLst>
      <p:ext uri="{BB962C8B-B14F-4D97-AF65-F5344CB8AC3E}">
        <p14:creationId xmlns:p14="http://schemas.microsoft.com/office/powerpoint/2010/main" val="24830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 and components</a:t>
            </a:r>
            <a:endParaRPr lang="en-US" dirty="0"/>
          </a:p>
        </p:txBody>
      </p:sp>
      <p:pic>
        <p:nvPicPr>
          <p:cNvPr id="4" name="Picture 3" descr="Screen Shot 2014-11-10 at 18.51.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89" y="2484849"/>
            <a:ext cx="7861300" cy="2222500"/>
          </a:xfrm>
          <a:prstGeom prst="rect">
            <a:avLst/>
          </a:prstGeom>
        </p:spPr>
      </p:pic>
    </p:spTree>
    <p:extLst>
      <p:ext uri="{BB962C8B-B14F-4D97-AF65-F5344CB8AC3E}">
        <p14:creationId xmlns:p14="http://schemas.microsoft.com/office/powerpoint/2010/main" val="3670203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complete example</a:t>
            </a:r>
            <a:endParaRPr lang="en-US" dirty="0"/>
          </a:p>
        </p:txBody>
      </p:sp>
      <p:sp>
        <p:nvSpPr>
          <p:cNvPr id="3" name="Content Placeholder 2"/>
          <p:cNvSpPr>
            <a:spLocks noGrp="1"/>
          </p:cNvSpPr>
          <p:nvPr>
            <p:ph idx="1"/>
          </p:nvPr>
        </p:nvSpPr>
        <p:spPr/>
        <p:txBody>
          <a:bodyPr>
            <a:noAutofit/>
          </a:bodyPr>
          <a:lstStyle/>
          <a:p>
            <a:pPr marL="0" indent="0">
              <a:buNone/>
            </a:pPr>
            <a:r>
              <a:rPr lang="en-US" sz="1100" dirty="0">
                <a:latin typeface="Consolas"/>
                <a:cs typeface="Consolas"/>
              </a:rPr>
              <a:t>import </a:t>
            </a:r>
            <a:r>
              <a:rPr lang="en-US" sz="1100" dirty="0" err="1">
                <a:latin typeface="Consolas"/>
                <a:cs typeface="Consolas"/>
              </a:rPr>
              <a:t>java.awt</a:t>
            </a:r>
            <a:r>
              <a:rPr lang="en-US" sz="1100" dirty="0">
                <a:latin typeface="Consolas"/>
                <a:cs typeface="Consolas"/>
              </a:rPr>
              <a:t>.*;</a:t>
            </a:r>
          </a:p>
          <a:p>
            <a:pPr marL="0" indent="0">
              <a:buNone/>
            </a:pPr>
            <a:r>
              <a:rPr lang="en-US" sz="1100" dirty="0">
                <a:latin typeface="Consolas"/>
                <a:cs typeface="Consolas"/>
              </a:rPr>
              <a:t>import </a:t>
            </a:r>
            <a:r>
              <a:rPr lang="en-US" sz="1100" dirty="0" err="1">
                <a:latin typeface="Consolas"/>
                <a:cs typeface="Consolas"/>
              </a:rPr>
              <a:t>java.awt.event</a:t>
            </a:r>
            <a:r>
              <a:rPr lang="en-US" sz="1100" dirty="0">
                <a:latin typeface="Consolas"/>
                <a:cs typeface="Consolas"/>
              </a:rPr>
              <a:t>.*;</a:t>
            </a:r>
          </a:p>
          <a:p>
            <a:pPr marL="0" indent="0">
              <a:buNone/>
            </a:pPr>
            <a:endParaRPr lang="en-US" sz="1100" dirty="0">
              <a:latin typeface="Consolas"/>
              <a:cs typeface="Consolas"/>
            </a:endParaRPr>
          </a:p>
          <a:p>
            <a:pPr marL="0" indent="0">
              <a:buNone/>
            </a:pPr>
            <a:r>
              <a:rPr lang="en-US" sz="1100" dirty="0">
                <a:latin typeface="Consolas"/>
                <a:cs typeface="Consolas"/>
              </a:rPr>
              <a:t>import </a:t>
            </a:r>
            <a:r>
              <a:rPr lang="en-US" sz="1100" dirty="0" err="1">
                <a:latin typeface="Consolas"/>
                <a:cs typeface="Consolas"/>
              </a:rPr>
              <a:t>javax.swing</a:t>
            </a:r>
            <a:r>
              <a:rPr lang="en-US" sz="1100" dirty="0">
                <a:latin typeface="Consolas"/>
                <a:cs typeface="Consolas"/>
              </a:rPr>
              <a:t>.*;</a:t>
            </a:r>
          </a:p>
          <a:p>
            <a:pPr marL="0" indent="0">
              <a:buNone/>
            </a:pPr>
            <a:endParaRPr lang="en-US" sz="1100" dirty="0">
              <a:latin typeface="Consolas"/>
              <a:cs typeface="Consolas"/>
            </a:endParaRPr>
          </a:p>
          <a:p>
            <a:pPr marL="0" indent="0">
              <a:buNone/>
            </a:pPr>
            <a:r>
              <a:rPr lang="en-US" sz="1100" dirty="0">
                <a:latin typeface="Consolas"/>
                <a:cs typeface="Consolas"/>
              </a:rPr>
              <a:t>public class </a:t>
            </a:r>
            <a:r>
              <a:rPr lang="en-US" sz="1100" dirty="0" err="1">
                <a:latin typeface="Consolas"/>
                <a:cs typeface="Consolas"/>
              </a:rPr>
              <a:t>CelsiusConverter</a:t>
            </a:r>
            <a:r>
              <a:rPr lang="en-US" sz="1100" dirty="0">
                <a:latin typeface="Consolas"/>
                <a:cs typeface="Consolas"/>
              </a:rPr>
              <a:t> extends </a:t>
            </a:r>
            <a:r>
              <a:rPr lang="en-US" sz="1100" dirty="0" err="1">
                <a:latin typeface="Consolas"/>
                <a:cs typeface="Consolas"/>
              </a:rPr>
              <a:t>JFrame</a:t>
            </a:r>
            <a:r>
              <a:rPr lang="en-US" sz="1100" dirty="0">
                <a:latin typeface="Consolas"/>
                <a:cs typeface="Consolas"/>
              </a:rPr>
              <a:t> </a:t>
            </a:r>
            <a:r>
              <a:rPr lang="en-US" sz="1100" b="1" dirty="0">
                <a:latin typeface="Consolas"/>
                <a:cs typeface="Consolas"/>
              </a:rPr>
              <a:t>implements </a:t>
            </a:r>
            <a:r>
              <a:rPr lang="en-US" sz="1100" b="1" dirty="0" err="1">
                <a:latin typeface="Consolas"/>
                <a:cs typeface="Consolas"/>
              </a:rPr>
              <a:t>ActionListener</a:t>
            </a:r>
            <a:r>
              <a:rPr lang="en-US" sz="1100" b="1" dirty="0">
                <a:latin typeface="Consolas"/>
                <a:cs typeface="Consolas"/>
              </a:rPr>
              <a:t> </a:t>
            </a:r>
            <a:r>
              <a:rPr lang="en-US" sz="1100" dirty="0" smtClean="0">
                <a:latin typeface="Consolas"/>
                <a:cs typeface="Consolas"/>
              </a:rPr>
              <a:t>{</a:t>
            </a:r>
            <a:endParaRPr lang="en-US" sz="1100" dirty="0">
              <a:latin typeface="Consolas"/>
              <a:cs typeface="Consolas"/>
            </a:endParaRPr>
          </a:p>
          <a:p>
            <a:pPr marL="0" indent="0">
              <a:buNone/>
            </a:pPr>
            <a:r>
              <a:rPr lang="en-US" sz="1100" dirty="0">
                <a:latin typeface="Consolas"/>
                <a:cs typeface="Consolas"/>
              </a:rPr>
              <a:t>	private </a:t>
            </a:r>
            <a:r>
              <a:rPr lang="en-US" sz="1100" dirty="0" err="1">
                <a:latin typeface="Consolas"/>
                <a:cs typeface="Consolas"/>
              </a:rPr>
              <a:t>JButton</a:t>
            </a:r>
            <a:r>
              <a:rPr lang="en-US" sz="1100" dirty="0">
                <a:latin typeface="Consolas"/>
                <a:cs typeface="Consolas"/>
              </a:rPr>
              <a:t> </a:t>
            </a:r>
            <a:r>
              <a:rPr lang="en-US" sz="1100" dirty="0" err="1">
                <a:latin typeface="Consolas"/>
                <a:cs typeface="Consolas"/>
              </a:rPr>
              <a:t>convertButton</a:t>
            </a:r>
            <a:r>
              <a:rPr lang="en-US" sz="1100" dirty="0">
                <a:latin typeface="Consolas"/>
                <a:cs typeface="Consolas"/>
              </a:rPr>
              <a:t>;</a:t>
            </a:r>
          </a:p>
          <a:p>
            <a:pPr marL="0" indent="0">
              <a:buNone/>
            </a:pPr>
            <a:r>
              <a:rPr lang="en-US" sz="1100" dirty="0">
                <a:latin typeface="Consolas"/>
                <a:cs typeface="Consolas"/>
              </a:rPr>
              <a:t>	private </a:t>
            </a:r>
            <a:r>
              <a:rPr lang="en-US" sz="1100" dirty="0" err="1">
                <a:latin typeface="Consolas"/>
                <a:cs typeface="Consolas"/>
              </a:rPr>
              <a:t>JTextField</a:t>
            </a:r>
            <a:r>
              <a:rPr lang="en-US" sz="1100" dirty="0">
                <a:latin typeface="Consolas"/>
                <a:cs typeface="Consolas"/>
              </a:rPr>
              <a:t> </a:t>
            </a:r>
            <a:r>
              <a:rPr lang="en-US" sz="1100" dirty="0" err="1">
                <a:latin typeface="Consolas"/>
                <a:cs typeface="Consolas"/>
              </a:rPr>
              <a:t>fahrenheitLabel</a:t>
            </a:r>
            <a:r>
              <a:rPr lang="en-US" sz="1100" dirty="0">
                <a:latin typeface="Consolas"/>
                <a:cs typeface="Consolas"/>
              </a:rPr>
              <a:t>;</a:t>
            </a:r>
          </a:p>
          <a:p>
            <a:pPr marL="0" indent="0">
              <a:buNone/>
            </a:pPr>
            <a:r>
              <a:rPr lang="en-US" sz="1100" dirty="0">
                <a:latin typeface="Consolas"/>
                <a:cs typeface="Consolas"/>
              </a:rPr>
              <a:t>	private </a:t>
            </a:r>
            <a:r>
              <a:rPr lang="en-US" sz="1100" dirty="0" err="1">
                <a:latin typeface="Consolas"/>
                <a:cs typeface="Consolas"/>
              </a:rPr>
              <a:t>JTextField</a:t>
            </a:r>
            <a:r>
              <a:rPr lang="en-US" sz="1100" dirty="0">
                <a:latin typeface="Consolas"/>
                <a:cs typeface="Consolas"/>
              </a:rPr>
              <a:t> </a:t>
            </a:r>
            <a:r>
              <a:rPr lang="en-US" sz="1100" dirty="0" err="1">
                <a:latin typeface="Consolas"/>
                <a:cs typeface="Consolas"/>
              </a:rPr>
              <a:t>tempTextField</a:t>
            </a:r>
            <a:r>
              <a:rPr lang="en-US" sz="1100" dirty="0" smtClean="0">
                <a:latin typeface="Consolas"/>
                <a:cs typeface="Consolas"/>
              </a:rPr>
              <a:t>;</a:t>
            </a:r>
          </a:p>
          <a:p>
            <a:pPr marL="0" indent="0">
              <a:buNone/>
            </a:pPr>
            <a:endParaRPr lang="en-US" sz="1100" dirty="0">
              <a:latin typeface="Consolas"/>
              <a:cs typeface="Consolas"/>
            </a:endParaRPr>
          </a:p>
          <a:p>
            <a:pPr marL="0" indent="0">
              <a:buNone/>
            </a:pPr>
            <a:r>
              <a:rPr lang="en-US" sz="1100" dirty="0">
                <a:latin typeface="Consolas"/>
                <a:cs typeface="Consolas"/>
              </a:rPr>
              <a:t>	public </a:t>
            </a:r>
            <a:r>
              <a:rPr lang="en-US" sz="1100" dirty="0" err="1">
                <a:latin typeface="Consolas"/>
                <a:cs typeface="Consolas"/>
              </a:rPr>
              <a:t>CelsiusConverter</a:t>
            </a:r>
            <a:r>
              <a:rPr lang="en-US" sz="1100" dirty="0">
                <a:latin typeface="Consolas"/>
                <a:cs typeface="Consolas"/>
              </a:rPr>
              <a:t>() {</a:t>
            </a:r>
          </a:p>
          <a:p>
            <a:pPr marL="0" indent="0">
              <a:buNone/>
            </a:pPr>
            <a:r>
              <a:rPr lang="en-US" sz="1100" dirty="0">
                <a:latin typeface="Consolas"/>
                <a:cs typeface="Consolas"/>
              </a:rPr>
              <a:t>		super("Celsius Converter");</a:t>
            </a:r>
          </a:p>
          <a:p>
            <a:pPr marL="0" indent="0">
              <a:buNone/>
            </a:pPr>
            <a:r>
              <a:rPr lang="en-US" sz="1100" dirty="0">
                <a:latin typeface="Consolas"/>
                <a:cs typeface="Consolas"/>
              </a:rPr>
              <a:t>		</a:t>
            </a:r>
            <a:r>
              <a:rPr lang="en-US" sz="1100" dirty="0" err="1">
                <a:latin typeface="Consolas"/>
                <a:cs typeface="Consolas"/>
              </a:rPr>
              <a:t>tempTextField</a:t>
            </a:r>
            <a:r>
              <a:rPr lang="en-US" sz="1100" dirty="0">
                <a:latin typeface="Consolas"/>
                <a:cs typeface="Consolas"/>
              </a:rPr>
              <a:t> = new </a:t>
            </a:r>
            <a:r>
              <a:rPr lang="en-US" sz="1100" dirty="0" err="1">
                <a:latin typeface="Consolas"/>
                <a:cs typeface="Consolas"/>
              </a:rPr>
              <a:t>JTextField</a:t>
            </a:r>
            <a:r>
              <a:rPr lang="en-US" sz="1100" dirty="0">
                <a:latin typeface="Consolas"/>
                <a:cs typeface="Consolas"/>
              </a:rPr>
              <a:t>("0");</a:t>
            </a:r>
          </a:p>
          <a:p>
            <a:pPr marL="0" indent="0">
              <a:buNone/>
            </a:pPr>
            <a:r>
              <a:rPr lang="en-US" sz="1100" dirty="0">
                <a:latin typeface="Consolas"/>
                <a:cs typeface="Consolas"/>
              </a:rPr>
              <a:t>		</a:t>
            </a:r>
            <a:r>
              <a:rPr lang="en-US" sz="1100" dirty="0" err="1">
                <a:latin typeface="Consolas"/>
                <a:cs typeface="Consolas"/>
              </a:rPr>
              <a:t>fahrenheitLabel</a:t>
            </a:r>
            <a:r>
              <a:rPr lang="en-US" sz="1100" dirty="0">
                <a:latin typeface="Consolas"/>
                <a:cs typeface="Consolas"/>
              </a:rPr>
              <a:t> = new </a:t>
            </a:r>
            <a:r>
              <a:rPr lang="en-US" sz="1100" dirty="0" err="1">
                <a:latin typeface="Consolas"/>
                <a:cs typeface="Consolas"/>
              </a:rPr>
              <a:t>JTextField</a:t>
            </a:r>
            <a:r>
              <a:rPr lang="en-US" sz="1100" dirty="0">
                <a:latin typeface="Consolas"/>
                <a:cs typeface="Consolas"/>
              </a:rPr>
              <a:t>("32");</a:t>
            </a:r>
          </a:p>
          <a:p>
            <a:pPr marL="0" indent="0">
              <a:buNone/>
            </a:pPr>
            <a:r>
              <a:rPr lang="en-US" sz="1100" dirty="0">
                <a:latin typeface="Consolas"/>
                <a:cs typeface="Consolas"/>
              </a:rPr>
              <a:t>		</a:t>
            </a:r>
            <a:r>
              <a:rPr lang="en-US" sz="1100" dirty="0" err="1">
                <a:latin typeface="Consolas"/>
                <a:cs typeface="Consolas"/>
              </a:rPr>
              <a:t>fahrenheitLabel.setEditable</a:t>
            </a:r>
            <a:r>
              <a:rPr lang="en-US" sz="1100" dirty="0">
                <a:latin typeface="Consolas"/>
                <a:cs typeface="Consolas"/>
              </a:rPr>
              <a:t>(false);</a:t>
            </a:r>
          </a:p>
          <a:p>
            <a:pPr marL="0" indent="0">
              <a:buNone/>
            </a:pPr>
            <a:r>
              <a:rPr lang="en-US" sz="1100" dirty="0">
                <a:latin typeface="Consolas"/>
                <a:cs typeface="Consolas"/>
              </a:rPr>
              <a:t>		</a:t>
            </a:r>
            <a:r>
              <a:rPr lang="en-US" sz="1100" dirty="0" err="1">
                <a:latin typeface="Consolas"/>
                <a:cs typeface="Consolas"/>
              </a:rPr>
              <a:t>convertButton</a:t>
            </a:r>
            <a:r>
              <a:rPr lang="en-US" sz="1100" dirty="0">
                <a:latin typeface="Consolas"/>
                <a:cs typeface="Consolas"/>
              </a:rPr>
              <a:t> = new </a:t>
            </a:r>
            <a:r>
              <a:rPr lang="en-US" sz="1100" dirty="0" err="1">
                <a:latin typeface="Consolas"/>
                <a:cs typeface="Consolas"/>
              </a:rPr>
              <a:t>JButton</a:t>
            </a:r>
            <a:r>
              <a:rPr lang="en-US" sz="1100" dirty="0">
                <a:latin typeface="Consolas"/>
                <a:cs typeface="Consolas"/>
              </a:rPr>
              <a:t>("Convert");</a:t>
            </a:r>
          </a:p>
          <a:p>
            <a:pPr marL="0" indent="0">
              <a:buNone/>
            </a:pPr>
            <a:r>
              <a:rPr lang="en-US" sz="1100" dirty="0">
                <a:latin typeface="Consolas"/>
                <a:cs typeface="Consolas"/>
              </a:rPr>
              <a:t>		</a:t>
            </a:r>
            <a:r>
              <a:rPr lang="en-US" sz="1100" dirty="0" err="1">
                <a:latin typeface="Consolas"/>
                <a:cs typeface="Consolas"/>
              </a:rPr>
              <a:t>convertButton.addActionListener</a:t>
            </a:r>
            <a:r>
              <a:rPr lang="en-US" sz="1100" dirty="0">
                <a:latin typeface="Consolas"/>
                <a:cs typeface="Consolas"/>
              </a:rPr>
              <a:t>(this);</a:t>
            </a:r>
          </a:p>
          <a:p>
            <a:pPr marL="0" indent="0">
              <a:buNone/>
            </a:pPr>
            <a:r>
              <a:rPr lang="en-US" sz="1100" dirty="0">
                <a:latin typeface="Consolas"/>
                <a:cs typeface="Consolas"/>
              </a:rPr>
              <a:t>		</a:t>
            </a:r>
          </a:p>
          <a:p>
            <a:pPr marL="0" indent="0">
              <a:buNone/>
            </a:pPr>
            <a:r>
              <a:rPr lang="en-US" sz="1100" dirty="0">
                <a:latin typeface="Consolas"/>
                <a:cs typeface="Consolas"/>
              </a:rPr>
              <a:t>        </a:t>
            </a:r>
            <a:r>
              <a:rPr lang="en-US" sz="1100" dirty="0" smtClean="0">
                <a:latin typeface="Consolas"/>
                <a:cs typeface="Consolas"/>
              </a:rPr>
              <a:t>	</a:t>
            </a:r>
            <a:r>
              <a:rPr lang="en-US" sz="1100" dirty="0" err="1" smtClean="0">
                <a:latin typeface="Consolas"/>
                <a:cs typeface="Consolas"/>
              </a:rPr>
              <a:t>JPanel</a:t>
            </a:r>
            <a:r>
              <a:rPr lang="en-US" sz="1100" dirty="0" smtClean="0">
                <a:latin typeface="Consolas"/>
                <a:cs typeface="Consolas"/>
              </a:rPr>
              <a:t> </a:t>
            </a:r>
            <a:r>
              <a:rPr lang="en-US" sz="1100" dirty="0">
                <a:latin typeface="Consolas"/>
                <a:cs typeface="Consolas"/>
              </a:rPr>
              <a:t>p = new </a:t>
            </a:r>
            <a:r>
              <a:rPr lang="en-US" sz="1100" dirty="0" err="1">
                <a:latin typeface="Consolas"/>
                <a:cs typeface="Consolas"/>
              </a:rPr>
              <a:t>JPanel</a:t>
            </a:r>
            <a:r>
              <a:rPr lang="en-US" sz="1100" dirty="0">
                <a:latin typeface="Consolas"/>
                <a:cs typeface="Consolas"/>
              </a:rPr>
              <a:t>();</a:t>
            </a:r>
          </a:p>
          <a:p>
            <a:pPr marL="0" indent="0">
              <a:buNone/>
            </a:pPr>
            <a:r>
              <a:rPr lang="en-US" sz="1100" dirty="0">
                <a:latin typeface="Consolas"/>
                <a:cs typeface="Consolas"/>
              </a:rPr>
              <a:t>		</a:t>
            </a:r>
            <a:r>
              <a:rPr lang="en-US" sz="1100" dirty="0" err="1">
                <a:latin typeface="Consolas"/>
                <a:cs typeface="Consolas"/>
              </a:rPr>
              <a:t>p.setLayout</a:t>
            </a:r>
            <a:r>
              <a:rPr lang="en-US" sz="1100" dirty="0">
                <a:latin typeface="Consolas"/>
                <a:cs typeface="Consolas"/>
              </a:rPr>
              <a:t>(new </a:t>
            </a:r>
            <a:r>
              <a:rPr lang="en-US" sz="1100" dirty="0" err="1">
                <a:latin typeface="Consolas"/>
                <a:cs typeface="Consolas"/>
              </a:rPr>
              <a:t>GridLayout</a:t>
            </a:r>
            <a:r>
              <a:rPr lang="en-US" sz="1100" dirty="0">
                <a:latin typeface="Consolas"/>
                <a:cs typeface="Consolas"/>
              </a:rPr>
              <a:t>(2, 2));</a:t>
            </a:r>
          </a:p>
          <a:p>
            <a:pPr marL="0" indent="0">
              <a:buNone/>
            </a:pPr>
            <a:r>
              <a:rPr lang="en-US" sz="1100" dirty="0">
                <a:latin typeface="Consolas"/>
                <a:cs typeface="Consolas"/>
              </a:rPr>
              <a:t>		</a:t>
            </a:r>
            <a:r>
              <a:rPr lang="en-US" sz="1100" dirty="0" err="1">
                <a:latin typeface="Consolas"/>
                <a:cs typeface="Consolas"/>
              </a:rPr>
              <a:t>p.add</a:t>
            </a:r>
            <a:r>
              <a:rPr lang="en-US" sz="1100" dirty="0">
                <a:latin typeface="Consolas"/>
                <a:cs typeface="Consolas"/>
              </a:rPr>
              <a:t>(</a:t>
            </a:r>
            <a:r>
              <a:rPr lang="en-US" sz="1100" dirty="0" err="1">
                <a:latin typeface="Consolas"/>
                <a:cs typeface="Consolas"/>
              </a:rPr>
              <a:t>tempTextField</a:t>
            </a:r>
            <a:r>
              <a:rPr lang="en-US" sz="1100" dirty="0">
                <a:latin typeface="Consolas"/>
                <a:cs typeface="Consolas"/>
              </a:rPr>
              <a:t>)</a:t>
            </a:r>
            <a:r>
              <a:rPr lang="en-US" sz="1100" dirty="0" smtClean="0">
                <a:latin typeface="Consolas"/>
                <a:cs typeface="Consolas"/>
              </a:rPr>
              <a:t>; </a:t>
            </a:r>
            <a:r>
              <a:rPr lang="en-US" sz="1100" dirty="0" err="1" smtClean="0">
                <a:latin typeface="Consolas"/>
                <a:cs typeface="Consolas"/>
              </a:rPr>
              <a:t>p.add</a:t>
            </a:r>
            <a:r>
              <a:rPr lang="en-US" sz="1100" dirty="0">
                <a:latin typeface="Consolas"/>
                <a:cs typeface="Consolas"/>
              </a:rPr>
              <a:t>(new </a:t>
            </a:r>
            <a:r>
              <a:rPr lang="en-US" sz="1100" dirty="0" err="1">
                <a:latin typeface="Consolas"/>
                <a:cs typeface="Consolas"/>
              </a:rPr>
              <a:t>JLabel</a:t>
            </a:r>
            <a:r>
              <a:rPr lang="en-US" sz="1100" dirty="0">
                <a:latin typeface="Consolas"/>
                <a:cs typeface="Consolas"/>
              </a:rPr>
              <a:t>("°C"));</a:t>
            </a:r>
          </a:p>
          <a:p>
            <a:pPr marL="0" indent="0">
              <a:buNone/>
            </a:pPr>
            <a:r>
              <a:rPr lang="en-US" sz="1100" dirty="0">
                <a:latin typeface="Consolas"/>
                <a:cs typeface="Consolas"/>
              </a:rPr>
              <a:t>		</a:t>
            </a:r>
            <a:r>
              <a:rPr lang="en-US" sz="1100" dirty="0" err="1">
                <a:latin typeface="Consolas"/>
                <a:cs typeface="Consolas"/>
              </a:rPr>
              <a:t>p.add</a:t>
            </a:r>
            <a:r>
              <a:rPr lang="en-US" sz="1100" dirty="0">
                <a:latin typeface="Consolas"/>
                <a:cs typeface="Consolas"/>
              </a:rPr>
              <a:t>(</a:t>
            </a:r>
            <a:r>
              <a:rPr lang="en-US" sz="1100" dirty="0" err="1">
                <a:latin typeface="Consolas"/>
                <a:cs typeface="Consolas"/>
              </a:rPr>
              <a:t>fahrenheitLabel</a:t>
            </a:r>
            <a:r>
              <a:rPr lang="en-US" sz="1100" dirty="0">
                <a:latin typeface="Consolas"/>
                <a:cs typeface="Consolas"/>
              </a:rPr>
              <a:t>)</a:t>
            </a:r>
            <a:r>
              <a:rPr lang="en-US" sz="1100" dirty="0" smtClean="0">
                <a:latin typeface="Consolas"/>
                <a:cs typeface="Consolas"/>
              </a:rPr>
              <a:t>; </a:t>
            </a:r>
            <a:r>
              <a:rPr lang="en-US" sz="1100" dirty="0" err="1" smtClean="0">
                <a:latin typeface="Consolas"/>
                <a:cs typeface="Consolas"/>
              </a:rPr>
              <a:t>p.add</a:t>
            </a:r>
            <a:r>
              <a:rPr lang="en-US" sz="1100" dirty="0">
                <a:latin typeface="Consolas"/>
                <a:cs typeface="Consolas"/>
              </a:rPr>
              <a:t>(new </a:t>
            </a:r>
            <a:r>
              <a:rPr lang="en-US" sz="1100" dirty="0" err="1">
                <a:latin typeface="Consolas"/>
                <a:cs typeface="Consolas"/>
              </a:rPr>
              <a:t>JLabel</a:t>
            </a:r>
            <a:r>
              <a:rPr lang="en-US" sz="1100" dirty="0">
                <a:latin typeface="Consolas"/>
                <a:cs typeface="Consolas"/>
              </a:rPr>
              <a:t>("°F"));</a:t>
            </a:r>
          </a:p>
        </p:txBody>
      </p:sp>
      <p:pic>
        <p:nvPicPr>
          <p:cNvPr id="4" name="Picture 3" descr="Screen Shot 2014-11-11 at 15.06.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964" y="3389086"/>
            <a:ext cx="3873500" cy="2438400"/>
          </a:xfrm>
          <a:prstGeom prst="rect">
            <a:avLst/>
          </a:prstGeom>
        </p:spPr>
      </p:pic>
    </p:spTree>
    <p:extLst>
      <p:ext uri="{BB962C8B-B14F-4D97-AF65-F5344CB8AC3E}">
        <p14:creationId xmlns:p14="http://schemas.microsoft.com/office/powerpoint/2010/main" val="41179656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en-US" sz="1200" dirty="0">
                <a:latin typeface="Consolas"/>
                <a:cs typeface="Consolas"/>
              </a:rPr>
              <a:t> </a:t>
            </a:r>
            <a:r>
              <a:rPr lang="en-US" sz="1200" dirty="0" smtClean="0">
                <a:latin typeface="Consolas"/>
                <a:cs typeface="Consolas"/>
              </a:rPr>
              <a:t>		</a:t>
            </a:r>
            <a:r>
              <a:rPr lang="en-US" sz="1200" dirty="0" err="1" smtClean="0">
                <a:latin typeface="Consolas"/>
                <a:cs typeface="Consolas"/>
              </a:rPr>
              <a:t>setLayout</a:t>
            </a:r>
            <a:r>
              <a:rPr lang="en-US" sz="1200" dirty="0">
                <a:latin typeface="Consolas"/>
                <a:cs typeface="Consolas"/>
              </a:rPr>
              <a:t>(new </a:t>
            </a:r>
            <a:r>
              <a:rPr lang="en-US" sz="1200" dirty="0" err="1">
                <a:latin typeface="Consolas"/>
                <a:cs typeface="Consolas"/>
              </a:rPr>
              <a:t>BorderLayout</a:t>
            </a:r>
            <a:r>
              <a:rPr lang="en-US" sz="1200" dirty="0">
                <a:latin typeface="Consolas"/>
                <a:cs typeface="Consolas"/>
              </a:rPr>
              <a:t>());</a:t>
            </a:r>
          </a:p>
          <a:p>
            <a:pPr marL="0" indent="0">
              <a:buNone/>
            </a:pPr>
            <a:r>
              <a:rPr lang="en-US" sz="1200" dirty="0">
                <a:latin typeface="Consolas"/>
                <a:cs typeface="Consolas"/>
              </a:rPr>
              <a:t>       </a:t>
            </a:r>
            <a:r>
              <a:rPr lang="en-US" sz="1200" dirty="0" smtClean="0">
                <a:latin typeface="Consolas"/>
                <a:cs typeface="Consolas"/>
              </a:rPr>
              <a:t>	add</a:t>
            </a:r>
            <a:r>
              <a:rPr lang="en-US" sz="1200" dirty="0">
                <a:latin typeface="Consolas"/>
                <a:cs typeface="Consolas"/>
              </a:rPr>
              <a:t>(p, </a:t>
            </a:r>
            <a:r>
              <a:rPr lang="en-US" sz="1200" dirty="0" err="1">
                <a:latin typeface="Consolas"/>
                <a:cs typeface="Consolas"/>
              </a:rPr>
              <a:t>BorderLayout.CENTER</a:t>
            </a:r>
            <a:r>
              <a:rPr lang="en-US" sz="1200" dirty="0">
                <a:latin typeface="Consolas"/>
                <a:cs typeface="Consolas"/>
              </a:rPr>
              <a:t>);</a:t>
            </a:r>
          </a:p>
          <a:p>
            <a:pPr marL="0" indent="0">
              <a:buNone/>
            </a:pPr>
            <a:r>
              <a:rPr lang="en-US" sz="1200" dirty="0">
                <a:latin typeface="Consolas"/>
                <a:cs typeface="Consolas"/>
              </a:rPr>
              <a:t>        </a:t>
            </a:r>
            <a:r>
              <a:rPr lang="en-US" sz="1200" dirty="0" smtClean="0">
                <a:latin typeface="Consolas"/>
                <a:cs typeface="Consolas"/>
              </a:rPr>
              <a:t>	add</a:t>
            </a:r>
            <a:r>
              <a:rPr lang="en-US" sz="1200" dirty="0">
                <a:latin typeface="Consolas"/>
                <a:cs typeface="Consolas"/>
              </a:rPr>
              <a:t>(</a:t>
            </a:r>
            <a:r>
              <a:rPr lang="en-US" sz="1200" dirty="0" err="1">
                <a:latin typeface="Consolas"/>
                <a:cs typeface="Consolas"/>
              </a:rPr>
              <a:t>convertButton</a:t>
            </a:r>
            <a:r>
              <a:rPr lang="en-US" sz="1200" dirty="0">
                <a:latin typeface="Consolas"/>
                <a:cs typeface="Consolas"/>
              </a:rPr>
              <a:t>, </a:t>
            </a:r>
            <a:r>
              <a:rPr lang="en-US" sz="1200" dirty="0" err="1">
                <a:latin typeface="Consolas"/>
                <a:cs typeface="Consolas"/>
              </a:rPr>
              <a:t>BorderLayout.SOUTH</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r>
              <a:rPr lang="en-US" sz="1200" dirty="0" smtClean="0">
                <a:latin typeface="Consolas"/>
                <a:cs typeface="Consolas"/>
              </a:rPr>
              <a:t>	</a:t>
            </a:r>
            <a:r>
              <a:rPr lang="en-US" sz="1200" dirty="0" err="1" smtClean="0">
                <a:latin typeface="Consolas"/>
                <a:cs typeface="Consolas"/>
              </a:rPr>
              <a:t>setDefaultCloseOperation</a:t>
            </a:r>
            <a:r>
              <a:rPr lang="en-US" sz="1200" dirty="0">
                <a:latin typeface="Consolas"/>
                <a:cs typeface="Consolas"/>
              </a:rPr>
              <a:t>(</a:t>
            </a:r>
            <a:r>
              <a:rPr lang="en-US" sz="1200" dirty="0" err="1">
                <a:latin typeface="Consolas"/>
                <a:cs typeface="Consolas"/>
              </a:rPr>
              <a:t>WindowConstants.EXIT_ON_CLOSE</a:t>
            </a:r>
            <a:r>
              <a:rPr lang="en-US" sz="1200" dirty="0">
                <a:latin typeface="Consolas"/>
                <a:cs typeface="Consolas"/>
              </a:rPr>
              <a:t>)</a:t>
            </a:r>
            <a:r>
              <a:rPr lang="en-US" sz="1200" dirty="0" smtClean="0">
                <a:latin typeface="Consolas"/>
                <a:cs typeface="Consolas"/>
              </a:rPr>
              <a:t>;</a:t>
            </a:r>
          </a:p>
          <a:p>
            <a:pPr marL="0" indent="0">
              <a:buNone/>
            </a:pPr>
            <a:r>
              <a:rPr lang="en-US" sz="1200" dirty="0">
                <a:latin typeface="Consolas"/>
                <a:cs typeface="Consolas"/>
              </a:rPr>
              <a:t>	</a:t>
            </a:r>
            <a:r>
              <a:rPr lang="en-US" sz="1200" dirty="0" smtClean="0">
                <a:latin typeface="Consolas"/>
                <a:cs typeface="Consolas"/>
              </a:rPr>
              <a:t>	</a:t>
            </a:r>
            <a:r>
              <a:rPr lang="en-US" sz="1200" dirty="0" err="1" smtClean="0">
                <a:latin typeface="Consolas"/>
                <a:cs typeface="Consolas"/>
              </a:rPr>
              <a:t>setSize</a:t>
            </a:r>
            <a:r>
              <a:rPr lang="en-US" sz="1200" dirty="0">
                <a:latin typeface="Consolas"/>
                <a:cs typeface="Consolas"/>
              </a:rPr>
              <a:t>(200, 100);</a:t>
            </a:r>
          </a:p>
          <a:p>
            <a:pPr marL="0" indent="0">
              <a:buNone/>
            </a:pPr>
            <a:r>
              <a:rPr lang="en-US" sz="1200" dirty="0">
                <a:latin typeface="Consolas"/>
                <a:cs typeface="Consolas"/>
              </a:rPr>
              <a:t>        </a:t>
            </a:r>
            <a:r>
              <a:rPr lang="en-US" sz="1200" dirty="0" smtClean="0">
                <a:latin typeface="Consolas"/>
                <a:cs typeface="Consolas"/>
              </a:rPr>
              <a:t>	</a:t>
            </a:r>
            <a:r>
              <a:rPr lang="en-US" sz="1200" dirty="0" err="1" smtClean="0">
                <a:latin typeface="Consolas"/>
                <a:cs typeface="Consolas"/>
              </a:rPr>
              <a:t>setVisible</a:t>
            </a:r>
            <a:r>
              <a:rPr lang="en-US" sz="1200" dirty="0">
                <a:latin typeface="Consolas"/>
                <a:cs typeface="Consolas"/>
              </a:rPr>
              <a:t>(true);</a:t>
            </a:r>
          </a:p>
          <a:p>
            <a:pPr marL="0" indent="0">
              <a:buNone/>
            </a:pPr>
            <a:r>
              <a:rPr lang="en-US" sz="1200" dirty="0">
                <a:latin typeface="Consolas"/>
                <a:cs typeface="Consolas"/>
              </a:rPr>
              <a:t> </a:t>
            </a:r>
            <a:r>
              <a:rPr lang="en-US" sz="1200" dirty="0" smtClean="0">
                <a:latin typeface="Consolas"/>
                <a:cs typeface="Consolas"/>
              </a:rPr>
              <a:t> 	}</a:t>
            </a:r>
            <a:endParaRPr lang="en-US" sz="1200" dirty="0">
              <a:latin typeface="Consolas"/>
              <a:cs typeface="Consolas"/>
            </a:endParaRPr>
          </a:p>
          <a:p>
            <a:pPr marL="0" indent="0">
              <a:buNone/>
            </a:pPr>
            <a:endParaRPr lang="en-US" sz="1200" dirty="0">
              <a:latin typeface="Consolas"/>
              <a:cs typeface="Consolas"/>
            </a:endParaRPr>
          </a:p>
          <a:p>
            <a:pPr marL="0" indent="0">
              <a:buNone/>
            </a:pPr>
            <a:r>
              <a:rPr lang="en-US" sz="1200" b="1" dirty="0">
                <a:latin typeface="Consolas"/>
                <a:cs typeface="Consolas"/>
              </a:rPr>
              <a:t>	public void </a:t>
            </a:r>
            <a:r>
              <a:rPr lang="en-US" sz="1200" b="1" dirty="0" err="1">
                <a:latin typeface="Consolas"/>
                <a:cs typeface="Consolas"/>
              </a:rPr>
              <a:t>actionPerformed</a:t>
            </a:r>
            <a:r>
              <a:rPr lang="en-US" sz="1200" b="1" dirty="0">
                <a:latin typeface="Consolas"/>
                <a:cs typeface="Consolas"/>
              </a:rPr>
              <a:t>(</a:t>
            </a:r>
            <a:r>
              <a:rPr lang="en-US" sz="1200" b="1" dirty="0" err="1">
                <a:latin typeface="Consolas"/>
                <a:cs typeface="Consolas"/>
              </a:rPr>
              <a:t>ActionEvent</a:t>
            </a:r>
            <a:r>
              <a:rPr lang="en-US" sz="1200" b="1" dirty="0">
                <a:latin typeface="Consolas"/>
                <a:cs typeface="Consolas"/>
              </a:rPr>
              <a:t> e) {</a:t>
            </a:r>
          </a:p>
          <a:p>
            <a:pPr marL="0" indent="0">
              <a:buNone/>
            </a:pPr>
            <a:r>
              <a:rPr lang="en-US" sz="1200" b="1" dirty="0">
                <a:latin typeface="Consolas"/>
                <a:cs typeface="Consolas"/>
              </a:rPr>
              <a:t>		</a:t>
            </a:r>
            <a:r>
              <a:rPr lang="en-US" sz="1200" b="1" dirty="0" err="1">
                <a:latin typeface="Consolas"/>
                <a:cs typeface="Consolas"/>
              </a:rPr>
              <a:t>int</a:t>
            </a:r>
            <a:r>
              <a:rPr lang="en-US" sz="1200" b="1" dirty="0">
                <a:latin typeface="Consolas"/>
                <a:cs typeface="Consolas"/>
              </a:rPr>
              <a:t> </a:t>
            </a:r>
            <a:r>
              <a:rPr lang="en-US" sz="1200" b="1" dirty="0" err="1">
                <a:latin typeface="Consolas"/>
                <a:cs typeface="Consolas"/>
              </a:rPr>
              <a:t>tempFahr</a:t>
            </a:r>
            <a:r>
              <a:rPr lang="en-US" sz="1200" b="1" dirty="0">
                <a:latin typeface="Consolas"/>
                <a:cs typeface="Consolas"/>
              </a:rPr>
              <a:t> = (</a:t>
            </a:r>
            <a:r>
              <a:rPr lang="en-US" sz="1200" b="1" dirty="0" err="1">
                <a:latin typeface="Consolas"/>
                <a:cs typeface="Consolas"/>
              </a:rPr>
              <a:t>int</a:t>
            </a:r>
            <a:r>
              <a:rPr lang="en-US" sz="1200" b="1" dirty="0" smtClean="0">
                <a:latin typeface="Consolas"/>
                <a:cs typeface="Consolas"/>
              </a:rPr>
              <a:t>)</a:t>
            </a:r>
          </a:p>
          <a:p>
            <a:pPr marL="0" indent="0">
              <a:buNone/>
            </a:pPr>
            <a:r>
              <a:rPr lang="en-US" sz="1200" b="1" dirty="0">
                <a:latin typeface="Consolas"/>
                <a:cs typeface="Consolas"/>
              </a:rPr>
              <a:t>	</a:t>
            </a:r>
            <a:r>
              <a:rPr lang="en-US" sz="1200" b="1" dirty="0" smtClean="0">
                <a:latin typeface="Consolas"/>
                <a:cs typeface="Consolas"/>
              </a:rPr>
              <a:t>		(</a:t>
            </a:r>
            <a:r>
              <a:rPr lang="en-US" sz="1200" b="1" dirty="0">
                <a:latin typeface="Consolas"/>
                <a:cs typeface="Consolas"/>
              </a:rPr>
              <a:t>(</a:t>
            </a:r>
            <a:r>
              <a:rPr lang="en-US" sz="1200" b="1" dirty="0" err="1">
                <a:latin typeface="Consolas"/>
                <a:cs typeface="Consolas"/>
              </a:rPr>
              <a:t>Double.parseDouble</a:t>
            </a:r>
            <a:r>
              <a:rPr lang="en-US" sz="1200" b="1" dirty="0">
                <a:latin typeface="Consolas"/>
                <a:cs typeface="Consolas"/>
              </a:rPr>
              <a:t>(</a:t>
            </a:r>
            <a:r>
              <a:rPr lang="en-US" sz="1200" b="1" dirty="0" err="1">
                <a:latin typeface="Consolas"/>
                <a:cs typeface="Consolas"/>
              </a:rPr>
              <a:t>tempTextField.getText</a:t>
            </a:r>
            <a:r>
              <a:rPr lang="en-US" sz="1200" b="1" dirty="0">
                <a:latin typeface="Consolas"/>
                <a:cs typeface="Consolas"/>
              </a:rPr>
              <a:t>())) * 1.8 + 32);</a:t>
            </a:r>
          </a:p>
          <a:p>
            <a:pPr marL="0" indent="0">
              <a:buNone/>
            </a:pPr>
            <a:r>
              <a:rPr lang="en-US" sz="1200" b="1" dirty="0">
                <a:latin typeface="Consolas"/>
                <a:cs typeface="Consolas"/>
              </a:rPr>
              <a:t>		</a:t>
            </a:r>
            <a:r>
              <a:rPr lang="en-US" sz="1200" b="1" dirty="0" err="1">
                <a:latin typeface="Consolas"/>
                <a:cs typeface="Consolas"/>
              </a:rPr>
              <a:t>fahrenheitLabel.setText</a:t>
            </a:r>
            <a:r>
              <a:rPr lang="en-US" sz="1200" b="1" dirty="0">
                <a:latin typeface="Consolas"/>
                <a:cs typeface="Consolas"/>
              </a:rPr>
              <a:t>(</a:t>
            </a:r>
            <a:r>
              <a:rPr lang="en-US" sz="1200" b="1" dirty="0" err="1">
                <a:latin typeface="Consolas"/>
                <a:cs typeface="Consolas"/>
              </a:rPr>
              <a:t>Integer.toString</a:t>
            </a:r>
            <a:r>
              <a:rPr lang="en-US" sz="1200" b="1" dirty="0">
                <a:latin typeface="Consolas"/>
                <a:cs typeface="Consolas"/>
              </a:rPr>
              <a:t>(</a:t>
            </a:r>
            <a:r>
              <a:rPr lang="en-US" sz="1200" b="1" dirty="0" err="1">
                <a:latin typeface="Consolas"/>
                <a:cs typeface="Consolas"/>
              </a:rPr>
              <a:t>tempFahr</a:t>
            </a:r>
            <a:r>
              <a:rPr lang="en-US" sz="1200" b="1" dirty="0">
                <a:latin typeface="Consolas"/>
                <a:cs typeface="Consolas"/>
              </a:rPr>
              <a:t>));</a:t>
            </a:r>
          </a:p>
          <a:p>
            <a:pPr marL="0" indent="0">
              <a:buNone/>
            </a:pPr>
            <a:r>
              <a:rPr lang="en-US" sz="1200" b="1" dirty="0">
                <a:latin typeface="Consolas"/>
                <a:cs typeface="Consolas"/>
              </a:rPr>
              <a:t>	}</a:t>
            </a:r>
          </a:p>
          <a:p>
            <a:pPr marL="0" indent="0">
              <a:buNone/>
            </a:pPr>
            <a:endParaRPr lang="en-US" sz="1200" dirty="0">
              <a:latin typeface="Consolas"/>
              <a:cs typeface="Consolas"/>
            </a:endParaRPr>
          </a:p>
          <a:p>
            <a:pPr marL="0" indent="0">
              <a:buNone/>
            </a:pPr>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new </a:t>
            </a:r>
            <a:r>
              <a:rPr lang="en-US" sz="1200" dirty="0" err="1">
                <a:latin typeface="Consolas"/>
                <a:cs typeface="Consolas"/>
              </a:rPr>
              <a:t>CelsiusConverter</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a:t>
            </a:r>
          </a:p>
        </p:txBody>
      </p:sp>
    </p:spTree>
    <p:extLst>
      <p:ext uri="{BB962C8B-B14F-4D97-AF65-F5344CB8AC3E}">
        <p14:creationId xmlns:p14="http://schemas.microsoft.com/office/powerpoint/2010/main" val="2604395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manage events in </a:t>
            </a:r>
            <a:r>
              <a:rPr lang="en-US" dirty="0" smtClean="0"/>
              <a:t>Java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principle underlying the events is quite similar to the exceptions :</a:t>
            </a:r>
          </a:p>
          <a:p>
            <a:pPr lvl="1"/>
            <a:r>
              <a:rPr lang="en-US" dirty="0"/>
              <a:t>the </a:t>
            </a:r>
            <a:r>
              <a:rPr lang="en-US" dirty="0" smtClean="0"/>
              <a:t>receivers declare </a:t>
            </a:r>
            <a:r>
              <a:rPr lang="en-US" dirty="0"/>
              <a:t>which event </a:t>
            </a:r>
            <a:r>
              <a:rPr lang="en-US" dirty="0" smtClean="0"/>
              <a:t>are </a:t>
            </a:r>
            <a:r>
              <a:rPr lang="en-US" dirty="0"/>
              <a:t>able to deal with (one or more) </a:t>
            </a:r>
            <a:r>
              <a:rPr lang="en-US" dirty="0" smtClean="0"/>
              <a:t>by implementing the needed interfaces</a:t>
            </a:r>
            <a:endParaRPr lang="en-US" dirty="0"/>
          </a:p>
          <a:p>
            <a:pPr lvl="1"/>
            <a:r>
              <a:rPr lang="en-US" dirty="0" smtClean="0"/>
              <a:t>the components that </a:t>
            </a:r>
            <a:r>
              <a:rPr lang="en-US" dirty="0"/>
              <a:t>are source of events </a:t>
            </a:r>
            <a:r>
              <a:rPr lang="en-US" dirty="0" smtClean="0"/>
              <a:t>(</a:t>
            </a:r>
            <a:r>
              <a:rPr lang="en-US" dirty="0" err="1" smtClean="0"/>
              <a:t>JButton</a:t>
            </a:r>
            <a:r>
              <a:rPr lang="en-US" dirty="0"/>
              <a:t>, </a:t>
            </a:r>
            <a:r>
              <a:rPr lang="en-US" dirty="0" err="1" smtClean="0"/>
              <a:t>JTextField</a:t>
            </a:r>
            <a:r>
              <a:rPr lang="en-US" dirty="0"/>
              <a:t>, etc..) </a:t>
            </a:r>
            <a:r>
              <a:rPr lang="en-US" dirty="0" smtClean="0"/>
              <a:t>select their receivers</a:t>
            </a:r>
            <a:endParaRPr lang="en-US" dirty="0"/>
          </a:p>
          <a:p>
            <a:pPr lvl="2"/>
            <a:r>
              <a:rPr lang="en-US" dirty="0" err="1" smtClean="0"/>
              <a:t>JButton.addActionListener</a:t>
            </a:r>
            <a:r>
              <a:rPr lang="en-US" dirty="0"/>
              <a:t>(this)</a:t>
            </a:r>
          </a:p>
          <a:p>
            <a:r>
              <a:rPr lang="en-US" dirty="0"/>
              <a:t>Pay attention</a:t>
            </a:r>
            <a:r>
              <a:rPr lang="en-US" dirty="0" smtClean="0"/>
              <a:t>! You're </a:t>
            </a:r>
            <a:r>
              <a:rPr lang="en-US" dirty="0"/>
              <a:t>implementing interfaces, so you must </a:t>
            </a:r>
            <a:r>
              <a:rPr lang="en-US" dirty="0" smtClean="0"/>
              <a:t>implement all </a:t>
            </a:r>
            <a:r>
              <a:rPr lang="en-US" dirty="0"/>
              <a:t>methods of those interfaces!</a:t>
            </a:r>
          </a:p>
        </p:txBody>
      </p:sp>
    </p:spTree>
    <p:extLst>
      <p:ext uri="{BB962C8B-B14F-4D97-AF65-F5344CB8AC3E}">
        <p14:creationId xmlns:p14="http://schemas.microsoft.com/office/powerpoint/2010/main" val="15020016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manage events in Java</a:t>
            </a:r>
          </a:p>
        </p:txBody>
      </p:sp>
      <p:sp>
        <p:nvSpPr>
          <p:cNvPr id="3" name="Content Placeholder 2"/>
          <p:cNvSpPr>
            <a:spLocks noGrp="1"/>
          </p:cNvSpPr>
          <p:nvPr>
            <p:ph idx="1"/>
          </p:nvPr>
        </p:nvSpPr>
        <p:spPr/>
        <p:txBody>
          <a:bodyPr/>
          <a:lstStyle/>
          <a:p>
            <a:r>
              <a:rPr lang="en-US" dirty="0" smtClean="0"/>
              <a:t>Components can:</a:t>
            </a:r>
          </a:p>
          <a:p>
            <a:pPr marL="914400" lvl="1" indent="-514350">
              <a:buFont typeface="+mj-lt"/>
              <a:buAutoNum type="arabicPeriod"/>
            </a:pPr>
            <a:r>
              <a:rPr lang="en-US" dirty="0" smtClean="0"/>
              <a:t>Handle events on their own</a:t>
            </a:r>
          </a:p>
          <a:p>
            <a:pPr marL="1257300" lvl="2" indent="-457200">
              <a:buFont typeface="Wingdings" charset="2"/>
              <a:buChar char="§"/>
            </a:pPr>
            <a:r>
              <a:rPr lang="en-US" i="1" dirty="0" smtClean="0"/>
              <a:t>In case of large number of components</a:t>
            </a:r>
          </a:p>
          <a:p>
            <a:pPr marL="914400" lvl="1" indent="-514350">
              <a:buFont typeface="+mj-lt"/>
              <a:buAutoNum type="arabicPeriod"/>
            </a:pPr>
            <a:r>
              <a:rPr lang="en-US" dirty="0" smtClean="0"/>
              <a:t>Delegate events to their container</a:t>
            </a:r>
          </a:p>
          <a:p>
            <a:pPr marL="1314450" lvl="2" indent="-514350">
              <a:buFont typeface="+mj-lt"/>
              <a:buAutoNum type="arabicPeriod"/>
            </a:pPr>
            <a:r>
              <a:rPr lang="en-US" i="1" dirty="0"/>
              <a:t>In case of </a:t>
            </a:r>
            <a:r>
              <a:rPr lang="en-US" i="1" dirty="0" smtClean="0"/>
              <a:t>small/medium number </a:t>
            </a:r>
            <a:r>
              <a:rPr lang="en-US" i="1" dirty="0"/>
              <a:t>of </a:t>
            </a:r>
            <a:r>
              <a:rPr lang="en-US" i="1" dirty="0" smtClean="0"/>
              <a:t>components</a:t>
            </a:r>
            <a:endParaRPr lang="en-US" dirty="0" smtClean="0"/>
          </a:p>
          <a:p>
            <a:pPr marL="914400" lvl="1" indent="-514350">
              <a:buFont typeface="+mj-lt"/>
              <a:buAutoNum type="arabicPeriod"/>
            </a:pPr>
            <a:r>
              <a:rPr lang="en-US" dirty="0" smtClean="0"/>
              <a:t>Delegate events to external classes</a:t>
            </a:r>
          </a:p>
        </p:txBody>
      </p:sp>
    </p:spTree>
    <p:extLst>
      <p:ext uri="{BB962C8B-B14F-4D97-AF65-F5344CB8AC3E}">
        <p14:creationId xmlns:p14="http://schemas.microsoft.com/office/powerpoint/2010/main" val="35097672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events on their own</a:t>
            </a:r>
          </a:p>
        </p:txBody>
      </p:sp>
      <p:sp>
        <p:nvSpPr>
          <p:cNvPr id="3" name="Content Placeholder 2"/>
          <p:cNvSpPr>
            <a:spLocks noGrp="1"/>
          </p:cNvSpPr>
          <p:nvPr>
            <p:ph idx="1"/>
          </p:nvPr>
        </p:nvSpPr>
        <p:spPr/>
        <p:txBody>
          <a:bodyPr>
            <a:noAutofit/>
          </a:bodyPr>
          <a:lstStyle/>
          <a:p>
            <a:pPr marL="0" indent="0">
              <a:buNone/>
            </a:pPr>
            <a:r>
              <a:rPr lang="en-US" sz="1600" dirty="0" err="1" smtClean="0">
                <a:latin typeface="Consolas"/>
                <a:cs typeface="Consolas"/>
              </a:rPr>
              <a:t>JButton</a:t>
            </a:r>
            <a:r>
              <a:rPr lang="en-US" sz="1600" dirty="0" smtClean="0">
                <a:latin typeface="Consolas"/>
                <a:cs typeface="Consolas"/>
              </a:rPr>
              <a:t> </a:t>
            </a:r>
            <a:r>
              <a:rPr lang="en-US" sz="1600" dirty="0" err="1" smtClean="0">
                <a:latin typeface="Consolas"/>
                <a:cs typeface="Consolas"/>
              </a:rPr>
              <a:t>btn</a:t>
            </a:r>
            <a:r>
              <a:rPr lang="en-US" sz="1600" dirty="0" smtClean="0">
                <a:latin typeface="Consolas"/>
                <a:cs typeface="Consolas"/>
              </a:rPr>
              <a:t> = </a:t>
            </a:r>
            <a:r>
              <a:rPr lang="en-US" sz="1600" dirty="0">
                <a:latin typeface="Consolas"/>
                <a:cs typeface="Consolas"/>
              </a:rPr>
              <a:t>new </a:t>
            </a:r>
            <a:r>
              <a:rPr lang="en-US" sz="1600" dirty="0" err="1" smtClean="0">
                <a:latin typeface="Consolas"/>
                <a:cs typeface="Consolas"/>
              </a:rPr>
              <a:t>Jbutton</a:t>
            </a:r>
            <a:r>
              <a:rPr lang="en-US" sz="1600" dirty="0" smtClean="0">
                <a:latin typeface="Consolas"/>
                <a:cs typeface="Consolas"/>
              </a:rPr>
              <a:t>();</a:t>
            </a:r>
          </a:p>
          <a:p>
            <a:pPr marL="0" indent="0">
              <a:buNone/>
            </a:pPr>
            <a:r>
              <a:rPr lang="en-US" sz="1600" dirty="0" err="1" smtClean="0">
                <a:latin typeface="Consolas"/>
                <a:cs typeface="Consolas"/>
              </a:rPr>
              <a:t>btn.addActionListener</a:t>
            </a:r>
            <a:r>
              <a:rPr lang="en-US" sz="1600" dirty="0">
                <a:latin typeface="Consolas"/>
                <a:cs typeface="Consolas"/>
              </a:rPr>
              <a:t>(new </a:t>
            </a:r>
            <a:r>
              <a:rPr lang="en-US" sz="1600" dirty="0" err="1">
                <a:latin typeface="Consolas"/>
                <a:cs typeface="Consolas"/>
              </a:rPr>
              <a:t>ActionListener</a:t>
            </a:r>
            <a:r>
              <a:rPr lang="en-US" sz="1600" dirty="0">
                <a:latin typeface="Consolas"/>
                <a:cs typeface="Consolas"/>
              </a:rPr>
              <a:t>() </a:t>
            </a:r>
            <a:r>
              <a:rPr lang="en-US" sz="1600" dirty="0" smtClean="0">
                <a:latin typeface="Consolas"/>
                <a:cs typeface="Consolas"/>
              </a:rPr>
              <a:t>{</a:t>
            </a:r>
          </a:p>
          <a:p>
            <a:pPr marL="0" indent="0">
              <a:buNone/>
            </a:pPr>
            <a:r>
              <a:rPr lang="en-US" sz="1600" dirty="0">
                <a:latin typeface="Consolas"/>
                <a:cs typeface="Consolas"/>
              </a:rPr>
              <a:t>	</a:t>
            </a:r>
            <a:r>
              <a:rPr lang="en-US" sz="1600" dirty="0" smtClean="0">
                <a:latin typeface="Consolas"/>
                <a:cs typeface="Consolas"/>
              </a:rPr>
              <a:t>@</a:t>
            </a:r>
            <a:r>
              <a:rPr lang="en-US" sz="1600" dirty="0">
                <a:latin typeface="Consolas"/>
                <a:cs typeface="Consolas"/>
              </a:rPr>
              <a:t>Override</a:t>
            </a:r>
          </a:p>
          <a:p>
            <a:pPr marL="0" indent="0">
              <a:buNone/>
            </a:pPr>
            <a:r>
              <a:rPr lang="en-US" sz="1600" dirty="0">
                <a:latin typeface="Consolas"/>
                <a:cs typeface="Consolas"/>
              </a:rPr>
              <a:t>	</a:t>
            </a:r>
            <a:r>
              <a:rPr lang="en-US" sz="1600" dirty="0" smtClean="0">
                <a:latin typeface="Consolas"/>
                <a:cs typeface="Consolas"/>
              </a:rPr>
              <a:t>public </a:t>
            </a:r>
            <a:r>
              <a:rPr lang="en-US" sz="1600" dirty="0">
                <a:latin typeface="Consolas"/>
                <a:cs typeface="Consolas"/>
              </a:rPr>
              <a:t>void </a:t>
            </a:r>
            <a:r>
              <a:rPr lang="en-US" sz="1600" dirty="0" err="1">
                <a:latin typeface="Consolas"/>
                <a:cs typeface="Consolas"/>
              </a:rPr>
              <a:t>actionPerformed</a:t>
            </a:r>
            <a:r>
              <a:rPr lang="en-US" sz="1600" dirty="0">
                <a:latin typeface="Consolas"/>
                <a:cs typeface="Consolas"/>
              </a:rPr>
              <a:t>(</a:t>
            </a:r>
            <a:r>
              <a:rPr lang="en-US" sz="1600" dirty="0" err="1">
                <a:latin typeface="Consolas"/>
                <a:cs typeface="Consolas"/>
              </a:rPr>
              <a:t>ActionEvent</a:t>
            </a:r>
            <a:r>
              <a:rPr lang="en-US" sz="1600" dirty="0">
                <a:latin typeface="Consolas"/>
                <a:cs typeface="Consolas"/>
              </a:rPr>
              <a:t> e) </a:t>
            </a:r>
            <a:r>
              <a:rPr lang="en-US" sz="1600" dirty="0" smtClean="0">
                <a:latin typeface="Consolas"/>
                <a:cs typeface="Consolas"/>
              </a:rPr>
              <a:t>{</a:t>
            </a:r>
          </a:p>
          <a:p>
            <a:pPr marL="0" indent="0">
              <a:buNone/>
            </a:pPr>
            <a:r>
              <a:rPr lang="en-US" sz="1600" dirty="0" smtClean="0">
                <a:latin typeface="Consolas"/>
                <a:cs typeface="Consolas"/>
              </a:rPr>
              <a:t>	// do something</a:t>
            </a:r>
            <a:endParaRPr lang="en-US" sz="1600" dirty="0">
              <a:latin typeface="Consolas"/>
              <a:cs typeface="Consolas"/>
            </a:endParaRPr>
          </a:p>
          <a:p>
            <a:pPr marL="0" indent="0">
              <a:buNone/>
            </a:pPr>
            <a:r>
              <a:rPr lang="en-US" sz="1600" dirty="0" smtClean="0">
                <a:latin typeface="Consolas"/>
                <a:cs typeface="Consolas"/>
              </a:rPr>
              <a:t>}}</a:t>
            </a:r>
            <a:r>
              <a:rPr lang="en-US" sz="1600" dirty="0">
                <a:latin typeface="Consolas"/>
                <a:cs typeface="Consolas"/>
              </a:rPr>
              <a:t>)</a:t>
            </a:r>
            <a:r>
              <a:rPr lang="en-US" sz="1600" dirty="0" smtClean="0">
                <a:latin typeface="Consolas"/>
                <a:cs typeface="Consolas"/>
              </a:rPr>
              <a:t>;</a:t>
            </a:r>
            <a:endParaRPr lang="en-US" sz="1600" dirty="0">
              <a:latin typeface="Consolas"/>
              <a:cs typeface="Consolas"/>
            </a:endParaRPr>
          </a:p>
        </p:txBody>
      </p:sp>
    </p:spTree>
    <p:extLst>
      <p:ext uri="{BB962C8B-B14F-4D97-AF65-F5344CB8AC3E}">
        <p14:creationId xmlns:p14="http://schemas.microsoft.com/office/powerpoint/2010/main" val="3331571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a:t>
            </a:r>
            <a:r>
              <a:rPr lang="en-US" dirty="0" smtClean="0"/>
              <a:t>their container</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smtClean="0">
                <a:latin typeface="Consolas"/>
                <a:cs typeface="Consolas"/>
              </a:rPr>
              <a:t>class </a:t>
            </a:r>
            <a:r>
              <a:rPr lang="en-US" sz="1600" dirty="0" err="1">
                <a:latin typeface="Consolas"/>
                <a:cs typeface="Consolas"/>
              </a:rPr>
              <a:t>FrameWithEvents</a:t>
            </a:r>
            <a:r>
              <a:rPr lang="en-US" sz="1600" dirty="0">
                <a:latin typeface="Consolas"/>
                <a:cs typeface="Consolas"/>
              </a:rPr>
              <a:t> extends </a:t>
            </a:r>
            <a:r>
              <a:rPr lang="en-US" sz="1600" dirty="0" err="1">
                <a:latin typeface="Consolas"/>
                <a:cs typeface="Consolas"/>
              </a:rPr>
              <a:t>JFrame</a:t>
            </a:r>
            <a:r>
              <a:rPr lang="en-US" sz="1600" dirty="0">
                <a:latin typeface="Consolas"/>
                <a:cs typeface="Consolas"/>
              </a:rPr>
              <a:t> implements </a:t>
            </a:r>
            <a:r>
              <a:rPr lang="en-US" sz="1600" dirty="0" err="1">
                <a:latin typeface="Consolas"/>
                <a:cs typeface="Consolas"/>
              </a:rPr>
              <a:t>InterfaceWithEvents</a:t>
            </a:r>
            <a:r>
              <a:rPr lang="en-US" sz="1600" dirty="0">
                <a:latin typeface="Consolas"/>
                <a:cs typeface="Consolas"/>
              </a:rPr>
              <a:t> {</a:t>
            </a:r>
          </a:p>
          <a:p>
            <a:pPr marL="0" indent="0">
              <a:buNone/>
            </a:pPr>
            <a:r>
              <a:rPr lang="en-US" sz="1600" dirty="0" smtClean="0">
                <a:latin typeface="Consolas"/>
                <a:cs typeface="Consolas"/>
              </a:rPr>
              <a:t>	</a:t>
            </a:r>
            <a:r>
              <a:rPr lang="en-US" sz="1600" dirty="0" err="1" smtClean="0">
                <a:latin typeface="Consolas"/>
                <a:cs typeface="Consolas"/>
              </a:rPr>
              <a:t>JComponent</a:t>
            </a:r>
            <a:r>
              <a:rPr lang="en-US" sz="1600" dirty="0" smtClean="0">
                <a:latin typeface="Consolas"/>
                <a:cs typeface="Consolas"/>
              </a:rPr>
              <a:t> </a:t>
            </a:r>
            <a:r>
              <a:rPr lang="en-US" sz="1600" dirty="0" err="1">
                <a:latin typeface="Consolas"/>
                <a:cs typeface="Consolas"/>
              </a:rPr>
              <a:t>componentSourceofEvents</a:t>
            </a:r>
            <a:r>
              <a:rPr lang="en-US" sz="1600" dirty="0">
                <a:latin typeface="Consolas"/>
                <a:cs typeface="Consolas"/>
              </a:rPr>
              <a:t> = new </a:t>
            </a:r>
            <a:r>
              <a:rPr lang="en-US" sz="1600" dirty="0" err="1">
                <a:latin typeface="Consolas"/>
                <a:cs typeface="Consolas"/>
              </a:rPr>
              <a:t>JComponent</a:t>
            </a:r>
            <a:r>
              <a:rPr lang="en-US" sz="1600" dirty="0">
                <a:latin typeface="Consolas"/>
                <a:cs typeface="Consolas"/>
              </a:rPr>
              <a:t>();</a:t>
            </a:r>
          </a:p>
          <a:p>
            <a:pPr marL="0" indent="0">
              <a:buNone/>
            </a:pPr>
            <a:r>
              <a:rPr lang="en-US" sz="1600" dirty="0" smtClean="0">
                <a:latin typeface="Consolas"/>
                <a:cs typeface="Consolas"/>
              </a:rPr>
              <a:t>	</a:t>
            </a:r>
            <a:r>
              <a:rPr lang="en-US" sz="1600" dirty="0" err="1" smtClean="0">
                <a:latin typeface="Consolas"/>
                <a:cs typeface="Consolas"/>
              </a:rPr>
              <a:t>componentSourceOfEvents.addListener</a:t>
            </a:r>
            <a:r>
              <a:rPr lang="en-US" sz="1600" dirty="0">
                <a:latin typeface="Consolas"/>
                <a:cs typeface="Consolas"/>
              </a:rPr>
              <a:t>(this);</a:t>
            </a:r>
          </a:p>
          <a:p>
            <a:pPr marL="0" indent="0">
              <a:buNone/>
            </a:pPr>
            <a:r>
              <a:rPr lang="en-US" sz="1600" dirty="0" smtClean="0">
                <a:latin typeface="Consolas"/>
                <a:cs typeface="Consolas"/>
              </a:rPr>
              <a:t>	</a:t>
            </a:r>
          </a:p>
          <a:p>
            <a:pPr marL="0" indent="0">
              <a:buNone/>
            </a:pPr>
            <a:r>
              <a:rPr lang="en-US" sz="1600" dirty="0">
                <a:latin typeface="Consolas"/>
                <a:cs typeface="Consolas"/>
              </a:rPr>
              <a:t>	</a:t>
            </a:r>
            <a:r>
              <a:rPr lang="en-US" sz="1600" dirty="0" smtClean="0">
                <a:latin typeface="Consolas"/>
                <a:cs typeface="Consolas"/>
              </a:rPr>
              <a:t>void </a:t>
            </a:r>
            <a:r>
              <a:rPr lang="en-US" sz="1600" dirty="0" err="1">
                <a:latin typeface="Consolas"/>
                <a:cs typeface="Consolas"/>
              </a:rPr>
              <a:t>methodOfTheInterfaceWithEvents</a:t>
            </a:r>
            <a:r>
              <a:rPr lang="en-US" sz="1600" dirty="0">
                <a:latin typeface="Consolas"/>
                <a:cs typeface="Consolas"/>
              </a:rPr>
              <a:t>() {...}</a:t>
            </a:r>
          </a:p>
          <a:p>
            <a:pPr marL="0" indent="0">
              <a:buNone/>
            </a:pPr>
            <a:r>
              <a:rPr lang="en-US" sz="1600" dirty="0" smtClean="0">
                <a:latin typeface="Consolas"/>
                <a:cs typeface="Consolas"/>
              </a:rPr>
              <a:t>	void </a:t>
            </a:r>
            <a:r>
              <a:rPr lang="en-US" sz="1600" dirty="0" err="1">
                <a:latin typeface="Consolas"/>
                <a:cs typeface="Consolas"/>
              </a:rPr>
              <a:t>anotehrMethodOfTheInterfaceWithEvents</a:t>
            </a:r>
            <a:r>
              <a:rPr lang="en-US" sz="1600" dirty="0">
                <a:latin typeface="Consolas"/>
                <a:cs typeface="Consolas"/>
              </a:rPr>
              <a:t>() {...}</a:t>
            </a:r>
          </a:p>
          <a:p>
            <a:pPr marL="0" indent="0">
              <a:buNone/>
            </a:pPr>
            <a:r>
              <a:rPr lang="en-US" sz="1600" dirty="0" smtClean="0">
                <a:latin typeface="Consolas"/>
                <a:cs typeface="Consolas"/>
              </a:rPr>
              <a:t>} /</a:t>
            </a:r>
            <a:r>
              <a:rPr lang="en-US" sz="1600" dirty="0">
                <a:latin typeface="Consolas"/>
                <a:cs typeface="Consolas"/>
              </a:rPr>
              <a:t>/end class</a:t>
            </a:r>
          </a:p>
        </p:txBody>
      </p:sp>
    </p:spTree>
    <p:extLst>
      <p:ext uri="{BB962C8B-B14F-4D97-AF65-F5344CB8AC3E}">
        <p14:creationId xmlns:p14="http://schemas.microsoft.com/office/powerpoint/2010/main" val="20312533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external classes</a:t>
            </a:r>
          </a:p>
        </p:txBody>
      </p:sp>
      <p:sp>
        <p:nvSpPr>
          <p:cNvPr id="3" name="Content Placeholder 2"/>
          <p:cNvSpPr>
            <a:spLocks noGrp="1"/>
          </p:cNvSpPr>
          <p:nvPr>
            <p:ph idx="1"/>
          </p:nvPr>
        </p:nvSpPr>
        <p:spPr/>
        <p:txBody>
          <a:bodyPr>
            <a:noAutofit/>
          </a:bodyPr>
          <a:lstStyle/>
          <a:p>
            <a:pPr marL="0" lvl="1" indent="0">
              <a:buNone/>
            </a:pPr>
            <a:r>
              <a:rPr lang="en-US" sz="1800" dirty="0" smtClean="0">
                <a:latin typeface="Consolas"/>
                <a:cs typeface="Consolas"/>
              </a:rPr>
              <a:t>class </a:t>
            </a:r>
            <a:r>
              <a:rPr lang="en-US" sz="1800" dirty="0" err="1" smtClean="0">
                <a:latin typeface="Consolas"/>
                <a:cs typeface="Consolas"/>
              </a:rPr>
              <a:t>MyListener</a:t>
            </a:r>
            <a:r>
              <a:rPr lang="en-US" sz="1800" dirty="0" smtClean="0">
                <a:latin typeface="Consolas"/>
                <a:cs typeface="Consolas"/>
              </a:rPr>
              <a:t>  </a:t>
            </a:r>
            <a:r>
              <a:rPr lang="en-US" sz="1800" dirty="0">
                <a:latin typeface="Consolas"/>
                <a:cs typeface="Consolas"/>
              </a:rPr>
              <a:t>implements </a:t>
            </a:r>
            <a:r>
              <a:rPr lang="en-US" sz="1800" dirty="0" err="1">
                <a:latin typeface="Consolas"/>
                <a:cs typeface="Consolas"/>
              </a:rPr>
              <a:t>InterfaceWithEvents</a:t>
            </a:r>
            <a:r>
              <a:rPr lang="en-US" sz="1800" dirty="0">
                <a:latin typeface="Consolas"/>
                <a:cs typeface="Consolas"/>
              </a:rPr>
              <a:t> </a:t>
            </a:r>
            <a:r>
              <a:rPr lang="en-US" sz="1800" dirty="0" smtClean="0">
                <a:latin typeface="Consolas"/>
                <a:cs typeface="Consolas"/>
              </a:rPr>
              <a:t>{</a:t>
            </a:r>
          </a:p>
          <a:p>
            <a:pPr marL="0" indent="0">
              <a:buNone/>
            </a:pPr>
            <a:r>
              <a:rPr lang="en-US" sz="1800" dirty="0">
                <a:latin typeface="Consolas"/>
                <a:cs typeface="Consolas"/>
              </a:rPr>
              <a:t>	void </a:t>
            </a:r>
            <a:r>
              <a:rPr lang="en-US" sz="1800" dirty="0" err="1">
                <a:latin typeface="Consolas"/>
                <a:cs typeface="Consolas"/>
              </a:rPr>
              <a:t>methodOfTheInterfaceWithEvents</a:t>
            </a:r>
            <a:r>
              <a:rPr lang="en-US" sz="1800" dirty="0">
                <a:latin typeface="Consolas"/>
                <a:cs typeface="Consolas"/>
              </a:rPr>
              <a:t>() {...}</a:t>
            </a:r>
          </a:p>
          <a:p>
            <a:pPr marL="0" indent="0">
              <a:buNone/>
            </a:pPr>
            <a:r>
              <a:rPr lang="en-US" sz="1800" dirty="0">
                <a:latin typeface="Consolas"/>
                <a:cs typeface="Consolas"/>
              </a:rPr>
              <a:t>	void </a:t>
            </a:r>
            <a:r>
              <a:rPr lang="en-US" sz="1800" dirty="0" err="1">
                <a:latin typeface="Consolas"/>
                <a:cs typeface="Consolas"/>
              </a:rPr>
              <a:t>anotehrMethodOfTheInterfaceWithEvents</a:t>
            </a:r>
            <a:r>
              <a:rPr lang="en-US" sz="1800" dirty="0">
                <a:latin typeface="Consolas"/>
                <a:cs typeface="Consolas"/>
              </a:rPr>
              <a:t>() {...}</a:t>
            </a:r>
          </a:p>
          <a:p>
            <a:pPr marL="0" indent="0">
              <a:buNone/>
            </a:pPr>
            <a:r>
              <a:rPr lang="en-US" sz="1800" dirty="0">
                <a:latin typeface="Consolas"/>
                <a:cs typeface="Consolas"/>
              </a:rPr>
              <a:t>} //end class</a:t>
            </a:r>
          </a:p>
          <a:p>
            <a:pPr marL="0" lvl="1" indent="0">
              <a:buNone/>
            </a:pPr>
            <a:endParaRPr lang="en-US" sz="1800" dirty="0">
              <a:latin typeface="Consolas"/>
              <a:cs typeface="Consolas"/>
            </a:endParaRPr>
          </a:p>
          <a:p>
            <a:pPr marL="0" lvl="1" indent="0">
              <a:buNone/>
            </a:pPr>
            <a:endParaRPr lang="en-US" sz="1800" dirty="0">
              <a:latin typeface="Consolas"/>
              <a:cs typeface="Consolas"/>
            </a:endParaRPr>
          </a:p>
          <a:p>
            <a:pPr marL="0" indent="0">
              <a:buNone/>
            </a:pPr>
            <a:r>
              <a:rPr lang="en-US" sz="1800" dirty="0" smtClean="0">
                <a:latin typeface="Consolas"/>
                <a:cs typeface="Consolas"/>
              </a:rPr>
              <a:t>class Frame </a:t>
            </a:r>
            <a:r>
              <a:rPr lang="en-US" sz="1800" dirty="0">
                <a:latin typeface="Consolas"/>
                <a:cs typeface="Consolas"/>
              </a:rPr>
              <a:t>extends </a:t>
            </a:r>
            <a:r>
              <a:rPr lang="en-US" sz="1800" dirty="0" err="1" smtClean="0">
                <a:latin typeface="Consolas"/>
                <a:cs typeface="Consolas"/>
              </a:rPr>
              <a:t>JFrame</a:t>
            </a:r>
            <a:r>
              <a:rPr lang="en-US" sz="1800" dirty="0" smtClean="0">
                <a:latin typeface="Consolas"/>
                <a:cs typeface="Consolas"/>
              </a:rPr>
              <a:t> {</a:t>
            </a:r>
          </a:p>
          <a:p>
            <a:pPr marL="0" indent="0">
              <a:buNone/>
            </a:pPr>
            <a:r>
              <a:rPr lang="en-US" sz="1800" dirty="0">
                <a:latin typeface="Consolas"/>
                <a:cs typeface="Consolas"/>
              </a:rPr>
              <a:t>	</a:t>
            </a:r>
            <a:r>
              <a:rPr lang="en-US" sz="1800" dirty="0" err="1" smtClean="0">
                <a:latin typeface="Consolas"/>
                <a:cs typeface="Consolas"/>
              </a:rPr>
              <a:t>MyListener</a:t>
            </a:r>
            <a:r>
              <a:rPr lang="en-US" sz="1800" dirty="0" smtClean="0">
                <a:latin typeface="Consolas"/>
                <a:cs typeface="Consolas"/>
              </a:rPr>
              <a:t> listener = new </a:t>
            </a:r>
            <a:r>
              <a:rPr lang="en-US" sz="1800" dirty="0" err="1" smtClean="0">
                <a:latin typeface="Consolas"/>
                <a:cs typeface="Consolas"/>
              </a:rPr>
              <a:t>MyListener</a:t>
            </a:r>
            <a:r>
              <a:rPr lang="en-US" sz="1800" dirty="0" smtClean="0">
                <a:latin typeface="Consolas"/>
                <a:cs typeface="Consolas"/>
              </a:rPr>
              <a:t>();</a:t>
            </a:r>
            <a:endParaRPr lang="en-US" sz="1800" dirty="0">
              <a:latin typeface="Consolas"/>
              <a:cs typeface="Consolas"/>
            </a:endParaRPr>
          </a:p>
          <a:p>
            <a:pPr marL="0" indent="0">
              <a:buNone/>
            </a:pPr>
            <a:r>
              <a:rPr lang="en-US" sz="1800" dirty="0" smtClean="0">
                <a:latin typeface="Consolas"/>
                <a:cs typeface="Consolas"/>
              </a:rPr>
              <a:t>	</a:t>
            </a:r>
            <a:r>
              <a:rPr lang="en-US" sz="1800" dirty="0" err="1" smtClean="0">
                <a:latin typeface="Consolas"/>
                <a:cs typeface="Consolas"/>
              </a:rPr>
              <a:t>JComponent</a:t>
            </a:r>
            <a:r>
              <a:rPr lang="en-US" sz="1800" dirty="0" smtClean="0">
                <a:latin typeface="Consolas"/>
                <a:cs typeface="Consolas"/>
              </a:rPr>
              <a:t> </a:t>
            </a:r>
            <a:r>
              <a:rPr lang="en-US" sz="1800" dirty="0" err="1">
                <a:latin typeface="Consolas"/>
                <a:cs typeface="Consolas"/>
              </a:rPr>
              <a:t>componentSourceofEvents</a:t>
            </a:r>
            <a:r>
              <a:rPr lang="en-US" sz="1800" dirty="0">
                <a:latin typeface="Consolas"/>
                <a:cs typeface="Consolas"/>
              </a:rPr>
              <a:t> = new </a:t>
            </a:r>
            <a:r>
              <a:rPr lang="en-US" sz="1800" dirty="0" err="1">
                <a:latin typeface="Consolas"/>
                <a:cs typeface="Consolas"/>
              </a:rPr>
              <a:t>JComponent</a:t>
            </a:r>
            <a:r>
              <a:rPr lang="en-US" sz="1800" dirty="0">
                <a:latin typeface="Consolas"/>
                <a:cs typeface="Consolas"/>
              </a:rPr>
              <a:t>();</a:t>
            </a:r>
          </a:p>
          <a:p>
            <a:pPr marL="0" indent="0">
              <a:buNone/>
            </a:pPr>
            <a:r>
              <a:rPr lang="en-US" sz="1800" dirty="0" smtClean="0">
                <a:latin typeface="Consolas"/>
                <a:cs typeface="Consolas"/>
              </a:rPr>
              <a:t>	</a:t>
            </a:r>
            <a:r>
              <a:rPr lang="en-US" sz="1800" dirty="0" err="1" smtClean="0">
                <a:latin typeface="Consolas"/>
                <a:cs typeface="Consolas"/>
              </a:rPr>
              <a:t>componentSourceOfEvents.addListener</a:t>
            </a:r>
            <a:r>
              <a:rPr lang="en-US" sz="1800" dirty="0" smtClean="0">
                <a:latin typeface="Consolas"/>
                <a:cs typeface="Consolas"/>
              </a:rPr>
              <a:t>(listener)</a:t>
            </a:r>
            <a:r>
              <a:rPr lang="en-US" sz="1800" dirty="0">
                <a:latin typeface="Consolas"/>
                <a:cs typeface="Consolas"/>
              </a:rPr>
              <a:t>;</a:t>
            </a:r>
          </a:p>
          <a:p>
            <a:pPr marL="0" indent="0">
              <a:buNone/>
            </a:pPr>
            <a:r>
              <a:rPr lang="en-US" sz="1800" dirty="0" smtClean="0">
                <a:latin typeface="Consolas"/>
                <a:cs typeface="Consolas"/>
              </a:rPr>
              <a:t>} /</a:t>
            </a:r>
            <a:r>
              <a:rPr lang="en-US" sz="1800" dirty="0">
                <a:latin typeface="Consolas"/>
                <a:cs typeface="Consolas"/>
              </a:rPr>
              <a:t>/end class</a:t>
            </a:r>
          </a:p>
        </p:txBody>
      </p:sp>
    </p:spTree>
    <p:extLst>
      <p:ext uri="{BB962C8B-B14F-4D97-AF65-F5344CB8AC3E}">
        <p14:creationId xmlns:p14="http://schemas.microsoft.com/office/powerpoint/2010/main" val="17419300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sources</a:t>
            </a:r>
            <a:endParaRPr lang="en-US" dirty="0"/>
          </a:p>
        </p:txBody>
      </p:sp>
      <p:sp>
        <p:nvSpPr>
          <p:cNvPr id="3" name="Content Placeholder 2"/>
          <p:cNvSpPr>
            <a:spLocks noGrp="1"/>
          </p:cNvSpPr>
          <p:nvPr>
            <p:ph idx="1"/>
          </p:nvPr>
        </p:nvSpPr>
        <p:spPr/>
        <p:txBody>
          <a:bodyPr>
            <a:normAutofit/>
          </a:bodyPr>
          <a:lstStyle/>
          <a:p>
            <a:r>
              <a:rPr lang="en-US" sz="2400" dirty="0" err="1" smtClean="0"/>
              <a:t>getSource</a:t>
            </a:r>
            <a:r>
              <a:rPr lang="en-US" sz="2400" dirty="0" smtClean="0"/>
              <a:t>() and object references</a:t>
            </a:r>
          </a:p>
          <a:p>
            <a:pPr lvl="1"/>
            <a:r>
              <a:rPr lang="en-US" sz="2000" dirty="0" smtClean="0"/>
              <a:t>if (</a:t>
            </a:r>
            <a:r>
              <a:rPr lang="en-US" sz="2000" dirty="0" err="1" smtClean="0"/>
              <a:t>e.getSource</a:t>
            </a:r>
            <a:r>
              <a:rPr lang="en-US" sz="2000" dirty="0" smtClean="0"/>
              <a:t>() </a:t>
            </a:r>
            <a:r>
              <a:rPr lang="en-US" sz="2000" dirty="0"/>
              <a:t>== </a:t>
            </a:r>
            <a:r>
              <a:rPr lang="en-US" sz="2000" dirty="0" err="1"/>
              <a:t>b</a:t>
            </a:r>
            <a:r>
              <a:rPr lang="en-US" sz="2000" dirty="0" err="1" smtClean="0"/>
              <a:t>uttonSelfDestruction</a:t>
            </a:r>
            <a:r>
              <a:rPr lang="en-US" sz="2000" dirty="0" smtClean="0"/>
              <a:t> </a:t>
            </a:r>
            <a:r>
              <a:rPr lang="en-US" sz="2000" dirty="0"/>
              <a:t>) </a:t>
            </a:r>
            <a:r>
              <a:rPr lang="en-US" sz="2000" dirty="0" smtClean="0"/>
              <a:t>{}</a:t>
            </a:r>
            <a:endParaRPr lang="en-US" sz="2000" dirty="0"/>
          </a:p>
          <a:p>
            <a:endParaRPr lang="en-US" sz="2400" dirty="0" smtClean="0"/>
          </a:p>
          <a:p>
            <a:r>
              <a:rPr lang="en-US" sz="2400" dirty="0" err="1" smtClean="0"/>
              <a:t>getActionCommand</a:t>
            </a:r>
            <a:r>
              <a:rPr lang="en-US" sz="2400" dirty="0" smtClean="0"/>
              <a:t>() and custom strings</a:t>
            </a:r>
          </a:p>
          <a:p>
            <a:pPr lvl="1"/>
            <a:r>
              <a:rPr lang="en-US" sz="2000" dirty="0" smtClean="0"/>
              <a:t>If (</a:t>
            </a:r>
            <a:r>
              <a:rPr lang="en-US" sz="2000" dirty="0" err="1" smtClean="0"/>
              <a:t>e.getActionCommand</a:t>
            </a:r>
            <a:r>
              <a:rPr lang="en-US" sz="2000" dirty="0" smtClean="0"/>
              <a:t>() == “destroy”) {}</a:t>
            </a:r>
          </a:p>
          <a:p>
            <a:endParaRPr lang="en-US" sz="2400" dirty="0" smtClean="0"/>
          </a:p>
          <a:p>
            <a:r>
              <a:rPr lang="en-US" sz="2400" dirty="0" smtClean="0"/>
              <a:t>Event classes</a:t>
            </a:r>
          </a:p>
          <a:p>
            <a:pPr lvl="1"/>
            <a:r>
              <a:rPr lang="en-US" sz="2000" dirty="0" smtClean="0"/>
              <a:t>If (e </a:t>
            </a:r>
            <a:r>
              <a:rPr lang="en-US" sz="2000" dirty="0" err="1" smtClean="0"/>
              <a:t>instanceof</a:t>
            </a:r>
            <a:r>
              <a:rPr lang="en-US" sz="2000" dirty="0" smtClean="0"/>
              <a:t>(</a:t>
            </a:r>
            <a:r>
              <a:rPr lang="en-US" sz="2000" dirty="0" err="1" smtClean="0"/>
              <a:t>KeyEvent</a:t>
            </a:r>
            <a:r>
              <a:rPr lang="en-US" sz="2000" dirty="0" smtClean="0"/>
              <a:t>)) {}</a:t>
            </a:r>
          </a:p>
        </p:txBody>
      </p:sp>
    </p:spTree>
    <p:extLst>
      <p:ext uri="{BB962C8B-B14F-4D97-AF65-F5344CB8AC3E}">
        <p14:creationId xmlns:p14="http://schemas.microsoft.com/office/powerpoint/2010/main" val="26840220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Interfaces</a:t>
            </a:r>
            <a:endParaRPr lang="en-US" dirty="0"/>
          </a:p>
        </p:txBody>
      </p:sp>
      <p:sp>
        <p:nvSpPr>
          <p:cNvPr id="3" name="Content Placeholder 2"/>
          <p:cNvSpPr>
            <a:spLocks noGrp="1"/>
          </p:cNvSpPr>
          <p:nvPr>
            <p:ph idx="1"/>
          </p:nvPr>
        </p:nvSpPr>
        <p:spPr/>
        <p:txBody>
          <a:bodyPr>
            <a:normAutofit/>
          </a:bodyPr>
          <a:lstStyle/>
          <a:p>
            <a:r>
              <a:rPr lang="en-US" dirty="0" err="1" smtClean="0">
                <a:solidFill>
                  <a:srgbClr val="E46C0A"/>
                </a:solidFill>
              </a:rPr>
              <a:t>ActionListener</a:t>
            </a:r>
            <a:r>
              <a:rPr lang="en-US" dirty="0" smtClean="0">
                <a:solidFill>
                  <a:srgbClr val="E46C0A"/>
                </a:solidFill>
              </a:rPr>
              <a:t> </a:t>
            </a:r>
          </a:p>
          <a:p>
            <a:pPr lvl="1"/>
            <a:r>
              <a:rPr lang="en-US" dirty="0" smtClean="0"/>
              <a:t>void </a:t>
            </a:r>
            <a:r>
              <a:rPr lang="en-US" dirty="0" err="1"/>
              <a:t>actionPerformed</a:t>
            </a:r>
            <a:r>
              <a:rPr lang="en-US" dirty="0"/>
              <a:t> (</a:t>
            </a:r>
            <a:r>
              <a:rPr lang="en-US" dirty="0" err="1"/>
              <a:t>ActionEvent</a:t>
            </a:r>
            <a:r>
              <a:rPr lang="en-US" dirty="0"/>
              <a:t> </a:t>
            </a:r>
            <a:r>
              <a:rPr lang="en-US" dirty="0" err="1"/>
              <a:t>evt</a:t>
            </a:r>
            <a:r>
              <a:rPr lang="en-US" dirty="0"/>
              <a:t>)</a:t>
            </a:r>
          </a:p>
          <a:p>
            <a:r>
              <a:rPr lang="en-US" dirty="0" err="1" smtClean="0">
                <a:solidFill>
                  <a:srgbClr val="E46C0A"/>
                </a:solidFill>
              </a:rPr>
              <a:t>FocusListener</a:t>
            </a:r>
            <a:endParaRPr lang="en-US" dirty="0">
              <a:solidFill>
                <a:srgbClr val="E46C0A"/>
              </a:solidFill>
            </a:endParaRPr>
          </a:p>
          <a:p>
            <a:pPr lvl="1"/>
            <a:r>
              <a:rPr lang="en-US" dirty="0" smtClean="0"/>
              <a:t>void </a:t>
            </a:r>
            <a:r>
              <a:rPr lang="en-US" dirty="0" err="1"/>
              <a:t>focusGained</a:t>
            </a:r>
            <a:r>
              <a:rPr lang="en-US" dirty="0"/>
              <a:t> (</a:t>
            </a:r>
            <a:r>
              <a:rPr lang="en-US" dirty="0" err="1"/>
              <a:t>FocusEvent</a:t>
            </a:r>
            <a:r>
              <a:rPr lang="en-US" dirty="0"/>
              <a:t> </a:t>
            </a:r>
            <a:r>
              <a:rPr lang="en-US" dirty="0" err="1"/>
              <a:t>evt</a:t>
            </a:r>
            <a:r>
              <a:rPr lang="en-US" dirty="0" smtClean="0"/>
              <a:t>)</a:t>
            </a:r>
          </a:p>
          <a:p>
            <a:pPr lvl="1"/>
            <a:r>
              <a:rPr lang="en-US" dirty="0" smtClean="0"/>
              <a:t>void </a:t>
            </a:r>
            <a:r>
              <a:rPr lang="en-US" dirty="0" err="1"/>
              <a:t>focusLost</a:t>
            </a:r>
            <a:r>
              <a:rPr lang="en-US" dirty="0"/>
              <a:t> (</a:t>
            </a:r>
            <a:r>
              <a:rPr lang="en-US" dirty="0" err="1"/>
              <a:t>FocusEvent</a:t>
            </a:r>
            <a:r>
              <a:rPr lang="en-US" dirty="0"/>
              <a:t> </a:t>
            </a:r>
            <a:r>
              <a:rPr lang="en-US" dirty="0" err="1"/>
              <a:t>evt</a:t>
            </a:r>
            <a:r>
              <a:rPr lang="en-US" dirty="0"/>
              <a:t>)</a:t>
            </a:r>
          </a:p>
          <a:p>
            <a:r>
              <a:rPr lang="en-US" dirty="0" err="1" smtClean="0">
                <a:solidFill>
                  <a:srgbClr val="E46C0A"/>
                </a:solidFill>
              </a:rPr>
              <a:t>ItemListener</a:t>
            </a:r>
            <a:endParaRPr lang="en-US" dirty="0">
              <a:solidFill>
                <a:srgbClr val="E46C0A"/>
              </a:solidFill>
            </a:endParaRPr>
          </a:p>
          <a:p>
            <a:pPr lvl="1"/>
            <a:r>
              <a:rPr lang="en-US" dirty="0" smtClean="0"/>
              <a:t>void </a:t>
            </a:r>
            <a:r>
              <a:rPr lang="en-US" dirty="0" err="1"/>
              <a:t>itemStateChanged</a:t>
            </a:r>
            <a:r>
              <a:rPr lang="en-US" dirty="0"/>
              <a:t> (</a:t>
            </a:r>
            <a:r>
              <a:rPr lang="en-US" dirty="0" err="1"/>
              <a:t>ItemEvent</a:t>
            </a:r>
            <a:r>
              <a:rPr lang="en-US" dirty="0"/>
              <a:t> </a:t>
            </a:r>
            <a:r>
              <a:rPr lang="en-US" dirty="0" err="1"/>
              <a:t>evt</a:t>
            </a:r>
            <a:r>
              <a:rPr lang="en-US" dirty="0"/>
              <a:t>)</a:t>
            </a:r>
          </a:p>
        </p:txBody>
      </p:sp>
    </p:spTree>
    <p:extLst>
      <p:ext uri="{BB962C8B-B14F-4D97-AF65-F5344CB8AC3E}">
        <p14:creationId xmlns:p14="http://schemas.microsoft.com/office/powerpoint/2010/main" val="3149575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Interfaces</a:t>
            </a:r>
            <a:endParaRPr lang="en-US" dirty="0"/>
          </a:p>
        </p:txBody>
      </p:sp>
      <p:sp>
        <p:nvSpPr>
          <p:cNvPr id="3" name="Content Placeholder 2"/>
          <p:cNvSpPr>
            <a:spLocks noGrp="1"/>
          </p:cNvSpPr>
          <p:nvPr>
            <p:ph idx="1"/>
          </p:nvPr>
        </p:nvSpPr>
        <p:spPr/>
        <p:txBody>
          <a:bodyPr>
            <a:normAutofit lnSpcReduction="10000"/>
          </a:bodyPr>
          <a:lstStyle/>
          <a:p>
            <a:r>
              <a:rPr lang="en-US" dirty="0" err="1" smtClean="0">
                <a:solidFill>
                  <a:srgbClr val="E46C0A"/>
                </a:solidFill>
              </a:rPr>
              <a:t>MouseListener</a:t>
            </a:r>
            <a:r>
              <a:rPr lang="en-US" dirty="0" smtClean="0">
                <a:solidFill>
                  <a:srgbClr val="E46C0A"/>
                </a:solidFill>
              </a:rPr>
              <a:t> </a:t>
            </a:r>
          </a:p>
          <a:p>
            <a:pPr lvl="1"/>
            <a:r>
              <a:rPr lang="en-US" dirty="0" smtClean="0"/>
              <a:t>void </a:t>
            </a:r>
            <a:r>
              <a:rPr lang="en-US" dirty="0" err="1"/>
              <a:t>mouseClicked</a:t>
            </a:r>
            <a:r>
              <a:rPr lang="en-US" dirty="0"/>
              <a:t> (</a:t>
            </a:r>
            <a:r>
              <a:rPr lang="en-US" dirty="0" err="1"/>
              <a:t>MouseEvent</a:t>
            </a:r>
            <a:r>
              <a:rPr lang="en-US" dirty="0"/>
              <a:t> </a:t>
            </a:r>
            <a:r>
              <a:rPr lang="en-US" dirty="0" err="1"/>
              <a:t>evt</a:t>
            </a:r>
            <a:r>
              <a:rPr lang="en-US" dirty="0"/>
              <a:t>) </a:t>
            </a:r>
            <a:endParaRPr lang="en-US" dirty="0" smtClean="0"/>
          </a:p>
          <a:p>
            <a:pPr lvl="1"/>
            <a:r>
              <a:rPr lang="en-US" dirty="0" smtClean="0"/>
              <a:t>void </a:t>
            </a:r>
            <a:r>
              <a:rPr lang="en-US" dirty="0" err="1"/>
              <a:t>mouseEntered</a:t>
            </a:r>
            <a:r>
              <a:rPr lang="en-US" dirty="0"/>
              <a:t> (</a:t>
            </a:r>
            <a:r>
              <a:rPr lang="en-US" dirty="0" err="1"/>
              <a:t>MouseEvent</a:t>
            </a:r>
            <a:r>
              <a:rPr lang="en-US" dirty="0"/>
              <a:t> </a:t>
            </a:r>
            <a:r>
              <a:rPr lang="en-US" dirty="0" err="1"/>
              <a:t>evt</a:t>
            </a:r>
            <a:r>
              <a:rPr lang="en-US" dirty="0"/>
              <a:t>) </a:t>
            </a:r>
            <a:endParaRPr lang="en-US" dirty="0" smtClean="0"/>
          </a:p>
          <a:p>
            <a:pPr lvl="1"/>
            <a:r>
              <a:rPr lang="en-US" dirty="0" smtClean="0"/>
              <a:t>void </a:t>
            </a:r>
            <a:r>
              <a:rPr lang="en-US" dirty="0" err="1"/>
              <a:t>mouseExited</a:t>
            </a:r>
            <a:r>
              <a:rPr lang="en-US" dirty="0"/>
              <a:t> (</a:t>
            </a:r>
            <a:r>
              <a:rPr lang="en-US" dirty="0" err="1"/>
              <a:t>MouseEvent</a:t>
            </a:r>
            <a:r>
              <a:rPr lang="en-US" dirty="0"/>
              <a:t> </a:t>
            </a:r>
            <a:r>
              <a:rPr lang="en-US" dirty="0" err="1"/>
              <a:t>evt</a:t>
            </a:r>
            <a:r>
              <a:rPr lang="en-US" dirty="0"/>
              <a:t>) </a:t>
            </a:r>
            <a:endParaRPr lang="en-US" dirty="0" smtClean="0"/>
          </a:p>
          <a:p>
            <a:pPr lvl="1"/>
            <a:r>
              <a:rPr lang="en-US" dirty="0" smtClean="0"/>
              <a:t>void </a:t>
            </a:r>
            <a:r>
              <a:rPr lang="en-US" dirty="0" err="1"/>
              <a:t>mousePressed</a:t>
            </a:r>
            <a:r>
              <a:rPr lang="en-US" dirty="0"/>
              <a:t> (</a:t>
            </a:r>
            <a:r>
              <a:rPr lang="en-US" dirty="0" err="1"/>
              <a:t>MouseEvent</a:t>
            </a:r>
            <a:r>
              <a:rPr lang="en-US" dirty="0"/>
              <a:t> </a:t>
            </a:r>
            <a:r>
              <a:rPr lang="en-US" dirty="0" err="1"/>
              <a:t>evt</a:t>
            </a:r>
            <a:r>
              <a:rPr lang="en-US" dirty="0"/>
              <a:t>) </a:t>
            </a:r>
            <a:endParaRPr lang="en-US" dirty="0" smtClean="0"/>
          </a:p>
          <a:p>
            <a:pPr lvl="1"/>
            <a:r>
              <a:rPr lang="en-US" dirty="0" smtClean="0"/>
              <a:t>void </a:t>
            </a:r>
            <a:r>
              <a:rPr lang="en-US" dirty="0" err="1"/>
              <a:t>mouseReleased</a:t>
            </a:r>
            <a:r>
              <a:rPr lang="en-US" dirty="0"/>
              <a:t> (</a:t>
            </a:r>
            <a:r>
              <a:rPr lang="en-US" dirty="0" err="1"/>
              <a:t>MouseEvent</a:t>
            </a:r>
            <a:r>
              <a:rPr lang="en-US" dirty="0"/>
              <a:t> </a:t>
            </a:r>
            <a:r>
              <a:rPr lang="en-US" dirty="0" err="1"/>
              <a:t>evt</a:t>
            </a:r>
            <a:r>
              <a:rPr lang="en-US" dirty="0"/>
              <a:t>)</a:t>
            </a:r>
          </a:p>
          <a:p>
            <a:r>
              <a:rPr lang="en-US" dirty="0" err="1" smtClean="0">
                <a:solidFill>
                  <a:srgbClr val="E46C0A"/>
                </a:solidFill>
              </a:rPr>
              <a:t>MouseMotionListener</a:t>
            </a:r>
            <a:r>
              <a:rPr lang="en-US" dirty="0" smtClean="0">
                <a:solidFill>
                  <a:srgbClr val="E46C0A"/>
                </a:solidFill>
              </a:rPr>
              <a:t> </a:t>
            </a:r>
          </a:p>
          <a:p>
            <a:pPr lvl="1"/>
            <a:r>
              <a:rPr lang="en-US" dirty="0" smtClean="0"/>
              <a:t>void </a:t>
            </a:r>
            <a:r>
              <a:rPr lang="en-US" dirty="0" err="1"/>
              <a:t>mouseDragged</a:t>
            </a:r>
            <a:r>
              <a:rPr lang="en-US" dirty="0"/>
              <a:t> (</a:t>
            </a:r>
            <a:r>
              <a:rPr lang="en-US" dirty="0" err="1"/>
              <a:t>MouseEvent</a:t>
            </a:r>
            <a:r>
              <a:rPr lang="en-US" dirty="0"/>
              <a:t> </a:t>
            </a:r>
            <a:r>
              <a:rPr lang="en-US" dirty="0" err="1"/>
              <a:t>evt</a:t>
            </a:r>
            <a:r>
              <a:rPr lang="en-US" dirty="0"/>
              <a:t>)</a:t>
            </a:r>
          </a:p>
          <a:p>
            <a:pPr lvl="1"/>
            <a:r>
              <a:rPr lang="en-US" dirty="0"/>
              <a:t>void </a:t>
            </a:r>
            <a:r>
              <a:rPr lang="en-US" dirty="0" err="1"/>
              <a:t>mouseMoved</a:t>
            </a:r>
            <a:r>
              <a:rPr lang="en-US" dirty="0"/>
              <a:t> (</a:t>
            </a:r>
            <a:r>
              <a:rPr lang="en-US" dirty="0" err="1"/>
              <a:t>MouseEvent</a:t>
            </a:r>
            <a:r>
              <a:rPr lang="en-US" dirty="0"/>
              <a:t> </a:t>
            </a:r>
            <a:r>
              <a:rPr lang="en-US" dirty="0" err="1"/>
              <a:t>evt</a:t>
            </a:r>
            <a:r>
              <a:rPr lang="en-US" dirty="0"/>
              <a:t>)</a:t>
            </a:r>
          </a:p>
        </p:txBody>
      </p:sp>
    </p:spTree>
    <p:extLst>
      <p:ext uri="{BB962C8B-B14F-4D97-AF65-F5344CB8AC3E}">
        <p14:creationId xmlns:p14="http://schemas.microsoft.com/office/powerpoint/2010/main" val="4159569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hierarchy (Containers)</a:t>
            </a:r>
            <a:endParaRPr lang="en-US" dirty="0"/>
          </a:p>
        </p:txBody>
      </p:sp>
      <p:pic>
        <p:nvPicPr>
          <p:cNvPr id="4" name="Picture 3" descr="Screen Shot 2014-11-10 at 18.48.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968" y="1713497"/>
            <a:ext cx="7670800" cy="4406900"/>
          </a:xfrm>
          <a:prstGeom prst="rect">
            <a:avLst/>
          </a:prstGeom>
        </p:spPr>
      </p:pic>
    </p:spTree>
    <p:extLst>
      <p:ext uri="{BB962C8B-B14F-4D97-AF65-F5344CB8AC3E}">
        <p14:creationId xmlns:p14="http://schemas.microsoft.com/office/powerpoint/2010/main" val="18487601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Interfaces</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solidFill>
                  <a:srgbClr val="E46C0A"/>
                </a:solidFill>
              </a:rPr>
              <a:t>KeyListener</a:t>
            </a:r>
            <a:endParaRPr lang="en-US" dirty="0">
              <a:solidFill>
                <a:srgbClr val="E46C0A"/>
              </a:solidFill>
            </a:endParaRPr>
          </a:p>
          <a:p>
            <a:pPr lvl="1"/>
            <a:r>
              <a:rPr lang="en-US" dirty="0" smtClean="0"/>
              <a:t>void </a:t>
            </a:r>
            <a:r>
              <a:rPr lang="en-US" dirty="0" err="1"/>
              <a:t>keyPressed</a:t>
            </a:r>
            <a:r>
              <a:rPr lang="en-US" dirty="0"/>
              <a:t> (</a:t>
            </a:r>
            <a:r>
              <a:rPr lang="en-US" dirty="0" err="1"/>
              <a:t>KeyEvent</a:t>
            </a:r>
            <a:r>
              <a:rPr lang="en-US" dirty="0"/>
              <a:t> </a:t>
            </a:r>
            <a:r>
              <a:rPr lang="en-US" dirty="0" err="1"/>
              <a:t>evt</a:t>
            </a:r>
            <a:r>
              <a:rPr lang="en-US" dirty="0"/>
              <a:t>) </a:t>
            </a:r>
            <a:endParaRPr lang="en-US" dirty="0" smtClean="0"/>
          </a:p>
          <a:p>
            <a:pPr lvl="1"/>
            <a:r>
              <a:rPr lang="en-US" dirty="0" smtClean="0"/>
              <a:t>void </a:t>
            </a:r>
            <a:r>
              <a:rPr lang="en-US" dirty="0" err="1"/>
              <a:t>keyReleased</a:t>
            </a:r>
            <a:r>
              <a:rPr lang="en-US" dirty="0"/>
              <a:t>(</a:t>
            </a:r>
            <a:r>
              <a:rPr lang="en-US" dirty="0" err="1"/>
              <a:t>KeyEvent</a:t>
            </a:r>
            <a:r>
              <a:rPr lang="en-US" dirty="0"/>
              <a:t> </a:t>
            </a:r>
            <a:r>
              <a:rPr lang="en-US" dirty="0" err="1"/>
              <a:t>evt</a:t>
            </a:r>
            <a:r>
              <a:rPr lang="en-US" dirty="0"/>
              <a:t>) </a:t>
            </a:r>
            <a:endParaRPr lang="en-US" dirty="0" smtClean="0"/>
          </a:p>
          <a:p>
            <a:pPr lvl="1"/>
            <a:r>
              <a:rPr lang="en-US" dirty="0" smtClean="0"/>
              <a:t>void </a:t>
            </a:r>
            <a:r>
              <a:rPr lang="en-US" dirty="0" err="1"/>
              <a:t>keyTyped</a:t>
            </a:r>
            <a:r>
              <a:rPr lang="en-US" dirty="0"/>
              <a:t>(</a:t>
            </a:r>
            <a:r>
              <a:rPr lang="en-US" dirty="0" err="1"/>
              <a:t>KeyEvent</a:t>
            </a:r>
            <a:r>
              <a:rPr lang="en-US" dirty="0"/>
              <a:t> </a:t>
            </a:r>
            <a:r>
              <a:rPr lang="en-US" dirty="0" err="1"/>
              <a:t>evt</a:t>
            </a:r>
            <a:r>
              <a:rPr lang="en-US" dirty="0"/>
              <a:t>)</a:t>
            </a:r>
          </a:p>
          <a:p>
            <a:r>
              <a:rPr lang="en-US" dirty="0" err="1" smtClean="0">
                <a:solidFill>
                  <a:srgbClr val="E46C0A"/>
                </a:solidFill>
              </a:rPr>
              <a:t>WindowListener</a:t>
            </a:r>
            <a:endParaRPr lang="en-US" dirty="0" smtClean="0">
              <a:solidFill>
                <a:srgbClr val="E46C0A"/>
              </a:solidFill>
            </a:endParaRPr>
          </a:p>
          <a:p>
            <a:pPr lvl="1"/>
            <a:r>
              <a:rPr lang="en-US" dirty="0" smtClean="0"/>
              <a:t>void </a:t>
            </a:r>
            <a:r>
              <a:rPr lang="en-US" dirty="0" err="1"/>
              <a:t>windowActivated</a:t>
            </a:r>
            <a:r>
              <a:rPr lang="en-US" dirty="0"/>
              <a:t>(</a:t>
            </a:r>
            <a:r>
              <a:rPr lang="en-US" dirty="0" err="1"/>
              <a:t>WindowEvent</a:t>
            </a:r>
            <a:r>
              <a:rPr lang="en-US" dirty="0"/>
              <a:t> </a:t>
            </a:r>
            <a:r>
              <a:rPr lang="en-US" dirty="0" err="1"/>
              <a:t>evt</a:t>
            </a:r>
            <a:r>
              <a:rPr lang="en-US" dirty="0"/>
              <a:t>) </a:t>
            </a:r>
            <a:endParaRPr lang="en-US" dirty="0" smtClean="0"/>
          </a:p>
          <a:p>
            <a:pPr lvl="1"/>
            <a:r>
              <a:rPr lang="en-US" dirty="0" smtClean="0"/>
              <a:t>void </a:t>
            </a:r>
            <a:r>
              <a:rPr lang="en-US" dirty="0" err="1"/>
              <a:t>windowClosed</a:t>
            </a:r>
            <a:r>
              <a:rPr lang="en-US" dirty="0"/>
              <a:t> (</a:t>
            </a:r>
            <a:r>
              <a:rPr lang="en-US" dirty="0" err="1" smtClean="0"/>
              <a:t>WindowEvent</a:t>
            </a:r>
            <a:r>
              <a:rPr lang="en-US" dirty="0" smtClean="0"/>
              <a:t> </a:t>
            </a:r>
            <a:r>
              <a:rPr lang="en-US" dirty="0" err="1" smtClean="0"/>
              <a:t>evt</a:t>
            </a:r>
            <a:r>
              <a:rPr lang="en-US" dirty="0"/>
              <a:t>)</a:t>
            </a:r>
          </a:p>
          <a:p>
            <a:pPr lvl="1"/>
            <a:r>
              <a:rPr lang="en-US" dirty="0"/>
              <a:t>void </a:t>
            </a:r>
            <a:r>
              <a:rPr lang="en-US" dirty="0" err="1"/>
              <a:t>windowClosing</a:t>
            </a:r>
            <a:r>
              <a:rPr lang="en-US" dirty="0"/>
              <a:t> (</a:t>
            </a:r>
            <a:r>
              <a:rPr lang="en-US" dirty="0" err="1"/>
              <a:t>WindowEvent</a:t>
            </a:r>
            <a:r>
              <a:rPr lang="en-US" dirty="0"/>
              <a:t> </a:t>
            </a:r>
            <a:r>
              <a:rPr lang="en-US" dirty="0" err="1"/>
              <a:t>evt</a:t>
            </a:r>
            <a:r>
              <a:rPr lang="en-US" dirty="0"/>
              <a:t>) </a:t>
            </a:r>
            <a:endParaRPr lang="en-US" dirty="0" smtClean="0"/>
          </a:p>
          <a:p>
            <a:pPr lvl="1"/>
            <a:r>
              <a:rPr lang="en-US" dirty="0" smtClean="0"/>
              <a:t>void </a:t>
            </a:r>
            <a:r>
              <a:rPr lang="en-US" dirty="0" err="1"/>
              <a:t>windowDeactivated</a:t>
            </a:r>
            <a:r>
              <a:rPr lang="en-US" dirty="0"/>
              <a:t> (</a:t>
            </a:r>
            <a:r>
              <a:rPr lang="en-US" dirty="0" err="1"/>
              <a:t>WindowEvent</a:t>
            </a:r>
            <a:r>
              <a:rPr lang="en-US" dirty="0"/>
              <a:t> </a:t>
            </a:r>
            <a:r>
              <a:rPr lang="en-US" dirty="0" err="1"/>
              <a:t>evt</a:t>
            </a:r>
            <a:r>
              <a:rPr lang="en-US" dirty="0"/>
              <a:t>) </a:t>
            </a:r>
            <a:endParaRPr lang="en-US" dirty="0" smtClean="0"/>
          </a:p>
          <a:p>
            <a:pPr lvl="1"/>
            <a:r>
              <a:rPr lang="en-US" dirty="0" smtClean="0"/>
              <a:t>void </a:t>
            </a:r>
            <a:r>
              <a:rPr lang="en-US" dirty="0" err="1"/>
              <a:t>windowDeiconified</a:t>
            </a:r>
            <a:r>
              <a:rPr lang="en-US" dirty="0"/>
              <a:t> (</a:t>
            </a:r>
            <a:r>
              <a:rPr lang="en-US" dirty="0" err="1"/>
              <a:t>WindowEvent</a:t>
            </a:r>
            <a:r>
              <a:rPr lang="en-US" dirty="0"/>
              <a:t> </a:t>
            </a:r>
            <a:r>
              <a:rPr lang="en-US" dirty="0" err="1"/>
              <a:t>evt</a:t>
            </a:r>
            <a:r>
              <a:rPr lang="en-US" dirty="0"/>
              <a:t>) </a:t>
            </a:r>
            <a:endParaRPr lang="en-US" dirty="0" smtClean="0"/>
          </a:p>
          <a:p>
            <a:pPr lvl="1"/>
            <a:r>
              <a:rPr lang="en-US" dirty="0" smtClean="0"/>
              <a:t>void </a:t>
            </a:r>
            <a:r>
              <a:rPr lang="en-US" dirty="0" err="1"/>
              <a:t>windowIconified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windowOpened</a:t>
            </a:r>
            <a:r>
              <a:rPr lang="en-US" dirty="0"/>
              <a:t> (</a:t>
            </a:r>
            <a:r>
              <a:rPr lang="en-US" dirty="0" err="1"/>
              <a:t>WindowEvent</a:t>
            </a:r>
            <a:r>
              <a:rPr lang="en-US" dirty="0"/>
              <a:t> </a:t>
            </a:r>
            <a:r>
              <a:rPr lang="en-US" dirty="0" err="1"/>
              <a:t>evt</a:t>
            </a:r>
            <a:r>
              <a:rPr lang="en-US" dirty="0"/>
              <a:t>)</a:t>
            </a:r>
          </a:p>
        </p:txBody>
      </p:sp>
    </p:spTree>
    <p:extLst>
      <p:ext uri="{BB962C8B-B14F-4D97-AF65-F5344CB8AC3E}">
        <p14:creationId xmlns:p14="http://schemas.microsoft.com/office/powerpoint/2010/main" val="82033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smtClean="0"/>
              <a:t>hierarchy (Components)</a:t>
            </a:r>
            <a:endParaRPr lang="en-US" dirty="0"/>
          </a:p>
        </p:txBody>
      </p:sp>
      <p:pic>
        <p:nvPicPr>
          <p:cNvPr id="4" name="Picture 3" descr="Screen Shot 2014-11-10 at 18.49.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374" y="1564097"/>
            <a:ext cx="6884738" cy="4572016"/>
          </a:xfrm>
          <a:prstGeom prst="rect">
            <a:avLst/>
          </a:prstGeom>
        </p:spPr>
      </p:pic>
    </p:spTree>
    <p:extLst>
      <p:ext uri="{BB962C8B-B14F-4D97-AF65-F5344CB8AC3E}">
        <p14:creationId xmlns:p14="http://schemas.microsoft.com/office/powerpoint/2010/main" val="312501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Programming</a:t>
            </a:r>
            <a:endParaRPr lang="en-US" dirty="0"/>
          </a:p>
        </p:txBody>
      </p:sp>
      <p:sp>
        <p:nvSpPr>
          <p:cNvPr id="3" name="Content Placeholder 2"/>
          <p:cNvSpPr>
            <a:spLocks noGrp="1"/>
          </p:cNvSpPr>
          <p:nvPr>
            <p:ph idx="1"/>
          </p:nvPr>
        </p:nvSpPr>
        <p:spPr/>
        <p:txBody>
          <a:bodyPr>
            <a:normAutofit/>
          </a:bodyPr>
          <a:lstStyle/>
          <a:p>
            <a:r>
              <a:rPr lang="en-US" sz="2400" dirty="0"/>
              <a:t>Set a Look &amp; Feel (= Style) </a:t>
            </a:r>
          </a:p>
          <a:p>
            <a:pPr lvl="1">
              <a:buFont typeface="Arial"/>
              <a:buChar char="•"/>
            </a:pPr>
            <a:r>
              <a:rPr lang="en-US" sz="2000" dirty="0"/>
              <a:t>Microsoft Windows, Mac, Java </a:t>
            </a:r>
            <a:r>
              <a:rPr lang="en-US" sz="2000" dirty="0" smtClean="0"/>
              <a:t>Metal</a:t>
            </a:r>
          </a:p>
          <a:p>
            <a:r>
              <a:rPr lang="en-US" sz="2400" dirty="0" smtClean="0"/>
              <a:t>Define </a:t>
            </a:r>
            <a:r>
              <a:rPr lang="en-US" sz="2400" dirty="0"/>
              <a:t>one (or more) </a:t>
            </a:r>
            <a:r>
              <a:rPr lang="en-US" sz="2400" dirty="0" smtClean="0"/>
              <a:t>top-level container</a:t>
            </a:r>
          </a:p>
          <a:p>
            <a:pPr lvl="1">
              <a:buFont typeface="Arial"/>
              <a:buChar char="•"/>
            </a:pPr>
            <a:r>
              <a:rPr lang="en-US" sz="2000" b="1" dirty="0" err="1" smtClean="0"/>
              <a:t>JFrame</a:t>
            </a:r>
            <a:r>
              <a:rPr lang="en-US" sz="2000" dirty="0" smtClean="0"/>
              <a:t>, </a:t>
            </a:r>
            <a:r>
              <a:rPr lang="en-US" sz="2000" dirty="0" err="1" smtClean="0"/>
              <a:t>JDialog</a:t>
            </a:r>
            <a:r>
              <a:rPr lang="en-US" sz="2000" dirty="0" smtClean="0"/>
              <a:t>, </a:t>
            </a:r>
            <a:r>
              <a:rPr lang="en-US" sz="2000" dirty="0" err="1" smtClean="0"/>
              <a:t>JApplet</a:t>
            </a:r>
            <a:endParaRPr lang="en-US" sz="2000" dirty="0"/>
          </a:p>
          <a:p>
            <a:r>
              <a:rPr lang="en-US" sz="2400" dirty="0" smtClean="0"/>
              <a:t>Add </a:t>
            </a:r>
            <a:r>
              <a:rPr lang="en-US" sz="2400" dirty="0"/>
              <a:t>components to the </a:t>
            </a:r>
            <a:r>
              <a:rPr lang="en-US" sz="2400" dirty="0" smtClean="0"/>
              <a:t>containers</a:t>
            </a:r>
            <a:endParaRPr lang="en-US" sz="2400" dirty="0"/>
          </a:p>
          <a:p>
            <a:pPr lvl="1">
              <a:buFont typeface="Arial"/>
              <a:buChar char="•"/>
            </a:pPr>
            <a:r>
              <a:rPr lang="en-US" sz="2000" dirty="0" err="1" smtClean="0"/>
              <a:t>JButton</a:t>
            </a:r>
            <a:r>
              <a:rPr lang="en-US" sz="2000" dirty="0" smtClean="0"/>
              <a:t>, </a:t>
            </a:r>
            <a:r>
              <a:rPr lang="en-US" sz="2000" dirty="0" err="1" smtClean="0"/>
              <a:t>JComboBox</a:t>
            </a:r>
            <a:r>
              <a:rPr lang="en-US" sz="2000" dirty="0" smtClean="0"/>
              <a:t>, </a:t>
            </a:r>
            <a:r>
              <a:rPr lang="en-US" sz="2000" dirty="0" err="1" smtClean="0"/>
              <a:t>JSlider</a:t>
            </a:r>
            <a:r>
              <a:rPr lang="en-US" sz="2000" dirty="0" smtClean="0"/>
              <a:t>, …</a:t>
            </a:r>
            <a:endParaRPr lang="en-US" sz="2000" dirty="0"/>
          </a:p>
          <a:p>
            <a:r>
              <a:rPr lang="en-US" sz="2400" dirty="0"/>
              <a:t>Add </a:t>
            </a:r>
            <a:r>
              <a:rPr lang="en-US" sz="2400" dirty="0" smtClean="0"/>
              <a:t>secondary containers</a:t>
            </a:r>
            <a:endParaRPr lang="en-US" sz="2400" dirty="0"/>
          </a:p>
          <a:p>
            <a:endParaRPr lang="en-US" sz="2400" dirty="0"/>
          </a:p>
          <a:p>
            <a:endParaRPr lang="en-US" sz="2400" dirty="0"/>
          </a:p>
        </p:txBody>
      </p:sp>
      <p:graphicFrame>
        <p:nvGraphicFramePr>
          <p:cNvPr id="4" name="Diagram 3"/>
          <p:cNvGraphicFramePr/>
          <p:nvPr>
            <p:extLst>
              <p:ext uri="{D42A27DB-BD31-4B8C-83A1-F6EECF244321}">
                <p14:modId xmlns:p14="http://schemas.microsoft.com/office/powerpoint/2010/main" val="2593368357"/>
              </p:ext>
            </p:extLst>
          </p:nvPr>
        </p:nvGraphicFramePr>
        <p:xfrm>
          <a:off x="4067003" y="3445043"/>
          <a:ext cx="5076998" cy="3947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25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&amp; Feel</a:t>
            </a:r>
          </a:p>
        </p:txBody>
      </p:sp>
      <p:pic>
        <p:nvPicPr>
          <p:cNvPr id="3" name="Picture 2" descr="Screen Shot 2017-04-18 at 18.14.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899" y="1840792"/>
            <a:ext cx="4781550" cy="3073400"/>
          </a:xfrm>
          <a:prstGeom prst="rect">
            <a:avLst/>
          </a:prstGeom>
        </p:spPr>
      </p:pic>
      <p:pic>
        <p:nvPicPr>
          <p:cNvPr id="5" name="Picture 4" descr="Screen Shot 2017-04-18 at 18.14.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5155" y="3429038"/>
            <a:ext cx="4794250" cy="3340100"/>
          </a:xfrm>
          <a:prstGeom prst="rect">
            <a:avLst/>
          </a:prstGeom>
        </p:spPr>
      </p:pic>
      <p:pic>
        <p:nvPicPr>
          <p:cNvPr id="4" name="Picture 3" descr="Screen Shot 2017-04-18 at 18.14.4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3684" y="1615368"/>
            <a:ext cx="4775200" cy="3524250"/>
          </a:xfrm>
          <a:prstGeom prst="rect">
            <a:avLst/>
          </a:prstGeom>
        </p:spPr>
      </p:pic>
    </p:spTree>
    <p:extLst>
      <p:ext uri="{BB962C8B-B14F-4D97-AF65-F5344CB8AC3E}">
        <p14:creationId xmlns:p14="http://schemas.microsoft.com/office/powerpoint/2010/main" val="964132870"/>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926</TotalTime>
  <Words>1790</Words>
  <Application>Microsoft Macintosh PowerPoint</Application>
  <PresentationFormat>On-screen Show (4:3)</PresentationFormat>
  <Paragraphs>347</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ING</vt:lpstr>
      <vt:lpstr>Java Swing</vt:lpstr>
      <vt:lpstr>Software Design</vt:lpstr>
      <vt:lpstr>Package java.awt.*</vt:lpstr>
      <vt:lpstr>Package javax.swing.*</vt:lpstr>
      <vt:lpstr>Containers and components</vt:lpstr>
      <vt:lpstr>Class hierarchy (Containers)</vt:lpstr>
      <vt:lpstr>Class hierarchy (Components)</vt:lpstr>
      <vt:lpstr>Graphical Programming</vt:lpstr>
      <vt:lpstr>Look &amp; Feel</vt:lpstr>
      <vt:lpstr>Look &amp; Feel</vt:lpstr>
      <vt:lpstr>Top-level container: JFrame</vt:lpstr>
      <vt:lpstr>Top-level container: JDialog</vt:lpstr>
      <vt:lpstr>Top-level container: JApplet (deprecated)</vt:lpstr>
      <vt:lpstr>Components, a visual guide</vt:lpstr>
      <vt:lpstr>Components, a visual guide</vt:lpstr>
      <vt:lpstr>Components, a visual guide</vt:lpstr>
      <vt:lpstr>Components, a visual guide</vt:lpstr>
      <vt:lpstr>A complete example</vt:lpstr>
      <vt:lpstr>JFrame basic methods</vt:lpstr>
      <vt:lpstr>Running it!</vt:lpstr>
      <vt:lpstr>JFrame MenuBar</vt:lpstr>
      <vt:lpstr>JFrame MenuBar</vt:lpstr>
      <vt:lpstr>JDialog</vt:lpstr>
      <vt:lpstr>JDialog</vt:lpstr>
      <vt:lpstr>How to make Dialogs</vt:lpstr>
      <vt:lpstr>JOptionPane.showMessageDialog()</vt:lpstr>
      <vt:lpstr>JOptionPane.showOptionDialog()</vt:lpstr>
      <vt:lpstr>JOptionPane.showConfirmationDialog()</vt:lpstr>
      <vt:lpstr>JOptionPane.showInputDialog()</vt:lpstr>
      <vt:lpstr>JFileChooser</vt:lpstr>
      <vt:lpstr>JColorChooser</vt:lpstr>
      <vt:lpstr>What is a layout?</vt:lpstr>
      <vt:lpstr>Layout Manager</vt:lpstr>
      <vt:lpstr>Layout Manager - FlowLayout</vt:lpstr>
      <vt:lpstr>Layout Manager - FlowLayout</vt:lpstr>
      <vt:lpstr>Layout Manager - BorderLayout</vt:lpstr>
      <vt:lpstr>Layout Manager - BorderLayout</vt:lpstr>
      <vt:lpstr>Layout Manager - GridLayout</vt:lpstr>
      <vt:lpstr>Layout Manager - GridLayout</vt:lpstr>
      <vt:lpstr>Layout Manager - GridBagLayout</vt:lpstr>
      <vt:lpstr>Layout Manager - GridBagLayout</vt:lpstr>
      <vt:lpstr>Layout Manager - CardLayout</vt:lpstr>
      <vt:lpstr>Java Swing Events</vt:lpstr>
      <vt:lpstr>EventObject</vt:lpstr>
      <vt:lpstr>Event Delegation Model</vt:lpstr>
      <vt:lpstr>Event Delegation Model</vt:lpstr>
      <vt:lpstr>Example</vt:lpstr>
      <vt:lpstr>Event Delegation Model</vt:lpstr>
      <vt:lpstr>“selection” and “activation”</vt:lpstr>
      <vt:lpstr>A complete example</vt:lpstr>
      <vt:lpstr>A complete example</vt:lpstr>
      <vt:lpstr>How to manage events in Java</vt:lpstr>
      <vt:lpstr>How to manage events in Java</vt:lpstr>
      <vt:lpstr>Handle events on their own</vt:lpstr>
      <vt:lpstr>Delegate events to their container</vt:lpstr>
      <vt:lpstr>Delegate events to external classes</vt:lpstr>
      <vt:lpstr>Dealing with multiple sources</vt:lpstr>
      <vt:lpstr>Event Interfaces</vt:lpstr>
      <vt:lpstr>Event Interfaces</vt:lpstr>
      <vt:lpstr>Event Interfaces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Swing</dc:title>
  <dc:creator>Nicola Bicocchi</dc:creator>
  <cp:lastModifiedBy>Nicola Bicocchi</cp:lastModifiedBy>
  <cp:revision>66</cp:revision>
  <dcterms:created xsi:type="dcterms:W3CDTF">2014-11-10T17:10:18Z</dcterms:created>
  <dcterms:modified xsi:type="dcterms:W3CDTF">2018-05-07T09:00:58Z</dcterms:modified>
</cp:coreProperties>
</file>