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6" r:id="rId3"/>
    <p:sldId id="297" r:id="rId4"/>
    <p:sldId id="298" r:id="rId5"/>
    <p:sldId id="319" r:id="rId6"/>
    <p:sldId id="299" r:id="rId7"/>
    <p:sldId id="318" r:id="rId8"/>
    <p:sldId id="335" r:id="rId9"/>
    <p:sldId id="302" r:id="rId10"/>
    <p:sldId id="316" r:id="rId11"/>
    <p:sldId id="300" r:id="rId12"/>
    <p:sldId id="306" r:id="rId13"/>
    <p:sldId id="305" r:id="rId14"/>
    <p:sldId id="304" r:id="rId15"/>
    <p:sldId id="320" r:id="rId16"/>
    <p:sldId id="322" r:id="rId17"/>
    <p:sldId id="307" r:id="rId18"/>
    <p:sldId id="333" r:id="rId19"/>
    <p:sldId id="332" r:id="rId20"/>
    <p:sldId id="314" r:id="rId21"/>
    <p:sldId id="325" r:id="rId22"/>
    <p:sldId id="329" r:id="rId23"/>
    <p:sldId id="323" r:id="rId24"/>
    <p:sldId id="324" r:id="rId25"/>
    <p:sldId id="328" r:id="rId26"/>
    <p:sldId id="327" r:id="rId27"/>
    <p:sldId id="330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I/O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and Writer</a:t>
            </a:r>
            <a:endParaRPr lang="en-US" dirty="0"/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66" b="-24866"/>
          <a:stretch>
            <a:fillRect/>
          </a:stretch>
        </p:blipFill>
        <p:spPr>
          <a:xfrm>
            <a:off x="457200" y="960439"/>
            <a:ext cx="6451473" cy="3548062"/>
          </a:xfrm>
        </p:spPr>
      </p:pic>
      <p:pic>
        <p:nvPicPr>
          <p:cNvPr id="6" name="Content Placeholder 3" descr="Screen Shot 2016-03-05 at 14.04.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98" b="7519"/>
          <a:stretch/>
        </p:blipFill>
        <p:spPr>
          <a:xfrm>
            <a:off x="2242731" y="3632201"/>
            <a:ext cx="6710769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/>
              <a:t> and </a:t>
            </a:r>
            <a:r>
              <a:rPr lang="en-US" dirty="0" err="1" smtClean="0"/>
              <a:t>OutputStream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0" b="-8980"/>
          <a:stretch>
            <a:fillRect/>
          </a:stretch>
        </p:blipFill>
        <p:spPr>
          <a:xfrm>
            <a:off x="457200" y="1257301"/>
            <a:ext cx="6273800" cy="3450348"/>
          </a:xfrm>
        </p:spPr>
      </p:pic>
      <p:pic>
        <p:nvPicPr>
          <p:cNvPr id="4" name="Content Placeholder 4" descr="Screen Shot 2016-03-05 at 14.04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99" b="-32899"/>
          <a:stretch>
            <a:fillRect/>
          </a:stretch>
        </p:blipFill>
        <p:spPr>
          <a:xfrm>
            <a:off x="1651000" y="3653743"/>
            <a:ext cx="7035800" cy="3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of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FileReader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FileWriter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 from file</a:t>
            </a:r>
          </a:p>
          <a:p>
            <a:r>
              <a:rPr lang="en-US" dirty="0" err="1">
                <a:solidFill>
                  <a:srgbClr val="E46C0A"/>
                </a:solidFill>
              </a:rPr>
              <a:t>FileInputStream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FileOutputStream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 from file</a:t>
            </a:r>
          </a:p>
          <a:p>
            <a:r>
              <a:rPr lang="en-US" dirty="0">
                <a:solidFill>
                  <a:srgbClr val="E46C0A"/>
                </a:solidFill>
              </a:rPr>
              <a:t>File</a:t>
            </a:r>
          </a:p>
          <a:p>
            <a:pPr lvl="1"/>
            <a:r>
              <a:rPr lang="en-US" dirty="0"/>
              <a:t>handles filename and pathname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of </a:t>
            </a:r>
            <a:r>
              <a:rPr lang="en-US" dirty="0" smtClean="0"/>
              <a:t>pipes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PipedReader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PipedWriter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 pipe</a:t>
            </a:r>
          </a:p>
          <a:p>
            <a:r>
              <a:rPr lang="en-US" dirty="0" err="1">
                <a:solidFill>
                  <a:srgbClr val="E46C0A"/>
                </a:solidFill>
              </a:rPr>
              <a:t>PipedInputStream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PipedOutputStream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pipe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CharArrayReader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CharArrayWriter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</a:t>
            </a:r>
            <a:r>
              <a:rPr lang="en-US" dirty="0" smtClean="0"/>
              <a:t>chars from</a:t>
            </a:r>
            <a:r>
              <a:rPr lang="en-US" dirty="0"/>
              <a:t>/to array in </a:t>
            </a:r>
            <a:r>
              <a:rPr lang="en-US" dirty="0" smtClean="0"/>
              <a:t>memory</a:t>
            </a:r>
          </a:p>
          <a:p>
            <a:r>
              <a:rPr lang="en-US" dirty="0" err="1">
                <a:solidFill>
                  <a:srgbClr val="E46C0A"/>
                </a:solidFill>
              </a:rPr>
              <a:t>StringReader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StringWriter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 err="1">
                <a:solidFill>
                  <a:srgbClr val="E46C0A"/>
                </a:solidFill>
              </a:rPr>
              <a:t>ByteArrayInputStream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 smtClean="0">
                <a:solidFill>
                  <a:srgbClr val="E46C0A"/>
                </a:solidFill>
              </a:rPr>
              <a:t>ByteArrayOutputStream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</a:t>
            </a:r>
            <a:r>
              <a:rPr lang="en-US" dirty="0" smtClean="0"/>
              <a:t>bytes </a:t>
            </a:r>
            <a:r>
              <a:rPr lang="en-US" dirty="0"/>
              <a:t>from/to array in </a:t>
            </a:r>
            <a:r>
              <a:rPr lang="en-US" dirty="0" smtClean="0"/>
              <a:t>memory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Transparently add buffering functionality. </a:t>
            </a:r>
            <a:r>
              <a:rPr lang="en-US" dirty="0" smtClean="0"/>
              <a:t>The manual alternative is to use read(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buf</a:t>
            </a:r>
            <a:r>
              <a:rPr lang="en-US" dirty="0" smtClean="0"/>
              <a:t>) or read(char[] </a:t>
            </a:r>
            <a:r>
              <a:rPr lang="en-US" dirty="0" err="1" smtClean="0"/>
              <a:t>buf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BufferedInputStream</a:t>
            </a:r>
            <a:endParaRPr lang="en-US" dirty="0"/>
          </a:p>
          <a:p>
            <a:r>
              <a:rPr lang="en-US" dirty="0" err="1" smtClean="0"/>
              <a:t>BufferedOutputStream</a:t>
            </a:r>
            <a:endParaRPr lang="en-US" dirty="0"/>
          </a:p>
          <a:p>
            <a:r>
              <a:rPr lang="en-US" dirty="0" err="1" smtClean="0"/>
              <a:t>BufferedReader</a:t>
            </a:r>
            <a:endParaRPr lang="en-US" dirty="0"/>
          </a:p>
          <a:p>
            <a:r>
              <a:rPr lang="en-US" dirty="0" err="1" smtClean="0"/>
              <a:t>BufferedWriter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400" dirty="0" err="1">
                <a:latin typeface="Consolas"/>
                <a:cs typeface="Consolas"/>
              </a:rPr>
              <a:t>BufferedInputStream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InputStream</a:t>
            </a:r>
            <a:r>
              <a:rPr lang="en-US" sz="2400" dirty="0">
                <a:latin typeface="Consolas"/>
                <a:cs typeface="Consolas"/>
              </a:rPr>
              <a:t> in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2400" dirty="0" err="1" smtClean="0">
                <a:latin typeface="Consolas"/>
                <a:cs typeface="Consolas"/>
              </a:rPr>
              <a:t>BufferedReader</a:t>
            </a:r>
            <a:r>
              <a:rPr lang="en-US" sz="2400" dirty="0" smtClean="0">
                <a:latin typeface="Consolas"/>
                <a:cs typeface="Consolas"/>
              </a:rPr>
              <a:t>(Reader in)</a:t>
            </a: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Translates primitive </a:t>
            </a:r>
            <a:r>
              <a:rPr lang="en-US" dirty="0"/>
              <a:t>types in standard </a:t>
            </a:r>
            <a:r>
              <a:rPr lang="en-US" dirty="0" smtClean="0"/>
              <a:t>format (</a:t>
            </a:r>
            <a:r>
              <a:rPr lang="en-US" dirty="0"/>
              <a:t>UTF-8) on </a:t>
            </a:r>
            <a:r>
              <a:rPr lang="en-US" dirty="0" smtClean="0"/>
              <a:t>file</a:t>
            </a:r>
          </a:p>
          <a:p>
            <a:r>
              <a:rPr lang="en-US" dirty="0" err="1" smtClean="0">
                <a:latin typeface="Consolas"/>
                <a:cs typeface="Consolas"/>
              </a:rPr>
              <a:t>DataInputStream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InputStream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readByte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readChar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readDouble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dirty="0" err="1" smtClean="0">
                <a:latin typeface="Consolas"/>
                <a:cs typeface="Consolas"/>
              </a:rPr>
              <a:t>readFloat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readInt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readLong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readShort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DataOutputStream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OutputStream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o)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err="1" smtClean="0">
                <a:latin typeface="Consolas"/>
                <a:cs typeface="Consolas"/>
              </a:rPr>
              <a:t>writeByte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writeChar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writeDouble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writeFloat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writeInt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writeLong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writeShort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abstract representation of file and directory </a:t>
            </a:r>
            <a:r>
              <a:rPr lang="en-US" dirty="0" smtClean="0"/>
              <a:t>pathnames. Provides a conversion between File and String</a:t>
            </a:r>
          </a:p>
          <a:p>
            <a:r>
              <a:rPr lang="en-US" dirty="0" smtClean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xists(), </a:t>
            </a:r>
            <a:r>
              <a:rPr lang="en-US" dirty="0" err="1" smtClean="0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</a:t>
            </a:r>
            <a:r>
              <a:rPr lang="en-US" dirty="0" smtClean="0"/>
              <a:t>), </a:t>
            </a:r>
            <a:r>
              <a:rPr lang="en-US" dirty="0" err="1" smtClean="0"/>
              <a:t>isHidden</a:t>
            </a:r>
            <a:r>
              <a:rPr lang="en-US" dirty="0"/>
              <a:t>(), length(</a:t>
            </a:r>
            <a:r>
              <a:rPr lang="en-US" dirty="0" smtClean="0"/>
              <a:t>), </a:t>
            </a:r>
            <a:r>
              <a:rPr lang="en-US" dirty="0" err="1" smtClean="0"/>
              <a:t>canRead</a:t>
            </a:r>
            <a:r>
              <a:rPr lang="en-US" dirty="0" smtClean="0"/>
              <a:t>(), </a:t>
            </a:r>
            <a:r>
              <a:rPr lang="en-US" dirty="0" err="1" smtClean="0"/>
              <a:t>canWrite</a:t>
            </a:r>
            <a:r>
              <a:rPr lang="en-US" dirty="0" smtClean="0"/>
              <a:t>(), </a:t>
            </a:r>
            <a:r>
              <a:rPr lang="en-US" dirty="0" err="1" smtClean="0"/>
              <a:t>canExecute</a:t>
            </a:r>
            <a:r>
              <a:rPr lang="en-US" dirty="0" smtClean="0"/>
              <a:t>()</a:t>
            </a:r>
            <a:r>
              <a:rPr lang="it-IT" dirty="0" smtClean="0"/>
              <a:t>, </a:t>
            </a:r>
            <a:r>
              <a:rPr lang="it-IT" dirty="0" err="1" smtClean="0"/>
              <a:t>getPath</a:t>
            </a:r>
            <a:r>
              <a:rPr lang="it-IT" dirty="0" smtClean="0"/>
              <a:t>()</a:t>
            </a:r>
            <a:r>
              <a:rPr lang="mr-IN" dirty="0" smtClean="0"/>
              <a:t>…</a:t>
            </a:r>
            <a:endParaRPr lang="it-IT" dirty="0" smtClean="0"/>
          </a:p>
          <a:p>
            <a:r>
              <a:rPr lang="it-IT" dirty="0" smtClean="0"/>
              <a:t>File </a:t>
            </a:r>
            <a:r>
              <a:rPr lang="it-IT" dirty="0" err="1" smtClean="0"/>
              <a:t>f</a:t>
            </a:r>
            <a:r>
              <a:rPr lang="it-IT" dirty="0" smtClean="0"/>
              <a:t> = new File(“/</a:t>
            </a:r>
            <a:r>
              <a:rPr lang="it-IT" dirty="0" err="1" smtClean="0"/>
              <a:t>etc</a:t>
            </a:r>
            <a:r>
              <a:rPr lang="it-IT" dirty="0" smtClean="0"/>
              <a:t>/</a:t>
            </a:r>
            <a:r>
              <a:rPr lang="it-IT" dirty="0" err="1" smtClean="0"/>
              <a:t>passd</a:t>
            </a:r>
            <a:r>
              <a:rPr lang="it-IT" dirty="0" smtClean="0"/>
              <a:t>”). </a:t>
            </a:r>
          </a:p>
          <a:p>
            <a:pPr lvl="1"/>
            <a:r>
              <a:rPr lang="it-IT" dirty="0" err="1" smtClean="0">
                <a:solidFill>
                  <a:srgbClr val="E46C0A"/>
                </a:solidFill>
              </a:rPr>
              <a:t>Is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this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truly</a:t>
            </a:r>
            <a:r>
              <a:rPr lang="it-IT" dirty="0" smtClean="0">
                <a:solidFill>
                  <a:srgbClr val="E46C0A"/>
                </a:solidFill>
              </a:rPr>
              <a:t> </a:t>
            </a:r>
            <a:r>
              <a:rPr lang="it-IT" dirty="0" err="1" smtClean="0">
                <a:solidFill>
                  <a:srgbClr val="E46C0A"/>
                </a:solidFill>
              </a:rPr>
              <a:t>portable</a:t>
            </a:r>
            <a:r>
              <a:rPr lang="it-IT" dirty="0" smtClean="0">
                <a:solidFill>
                  <a:srgbClr val="E46C0A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Platform dependent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File f = </a:t>
            </a:r>
            <a:r>
              <a:rPr lang="en-US" dirty="0">
                <a:latin typeface="Consolas"/>
                <a:cs typeface="Consolas"/>
              </a:rPr>
              <a:t>new File("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latform 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independent </a:t>
            </a:r>
            <a:endParaRPr lang="en-US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onsolas"/>
                <a:cs typeface="Consolas"/>
              </a:rPr>
              <a:t>File f = new File(“</a:t>
            </a:r>
            <a:r>
              <a:rPr lang="en-US" dirty="0" err="1" smtClean="0">
                <a:latin typeface="Consolas"/>
                <a:cs typeface="Consolas"/>
              </a:rPr>
              <a:t>tmp</a:t>
            </a:r>
            <a:r>
              <a:rPr lang="en-US" dirty="0" smtClean="0">
                <a:latin typeface="Consolas"/>
                <a:cs typeface="Consolas"/>
              </a:rPr>
              <a:t>” + </a:t>
            </a:r>
            <a:r>
              <a:rPr lang="en-US" dirty="0" err="1" smtClean="0">
                <a:latin typeface="Consolas"/>
                <a:cs typeface="Consolas"/>
              </a:rPr>
              <a:t>File.separator</a:t>
            </a:r>
            <a:r>
              <a:rPr lang="en-US" dirty="0" smtClean="0">
                <a:latin typeface="Consolas"/>
                <a:cs typeface="Consolas"/>
              </a:rPr>
              <a:t> + "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endParaRPr lang="en-US" dirty="0" smtClean="0">
              <a:latin typeface="Consolas"/>
              <a:cs typeface="Consolas"/>
            </a:endParaRPr>
          </a:p>
          <a:p>
            <a:r>
              <a:rPr lang="en-US" sz="2000" dirty="0" smtClean="0">
                <a:latin typeface="Consolas"/>
                <a:cs typeface="Consolas"/>
              </a:rPr>
              <a:t>See Java System Properties</a:t>
            </a:r>
          </a:p>
          <a:p>
            <a:r>
              <a:rPr lang="en-US" sz="2000" dirty="0" smtClean="0">
                <a:latin typeface="Consolas"/>
                <a:cs typeface="Consolas"/>
              </a:rPr>
              <a:t>See File static attributes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369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java.nio.file.Files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class consists exclusively of static methods that operate on files, directories, or other types of files.</a:t>
            </a:r>
          </a:p>
          <a:p>
            <a:r>
              <a:rPr lang="en-US" dirty="0"/>
              <a:t>In most cases, the methods defined here will delegate to the associated file system provider to perform the file operations.</a:t>
            </a:r>
          </a:p>
        </p:txBody>
      </p:sp>
    </p:spTree>
    <p:extLst>
      <p:ext uri="{BB962C8B-B14F-4D97-AF65-F5344CB8AC3E}">
        <p14:creationId xmlns:p14="http://schemas.microsoft.com/office/powerpoint/2010/main" val="7117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I/O operations rely on the abstraction of STREAM </a:t>
            </a:r>
            <a:r>
              <a:rPr lang="en-US" dirty="0"/>
              <a:t>(“bytes flow”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Random access unsupported </a:t>
            </a:r>
            <a:r>
              <a:rPr lang="en-US" dirty="0" smtClean="0"/>
              <a:t>(see </a:t>
            </a:r>
            <a:r>
              <a:rPr lang="en-US" dirty="0" err="1" smtClean="0"/>
              <a:t>java.io.RandomAccessFile</a:t>
            </a:r>
            <a:r>
              <a:rPr lang="en-US" dirty="0" smtClean="0"/>
              <a:t>)</a:t>
            </a:r>
          </a:p>
          <a:p>
            <a:r>
              <a:rPr lang="en-US" dirty="0"/>
              <a:t>I/O operations work in the same way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US" dirty="0"/>
              <a:t> kinds of </a:t>
            </a:r>
            <a:r>
              <a:rPr lang="en-US" dirty="0" smtClean="0"/>
              <a:t>streams. For example,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stream can be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Standard input, output, error</a:t>
            </a:r>
            <a:endParaRPr lang="en-US" sz="2400" dirty="0"/>
          </a:p>
          <a:p>
            <a:pPr lvl="1">
              <a:buFont typeface="Lucida Grande"/>
              <a:buChar char="-"/>
            </a:pPr>
            <a:r>
              <a:rPr lang="en-US" sz="2400" dirty="0"/>
              <a:t>A </a:t>
            </a:r>
            <a:r>
              <a:rPr lang="en-US" sz="2400" dirty="0" smtClean="0"/>
              <a:t>regular file</a:t>
            </a:r>
            <a:endParaRPr lang="en-US" sz="2400" dirty="0"/>
          </a:p>
          <a:p>
            <a:pPr lvl="1">
              <a:buFont typeface="Lucida Grande"/>
              <a:buChar char="-"/>
            </a:pPr>
            <a:r>
              <a:rPr lang="en-US" sz="2400" dirty="0" smtClean="0"/>
              <a:t>A </a:t>
            </a:r>
            <a:r>
              <a:rPr lang="en-US" sz="2400" dirty="0"/>
              <a:t>data-flow from/to </a:t>
            </a:r>
            <a:r>
              <a:rPr lang="en-US" sz="2400" dirty="0" smtClean="0"/>
              <a:t>memory</a:t>
            </a:r>
            <a:r>
              <a:rPr lang="en-US" sz="2400" dirty="0"/>
              <a:t> </a:t>
            </a:r>
            <a:r>
              <a:rPr lang="en-US" sz="2400" dirty="0" smtClean="0"/>
              <a:t>or a pipe, </a:t>
            </a:r>
            <a:r>
              <a:rPr lang="mr-IN" sz="2400" dirty="0" smtClean="0"/>
              <a:t>…</a:t>
            </a:r>
            <a:endParaRPr lang="it-IT" sz="2400" dirty="0" smtClean="0"/>
          </a:p>
          <a:p>
            <a:pPr lvl="1">
              <a:buFont typeface="Lucida Grande"/>
              <a:buChar char="-"/>
            </a:pPr>
            <a:r>
              <a:rPr lang="en-US" sz="2400" dirty="0"/>
              <a:t>A network connection</a:t>
            </a:r>
          </a:p>
          <a:p>
            <a:pPr lvl="1">
              <a:buFont typeface="Lucida Grande"/>
              <a:buChar char="-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StringTokenizer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Works </a:t>
            </a:r>
            <a:r>
              <a:rPr lang="en-US" dirty="0"/>
              <a:t>on String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delimiters (blank, “,”, \t, \n, \r, \f )</a:t>
            </a:r>
          </a:p>
          <a:p>
            <a:pPr lvl="1"/>
            <a:r>
              <a:rPr lang="en-US" dirty="0" smtClean="0"/>
              <a:t>Blank </a:t>
            </a:r>
            <a:r>
              <a:rPr lang="en-US" dirty="0"/>
              <a:t>is the default delimiter</a:t>
            </a:r>
          </a:p>
          <a:p>
            <a:pPr lvl="1"/>
            <a:r>
              <a:rPr lang="en-US" dirty="0" smtClean="0"/>
              <a:t>Divides </a:t>
            </a:r>
            <a:r>
              <a:rPr lang="en-US" dirty="0"/>
              <a:t>a String in tokens (separated by</a:t>
            </a:r>
          </a:p>
          <a:p>
            <a:pPr marL="400050" lvl="1" indent="0">
              <a:buNone/>
            </a:pPr>
            <a:r>
              <a:rPr lang="en-US" dirty="0"/>
              <a:t>delimiters), returning the token</a:t>
            </a:r>
          </a:p>
          <a:p>
            <a:pPr lvl="1"/>
            <a:r>
              <a:rPr lang="en-US" dirty="0" err="1" smtClean="0"/>
              <a:t>hasMoreTokens</a:t>
            </a:r>
            <a:r>
              <a:rPr lang="en-US" dirty="0"/>
              <a:t>(), </a:t>
            </a:r>
            <a:r>
              <a:rPr lang="en-US" dirty="0" err="1"/>
              <a:t>nextToken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distinguish identifiers, numbers</a:t>
            </a:r>
            <a:r>
              <a:rPr lang="en-US" dirty="0" smtClean="0"/>
              <a:t>, comments</a:t>
            </a:r>
            <a:r>
              <a:rPr lang="en-US" dirty="0"/>
              <a:t>, quoted strings</a:t>
            </a:r>
          </a:p>
        </p:txBody>
      </p:sp>
    </p:spTree>
    <p:extLst>
      <p:ext uri="{BB962C8B-B14F-4D97-AF65-F5344CB8AC3E}">
        <p14:creationId xmlns:p14="http://schemas.microsoft.com/office/powerpoint/2010/main" val="100910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java.io.StreamTokenizer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E46C0A"/>
                </a:solidFill>
              </a:rPr>
              <a:t>StreamTokenizer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Works </a:t>
            </a:r>
            <a:r>
              <a:rPr lang="en-US" dirty="0"/>
              <a:t>on Stream (</a:t>
            </a:r>
            <a:r>
              <a:rPr lang="en-US" dirty="0" smtClean="0"/>
              <a:t>Reader subclasses)</a:t>
            </a: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sophisticated, recognizes identifiers</a:t>
            </a:r>
            <a:r>
              <a:rPr lang="en-US" dirty="0" smtClean="0"/>
              <a:t>, comments</a:t>
            </a:r>
            <a:r>
              <a:rPr lang="en-US" dirty="0"/>
              <a:t>, quoted string, numbers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symbol table and flag</a:t>
            </a:r>
          </a:p>
          <a:p>
            <a:pPr lvl="1"/>
            <a:r>
              <a:rPr lang="en-US" dirty="0" err="1" smtClean="0"/>
              <a:t>nextToken</a:t>
            </a:r>
            <a:r>
              <a:rPr lang="en-US" dirty="0"/>
              <a:t>(), TT_EOF if at the end</a:t>
            </a:r>
          </a:p>
        </p:txBody>
      </p:sp>
    </p:spTree>
    <p:extLst>
      <p:ext uri="{BB962C8B-B14F-4D97-AF65-F5344CB8AC3E}">
        <p14:creationId xmlns:p14="http://schemas.microsoft.com/office/powerpoint/2010/main" val="30655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and Shallow copies</a:t>
            </a:r>
            <a:endParaRPr lang="en-US" dirty="0"/>
          </a:p>
        </p:txBody>
      </p:sp>
      <p:pic>
        <p:nvPicPr>
          <p:cNvPr id="4" name="Picture 3" descr="Screen Shot 2016-03-05 at 14.5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58" y="2188709"/>
            <a:ext cx="4406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0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 / write of an object imply: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/write attributes (and optionally the type) </a:t>
            </a:r>
            <a:r>
              <a:rPr lang="en-US" dirty="0" smtClean="0"/>
              <a:t>of the </a:t>
            </a:r>
            <a:r>
              <a:rPr lang="en-US" dirty="0"/>
              <a:t>object</a:t>
            </a:r>
          </a:p>
          <a:p>
            <a:pPr lvl="1"/>
            <a:r>
              <a:rPr lang="en-US" dirty="0" smtClean="0"/>
              <a:t>Correctly </a:t>
            </a:r>
            <a:r>
              <a:rPr lang="en-US" dirty="0"/>
              <a:t>separating different elements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reading, create an object and set </a:t>
            </a:r>
            <a:r>
              <a:rPr lang="en-US" dirty="0" smtClean="0"/>
              <a:t>all attributes values </a:t>
            </a:r>
          </a:p>
          <a:p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operations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serialization</a:t>
            </a:r>
            <a:r>
              <a:rPr lang="en-US" dirty="0"/>
              <a:t>) </a:t>
            </a:r>
            <a:r>
              <a:rPr lang="en-US" dirty="0" smtClean="0"/>
              <a:t>are automated </a:t>
            </a:r>
            <a:r>
              <a:rPr lang="en-US" dirty="0"/>
              <a:t>by</a:t>
            </a:r>
          </a:p>
          <a:p>
            <a:pPr lvl="1"/>
            <a:r>
              <a:rPr lang="en-US" dirty="0" err="1" smtClean="0"/>
              <a:t>ObjectInputStream</a:t>
            </a:r>
            <a:endParaRPr lang="en-US" dirty="0"/>
          </a:p>
          <a:p>
            <a:pPr lvl="1"/>
            <a:r>
              <a:rPr lang="en-US" dirty="0" err="1" smtClean="0"/>
              <a:t>ObjectOutputStream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read/write objects are: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(Object)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objects implementing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interface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serialized. </a:t>
            </a:r>
            <a:r>
              <a:rPr lang="en-US" dirty="0" err="1" smtClean="0"/>
              <a:t>Serializable</a:t>
            </a:r>
            <a:r>
              <a:rPr lang="en-US" dirty="0" smtClean="0"/>
              <a:t> is an empty interface. It is used </a:t>
            </a:r>
            <a:r>
              <a:rPr lang="en-US" dirty="0"/>
              <a:t>to avoid serialization of objects</a:t>
            </a:r>
            <a:r>
              <a:rPr lang="en-US" dirty="0" smtClean="0"/>
              <a:t>, without the permission </a:t>
            </a:r>
            <a:r>
              <a:rPr lang="en-US" dirty="0"/>
              <a:t>of the class developer</a:t>
            </a:r>
          </a:p>
        </p:txBody>
      </p:sp>
    </p:spTree>
    <p:extLst>
      <p:ext uri="{BB962C8B-B14F-4D97-AF65-F5344CB8AC3E}">
        <p14:creationId xmlns:p14="http://schemas.microsoft.com/office/powerpoint/2010/main" val="324155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Serialization, </a:t>
            </a:r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An </a:t>
            </a:r>
            <a:r>
              <a:rPr lang="en-US" dirty="0" err="1">
                <a:solidFill>
                  <a:srgbClr val="E46C0A"/>
                </a:solidFill>
              </a:rPr>
              <a:t>ObjectOutputStream</a:t>
            </a:r>
            <a:r>
              <a:rPr lang="en-US" dirty="0">
                <a:solidFill>
                  <a:srgbClr val="E46C0A"/>
                </a:solidFill>
              </a:rPr>
              <a:t> saves automatically </a:t>
            </a:r>
            <a:r>
              <a:rPr lang="en-US" dirty="0" smtClean="0">
                <a:solidFill>
                  <a:srgbClr val="E46C0A"/>
                </a:solidFill>
              </a:rPr>
              <a:t>all objects </a:t>
            </a:r>
            <a:r>
              <a:rPr lang="en-US" dirty="0">
                <a:solidFill>
                  <a:srgbClr val="E46C0A"/>
                </a:solidFill>
              </a:rPr>
              <a:t>referred by its attributes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serialized are numbered in the stream</a:t>
            </a:r>
          </a:p>
          <a:p>
            <a:pPr lvl="1"/>
            <a:r>
              <a:rPr lang="en-US" dirty="0" smtClean="0"/>
              <a:t>references </a:t>
            </a:r>
            <a:r>
              <a:rPr lang="en-US" dirty="0"/>
              <a:t>are saved like ordering numbers in </a:t>
            </a:r>
            <a:r>
              <a:rPr lang="en-US" dirty="0" smtClean="0"/>
              <a:t>the stream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I save 2 objects pointing to a third one, this </a:t>
            </a:r>
            <a:r>
              <a:rPr lang="en-US" dirty="0" smtClean="0"/>
              <a:t>is saved </a:t>
            </a:r>
            <a:r>
              <a:rPr lang="en-US" dirty="0"/>
              <a:t>just once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saving an object, </a:t>
            </a:r>
            <a:r>
              <a:rPr lang="en-US" dirty="0" err="1"/>
              <a:t>ObjectOutputStream</a:t>
            </a:r>
            <a:r>
              <a:rPr lang="en-US" dirty="0"/>
              <a:t> checks if </a:t>
            </a:r>
            <a:r>
              <a:rPr lang="en-US" dirty="0" smtClean="0"/>
              <a:t>it has </a:t>
            </a:r>
            <a:r>
              <a:rPr lang="en-US" dirty="0"/>
              <a:t>not been already saved</a:t>
            </a:r>
          </a:p>
          <a:p>
            <a:pPr lvl="1"/>
            <a:r>
              <a:rPr lang="en-US" dirty="0" smtClean="0"/>
              <a:t>Otherwise </a:t>
            </a:r>
            <a:r>
              <a:rPr lang="en-US" dirty="0"/>
              <a:t>it saves just the reference (as a number)</a:t>
            </a:r>
          </a:p>
        </p:txBody>
      </p:sp>
    </p:spTree>
    <p:extLst>
      <p:ext uri="{BB962C8B-B14F-4D97-AF65-F5344CB8AC3E}">
        <p14:creationId xmlns:p14="http://schemas.microsoft.com/office/powerpoint/2010/main" val="1887123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Serialization, type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reading, an object is created</a:t>
            </a:r>
          </a:p>
          <a:p>
            <a:r>
              <a:rPr lang="en-US" dirty="0" smtClean="0"/>
              <a:t>.</a:t>
            </a:r>
            <a:r>
              <a:rPr lang="en-US" dirty="0"/>
              <a:t>.. </a:t>
            </a:r>
            <a:r>
              <a:rPr lang="en-US" dirty="0">
                <a:solidFill>
                  <a:srgbClr val="E46C0A"/>
                </a:solidFill>
              </a:rPr>
              <a:t>but which is its type?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Down casting </a:t>
            </a:r>
            <a:r>
              <a:rPr lang="en-US" dirty="0" smtClean="0"/>
              <a:t>to the exact type is useful only to send specific messages</a:t>
            </a:r>
          </a:p>
          <a:p>
            <a:r>
              <a:rPr lang="en-US" dirty="0" smtClean="0"/>
              <a:t>A viable solution could be down casting to a common ancestor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7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3" name="Picture 2" descr="Screen Shot 2016-03-05 at 14.5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290310"/>
            <a:ext cx="583565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4" name="Content Placeholder 3" descr="Screen Shot 2016-03-05 at 14.56.07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1" b="-3601"/>
          <a:stretch>
            <a:fillRect/>
          </a:stretch>
        </p:blipFill>
        <p:spPr>
          <a:xfrm>
            <a:off x="1443549" y="2086558"/>
            <a:ext cx="6352665" cy="3493721"/>
          </a:xfrm>
        </p:spPr>
      </p:pic>
    </p:spTree>
    <p:extLst>
      <p:ext uri="{BB962C8B-B14F-4D97-AF65-F5344CB8AC3E}">
        <p14:creationId xmlns:p14="http://schemas.microsoft.com/office/powerpoint/2010/main" val="284678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Abstract classes </a:t>
            </a:r>
            <a:r>
              <a:rPr lang="en-US" dirty="0" smtClean="0"/>
              <a:t>Reader </a:t>
            </a:r>
            <a:r>
              <a:rPr lang="en-US" dirty="0"/>
              <a:t>Writer</a:t>
            </a:r>
          </a:p>
          <a:p>
            <a:pPr lvl="1"/>
            <a:r>
              <a:rPr lang="en-US" dirty="0"/>
              <a:t>stream of chars (Unicode C</a:t>
            </a:r>
            <a:r>
              <a:rPr lang="en-US" dirty="0" smtClean="0"/>
              <a:t>hars 16 </a:t>
            </a:r>
            <a:r>
              <a:rPr lang="en-US" dirty="0"/>
              <a:t>bit)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haracters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stream of bytes (8 bit)</a:t>
            </a:r>
          </a:p>
          <a:p>
            <a:pPr lvl="2"/>
            <a:r>
              <a:rPr lang="en-US" dirty="0"/>
              <a:t>Binary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(e.g., sounds</a:t>
            </a:r>
            <a:r>
              <a:rPr lang="en-US" dirty="0"/>
              <a:t>, </a:t>
            </a:r>
            <a:r>
              <a:rPr lang="en-US" dirty="0" smtClean="0"/>
              <a:t>images)</a:t>
            </a:r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All related exceptions are subclasses of </a:t>
            </a:r>
            <a:r>
              <a:rPr lang="en-US" dirty="0" err="1" smtClean="0"/>
              <a:t>java.io.IOException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int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>
                <a:solidFill>
                  <a:srgbClr val="E46C0A"/>
                </a:solidFill>
              </a:rPr>
              <a:t>read()</a:t>
            </a:r>
          </a:p>
          <a:p>
            <a:pPr lvl="1"/>
            <a:r>
              <a:rPr lang="en-US" dirty="0" smtClean="0"/>
              <a:t>Reads </a:t>
            </a:r>
            <a:r>
              <a:rPr lang="en-US" dirty="0"/>
              <a:t>a single </a:t>
            </a:r>
            <a:r>
              <a:rPr lang="en-US" dirty="0" smtClean="0"/>
              <a:t>character.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int</a:t>
            </a:r>
            <a:r>
              <a:rPr lang="en-US" dirty="0" smtClean="0">
                <a:solidFill>
                  <a:srgbClr val="E46C0A"/>
                </a:solidFill>
              </a:rPr>
              <a:t> read</a:t>
            </a:r>
            <a:r>
              <a:rPr lang="en-US" dirty="0">
                <a:solidFill>
                  <a:srgbClr val="E46C0A"/>
                </a:solidFill>
              </a:rPr>
              <a:t>(char[] </a:t>
            </a:r>
            <a:r>
              <a:rPr lang="en-US" dirty="0" smtClean="0">
                <a:solidFill>
                  <a:srgbClr val="E46C0A"/>
                </a:solidFill>
              </a:rPr>
              <a:t>buffer)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Reads </a:t>
            </a:r>
            <a:r>
              <a:rPr lang="en-US" dirty="0"/>
              <a:t>characters into </a:t>
            </a:r>
            <a:r>
              <a:rPr lang="en-US" dirty="0" smtClean="0"/>
              <a:t>a char array.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long </a:t>
            </a:r>
            <a:r>
              <a:rPr lang="en-US" dirty="0">
                <a:solidFill>
                  <a:srgbClr val="E46C0A"/>
                </a:solidFill>
              </a:rPr>
              <a:t>skip(long n)</a:t>
            </a:r>
          </a:p>
          <a:p>
            <a:pPr lvl="1"/>
            <a:r>
              <a:rPr lang="en-US" dirty="0" smtClean="0"/>
              <a:t>Skips </a:t>
            </a:r>
            <a:r>
              <a:rPr lang="en-US" dirty="0"/>
              <a:t>characters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 smtClean="0"/>
              <a:t>Closes </a:t>
            </a:r>
            <a:r>
              <a:rPr lang="en-US" dirty="0"/>
              <a:t>the </a:t>
            </a:r>
            <a:r>
              <a:rPr lang="en-US" dirty="0" smtClean="0"/>
              <a:t>stream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java.io.InputStream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int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>
                <a:solidFill>
                  <a:srgbClr val="E46C0A"/>
                </a:solidFill>
              </a:rPr>
              <a:t>read()</a:t>
            </a:r>
          </a:p>
          <a:p>
            <a:pPr lvl="1"/>
            <a:r>
              <a:rPr lang="en-US" dirty="0"/>
              <a:t>Reads a single </a:t>
            </a:r>
            <a:r>
              <a:rPr lang="en-US" dirty="0" smtClean="0"/>
              <a:t>byte (packed into an </a:t>
            </a:r>
            <a:r>
              <a:rPr lang="en-US" dirty="0" err="1" smtClean="0"/>
              <a:t>int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int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>
                <a:solidFill>
                  <a:srgbClr val="E46C0A"/>
                </a:solidFill>
              </a:rPr>
              <a:t>read(byte[] </a:t>
            </a:r>
            <a:r>
              <a:rPr lang="en-US" dirty="0" smtClean="0">
                <a:solidFill>
                  <a:srgbClr val="E46C0A"/>
                </a:solidFill>
              </a:rPr>
              <a:t>buffer)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Reads </a:t>
            </a:r>
            <a:r>
              <a:rPr lang="en-US" dirty="0" smtClean="0"/>
              <a:t>bytes into </a:t>
            </a:r>
            <a:r>
              <a:rPr lang="en-US" dirty="0"/>
              <a:t>a char array.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long </a:t>
            </a:r>
            <a:r>
              <a:rPr lang="en-US" dirty="0">
                <a:solidFill>
                  <a:srgbClr val="E46C0A"/>
                </a:solidFill>
              </a:rPr>
              <a:t>skip(long n)</a:t>
            </a:r>
          </a:p>
          <a:p>
            <a:pPr lvl="1"/>
            <a:r>
              <a:rPr lang="en-US" dirty="0"/>
              <a:t>Skips </a:t>
            </a:r>
            <a:r>
              <a:rPr lang="en-US" dirty="0" smtClean="0"/>
              <a:t>bytes.</a:t>
            </a:r>
            <a:endParaRPr lang="en-US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close()</a:t>
            </a:r>
          </a:p>
          <a:p>
            <a:pPr lvl="1"/>
            <a:r>
              <a:rPr lang="en-US" dirty="0"/>
              <a:t>Closes </a:t>
            </a:r>
            <a:r>
              <a:rPr lang="en-US" dirty="0" smtClean="0"/>
              <a:t>the stream.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9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void </a:t>
            </a:r>
            <a:r>
              <a:rPr lang="en-US" dirty="0">
                <a:solidFill>
                  <a:srgbClr val="E46C0A"/>
                </a:solidFill>
              </a:rPr>
              <a:t>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c)</a:t>
            </a:r>
          </a:p>
          <a:p>
            <a:pPr lvl="1"/>
            <a:r>
              <a:rPr lang="en-US" dirty="0" smtClean="0"/>
              <a:t>Writes </a:t>
            </a:r>
            <a:r>
              <a:rPr lang="en-US" dirty="0"/>
              <a:t>a single character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void </a:t>
            </a:r>
            <a:r>
              <a:rPr lang="en-US" dirty="0">
                <a:solidFill>
                  <a:srgbClr val="E46C0A"/>
                </a:solidFill>
              </a:rPr>
              <a:t>write(char[] </a:t>
            </a:r>
            <a:r>
              <a:rPr lang="en-US" dirty="0" smtClean="0">
                <a:solidFill>
                  <a:srgbClr val="E46C0A"/>
                </a:solidFill>
              </a:rPr>
              <a:t>buffer)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Writes </a:t>
            </a:r>
            <a:r>
              <a:rPr lang="en-US" dirty="0"/>
              <a:t>an array of characters.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void </a:t>
            </a:r>
            <a:r>
              <a:rPr lang="en-US" dirty="0">
                <a:solidFill>
                  <a:srgbClr val="E46C0A"/>
                </a:solidFill>
              </a:rPr>
              <a:t>write(String </a:t>
            </a:r>
            <a:r>
              <a:rPr lang="en-US" dirty="0" err="1">
                <a:solidFill>
                  <a:srgbClr val="E46C0A"/>
                </a:solidFill>
              </a:rPr>
              <a:t>str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 smtClean="0"/>
              <a:t>Writes </a:t>
            </a:r>
            <a:r>
              <a:rPr lang="en-US" dirty="0"/>
              <a:t>a string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 smtClean="0"/>
              <a:t>Flushes </a:t>
            </a:r>
            <a:r>
              <a:rPr lang="en-US" dirty="0"/>
              <a:t>the stream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void </a:t>
            </a:r>
            <a:r>
              <a:rPr lang="en-US" dirty="0">
                <a:solidFill>
                  <a:srgbClr val="E46C0A"/>
                </a:solidFill>
              </a:rPr>
              <a:t>close()</a:t>
            </a:r>
          </a:p>
          <a:p>
            <a:pPr lvl="1"/>
            <a:r>
              <a:rPr lang="en-US" dirty="0" smtClean="0"/>
              <a:t>Closes </a:t>
            </a:r>
            <a:r>
              <a:rPr lang="en-US" dirty="0"/>
              <a:t>the stream, flushing it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b)</a:t>
            </a:r>
          </a:p>
          <a:p>
            <a:pPr lvl="1"/>
            <a:r>
              <a:rPr lang="en-US" dirty="0"/>
              <a:t>Writes a single </a:t>
            </a:r>
            <a:r>
              <a:rPr lang="en-US" dirty="0" smtClean="0"/>
              <a:t>byte.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void </a:t>
            </a:r>
            <a:r>
              <a:rPr lang="en-US" dirty="0">
                <a:solidFill>
                  <a:srgbClr val="E46C0A"/>
                </a:solidFill>
              </a:rPr>
              <a:t>write(byte[] </a:t>
            </a:r>
            <a:r>
              <a:rPr lang="en-US" dirty="0" smtClean="0">
                <a:solidFill>
                  <a:srgbClr val="E46C0A"/>
                </a:solidFill>
              </a:rPr>
              <a:t>buffer)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Writes an array of </a:t>
            </a:r>
            <a:r>
              <a:rPr lang="en-US" dirty="0" smtClean="0"/>
              <a:t>bytes.</a:t>
            </a:r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void </a:t>
            </a:r>
            <a:r>
              <a:rPr lang="en-US" dirty="0">
                <a:solidFill>
                  <a:srgbClr val="E46C0A"/>
                </a:solidFill>
              </a:rPr>
              <a:t>flush()</a:t>
            </a:r>
          </a:p>
          <a:p>
            <a:pPr lvl="1"/>
            <a:r>
              <a:rPr lang="en-US" dirty="0"/>
              <a:t>Flushes </a:t>
            </a:r>
            <a:r>
              <a:rPr lang="en-US" dirty="0" smtClean="0"/>
              <a:t>the stream.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Closes the stream, flushing it first.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java.io.PrintStream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adds functionality to another output stream</a:t>
            </a:r>
            <a:r>
              <a:rPr lang="en-US" dirty="0"/>
              <a:t>, namely the ability to print representations of various data values conveniently. </a:t>
            </a:r>
            <a:endParaRPr lang="en-US" dirty="0" smtClean="0"/>
          </a:p>
          <a:p>
            <a:r>
              <a:rPr lang="en-US" dirty="0" smtClean="0">
                <a:solidFill>
                  <a:srgbClr val="E46C0A"/>
                </a:solidFill>
              </a:rPr>
              <a:t>Adds methods like print(), </a:t>
            </a:r>
            <a:r>
              <a:rPr lang="en-US" dirty="0" err="1" smtClean="0">
                <a:solidFill>
                  <a:srgbClr val="E46C0A"/>
                </a:solidFill>
              </a:rPr>
              <a:t>println</a:t>
            </a:r>
            <a:r>
              <a:rPr lang="en-US" dirty="0" smtClean="0">
                <a:solidFill>
                  <a:srgbClr val="E46C0A"/>
                </a:solidFill>
              </a:rPr>
              <a:t>(), </a:t>
            </a:r>
            <a:r>
              <a:rPr lang="en-US" dirty="0" err="1" smtClean="0">
                <a:solidFill>
                  <a:srgbClr val="E46C0A"/>
                </a:solidFill>
              </a:rPr>
              <a:t>printf</a:t>
            </a:r>
            <a:r>
              <a:rPr lang="en-US" dirty="0" smtClean="0">
                <a:solidFill>
                  <a:srgbClr val="E46C0A"/>
                </a:solidFill>
              </a:rPr>
              <a:t>(), format() for string formatting</a:t>
            </a:r>
          </a:p>
          <a:p>
            <a:r>
              <a:rPr lang="en-US" dirty="0" smtClean="0"/>
              <a:t>Unlike </a:t>
            </a:r>
            <a:r>
              <a:rPr lang="en-US" dirty="0"/>
              <a:t>other output streams, a </a:t>
            </a:r>
            <a:r>
              <a:rPr lang="en-US" dirty="0" err="1"/>
              <a:t>PrintStream</a:t>
            </a:r>
            <a:r>
              <a:rPr lang="en-US" dirty="0"/>
              <a:t> never throws an </a:t>
            </a:r>
            <a:r>
              <a:rPr lang="en-US" dirty="0" err="1"/>
              <a:t>IOException</a:t>
            </a:r>
            <a:r>
              <a:rPr lang="en-US" dirty="0"/>
              <a:t>; instead, exceptional situations merely set an internal flag that can be tested via the </a:t>
            </a:r>
            <a:r>
              <a:rPr lang="en-US" dirty="0" err="1"/>
              <a:t>checkError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>
                <a:solidFill>
                  <a:srgbClr val="E46C0A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/>
              <a:t>defines default </a:t>
            </a:r>
            <a:r>
              <a:rPr lang="en-US" dirty="0" smtClean="0"/>
              <a:t>input, output and error streams</a:t>
            </a:r>
            <a:r>
              <a:rPr lang="en-US" dirty="0"/>
              <a:t>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class </a:t>
            </a:r>
            <a:r>
              <a:rPr lang="en-US" sz="2400" dirty="0">
                <a:latin typeface="Consolas"/>
                <a:cs typeface="Consolas"/>
              </a:rPr>
              <a:t>System {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InputStream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out;  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err;  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   …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476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4846</TotalTime>
  <Words>1102</Words>
  <Application>Microsoft Macintosh PowerPoint</Application>
  <PresentationFormat>On-screen Show (4:3)</PresentationFormat>
  <Paragraphs>177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ING</vt:lpstr>
      <vt:lpstr>Java I/O</vt:lpstr>
      <vt:lpstr>Stream</vt:lpstr>
      <vt:lpstr>Stream</vt:lpstr>
      <vt:lpstr>java.io.Reader</vt:lpstr>
      <vt:lpstr>java.io.InputStream</vt:lpstr>
      <vt:lpstr>java.io.Writer</vt:lpstr>
      <vt:lpstr>java.io.OutputStream</vt:lpstr>
      <vt:lpstr>java.io.PrintStream</vt:lpstr>
      <vt:lpstr>System.in and System.out</vt:lpstr>
      <vt:lpstr>Reader and Writer</vt:lpstr>
      <vt:lpstr>InputStream and OutputStream</vt:lpstr>
      <vt:lpstr>Read/Write of files</vt:lpstr>
      <vt:lpstr>Read/Write of pipes </vt:lpstr>
      <vt:lpstr>Read/Write in memory </vt:lpstr>
      <vt:lpstr>Buffered Streams</vt:lpstr>
      <vt:lpstr>Interpreted Streams</vt:lpstr>
      <vt:lpstr>java.io.File</vt:lpstr>
      <vt:lpstr>java.io.File</vt:lpstr>
      <vt:lpstr>java.nio.file.Files</vt:lpstr>
      <vt:lpstr>java.util.StringTokenizer</vt:lpstr>
      <vt:lpstr>java.io.StreamTokenizer</vt:lpstr>
      <vt:lpstr>Deep and Shallow copies</vt:lpstr>
      <vt:lpstr>Serialization</vt:lpstr>
      <vt:lpstr>Serialization</vt:lpstr>
      <vt:lpstr>Serialization, deep copy</vt:lpstr>
      <vt:lpstr>Serialization, type recovery</vt:lpstr>
      <vt:lpstr>Deep and Shallow copies</vt:lpstr>
      <vt:lpstr>Deep and Shallow copies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Nicola Bicocchi</cp:lastModifiedBy>
  <cp:revision>131</cp:revision>
  <dcterms:created xsi:type="dcterms:W3CDTF">2014-11-10T17:10:18Z</dcterms:created>
  <dcterms:modified xsi:type="dcterms:W3CDTF">2018-05-16T12:22:52Z</dcterms:modified>
</cp:coreProperties>
</file>