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8" r:id="rId4"/>
    <p:sldId id="298" r:id="rId5"/>
    <p:sldId id="261" r:id="rId6"/>
    <p:sldId id="299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276" r:id="rId21"/>
    <p:sldId id="305" r:id="rId22"/>
    <p:sldId id="304" r:id="rId23"/>
    <p:sldId id="280" r:id="rId24"/>
    <p:sldId id="281" r:id="rId25"/>
    <p:sldId id="283" r:id="rId26"/>
    <p:sldId id="286" r:id="rId27"/>
    <p:sldId id="282" r:id="rId28"/>
    <p:sldId id="285" r:id="rId29"/>
    <p:sldId id="289" r:id="rId30"/>
    <p:sldId id="288" r:id="rId31"/>
    <p:sldId id="303" r:id="rId32"/>
    <p:sldId id="292" r:id="rId33"/>
    <p:sldId id="294" r:id="rId34"/>
    <p:sldId id="290" r:id="rId35"/>
    <p:sldId id="293" r:id="rId36"/>
    <p:sldId id="287" r:id="rId37"/>
    <p:sldId id="306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5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Java_virtual_machin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multi-threated scenario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E46C0A"/>
                </a:solidFill>
              </a:rPr>
              <a:t>download </a:t>
            </a:r>
            <a:r>
              <a:rPr lang="en-US" dirty="0" smtClean="0">
                <a:solidFill>
                  <a:srgbClr val="E46C0A"/>
                </a:solidFill>
              </a:rPr>
              <a:t>can execute in background </a:t>
            </a:r>
            <a:r>
              <a:rPr lang="en-US" dirty="0" smtClean="0"/>
              <a:t>(</a:t>
            </a:r>
            <a:r>
              <a:rPr lang="en-US" dirty="0"/>
              <a:t>i.e. in another thread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E46C0A"/>
                </a:solidFill>
              </a:rPr>
              <a:t>historical analysis</a:t>
            </a:r>
            <a:r>
              <a:rPr lang="en-US" dirty="0">
                <a:solidFill>
                  <a:srgbClr val="E46C0A"/>
                </a:solidFill>
              </a:rPr>
              <a:t>, too, can </a:t>
            </a:r>
            <a:r>
              <a:rPr lang="en-US" dirty="0" smtClean="0">
                <a:solidFill>
                  <a:srgbClr val="E46C0A"/>
                </a:solidFill>
              </a:rPr>
              <a:t>execute in </a:t>
            </a:r>
            <a:r>
              <a:rPr lang="en-US" dirty="0">
                <a:solidFill>
                  <a:srgbClr val="E46C0A"/>
                </a:solidFill>
              </a:rPr>
              <a:t>background</a:t>
            </a:r>
            <a:r>
              <a:rPr lang="en-US" dirty="0"/>
              <a:t> (i.e. in another thread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mr-IN" dirty="0" smtClean="0"/>
              <a:t>…</a:t>
            </a:r>
            <a:r>
              <a:rPr lang="it-IT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while the </a:t>
            </a:r>
            <a:r>
              <a:rPr lang="en-US" dirty="0"/>
              <a:t>user is interacting with other parts of the </a:t>
            </a:r>
            <a:r>
              <a:rPr lang="en-US" dirty="0" smtClean="0"/>
              <a:t>application awaiting for </a:t>
            </a:r>
            <a:r>
              <a:rPr lang="en-US" dirty="0" smtClean="0"/>
              <a:t>notifications </a:t>
            </a:r>
            <a:r>
              <a:rPr lang="en-US" dirty="0" smtClean="0"/>
              <a:t>(remember your phone?)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parallelism </a:t>
            </a:r>
          </a:p>
          <a:p>
            <a:r>
              <a:rPr lang="en-US" dirty="0" smtClean="0"/>
              <a:t>Lighter than processes for both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reation(i.e., fork())</a:t>
            </a:r>
          </a:p>
          <a:p>
            <a:pPr lvl="1"/>
            <a:r>
              <a:rPr lang="en-US" dirty="0" smtClean="0"/>
              <a:t>Communication (i.e., r/w pipes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for most </a:t>
            </a:r>
            <a:r>
              <a:rPr lang="en-US" dirty="0" smtClean="0"/>
              <a:t>programmers</a:t>
            </a:r>
            <a:endParaRPr lang="en-US" dirty="0"/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important!</a:t>
            </a:r>
            <a:endParaRPr lang="en-US" dirty="0"/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Java it is not possible to explicitly call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syscall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fork() as in C. </a:t>
            </a:r>
            <a:r>
              <a:rPr lang="en-US" dirty="0" err="1" smtClean="0"/>
              <a:t>Syscalls</a:t>
            </a:r>
            <a:r>
              <a:rPr lang="en-US" dirty="0" smtClean="0"/>
              <a:t> fork() and exec() can be jointly </a:t>
            </a:r>
            <a:r>
              <a:rPr lang="en-US" dirty="0" smtClean="0"/>
              <a:t>used as: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Process p = </a:t>
            </a:r>
            <a:r>
              <a:rPr lang="en-US" sz="1800" dirty="0" err="1">
                <a:latin typeface="Consolas"/>
                <a:cs typeface="Consolas"/>
              </a:rPr>
              <a:t>Runtime.getRuntime</a:t>
            </a:r>
            <a:r>
              <a:rPr lang="en-US" sz="1800" dirty="0">
                <a:latin typeface="Consolas"/>
                <a:cs typeface="Consolas"/>
              </a:rPr>
              <a:t>().exec("/bin/</a:t>
            </a:r>
            <a:r>
              <a:rPr lang="en-US" sz="1800" dirty="0" err="1">
                <a:latin typeface="Consolas"/>
                <a:cs typeface="Consolas"/>
              </a:rPr>
              <a:t>ls</a:t>
            </a:r>
            <a:r>
              <a:rPr lang="en-US" sz="1800" dirty="0">
                <a:latin typeface="Consolas"/>
                <a:cs typeface="Consolas"/>
              </a:rPr>
              <a:t> -a -l");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Or, alternatively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Process p = (new </a:t>
            </a:r>
            <a:r>
              <a:rPr lang="en-US" sz="1800" dirty="0" err="1">
                <a:latin typeface="Consolas"/>
                <a:cs typeface="Consolas"/>
              </a:rPr>
              <a:t>ProcessBuilder</a:t>
            </a:r>
            <a:r>
              <a:rPr lang="en-US" sz="1800" dirty="0">
                <a:latin typeface="Consolas"/>
                <a:cs typeface="Consolas"/>
              </a:rPr>
              <a:t>("/bin/</a:t>
            </a:r>
            <a:r>
              <a:rPr lang="en-US" sz="1800" dirty="0" err="1">
                <a:latin typeface="Consolas"/>
                <a:cs typeface="Consolas"/>
              </a:rPr>
              <a:t>ls</a:t>
            </a:r>
            <a:r>
              <a:rPr lang="en-US" sz="1800" dirty="0">
                <a:latin typeface="Consolas"/>
                <a:cs typeface="Consolas"/>
              </a:rPr>
              <a:t>", "-a", "-l")).start()</a:t>
            </a:r>
            <a:endParaRPr lang="mr-I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can be created by </a:t>
            </a:r>
            <a:r>
              <a:rPr lang="en-US" dirty="0">
                <a:solidFill>
                  <a:srgbClr val="E46C0A"/>
                </a:solidFill>
              </a:rPr>
              <a:t>extending </a:t>
            </a:r>
            <a:r>
              <a:rPr lang="en-US" dirty="0" smtClean="0">
                <a:solidFill>
                  <a:srgbClr val="E46C0A"/>
                </a:solidFill>
              </a:rPr>
              <a:t>the Thread class </a:t>
            </a:r>
            <a:r>
              <a:rPr lang="en-US" dirty="0" smtClean="0"/>
              <a:t>and </a:t>
            </a:r>
            <a:r>
              <a:rPr lang="en-US" dirty="0"/>
              <a:t>overriding </a:t>
            </a:r>
            <a:r>
              <a:rPr lang="en-US" dirty="0" smtClean="0"/>
              <a:t>its run</a:t>
            </a:r>
            <a:r>
              <a:rPr lang="en-US" dirty="0"/>
              <a:t>() method.</a:t>
            </a:r>
          </a:p>
          <a:p>
            <a:r>
              <a:rPr lang="en-US" dirty="0"/>
              <a:t>Thread objects can also be created by </a:t>
            </a:r>
            <a:r>
              <a:rPr lang="en-US" dirty="0" smtClean="0"/>
              <a:t>passing to the </a:t>
            </a:r>
            <a:r>
              <a:rPr lang="en-US" dirty="0"/>
              <a:t>Thread </a:t>
            </a:r>
            <a:r>
              <a:rPr lang="en-US" dirty="0" smtClean="0"/>
              <a:t>class constructor an object implementing the </a:t>
            </a:r>
            <a:r>
              <a:rPr lang="en-US" dirty="0">
                <a:solidFill>
                  <a:srgbClr val="E46C0A"/>
                </a:solidFill>
              </a:rPr>
              <a:t>Runnable </a:t>
            </a:r>
            <a:r>
              <a:rPr lang="en-US" dirty="0" smtClean="0">
                <a:solidFill>
                  <a:srgbClr val="E46C0A"/>
                </a:solidFill>
              </a:rPr>
              <a:t>Interface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legal to create many Thread objects using the same Runnable object as the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</a:t>
            </a:r>
            <a:r>
              <a:rPr lang="en-US" dirty="0" smtClean="0"/>
              <a:t>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E46C0A"/>
                </a:solidFill>
              </a:rPr>
              <a:t>Extending Thread</a:t>
            </a: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/>
                <a:cs typeface="Consolas"/>
              </a:rPr>
              <a:t>Class T </a:t>
            </a:r>
            <a:r>
              <a:rPr lang="en-US" sz="2300" dirty="0">
                <a:latin typeface="Consolas"/>
                <a:cs typeface="Consolas"/>
              </a:rPr>
              <a:t>extends Thread </a:t>
            </a:r>
            <a:r>
              <a:rPr lang="en-US" sz="2300" dirty="0" smtClean="0">
                <a:latin typeface="Consolas"/>
                <a:cs typeface="Consolas"/>
              </a:rPr>
              <a:t>{</a:t>
            </a:r>
            <a:endParaRPr lang="en-US" sz="23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</a:t>
            </a:r>
            <a:r>
              <a:rPr lang="en-US" sz="23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latin typeface="Consolas"/>
                <a:cs typeface="Consolas"/>
              </a:rPr>
              <a:t>}</a:t>
            </a:r>
            <a:endParaRPr lang="en-US" sz="2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/>
                <a:cs typeface="Consolas"/>
              </a:rPr>
              <a:t>T t </a:t>
            </a:r>
            <a:r>
              <a:rPr lang="en-US" sz="2300" dirty="0">
                <a:latin typeface="Consolas"/>
                <a:cs typeface="Consolas"/>
              </a:rPr>
              <a:t>= new </a:t>
            </a:r>
            <a:r>
              <a:rPr lang="en-US" sz="2300" dirty="0" smtClean="0">
                <a:latin typeface="Consolas"/>
                <a:cs typeface="Consolas"/>
              </a:rPr>
              <a:t>T(</a:t>
            </a:r>
            <a:r>
              <a:rPr lang="en-US" sz="2300" dirty="0">
                <a:latin typeface="Consolas"/>
                <a:cs typeface="Consolas"/>
              </a:rPr>
              <a:t>); </a:t>
            </a:r>
            <a:endParaRPr lang="en-US" sz="23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  <a:endParaRPr lang="en-US" sz="23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Implementing </a:t>
            </a:r>
            <a:r>
              <a:rPr lang="en-US" dirty="0">
                <a:solidFill>
                  <a:srgbClr val="008000"/>
                </a:solidFill>
              </a:rPr>
              <a:t>Runnable interface </a:t>
            </a:r>
            <a:r>
              <a:rPr lang="en-US" dirty="0" smtClean="0">
                <a:solidFill>
                  <a:srgbClr val="008000"/>
                </a:solidFill>
              </a:rPr>
              <a:t>(usually better</a:t>
            </a:r>
            <a:r>
              <a:rPr lang="en-US" dirty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Class R </a:t>
            </a:r>
            <a:r>
              <a:rPr lang="en-US" sz="2200" dirty="0">
                <a:latin typeface="Consolas"/>
                <a:cs typeface="Consolas"/>
              </a:rPr>
              <a:t>implements Runnable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public </a:t>
            </a:r>
            <a:r>
              <a:rPr lang="en-US" sz="2200" dirty="0">
                <a:latin typeface="Consolas"/>
                <a:cs typeface="Consolas"/>
              </a:rPr>
              <a:t>void run()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	/</a:t>
            </a:r>
            <a:r>
              <a:rPr lang="en-US" sz="2200" dirty="0">
                <a:latin typeface="Consolas"/>
                <a:cs typeface="Consolas"/>
              </a:rPr>
              <a:t>/code here   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	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</a:t>
            </a:r>
            <a:r>
              <a:rPr lang="en-US" sz="2200" dirty="0" smtClean="0">
                <a:latin typeface="Consolas"/>
                <a:cs typeface="Consolas"/>
              </a:rPr>
              <a:t>t = new Thread(</a:t>
            </a:r>
            <a:r>
              <a:rPr lang="en-US" sz="2200" dirty="0">
                <a:latin typeface="Consolas"/>
                <a:cs typeface="Consolas"/>
              </a:rPr>
              <a:t>new </a:t>
            </a:r>
            <a:r>
              <a:rPr lang="en-US" sz="2200" dirty="0" smtClean="0">
                <a:latin typeface="Consolas"/>
                <a:cs typeface="Consolas"/>
              </a:rPr>
              <a:t>R())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 </a:t>
            </a:r>
            <a:r>
              <a:rPr lang="en-US" sz="1400" b="1" dirty="0" smtClean="0">
                <a:latin typeface="Consolas"/>
                <a:cs typeface="Consolas"/>
              </a:rPr>
              <a:t>Counter  </a:t>
            </a:r>
            <a:r>
              <a:rPr lang="en-US" sz="1400" b="1" dirty="0">
                <a:latin typeface="Consolas"/>
                <a:cs typeface="Consolas"/>
              </a:rPr>
              <a:t>implements  Runnable  { </a:t>
            </a:r>
          </a:p>
          <a:p>
            <a:pPr marL="0" indent="0">
              <a:buNone/>
            </a:pPr>
            <a:r>
              <a:rPr lang="fi-FI" sz="1400" b="1" dirty="0">
                <a:latin typeface="Consolas"/>
                <a:cs typeface="Consolas"/>
              </a:rPr>
              <a:t>	</a:t>
            </a:r>
            <a:r>
              <a:rPr lang="fi-FI" sz="1400" b="1" dirty="0" err="1">
                <a:latin typeface="Consolas"/>
                <a:cs typeface="Consolas"/>
              </a:rPr>
              <a:t>public</a:t>
            </a:r>
            <a:r>
              <a:rPr lang="fi-FI" sz="1400" b="1" dirty="0">
                <a:latin typeface="Consolas"/>
                <a:cs typeface="Consolas"/>
              </a:rPr>
              <a:t>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 </a:t>
            </a:r>
            <a:r>
              <a:rPr lang="fi-FI" sz="1400" b="1" dirty="0" err="1">
                <a:latin typeface="Consolas"/>
                <a:cs typeface="Consolas"/>
              </a:rPr>
              <a:t>run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b="1" dirty="0">
                <a:latin typeface="Consolas"/>
                <a:cs typeface="Consolas"/>
              </a:rPr>
              <a:t>		</a:t>
            </a:r>
            <a:r>
              <a:rPr lang="fi-FI" sz="1400" b="1" dirty="0" err="1">
                <a:latin typeface="Consolas"/>
                <a:cs typeface="Consolas"/>
              </a:rPr>
              <a:t>for(int</a:t>
            </a:r>
            <a:r>
              <a:rPr lang="fi-FI" sz="1400" b="1" dirty="0">
                <a:latin typeface="Consolas"/>
                <a:cs typeface="Consolas"/>
              </a:rPr>
              <a:t>  i=0;  i</a:t>
            </a:r>
            <a:r>
              <a:rPr lang="fi-FI" sz="1400" b="1" dirty="0" smtClean="0">
                <a:latin typeface="Consolas"/>
                <a:cs typeface="Consolas"/>
              </a:rPr>
              <a:t>&lt;10;  i++)</a:t>
            </a:r>
            <a:r>
              <a:rPr lang="ro-RO" sz="1400" b="1" dirty="0" smtClean="0">
                <a:latin typeface="Consolas"/>
                <a:cs typeface="Consolas"/>
              </a:rPr>
              <a:t> </a:t>
            </a:r>
            <a:endParaRPr lang="ro-RO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ro-RO" sz="1400" b="1" dirty="0">
                <a:latin typeface="Consolas"/>
                <a:cs typeface="Consolas"/>
              </a:rPr>
              <a:t>			System.out.println</a:t>
            </a:r>
            <a:r>
              <a:rPr lang="ro-RO" sz="1400" b="1" dirty="0" smtClean="0">
                <a:latin typeface="Consolas"/>
                <a:cs typeface="Consolas"/>
              </a:rPr>
              <a:t>(Thread.currentThread().getName())</a:t>
            </a:r>
            <a:r>
              <a:rPr lang="ro-RO" sz="14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ro-RO" sz="14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</a:t>
            </a:r>
            <a:r>
              <a:rPr lang="en-US" sz="1400" b="1" dirty="0" smtClean="0">
                <a:latin typeface="Consolas"/>
                <a:cs typeface="Consolas"/>
              </a:rPr>
              <a:t>ublic class Runner{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public static void main(String[]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	Thread t1 = new Thread(new Counter(), “C1”);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Thread t2 </a:t>
            </a:r>
            <a:r>
              <a:rPr lang="en-US" sz="1400" b="1" dirty="0">
                <a:latin typeface="Consolas"/>
                <a:cs typeface="Consolas"/>
              </a:rPr>
              <a:t>= new Thread(new Counter(</a:t>
            </a:r>
            <a:r>
              <a:rPr lang="en-US" sz="1400" b="1" dirty="0" smtClean="0">
                <a:latin typeface="Consolas"/>
                <a:cs typeface="Consolas"/>
              </a:rPr>
              <a:t>), “C2”)</a:t>
            </a:r>
            <a:r>
              <a:rPr lang="en-US" sz="14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Thread t3 </a:t>
            </a:r>
            <a:r>
              <a:rPr lang="en-US" sz="1400" b="1" dirty="0">
                <a:latin typeface="Consolas"/>
                <a:cs typeface="Consolas"/>
              </a:rPr>
              <a:t>= new Thread(new Counter(</a:t>
            </a:r>
            <a:r>
              <a:rPr lang="en-US" sz="1400" b="1" dirty="0" smtClean="0">
                <a:latin typeface="Consolas"/>
                <a:cs typeface="Consolas"/>
              </a:rPr>
              <a:t>), “C3”);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t1.start(); t2.start(); t3.start();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}</a:t>
            </a: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</a:t>
            </a:r>
            <a:r>
              <a:rPr lang="en-US" dirty="0"/>
              <a:t>a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start executing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</a:t>
            </a:r>
            <a:r>
              <a:rPr lang="en-US" dirty="0" smtClean="0">
                <a:solidFill>
                  <a:srgbClr val="E46C0A"/>
                </a:solidFill>
              </a:rPr>
              <a:t>not considered </a:t>
            </a:r>
            <a:r>
              <a:rPr lang="en-US" dirty="0">
                <a:solidFill>
                  <a:srgbClr val="E46C0A"/>
                </a:solidFill>
              </a:rPr>
              <a:t>alive.</a:t>
            </a:r>
          </a:p>
          <a:p>
            <a:r>
              <a:rPr lang="en-US" dirty="0"/>
              <a:t>Method start() can be called on a Thread object only </a:t>
            </a:r>
            <a:r>
              <a:rPr lang="en-US" dirty="0" smtClean="0"/>
              <a:t>once. If </a:t>
            </a:r>
            <a:r>
              <a:rPr lang="en-US" dirty="0"/>
              <a:t>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</a:t>
            </a:r>
            <a:r>
              <a:rPr lang="en-US" dirty="0"/>
              <a:t>is not guaranteed that threads will start running in the order they were started</a:t>
            </a:r>
          </a:p>
          <a:p>
            <a:r>
              <a:rPr lang="en-US" dirty="0"/>
              <a:t>It is not </a:t>
            </a:r>
            <a:r>
              <a:rPr lang="en-US" dirty="0" smtClean="0"/>
              <a:t>guaranteed that </a:t>
            </a:r>
            <a:r>
              <a:rPr lang="en-US" dirty="0"/>
              <a:t>a thread </a:t>
            </a:r>
            <a:r>
              <a:rPr lang="en-US" dirty="0" smtClean="0"/>
              <a:t>keeps executing </a:t>
            </a:r>
            <a:r>
              <a:rPr lang="en-US" dirty="0"/>
              <a:t>until it's </a:t>
            </a:r>
            <a:r>
              <a:rPr lang="en-US" dirty="0" smtClean="0"/>
              <a:t>done (it </a:t>
            </a:r>
            <a:r>
              <a:rPr lang="en-US" dirty="0"/>
              <a:t>is not </a:t>
            </a:r>
            <a:r>
              <a:rPr lang="en-US" dirty="0" smtClean="0"/>
              <a:t>guaranteed that its </a:t>
            </a:r>
            <a:r>
              <a:rPr lang="en-US" dirty="0"/>
              <a:t>loop completes before another thread </a:t>
            </a:r>
            <a:r>
              <a:rPr lang="en-US" dirty="0" smtClean="0"/>
              <a:t>begins)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</a:t>
            </a:r>
            <a:r>
              <a:rPr lang="en-US" dirty="0" smtClean="0">
                <a:solidFill>
                  <a:srgbClr val="E46C0A"/>
                </a:solidFill>
              </a:rPr>
              <a:t>start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and will </a:t>
            </a:r>
            <a:r>
              <a:rPr lang="en-US" dirty="0">
                <a:solidFill>
                  <a:srgbClr val="E46C0A"/>
                </a:solidFill>
              </a:rPr>
              <a:t>run to </a:t>
            </a:r>
            <a:r>
              <a:rPr lang="en-US" dirty="0" smtClean="0">
                <a:solidFill>
                  <a:srgbClr val="E46C0A"/>
                </a:solidFill>
              </a:rPr>
              <a:t>completion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after acquiring the CPU a finite number of </a:t>
            </a:r>
            <a:r>
              <a:rPr lang="en-US" dirty="0" smtClean="0">
                <a:solidFill>
                  <a:srgbClr val="E46C0A"/>
                </a:solidFill>
              </a:rPr>
              <a:t>times (hopefully)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multitasking</a:t>
            </a:r>
            <a:r>
              <a:rPr lang="en-US" dirty="0"/>
              <a:t>	operating	system	assigns	CPU time </a:t>
            </a:r>
            <a:r>
              <a:rPr lang="en-US" dirty="0" smtClean="0"/>
              <a:t>(slices</a:t>
            </a:r>
            <a:r>
              <a:rPr lang="en-US" dirty="0"/>
              <a:t>) to </a:t>
            </a:r>
            <a:r>
              <a:rPr lang="en-US" dirty="0" smtClean="0"/>
              <a:t>threads</a:t>
            </a:r>
          </a:p>
          <a:p>
            <a:r>
              <a:rPr lang="en-US" dirty="0"/>
              <a:t>Small time-slices (20ms) provide the </a:t>
            </a:r>
            <a:r>
              <a:rPr lang="en-US" dirty="0">
                <a:solidFill>
                  <a:srgbClr val="E46C0A"/>
                </a:solidFill>
              </a:rPr>
              <a:t>illusion of parallelism </a:t>
            </a:r>
            <a:r>
              <a:rPr lang="en-US" dirty="0"/>
              <a:t>(on multi-core machines it is a partial illusion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OS is preemptive</a:t>
            </a:r>
            <a:r>
              <a:rPr lang="en-US" dirty="0"/>
              <a:t>, if a thread is executed </a:t>
            </a:r>
            <a:r>
              <a:rPr lang="en-US" dirty="0" smtClean="0"/>
              <a:t>until 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time </a:t>
            </a:r>
            <a:r>
              <a:rPr lang="en-US" dirty="0">
                <a:solidFill>
                  <a:srgbClr val="E46C0A"/>
                </a:solidFill>
              </a:rPr>
              <a:t>slice is over or it ends its </a:t>
            </a:r>
            <a:r>
              <a:rPr lang="en-US" dirty="0" smtClean="0">
                <a:solidFill>
                  <a:srgbClr val="E46C0A"/>
                </a:solidFill>
              </a:rPr>
              <a:t>execution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it </a:t>
            </a:r>
            <a:r>
              <a:rPr lang="en-US" dirty="0"/>
              <a:t>blocks (synchronization with threads or resources) </a:t>
            </a:r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thread acquires more </a:t>
            </a:r>
            <a:r>
              <a:rPr lang="en-US" dirty="0" smtClean="0"/>
              <a:t>priority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 smtClean="0"/>
              <a:t>Thread, examples</a:t>
            </a:r>
            <a:endParaRPr lang="en-US" dirty="0"/>
          </a:p>
        </p:txBody>
      </p:sp>
      <p:pic>
        <p:nvPicPr>
          <p:cNvPr id="3" name="Picture 2" descr="thread-cre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628900"/>
            <a:ext cx="2933700" cy="2159000"/>
          </a:xfrm>
          <a:prstGeom prst="rect">
            <a:avLst/>
          </a:prstGeom>
        </p:spPr>
      </p:pic>
      <p:pic>
        <p:nvPicPr>
          <p:cNvPr id="4" name="Picture 3" descr="thread-creatio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374900"/>
            <a:ext cx="5105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 smtClean="0"/>
              <a:t>Thread, the stack</a:t>
            </a:r>
            <a:endParaRPr lang="en-US" dirty="0"/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</a:t>
            </a:r>
            <a:r>
              <a:rPr lang="en-US" dirty="0" smtClean="0">
                <a:solidFill>
                  <a:srgbClr val="E46C0A"/>
                </a:solidFill>
              </a:rPr>
              <a:t>f </a:t>
            </a:r>
            <a:r>
              <a:rPr lang="en-US" dirty="0">
                <a:solidFill>
                  <a:srgbClr val="E46C0A"/>
                </a:solidFill>
              </a:rPr>
              <a:t>the parent thread terminates, all of its child threads terminate as well. </a:t>
            </a:r>
            <a:endParaRPr lang="en-US" dirty="0" smtClean="0">
              <a:solidFill>
                <a:srgbClr val="E46C0A"/>
              </a:solidFill>
            </a:endParaRPr>
          </a:p>
          <a:p>
            <a:r>
              <a:rPr lang="en-US" dirty="0"/>
              <a:t>C</a:t>
            </a:r>
            <a:r>
              <a:rPr lang="en-US" dirty="0" smtClean="0"/>
              <a:t>hild </a:t>
            </a:r>
            <a:r>
              <a:rPr lang="en-US" dirty="0"/>
              <a:t>threads share resources with the parent thread, including variables. When the parent thread terminates, </a:t>
            </a:r>
            <a:r>
              <a:rPr lang="en-US" dirty="0" smtClean="0"/>
              <a:t>the </a:t>
            </a:r>
            <a:r>
              <a:rPr lang="en-US" dirty="0"/>
              <a:t>child threads will not be able to access to those resources that the parent thread owns.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if the parent thread runs faster and terminates earlier than its child threads do, we have a problem! 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the state a thread is in when the thread scheduler selects it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</a:t>
            </a:r>
            <a:r>
              <a:rPr lang="en-US" dirty="0" smtClean="0">
                <a:solidFill>
                  <a:srgbClr val="E46C0A"/>
                </a:solidFill>
              </a:rPr>
              <a:t>thread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thread can </a:t>
            </a:r>
            <a:r>
              <a:rPr lang="en-US" dirty="0" smtClean="0"/>
              <a:t>transition </a:t>
            </a:r>
            <a:r>
              <a:rPr lang="en-US" dirty="0" smtClean="0"/>
              <a:t>from the </a:t>
            </a:r>
            <a:r>
              <a:rPr lang="en-US" dirty="0"/>
              <a:t>running state for several </a:t>
            </a:r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System.exit</a:t>
            </a:r>
            <a:r>
              <a:rPr lang="en-US" dirty="0" smtClean="0"/>
              <a:t>() (DEAD)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Thread.sleep</a:t>
            </a:r>
            <a:r>
              <a:rPr lang="en-US" dirty="0" smtClean="0"/>
              <a:t>() (SLEEPING)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thread can acquire a resource but there is no work to do. The thread calls </a:t>
            </a:r>
            <a:r>
              <a:rPr lang="en-US" dirty="0" err="1" smtClean="0"/>
              <a:t>object.wait</a:t>
            </a:r>
            <a:r>
              <a:rPr lang="en-US" dirty="0"/>
              <a:t>() and waits for another thread calling </a:t>
            </a:r>
            <a:r>
              <a:rPr lang="en-US" dirty="0" smtClean="0"/>
              <a:t>notify</a:t>
            </a:r>
            <a:r>
              <a:rPr lang="en-US" dirty="0"/>
              <a:t>(</a:t>
            </a:r>
            <a:r>
              <a:rPr lang="en-US" dirty="0" smtClean="0"/>
              <a:t>) (WAITING)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thread can't acquire a </a:t>
            </a:r>
            <a:r>
              <a:rPr lang="en-US" dirty="0" smtClean="0"/>
              <a:t>resource (BLOCKING)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 </a:t>
            </a:r>
            <a:r>
              <a:rPr lang="en-US" dirty="0">
                <a:solidFill>
                  <a:srgbClr val="E46C0A"/>
                </a:solidFill>
              </a:rPr>
              <a:t>thread </a:t>
            </a:r>
            <a:r>
              <a:rPr lang="en-US" dirty="0" smtClean="0">
                <a:solidFill>
                  <a:srgbClr val="E46C0A"/>
                </a:solidFill>
              </a:rPr>
              <a:t>which is eligible </a:t>
            </a:r>
            <a:r>
              <a:rPr lang="en-US" dirty="0">
                <a:solidFill>
                  <a:srgbClr val="E46C0A"/>
                </a:solidFill>
              </a:rPr>
              <a:t>to run</a:t>
            </a:r>
            <a:r>
              <a:rPr lang="en-US" dirty="0" smtClean="0"/>
              <a:t>, but </a:t>
            </a:r>
            <a:r>
              <a:rPr lang="en-US" dirty="0"/>
              <a:t>the scheduler has not selected it to </a:t>
            </a:r>
            <a:r>
              <a:rPr lang="en-US" dirty="0" smtClean="0"/>
              <a:t>be the </a:t>
            </a:r>
            <a:r>
              <a:rPr lang="en-US" dirty="0"/>
              <a:t>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</a:t>
            </a:r>
            <a:r>
              <a:rPr lang="en-US" dirty="0" smtClean="0"/>
              <a:t>the running, blocked</a:t>
            </a:r>
            <a:r>
              <a:rPr lang="en-US" dirty="0"/>
              <a:t>, waiting, or sleeping state</a:t>
            </a:r>
          </a:p>
          <a:p>
            <a:r>
              <a:rPr lang="en-US" dirty="0"/>
              <a:t>When </a:t>
            </a:r>
            <a:r>
              <a:rPr lang="en-US" dirty="0" smtClean="0"/>
              <a:t>a thread </a:t>
            </a:r>
            <a:r>
              <a:rPr lang="en-US" dirty="0"/>
              <a:t>is in the runnable state, </a:t>
            </a:r>
            <a:r>
              <a:rPr lang="en-US" dirty="0" smtClean="0"/>
              <a:t>it is </a:t>
            </a:r>
            <a:r>
              <a:rPr lang="en-US" dirty="0"/>
              <a:t>considered alive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 thread that can </a:t>
            </a:r>
            <a:r>
              <a:rPr lang="en-US" dirty="0">
                <a:solidFill>
                  <a:srgbClr val="E46C0A"/>
                </a:solidFill>
              </a:rPr>
              <a:t>acquire a resource but there is no work to do</a:t>
            </a:r>
            <a:r>
              <a:rPr lang="en-US" dirty="0"/>
              <a:t>. 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calling </a:t>
            </a:r>
            <a:r>
              <a:rPr lang="en-US" dirty="0" err="1" smtClean="0"/>
              <a:t>object.notify</a:t>
            </a:r>
            <a:r>
              <a:rPr lang="en-US" dirty="0"/>
              <a:t>(</a:t>
            </a:r>
            <a:r>
              <a:rPr lang="en-US" dirty="0" smtClean="0"/>
              <a:t>) or </a:t>
            </a:r>
            <a:r>
              <a:rPr lang="en-US" dirty="0" err="1" smtClean="0"/>
              <a:t>object.notifyAll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which is </a:t>
            </a:r>
            <a:r>
              <a:rPr lang="en-US" dirty="0"/>
              <a:t>NOT eligible to </a:t>
            </a:r>
            <a:r>
              <a:rPr lang="en-US" dirty="0" smtClean="0"/>
              <a:t>run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A thread </a:t>
            </a:r>
            <a:r>
              <a:rPr lang="en-US" dirty="0">
                <a:solidFill>
                  <a:srgbClr val="E46C0A"/>
                </a:solidFill>
              </a:rPr>
              <a:t>blocked waiting for a resource </a:t>
            </a:r>
            <a:r>
              <a:rPr lang="en-US" dirty="0"/>
              <a:t>( I/O or an object's lock</a:t>
            </a:r>
            <a:r>
              <a:rPr lang="en-US" dirty="0" smtClean="0"/>
              <a:t>) e.g.: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data </a:t>
            </a:r>
            <a:r>
              <a:rPr lang="en-US" dirty="0" smtClean="0"/>
              <a:t>become available in an </a:t>
            </a:r>
            <a:r>
              <a:rPr lang="en-US" dirty="0" err="1" smtClean="0"/>
              <a:t>inputstream</a:t>
            </a:r>
            <a:r>
              <a:rPr lang="en-US" dirty="0" smtClean="0"/>
              <a:t> the </a:t>
            </a:r>
            <a:r>
              <a:rPr lang="en-US" dirty="0"/>
              <a:t>thread </a:t>
            </a:r>
            <a:r>
              <a:rPr lang="en-US" dirty="0" smtClean="0"/>
              <a:t>is </a:t>
            </a:r>
            <a:r>
              <a:rPr lang="en-US" dirty="0"/>
              <a:t>reading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If an object's </a:t>
            </a:r>
            <a:r>
              <a:rPr lang="en-US" dirty="0"/>
              <a:t>lock </a:t>
            </a:r>
            <a:r>
              <a:rPr lang="en-US" dirty="0" smtClean="0"/>
              <a:t>becomes available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</a:t>
            </a:r>
            <a:r>
              <a:rPr lang="en-US" dirty="0" smtClean="0"/>
              <a:t>which is sleeping after an explicit call to the sleep() method</a:t>
            </a:r>
          </a:p>
          <a:p>
            <a:r>
              <a:rPr lang="en-US" dirty="0" smtClean="0"/>
              <a:t>Back </a:t>
            </a:r>
            <a:r>
              <a:rPr lang="en-US" dirty="0"/>
              <a:t>to Runnable state when </a:t>
            </a:r>
            <a:r>
              <a:rPr lang="en-US" dirty="0" smtClean="0"/>
              <a:t>the thread </a:t>
            </a:r>
            <a:r>
              <a:rPr lang="en-US" dirty="0"/>
              <a:t>wakes </a:t>
            </a:r>
            <a:r>
              <a:rPr lang="en-US" dirty="0" smtClean="0"/>
              <a:t>up because </a:t>
            </a:r>
            <a:r>
              <a:rPr lang="en-US" dirty="0"/>
              <a:t>its sleep time has expired.</a:t>
            </a:r>
          </a:p>
          <a:p>
            <a:pPr marL="0" indent="0">
              <a:buNone/>
            </a:pPr>
            <a:r>
              <a:rPr lang="en-US" sz="2800" dirty="0"/>
              <a:t>try 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(1000</a:t>
            </a:r>
            <a:r>
              <a:rPr lang="en-US" sz="2800" dirty="0"/>
              <a:t>);  </a:t>
            </a:r>
            <a:r>
              <a:rPr lang="en-US" sz="2800" dirty="0" smtClean="0"/>
              <a:t>// one second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 catch (</a:t>
            </a:r>
            <a:r>
              <a:rPr lang="en-US" sz="2800" dirty="0" err="1"/>
              <a:t>InterruptedException</a:t>
            </a:r>
            <a:r>
              <a:rPr lang="en-US" sz="2800" dirty="0"/>
              <a:t> ex)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By </a:t>
            </a:r>
            <a:r>
              <a:rPr lang="en-US" dirty="0">
                <a:solidFill>
                  <a:srgbClr val="E46C0A"/>
                </a:solidFill>
              </a:rPr>
              <a:t>default, a thread gets the priority of the thread </a:t>
            </a:r>
            <a:r>
              <a:rPr lang="en-US" dirty="0" smtClean="0">
                <a:solidFill>
                  <a:srgbClr val="E46C0A"/>
                </a:solidFill>
              </a:rPr>
              <a:t>creating it</a:t>
            </a:r>
            <a:r>
              <a:rPr lang="en-US" dirty="0">
                <a:solidFill>
                  <a:srgbClr val="E46C0A"/>
                </a:solidFill>
              </a:rPr>
              <a:t>.</a:t>
            </a:r>
          </a:p>
          <a:p>
            <a:r>
              <a:rPr lang="en-US" dirty="0"/>
              <a:t>Priority values are defined between 1 and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Thread.MIN_PRIORITY</a:t>
            </a: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(==1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Thread.NORM_PRIORITY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(</a:t>
            </a:r>
            <a:r>
              <a:rPr lang="en-US" sz="2200" dirty="0" smtClean="0">
                <a:latin typeface="Consolas"/>
                <a:cs typeface="Consolas"/>
              </a:rPr>
              <a:t>==5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Thread.MAX_PRIORITY</a:t>
            </a: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 (==10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r>
              <a:rPr lang="en-US" dirty="0"/>
              <a:t>Priority can be directly </a:t>
            </a:r>
            <a:r>
              <a:rPr lang="en-US" dirty="0" smtClean="0"/>
              <a:t>set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Thread </a:t>
            </a:r>
            <a:r>
              <a:rPr lang="en-US" sz="2200" dirty="0">
                <a:latin typeface="Consolas"/>
                <a:cs typeface="Consolas"/>
              </a:rPr>
              <a:t>t = new Thread</a:t>
            </a:r>
            <a:r>
              <a:rPr lang="en-US" sz="2200" dirty="0">
                <a:latin typeface="Consolas"/>
                <a:cs typeface="Consolas"/>
              </a:rPr>
              <a:t>(new </a:t>
            </a:r>
            <a:r>
              <a:rPr lang="en-US" sz="2200" dirty="0" smtClean="0">
                <a:latin typeface="Consolas"/>
                <a:cs typeface="Consolas"/>
              </a:rPr>
              <a:t>Runnable</a:t>
            </a:r>
            <a:r>
              <a:rPr lang="en-US" sz="2200" dirty="0">
                <a:latin typeface="Consolas"/>
                <a:cs typeface="Consolas"/>
              </a:rPr>
              <a:t>())</a:t>
            </a:r>
            <a:r>
              <a:rPr lang="en-US" sz="2200" dirty="0">
                <a:latin typeface="Consolas"/>
                <a:cs typeface="Consolas"/>
              </a:rPr>
              <a:t>; 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t.setPriority</a:t>
            </a:r>
            <a:r>
              <a:rPr lang="en-US" sz="2200" dirty="0">
                <a:latin typeface="Consolas"/>
                <a:cs typeface="Consolas"/>
              </a:rPr>
              <a:t>(8);	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JVM gets </a:t>
            </a:r>
            <a:r>
              <a:rPr lang="en-US" sz="2800" dirty="0" smtClean="0"/>
              <a:t>the CPU as assigned by the OS’s scheduling mechanism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 smtClean="0"/>
              <a:t>Some JVMs operate </a:t>
            </a:r>
            <a:r>
              <a:rPr lang="en-US" dirty="0"/>
              <a:t>like a mini-OS and </a:t>
            </a:r>
            <a:r>
              <a:rPr lang="en-US" dirty="0" smtClean="0"/>
              <a:t>schedule their </a:t>
            </a:r>
            <a:r>
              <a:rPr lang="en-US" dirty="0"/>
              <a:t>own </a:t>
            </a:r>
            <a:r>
              <a:rPr lang="en-US" dirty="0" smtClean="0"/>
              <a:t>threads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Most JVMs </a:t>
            </a:r>
            <a:r>
              <a:rPr lang="en-US" dirty="0">
                <a:solidFill>
                  <a:srgbClr val="E46C0A"/>
                </a:solidFill>
              </a:rPr>
              <a:t>use </a:t>
            </a:r>
            <a:r>
              <a:rPr lang="en-US" dirty="0" smtClean="0">
                <a:solidFill>
                  <a:srgbClr val="E46C0A"/>
                </a:solidFill>
              </a:rPr>
              <a:t>the OS </a:t>
            </a:r>
            <a:r>
              <a:rPr lang="en-US" dirty="0">
                <a:solidFill>
                  <a:srgbClr val="E46C0A"/>
                </a:solidFill>
              </a:rPr>
              <a:t>scheduler </a:t>
            </a:r>
            <a:r>
              <a:rPr lang="en-US" dirty="0" smtClean="0">
                <a:solidFill>
                  <a:srgbClr val="E46C0A"/>
                </a:solidFill>
              </a:rPr>
              <a:t>(a </a:t>
            </a:r>
            <a:r>
              <a:rPr lang="en-US" dirty="0" smtClean="0">
                <a:solidFill>
                  <a:srgbClr val="E46C0A"/>
                </a:solidFill>
              </a:rPr>
              <a:t>Java thread is actually mapped to a system thread</a:t>
            </a:r>
            <a:r>
              <a:rPr lang="en-US" dirty="0" smtClean="0">
                <a:solidFill>
                  <a:srgbClr val="E46C0A"/>
                </a:solidFill>
              </a:rPr>
              <a:t>)</a:t>
            </a:r>
            <a:endParaRPr lang="en-US" dirty="0" smtClean="0"/>
          </a:p>
          <a:p>
            <a:pPr marL="0" lvl="1" indent="0">
              <a:buNone/>
            </a:pPr>
            <a:r>
              <a:rPr lang="en-US" sz="2400" dirty="0" smtClean="0"/>
              <a:t>*</a:t>
            </a:r>
            <a:r>
              <a:rPr lang="en-US" sz="2400" dirty="0">
                <a:hlinkClick r:id="rId2"/>
              </a:rPr>
              <a:t>https://en.wikipedia.org/wiki/</a:t>
            </a:r>
            <a:r>
              <a:rPr lang="en-US" sz="2400" dirty="0" smtClean="0">
                <a:hlinkClick r:id="rId2"/>
              </a:rPr>
              <a:t>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thread always runs with a priority number</a:t>
            </a:r>
          </a:p>
          <a:p>
            <a:r>
              <a:rPr lang="en-US" dirty="0"/>
              <a:t>The scheduler in most JVMs uses </a:t>
            </a:r>
            <a:r>
              <a:rPr lang="en-US" dirty="0" smtClean="0">
                <a:solidFill>
                  <a:srgbClr val="E46C0A"/>
                </a:solidFill>
              </a:rPr>
              <a:t>time-sliced, preemptive</a:t>
            </a:r>
            <a:r>
              <a:rPr lang="en-US" dirty="0">
                <a:solidFill>
                  <a:srgbClr val="E46C0A"/>
                </a:solidFill>
              </a:rPr>
              <a:t>, priority-based</a:t>
            </a:r>
            <a:r>
              <a:rPr lang="en-US" dirty="0"/>
              <a:t> scheduling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is allocated a fair amount of </a:t>
            </a:r>
            <a:r>
              <a:rPr lang="en-US" dirty="0" smtClean="0"/>
              <a:t>time, after </a:t>
            </a:r>
            <a:r>
              <a:rPr lang="en-US" dirty="0"/>
              <a:t>that </a:t>
            </a:r>
            <a:r>
              <a:rPr lang="en-US" dirty="0" smtClean="0"/>
              <a:t>it </a:t>
            </a:r>
            <a:r>
              <a:rPr lang="en-US" dirty="0"/>
              <a:t>is sent back to runnable to give another thread a chance</a:t>
            </a:r>
          </a:p>
          <a:p>
            <a:r>
              <a:rPr lang="en-US" dirty="0">
                <a:solidFill>
                  <a:srgbClr val="E46C0A"/>
                </a:solidFill>
              </a:rPr>
              <a:t>JVM specification does not require a VM to implement a time-slicing scheduler </a:t>
            </a:r>
            <a:r>
              <a:rPr lang="en-US" dirty="0" smtClean="0">
                <a:solidFill>
                  <a:srgbClr val="E46C0A"/>
                </a:solidFill>
              </a:rPr>
              <a:t>!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some JVM may use a scheduler that lets one thread stay running until </a:t>
            </a:r>
            <a:r>
              <a:rPr lang="en-US" dirty="0" smtClean="0"/>
              <a:t>it completes </a:t>
            </a:r>
            <a:r>
              <a:rPr lang="en-US" dirty="0"/>
              <a:t>its run()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JVM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Hamlet implements Runnable {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void run(</a:t>
            </a:r>
            <a:r>
              <a:rPr lang="en-US" sz="1500" b="1" dirty="0" smtClean="0">
                <a:latin typeface="Consolas"/>
                <a:cs typeface="Consolas"/>
              </a:rPr>
              <a:t>){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	while(true)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		</a:t>
            </a:r>
            <a:r>
              <a:rPr lang="en-US" sz="1500" b="1" dirty="0" err="1" smtClean="0">
                <a:latin typeface="Consolas"/>
                <a:cs typeface="Consolas"/>
              </a:rPr>
              <a:t>System.out.println</a:t>
            </a:r>
            <a:r>
              <a:rPr lang="en-US" sz="1500" b="1" dirty="0" smtClean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}}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TryHamlet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public </a:t>
            </a:r>
            <a:r>
              <a:rPr lang="en-US" sz="1500" b="1" dirty="0">
                <a:latin typeface="Consolas"/>
                <a:cs typeface="Consolas"/>
              </a:rPr>
              <a:t>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Hamlet r = new Hamlet </a:t>
            </a:r>
            <a:r>
              <a:rPr lang="en-US" sz="1500" b="1" dirty="0">
                <a:latin typeface="Consolas"/>
                <a:cs typeface="Consolas"/>
              </a:rPr>
              <a:t>();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new </a:t>
            </a:r>
            <a:r>
              <a:rPr lang="en-US" sz="1500" b="1" dirty="0">
                <a:latin typeface="Consolas"/>
                <a:cs typeface="Consolas"/>
              </a:rPr>
              <a:t>Thread</a:t>
            </a:r>
            <a:r>
              <a:rPr lang="en-US" sz="1500" b="1" dirty="0" smtClean="0">
                <a:latin typeface="Consolas"/>
                <a:cs typeface="Consolas"/>
              </a:rPr>
              <a:t>(r, “To be”)</a:t>
            </a:r>
            <a:r>
              <a:rPr lang="en-US" sz="1500" b="1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	new </a:t>
            </a:r>
            <a:r>
              <a:rPr lang="en-US" sz="1500" b="1" dirty="0">
                <a:latin typeface="Consolas"/>
                <a:cs typeface="Consolas"/>
              </a:rPr>
              <a:t>Thread</a:t>
            </a:r>
            <a:r>
              <a:rPr lang="en-US" sz="1500" b="1" dirty="0" smtClean="0">
                <a:latin typeface="Consolas"/>
                <a:cs typeface="Consolas"/>
              </a:rPr>
              <a:t>(r, </a:t>
            </a:r>
            <a:r>
              <a:rPr lang="en-US" sz="1500" b="1" dirty="0">
                <a:latin typeface="Consolas"/>
                <a:cs typeface="Consolas"/>
              </a:rPr>
              <a:t>“</a:t>
            </a:r>
            <a:r>
              <a:rPr lang="en-US" sz="1500" b="1" dirty="0" smtClean="0">
                <a:latin typeface="Consolas"/>
                <a:cs typeface="Consolas"/>
              </a:rPr>
              <a:t>Not to be”)</a:t>
            </a:r>
            <a:r>
              <a:rPr lang="en-US" sz="1500" b="1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}}</a:t>
            </a:r>
            <a:endParaRPr lang="en-US" sz="1500" b="1" dirty="0">
              <a:latin typeface="Consolas"/>
              <a:cs typeface="Consolas"/>
            </a:endParaRPr>
          </a:p>
          <a:p>
            <a:r>
              <a:rPr lang="en-US" dirty="0"/>
              <a:t>If </a:t>
            </a:r>
            <a:r>
              <a:rPr lang="en-US" dirty="0" smtClean="0"/>
              <a:t>the scheduler is non</a:t>
            </a:r>
            <a:r>
              <a:rPr lang="en-US" dirty="0"/>
              <a:t>-preemptive the </a:t>
            </a:r>
            <a:r>
              <a:rPr lang="en-US" dirty="0" smtClean="0"/>
              <a:t>first thread </a:t>
            </a:r>
            <a:r>
              <a:rPr lang="en-US" dirty="0"/>
              <a:t>chosen </a:t>
            </a:r>
            <a:r>
              <a:rPr lang="en-US" dirty="0" smtClean="0"/>
              <a:t>runs forever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the scheduler is preemptive both threads </a:t>
            </a:r>
            <a:r>
              <a:rPr lang="en-US" dirty="0"/>
              <a:t>randomly </a:t>
            </a:r>
            <a:r>
              <a:rPr lang="en-US" dirty="0" smtClean="0"/>
              <a:t>alternate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Leaving the running state (explicitly)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3 ways for a thread to do it:</a:t>
            </a:r>
          </a:p>
          <a:p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</a:t>
            </a:r>
            <a:r>
              <a:rPr lang="en-US" dirty="0" smtClean="0"/>
              <a:t>stops </a:t>
            </a:r>
            <a:r>
              <a:rPr lang="en-US" dirty="0"/>
              <a:t>executing for at least the specified sleep duration</a:t>
            </a:r>
          </a:p>
          <a:p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</a:t>
            </a:r>
            <a:r>
              <a:rPr lang="en-US" dirty="0" smtClean="0"/>
              <a:t>runnable </a:t>
            </a:r>
            <a:r>
              <a:rPr lang="en-US" dirty="0"/>
              <a:t>to give room to other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</a:t>
            </a:r>
            <a:r>
              <a:rPr lang="en-US" dirty="0" smtClean="0"/>
              <a:t>completes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</a:t>
            </a:r>
            <a:r>
              <a:rPr lang="en-US" sz="2400" dirty="0" smtClean="0">
                <a:latin typeface="Consolas"/>
                <a:cs typeface="Consolas"/>
              </a:rPr>
              <a:t>1 min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 smtClean="0">
                <a:latin typeface="Consolas"/>
                <a:cs typeface="Consolas"/>
              </a:rPr>
              <a:t>(60 * 1000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 </a:t>
            </a:r>
            <a:r>
              <a:rPr lang="en-US" sz="2400" dirty="0">
                <a:latin typeface="Consolas"/>
                <a:cs typeface="Consolas"/>
              </a:rPr>
              <a:t>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//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ield()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The </a:t>
            </a:r>
            <a:r>
              <a:rPr lang="en-US" dirty="0">
                <a:solidFill>
                  <a:srgbClr val="E46C0A"/>
                </a:solidFill>
              </a:rPr>
              <a:t>method yield() make the currently running thread back to Runnable state</a:t>
            </a:r>
          </a:p>
          <a:p>
            <a:pPr lvl="1"/>
            <a:r>
              <a:rPr lang="en-US" dirty="0"/>
              <a:t>It allows other threads </a:t>
            </a:r>
            <a:r>
              <a:rPr lang="en-US" dirty="0" smtClean="0"/>
              <a:t>to </a:t>
            </a:r>
            <a:r>
              <a:rPr lang="en-US" dirty="0"/>
              <a:t>get their </a:t>
            </a:r>
            <a:r>
              <a:rPr lang="en-US" dirty="0" smtClean="0"/>
              <a:t>turn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 smtClean="0"/>
              <a:t>it </a:t>
            </a:r>
            <a:r>
              <a:rPr lang="en-US" dirty="0"/>
              <a:t>might have no effect at </a:t>
            </a:r>
            <a:r>
              <a:rPr lang="en-US" dirty="0" smtClean="0"/>
              <a:t>all. In fact, there's </a:t>
            </a:r>
            <a:r>
              <a:rPr lang="en-US" dirty="0"/>
              <a:t>no guarantee the yielding thread won't </a:t>
            </a:r>
            <a:r>
              <a:rPr lang="en-US" dirty="0" smtClean="0"/>
              <a:t>be scheduled again for execution.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is less dependent from the scheduler type</a:t>
            </a:r>
            <a:r>
              <a:rPr lang="en-US" dirty="0" smtClean="0"/>
              <a:t>, because threads release CPU when needed. </a:t>
            </a:r>
          </a:p>
          <a:p>
            <a:r>
              <a:rPr lang="en-US" dirty="0" smtClean="0"/>
              <a:t>Frequently used </a:t>
            </a:r>
            <a:r>
              <a:rPr lang="en-US" dirty="0" smtClean="0"/>
              <a:t>when computation is not possible </a:t>
            </a:r>
            <a:r>
              <a:rPr lang="en-US" dirty="0" smtClean="0"/>
              <a:t>(no work to do) in </a:t>
            </a:r>
            <a:r>
              <a:rPr lang="en-US" dirty="0" smtClean="0"/>
              <a:t>a specific time slice.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 class Hamlet implements Runnable {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b="1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while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smtClean="0">
                <a:latin typeface="Consolas"/>
                <a:cs typeface="Consolas"/>
              </a:rPr>
              <a:t>true</a:t>
            </a:r>
            <a:r>
              <a:rPr lang="en-US" sz="1600" b="1" dirty="0">
                <a:latin typeface="Consolas"/>
                <a:cs typeface="Consolas"/>
              </a:rPr>
              <a:t>)</a:t>
            </a:r>
            <a:r>
              <a:rPr lang="en-US" sz="1600" b="1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	</a:t>
            </a:r>
            <a:r>
              <a:rPr lang="en-US" sz="1600" b="1" dirty="0" err="1" smtClean="0">
                <a:latin typeface="Consolas"/>
                <a:cs typeface="Consolas"/>
              </a:rPr>
              <a:t>System.out.println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Thread.currentThread</a:t>
            </a:r>
            <a:r>
              <a:rPr lang="en-US" sz="1600" b="1" dirty="0">
                <a:latin typeface="Consolas"/>
                <a:cs typeface="Consolas"/>
              </a:rPr>
              <a:t>().</a:t>
            </a:r>
            <a:r>
              <a:rPr lang="en-US" sz="1600" b="1" dirty="0" err="1">
                <a:latin typeface="Consolas"/>
                <a:cs typeface="Consolas"/>
              </a:rPr>
              <a:t>getName</a:t>
            </a:r>
            <a:r>
              <a:rPr lang="en-US" sz="1600" b="1" dirty="0">
                <a:latin typeface="Consolas"/>
                <a:cs typeface="Consolas"/>
              </a:rPr>
              <a:t>()); </a:t>
            </a:r>
            <a:r>
              <a:rPr lang="en-US" sz="1600" b="1" dirty="0" smtClean="0">
                <a:latin typeface="Consolas"/>
                <a:cs typeface="Consolas"/>
              </a:rPr>
              <a:t>					</a:t>
            </a:r>
            <a:r>
              <a:rPr lang="en-US" sz="1600" b="1" dirty="0" err="1" smtClean="0">
                <a:latin typeface="Consolas"/>
                <a:cs typeface="Consolas"/>
              </a:rPr>
              <a:t>Thread.yield</a:t>
            </a:r>
            <a:r>
              <a:rPr lang="en-US" sz="1600" b="1" dirty="0">
                <a:latin typeface="Consolas"/>
                <a:cs typeface="Consolas"/>
              </a:rPr>
              <a:t>()</a:t>
            </a:r>
            <a:r>
              <a:rPr lang="en-US" sz="1600" b="1" dirty="0" smtClean="0">
                <a:latin typeface="Consolas"/>
                <a:cs typeface="Consolas"/>
              </a:rPr>
              <a:t>; /</a:t>
            </a:r>
            <a:r>
              <a:rPr lang="en-US" sz="1600" b="1" dirty="0">
                <a:latin typeface="Consolas"/>
                <a:cs typeface="Consolas"/>
              </a:rPr>
              <a:t>/ allow other thread to </a:t>
            </a:r>
            <a:r>
              <a:rPr lang="en-US" sz="1600" b="1" dirty="0" smtClean="0">
                <a:latin typeface="Consolas"/>
                <a:cs typeface="Consolas"/>
              </a:rPr>
              <a:t>run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thread can execute a thread join to wait until the other thread terminates.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When P executes a thread join in order to join with C, which is still running, P is suspended until C terminates. Once C terminates, P resumes.</a:t>
            </a:r>
          </a:p>
          <a:p>
            <a:pPr lvl="1"/>
            <a:r>
              <a:rPr lang="en-US" dirty="0"/>
              <a:t>When P executes a thread join and C has already terminated, P continues as if no such thread join has ever executed (i.e., join has no effect)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join() method lets one thread "join </a:t>
            </a:r>
            <a:r>
              <a:rPr lang="en-US" dirty="0" smtClean="0"/>
              <a:t>onto the </a:t>
            </a:r>
            <a:r>
              <a:rPr lang="en-US" dirty="0"/>
              <a:t>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t.join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Current thread </a:t>
            </a:r>
            <a:r>
              <a:rPr lang="en-US" dirty="0" smtClean="0"/>
              <a:t>(caller) move </a:t>
            </a:r>
            <a:r>
              <a:rPr lang="en-US" dirty="0"/>
              <a:t>to Waiting state and it will be Runnable when thread t is </a:t>
            </a:r>
            <a:r>
              <a:rPr lang="en-US" dirty="0" smtClean="0"/>
              <a:t>dead. A </a:t>
            </a:r>
            <a:r>
              <a:rPr lang="en-US" dirty="0"/>
              <a:t>timeout can be set to wait for a </a:t>
            </a:r>
            <a:r>
              <a:rPr lang="en-US" dirty="0" smtClean="0"/>
              <a:t>thread’s end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t.join</a:t>
            </a:r>
            <a:r>
              <a:rPr lang="en-US" sz="1800" dirty="0" smtClean="0">
                <a:latin typeface="Consolas"/>
                <a:cs typeface="Consolas"/>
              </a:rPr>
              <a:t>(5000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</a:t>
            </a:r>
            <a:r>
              <a:rPr lang="en-US" sz="1800" dirty="0">
                <a:latin typeface="Consolas"/>
                <a:cs typeface="Consolas"/>
              </a:rPr>
              <a:t>/ wait 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for 5 seconds: if 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is </a:t>
            </a:r>
            <a:r>
              <a:rPr lang="en-US" sz="1800" dirty="0" smtClean="0">
                <a:latin typeface="Consolas"/>
                <a:cs typeface="Consolas"/>
              </a:rPr>
              <a:t>not finished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then </a:t>
            </a:r>
            <a:r>
              <a:rPr lang="en-US" sz="1800" dirty="0">
                <a:latin typeface="Consolas"/>
                <a:cs typeface="Consolas"/>
              </a:rPr>
              <a:t>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</a:t>
            </a:r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</a:t>
            </a:r>
            <a:r>
              <a:rPr lang="en-US" dirty="0" smtClean="0">
                <a:solidFill>
                  <a:srgbClr val="000000"/>
                </a:solidFill>
              </a:rPr>
              <a:t>like: </a:t>
            </a:r>
            <a:r>
              <a:rPr lang="en-US" dirty="0" err="1" smtClean="0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static methods of the Thread </a:t>
            </a:r>
            <a:r>
              <a:rPr lang="en-US" dirty="0"/>
              <a:t>class: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</a:t>
            </a:r>
            <a:r>
              <a:rPr lang="en-US" dirty="0" smtClean="0">
                <a:solidFill>
                  <a:srgbClr val="E46C0A"/>
                </a:solidFill>
              </a:rPr>
              <a:t>which is currently in </a:t>
            </a:r>
            <a:r>
              <a:rPr lang="en-US" dirty="0">
                <a:solidFill>
                  <a:srgbClr val="E46C0A"/>
                </a:solidFill>
              </a:rPr>
              <a:t>execution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Using </a:t>
            </a:r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smtClean="0">
                <a:solidFill>
                  <a:srgbClr val="E46C0A"/>
                </a:solidFill>
              </a:rPr>
              <a:t>instance variable </a:t>
            </a:r>
            <a:r>
              <a:rPr lang="en-US" dirty="0">
                <a:solidFill>
                  <a:srgbClr val="E46C0A"/>
                </a:solidFill>
              </a:rPr>
              <a:t>to access a static </a:t>
            </a:r>
            <a:r>
              <a:rPr lang="en-US" dirty="0" smtClean="0">
                <a:solidFill>
                  <a:srgbClr val="E46C0A"/>
                </a:solidFill>
              </a:rPr>
              <a:t>method is error-prone!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operating systems (OS), </a:t>
            </a:r>
            <a:r>
              <a:rPr lang="en-US" dirty="0" smtClean="0">
                <a:solidFill>
                  <a:srgbClr val="E46C0A"/>
                </a:solidFill>
              </a:rPr>
              <a:t>a process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is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an instance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smtClean="0">
                <a:solidFill>
                  <a:srgbClr val="E46C0A"/>
                </a:solidFill>
              </a:rPr>
              <a:t>a running application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/>
              <a:t>A  </a:t>
            </a:r>
            <a:r>
              <a:rPr lang="en-US" dirty="0" smtClean="0"/>
              <a:t>process has it own private address </a:t>
            </a:r>
            <a:r>
              <a:rPr lang="en-US" dirty="0"/>
              <a:t>space</a:t>
            </a:r>
            <a:r>
              <a:rPr lang="en-US" dirty="0" smtClean="0"/>
              <a:t>, code</a:t>
            </a:r>
            <a:r>
              <a:rPr lang="en-US" dirty="0"/>
              <a:t>,  data, </a:t>
            </a:r>
            <a:r>
              <a:rPr lang="en-US" dirty="0" smtClean="0"/>
              <a:t>opened </a:t>
            </a:r>
            <a:r>
              <a:rPr lang="en-US" dirty="0"/>
              <a:t>files, etc.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Processes </a:t>
            </a:r>
            <a:r>
              <a:rPr lang="en-US" dirty="0">
                <a:solidFill>
                  <a:srgbClr val="E46C0A"/>
                </a:solidFill>
              </a:rPr>
              <a:t>do not share memory </a:t>
            </a:r>
            <a:r>
              <a:rPr lang="en-US" dirty="0"/>
              <a:t>(separate address spaces), thus </a:t>
            </a:r>
            <a:r>
              <a:rPr lang="en-US" dirty="0" smtClean="0"/>
              <a:t>they </a:t>
            </a:r>
            <a:r>
              <a:rPr lang="en-US" dirty="0"/>
              <a:t>must communicate through IPC mechanisms offered by the operative systems (i.e., pipes, signals</a:t>
            </a:r>
            <a:r>
              <a:rPr lang="en-US" dirty="0" smtClean="0"/>
              <a:t>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</a:t>
            </a:r>
            <a:r>
              <a:rPr lang="en-US" sz="2500" dirty="0" smtClean="0"/>
              <a:t>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</a:t>
            </a:r>
            <a:r>
              <a:rPr lang="en-US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Like </a:t>
            </a:r>
            <a:r>
              <a:rPr lang="en-US" sz="2500" dirty="0"/>
              <a:t>processes</a:t>
            </a:r>
            <a:r>
              <a:rPr lang="en-US" sz="2500" dirty="0" smtClean="0"/>
              <a:t>,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they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work independently and each thread has its own stack, program counter, and local variables. 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500" dirty="0" smtClean="0"/>
              <a:t>However, </a:t>
            </a:r>
            <a:r>
              <a:rPr lang="en-US" sz="2500" dirty="0" smtClean="0">
                <a:solidFill>
                  <a:srgbClr val="E46C0A"/>
                </a:solidFill>
              </a:rPr>
              <a:t>threads </a:t>
            </a:r>
            <a:r>
              <a:rPr lang="en-US" sz="2500" dirty="0">
                <a:solidFill>
                  <a:srgbClr val="E46C0A"/>
                </a:solidFill>
              </a:rPr>
              <a:t>within </a:t>
            </a:r>
            <a:r>
              <a:rPr lang="en-US" sz="2500" dirty="0" smtClean="0">
                <a:solidFill>
                  <a:srgbClr val="E46C0A"/>
                </a:solidFill>
              </a:rPr>
              <a:t>the same </a:t>
            </a:r>
            <a:r>
              <a:rPr lang="en-US" sz="2500" dirty="0">
                <a:solidFill>
                  <a:srgbClr val="E46C0A"/>
                </a:solidFill>
              </a:rPr>
              <a:t>process are less insulated from each other </a:t>
            </a:r>
            <a:r>
              <a:rPr lang="en-US" sz="2500" dirty="0"/>
              <a:t>than separate processes are. They share </a:t>
            </a:r>
            <a:r>
              <a:rPr lang="en-US" sz="2500" dirty="0" smtClean="0"/>
              <a:t>the same address space</a:t>
            </a:r>
            <a:r>
              <a:rPr lang="en-US" sz="2500" dirty="0"/>
              <a:t>, file handles, etc. This means they have access to the same variables and objects. 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very fast way for communicating but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frequently causes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bugs unseen in single-thread programs. </a:t>
            </a:r>
          </a:p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principle of 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</a:rPr>
              <a:t>separation of concerns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 is broken</a:t>
            </a:r>
            <a:r>
              <a:rPr lang="en-US" sz="2500" dirty="0">
                <a:solidFill>
                  <a:srgbClr val="E46C0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 thread</a:t>
            </a:r>
            <a:r>
              <a:rPr lang="en-US" dirty="0"/>
              <a:t>. When the program starts running, the JVM creates this thread and calls the main() method within that thread.</a:t>
            </a:r>
          </a:p>
          <a:p>
            <a:r>
              <a:rPr lang="en-US" dirty="0"/>
              <a:t>There are other threads created by the JVM that you usually don't notice them running in the </a:t>
            </a:r>
            <a:r>
              <a:rPr lang="en-US" dirty="0" smtClean="0"/>
              <a:t>background (e.g., garbage collection).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reasons to use threads in your Java programs. If you use </a:t>
            </a:r>
            <a:r>
              <a:rPr lang="en-US" dirty="0" smtClean="0"/>
              <a:t>Android, Swing, </a:t>
            </a:r>
            <a:r>
              <a:rPr lang="en-US" dirty="0" err="1" smtClean="0"/>
              <a:t>JavaFX</a:t>
            </a:r>
            <a:r>
              <a:rPr lang="en-US" dirty="0" smtClean="0"/>
              <a:t>, </a:t>
            </a:r>
            <a:r>
              <a:rPr lang="en-US" dirty="0"/>
              <a:t>Servlets</a:t>
            </a:r>
            <a:r>
              <a:rPr lang="en-US" dirty="0" smtClean="0"/>
              <a:t>, RMI</a:t>
            </a:r>
            <a:r>
              <a:rPr lang="en-US" dirty="0"/>
              <a:t>, or Enterprise JavaBeans (EJB) technology, you may already be using threads </a:t>
            </a:r>
            <a:r>
              <a:rPr lang="en-US" dirty="0" smtClean="0"/>
              <a:t>without realizing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Main</a:t>
            </a:r>
            <a:r>
              <a:rPr lang="en-US" dirty="0" smtClean="0"/>
              <a:t> </a:t>
            </a:r>
            <a:r>
              <a:rPr lang="en-US" dirty="0"/>
              <a:t>reasons for using </a:t>
            </a:r>
            <a:r>
              <a:rPr lang="en-US" dirty="0" smtClean="0"/>
              <a:t>threads: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make </a:t>
            </a:r>
            <a:r>
              <a:rPr lang="en-US" dirty="0">
                <a:solidFill>
                  <a:srgbClr val="E46C0A"/>
                </a:solidFill>
              </a:rPr>
              <a:t>the UI more </a:t>
            </a:r>
            <a:r>
              <a:rPr lang="en-US" dirty="0" smtClean="0">
                <a:solidFill>
                  <a:srgbClr val="E46C0A"/>
                </a:solidFill>
              </a:rPr>
              <a:t>responsive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take </a:t>
            </a:r>
            <a:r>
              <a:rPr lang="en-US" dirty="0">
                <a:solidFill>
                  <a:srgbClr val="E46C0A"/>
                </a:solidFill>
              </a:rPr>
              <a:t>advantage of multiprocessor </a:t>
            </a:r>
            <a:r>
              <a:rPr lang="en-US" dirty="0" smtClean="0">
                <a:solidFill>
                  <a:srgbClr val="E46C0A"/>
                </a:solidFill>
              </a:rPr>
              <a:t>systems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perform </a:t>
            </a:r>
            <a:r>
              <a:rPr lang="en-US" dirty="0">
                <a:solidFill>
                  <a:srgbClr val="E46C0A"/>
                </a:solidFill>
              </a:rPr>
              <a:t>asynchronous or background </a:t>
            </a:r>
            <a:r>
              <a:rPr lang="en-US" dirty="0" smtClean="0">
                <a:solidFill>
                  <a:srgbClr val="E46C0A"/>
                </a:solidFill>
              </a:rPr>
              <a:t>processing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</a:t>
            </a:r>
            <a:r>
              <a:rPr lang="en-US" dirty="0">
                <a:solidFill>
                  <a:srgbClr val="E46C0A"/>
                </a:solidFill>
              </a:rPr>
              <a:t>stock-broker application </a:t>
            </a:r>
            <a:r>
              <a:rPr lang="en-US" dirty="0"/>
              <a:t>with a lot of complex capabilities:</a:t>
            </a:r>
          </a:p>
          <a:p>
            <a:pPr lvl="1"/>
            <a:r>
              <a:rPr lang="en-US" dirty="0"/>
              <a:t>download last stock </a:t>
            </a:r>
            <a:r>
              <a:rPr lang="en-US" dirty="0" smtClean="0"/>
              <a:t>prices 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prices for warnings</a:t>
            </a:r>
          </a:p>
          <a:p>
            <a:pPr lvl="1"/>
            <a:r>
              <a:rPr lang="en-US" dirty="0"/>
              <a:t>analyze historical data for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</a:t>
            </a:r>
            <a:r>
              <a:rPr lang="en-US" dirty="0" smtClean="0">
                <a:solidFill>
                  <a:srgbClr val="E46C0A"/>
                </a:solidFill>
              </a:rPr>
              <a:t>actions </a:t>
            </a:r>
            <a:r>
              <a:rPr lang="en-US" dirty="0">
                <a:solidFill>
                  <a:srgbClr val="E46C0A"/>
                </a:solidFill>
              </a:rPr>
              <a:t>execute one after another</a:t>
            </a:r>
          </a:p>
          <a:p>
            <a:pPr lvl="1"/>
            <a:r>
              <a:rPr lang="en-US" dirty="0"/>
              <a:t>The next action can happen only when the previous one is finished.</a:t>
            </a:r>
          </a:p>
          <a:p>
            <a:r>
              <a:rPr lang="en-US" dirty="0"/>
              <a:t>If a historical analysis takes half an hour, and the user selects to perform a download and check afterward</a:t>
            </a:r>
            <a:r>
              <a:rPr lang="en-US" dirty="0" smtClean="0"/>
              <a:t>…</a:t>
            </a:r>
            <a:r>
              <a:rPr lang="en-US" dirty="0" smtClean="0">
                <a:solidFill>
                  <a:srgbClr val="E46C0A"/>
                </a:solidFill>
              </a:rPr>
              <a:t>the </a:t>
            </a:r>
            <a:r>
              <a:rPr lang="en-US" dirty="0">
                <a:solidFill>
                  <a:srgbClr val="E46C0A"/>
                </a:solidFill>
              </a:rPr>
              <a:t>result may come too late to buy or </a:t>
            </a:r>
            <a:r>
              <a:rPr lang="en-US" dirty="0" smtClean="0">
                <a:solidFill>
                  <a:srgbClr val="E46C0A"/>
                </a:solidFill>
              </a:rPr>
              <a:t>sell the stock.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813</TotalTime>
  <Words>1844</Words>
  <Application>Microsoft Macintosh PowerPoint</Application>
  <PresentationFormat>On-screen Show (4:3)</PresentationFormat>
  <Paragraphs>225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ING</vt:lpstr>
      <vt:lpstr>Java Threads</vt:lpstr>
      <vt:lpstr>JVM and Operating System</vt:lpstr>
      <vt:lpstr>JVM and Operating System</vt:lpstr>
      <vt:lpstr>Processes</vt:lpstr>
      <vt:lpstr>Threads</vt:lpstr>
      <vt:lpstr>Threads</vt:lpstr>
      <vt:lpstr>Threads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Thread</vt:lpstr>
      <vt:lpstr>Creating a Thread</vt:lpstr>
      <vt:lpstr>Creating a Thread</vt:lpstr>
      <vt:lpstr>Creating a Thread</vt:lpstr>
      <vt:lpstr>Starting a Thread</vt:lpstr>
      <vt:lpstr>Starting a Thread</vt:lpstr>
      <vt:lpstr>Starting a Thread, examples</vt:lpstr>
      <vt:lpstr>Starting a Thread, the stack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Thread priority</vt:lpstr>
      <vt:lpstr>JVM scheduling policy</vt:lpstr>
      <vt:lpstr>Checking JVM scheduler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Nicola Bicocchi</cp:lastModifiedBy>
  <cp:revision>176</cp:revision>
  <dcterms:created xsi:type="dcterms:W3CDTF">2014-10-22T20:49:05Z</dcterms:created>
  <dcterms:modified xsi:type="dcterms:W3CDTF">2018-05-22T11:36:11Z</dcterms:modified>
</cp:coreProperties>
</file>