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92" r:id="rId5"/>
    <p:sldId id="261" r:id="rId6"/>
    <p:sldId id="262" r:id="rId7"/>
    <p:sldId id="264" r:id="rId8"/>
    <p:sldId id="266" r:id="rId9"/>
    <p:sldId id="267" r:id="rId10"/>
    <p:sldId id="269" r:id="rId11"/>
    <p:sldId id="268" r:id="rId12"/>
    <p:sldId id="271" r:id="rId13"/>
    <p:sldId id="298" r:id="rId14"/>
    <p:sldId id="290" r:id="rId15"/>
    <p:sldId id="275" r:id="rId16"/>
    <p:sldId id="299" r:id="rId17"/>
    <p:sldId id="277" r:id="rId18"/>
    <p:sldId id="280" r:id="rId19"/>
    <p:sldId id="294" r:id="rId20"/>
    <p:sldId id="274" r:id="rId21"/>
    <p:sldId id="297" r:id="rId22"/>
    <p:sldId id="281" r:id="rId23"/>
    <p:sldId id="282" r:id="rId24"/>
    <p:sldId id="295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AD3572-36C1-9A46-99B2-2EE1F12888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Threads - Synchronization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191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synchronized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 smtClean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synchronized</a:t>
            </a:r>
            <a:r>
              <a:rPr lang="en-US" sz="2000" dirty="0">
                <a:latin typeface="Consolas"/>
                <a:cs typeface="Consolas"/>
              </a:rPr>
              <a:t>(this)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 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105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Multiple </a:t>
            </a:r>
            <a:r>
              <a:rPr lang="en-US" dirty="0">
                <a:solidFill>
                  <a:srgbClr val="E46C0A"/>
                </a:solidFill>
              </a:rPr>
              <a:t>threads can still access the class's non-synchronized methods</a:t>
            </a:r>
          </a:p>
          <a:p>
            <a:pPr lvl="1"/>
            <a:r>
              <a:rPr lang="en-US" dirty="0"/>
              <a:t>Methods that don't access </a:t>
            </a:r>
            <a:r>
              <a:rPr lang="en-US" dirty="0" smtClean="0"/>
              <a:t>critical data don’t </a:t>
            </a:r>
            <a:r>
              <a:rPr lang="en-US" dirty="0"/>
              <a:t>need to be synchronized</a:t>
            </a:r>
          </a:p>
          <a:p>
            <a:pPr lvl="1"/>
            <a:r>
              <a:rPr lang="en-US" dirty="0" smtClean="0"/>
              <a:t>Threads </a:t>
            </a:r>
            <a:r>
              <a:rPr lang="en-US" dirty="0"/>
              <a:t>going to </a:t>
            </a:r>
            <a:r>
              <a:rPr lang="en-US" dirty="0" smtClean="0"/>
              <a:t>sleep</a:t>
            </a:r>
            <a:r>
              <a:rPr lang="en-US" dirty="0"/>
              <a:t> </a:t>
            </a:r>
            <a:r>
              <a:rPr lang="en-US" dirty="0" smtClean="0"/>
              <a:t>don't </a:t>
            </a:r>
            <a:r>
              <a:rPr lang="en-US" dirty="0"/>
              <a:t>release </a:t>
            </a:r>
            <a:r>
              <a:rPr lang="en-US" dirty="0" smtClean="0"/>
              <a:t>locks!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A thread can acquire more than one </a:t>
            </a:r>
            <a:r>
              <a:rPr lang="en-US" dirty="0" smtClean="0">
                <a:solidFill>
                  <a:srgbClr val="E46C0A"/>
                </a:solidFill>
              </a:rPr>
              <a:t>lock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a </a:t>
            </a:r>
            <a:r>
              <a:rPr lang="en-US" dirty="0"/>
              <a:t>thread can enter a synchronized </a:t>
            </a:r>
            <a:r>
              <a:rPr lang="en-US" dirty="0" smtClean="0"/>
              <a:t>method, then </a:t>
            </a:r>
            <a:r>
              <a:rPr lang="en-US" dirty="0"/>
              <a:t>immediately invoke a synchronized method on another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3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rgbClr val="E46C0A"/>
                </a:solidFill>
              </a:rPr>
              <a:t>thread-safe </a:t>
            </a:r>
            <a:r>
              <a:rPr lang="en-US" dirty="0" smtClean="0">
                <a:solidFill>
                  <a:srgbClr val="E46C0A"/>
                </a:solidFill>
              </a:rPr>
              <a:t>class </a:t>
            </a:r>
            <a:r>
              <a:rPr lang="en-US" dirty="0" smtClean="0"/>
              <a:t>is class that is safe (works properly) when accessed by multiple threads. Critical sections (i.e., sections containing race conditions) are encapsulated in </a:t>
            </a:r>
            <a:r>
              <a:rPr lang="en-US" dirty="0" smtClean="0">
                <a:solidFill>
                  <a:srgbClr val="E46C0A"/>
                </a:solidFill>
              </a:rPr>
              <a:t>synchronized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E46C0A"/>
                </a:solidFill>
              </a:rPr>
              <a:t>ArrayList</a:t>
            </a:r>
            <a:r>
              <a:rPr lang="en-US" dirty="0" smtClean="0">
                <a:solidFill>
                  <a:srgbClr val="E46C0A"/>
                </a:solidFill>
              </a:rPr>
              <a:t> is thread unsafe!</a:t>
            </a:r>
            <a:endParaRPr lang="en-US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Vector is </a:t>
            </a:r>
            <a:r>
              <a:rPr lang="en-US" dirty="0" smtClean="0">
                <a:solidFill>
                  <a:srgbClr val="E46C0A"/>
                </a:solidFill>
              </a:rPr>
              <a:t>a thread</a:t>
            </a:r>
            <a:r>
              <a:rPr lang="en-US" dirty="0" smtClean="0">
                <a:solidFill>
                  <a:srgbClr val="E46C0A"/>
                </a:solidFill>
              </a:rPr>
              <a:t>-safe </a:t>
            </a:r>
            <a:r>
              <a:rPr lang="en-US" dirty="0" smtClean="0"/>
              <a:t>equivalent of </a:t>
            </a:r>
            <a:r>
              <a:rPr lang="en-US" dirty="0" err="1" smtClean="0"/>
              <a:t>ArrayList</a:t>
            </a:r>
            <a:r>
              <a:rPr lang="en-US" dirty="0" smtClean="0"/>
              <a:t> (</a:t>
            </a:r>
            <a:r>
              <a:rPr lang="en-US" dirty="0" smtClean="0"/>
              <a:t>all methods are synchronized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common problem of concurrent access is the producer-consumer problem</a:t>
            </a:r>
          </a:p>
          <a:p>
            <a:pPr lvl="1"/>
            <a:r>
              <a:rPr lang="en-US" dirty="0" smtClean="0"/>
              <a:t>The producer thread pushes elements into a shared object. The consumer thread fetches them</a:t>
            </a:r>
          </a:p>
          <a:p>
            <a:r>
              <a:rPr lang="en-US" dirty="0" smtClean="0"/>
              <a:t>There are several ways to synchronize access to a shared object. Basically: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Use synchronize in producers and consumers </a:t>
            </a:r>
            <a:r>
              <a:rPr lang="en-US" dirty="0" smtClean="0"/>
              <a:t>to lock the shared object 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Use thread-safe classes as shared objects</a:t>
            </a:r>
            <a:r>
              <a:rPr lang="en-US" dirty="0" smtClean="0"/>
              <a:t> (they use synchronized on their methods)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3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static &lt;T&gt; List&lt;T&gt; </a:t>
            </a:r>
            <a:r>
              <a:rPr lang="en-US" sz="1600" dirty="0" err="1"/>
              <a:t>synchronizedList</a:t>
            </a:r>
            <a:r>
              <a:rPr lang="en-US" sz="1600" dirty="0"/>
              <a:t>(List&lt;T&gt; list)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Returns a synchronized (thread-safe) list backed by the specified list. In order to guarantee serial access, it is critical that all access to the backing list is accomplished through the returned list</a:t>
            </a:r>
            <a:r>
              <a:rPr lang="en-US" sz="1600" dirty="0" smtClean="0"/>
              <a:t>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It is imperative that the user manually synchronize on the returned list when iterating over it: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List list = </a:t>
            </a:r>
            <a:r>
              <a:rPr lang="en-US" sz="1600" b="1" dirty="0" err="1"/>
              <a:t>Collections.synchronizedList</a:t>
            </a:r>
            <a:r>
              <a:rPr lang="en-US" sz="1600" b="1" dirty="0"/>
              <a:t>(new </a:t>
            </a:r>
            <a:r>
              <a:rPr lang="en-US" sz="1600" b="1" dirty="0" err="1"/>
              <a:t>ArrayList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/>
              <a:t>      ...</a:t>
            </a:r>
          </a:p>
          <a:p>
            <a:pPr marL="0" indent="0">
              <a:buNone/>
            </a:pPr>
            <a:r>
              <a:rPr lang="en-US" sz="1600" b="1" dirty="0"/>
              <a:t>  synchronized (list) {</a:t>
            </a:r>
          </a:p>
          <a:p>
            <a:pPr marL="0" indent="0">
              <a:buNone/>
            </a:pPr>
            <a:r>
              <a:rPr lang="en-US" sz="1600" b="1" dirty="0"/>
              <a:t>      Iterator </a:t>
            </a:r>
            <a:r>
              <a:rPr lang="en-US" sz="1600" b="1" dirty="0" err="1"/>
              <a:t>i</a:t>
            </a:r>
            <a:r>
              <a:rPr lang="en-US" sz="1600" b="1" dirty="0"/>
              <a:t> = </a:t>
            </a:r>
            <a:r>
              <a:rPr lang="en-US" sz="1600" b="1" dirty="0" err="1"/>
              <a:t>list.iterator</a:t>
            </a:r>
            <a:r>
              <a:rPr lang="en-US" sz="1600" b="1" dirty="0"/>
              <a:t>(); // Must be in synchronized block</a:t>
            </a:r>
          </a:p>
          <a:p>
            <a:pPr marL="0" indent="0">
              <a:buNone/>
            </a:pPr>
            <a:r>
              <a:rPr lang="en-US" sz="1600" b="1" dirty="0"/>
              <a:t>      while (</a:t>
            </a:r>
            <a:r>
              <a:rPr lang="en-US" sz="1600" b="1" dirty="0" err="1"/>
              <a:t>i.hasNext</a:t>
            </a:r>
            <a:r>
              <a:rPr lang="en-US" sz="1600" b="1" dirty="0"/>
              <a:t>())</a:t>
            </a:r>
          </a:p>
          <a:p>
            <a:pPr marL="0" indent="0">
              <a:buNone/>
            </a:pPr>
            <a:r>
              <a:rPr lang="en-US" sz="1600" b="1" dirty="0"/>
              <a:t>          foo(</a:t>
            </a:r>
            <a:r>
              <a:rPr lang="en-US" sz="1600" b="1" dirty="0" err="1"/>
              <a:t>i.next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b="1" dirty="0" smtClean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468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</a:t>
            </a:r>
            <a:r>
              <a:rPr lang="en-US" dirty="0" smtClean="0"/>
              <a:t>using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Producers and consumers might be able to lock (acquire exclusive access) a shared resource but still be unable to progress.</a:t>
            </a:r>
          </a:p>
          <a:p>
            <a:pPr lvl="1"/>
            <a:r>
              <a:rPr lang="en-US" dirty="0" smtClean="0"/>
              <a:t>E.g., a producer with a full buffer, a consumer with an empty buffer</a:t>
            </a:r>
          </a:p>
          <a:p>
            <a:r>
              <a:rPr lang="en-US" dirty="0" smtClean="0"/>
              <a:t>To avoid </a:t>
            </a:r>
            <a:r>
              <a:rPr lang="en-US" dirty="0" smtClean="0"/>
              <a:t>a waste </a:t>
            </a:r>
            <a:r>
              <a:rPr lang="en-US" dirty="0" smtClean="0"/>
              <a:t>of resources </a:t>
            </a:r>
            <a:r>
              <a:rPr lang="en-US" dirty="0" smtClean="0"/>
              <a:t>we can </a:t>
            </a:r>
            <a:r>
              <a:rPr lang="en-US" dirty="0" smtClean="0"/>
              <a:t>use:</a:t>
            </a:r>
            <a:endParaRPr lang="en-US" dirty="0" smtClean="0"/>
          </a:p>
          <a:p>
            <a:pPr lvl="1"/>
            <a:r>
              <a:rPr lang="en-US" dirty="0" smtClean="0"/>
              <a:t>yield()</a:t>
            </a:r>
          </a:p>
          <a:p>
            <a:pPr lvl="1"/>
            <a:r>
              <a:rPr lang="en-US" dirty="0" smtClean="0"/>
              <a:t>wait()/notify()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</a:t>
            </a:r>
            <a:r>
              <a:rPr lang="en-US" dirty="0" smtClean="0"/>
              <a:t>using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void  </a:t>
            </a:r>
            <a:r>
              <a:rPr lang="en-US" dirty="0">
                <a:solidFill>
                  <a:srgbClr val="F79646"/>
                </a:solidFill>
              </a:rPr>
              <a:t>wait()</a:t>
            </a:r>
          </a:p>
          <a:p>
            <a:pPr lvl="1"/>
            <a:r>
              <a:rPr lang="en-US" dirty="0"/>
              <a:t>Causes current thread to wait until another thread invokes the notify() method or the </a:t>
            </a:r>
            <a:r>
              <a:rPr lang="en-US" dirty="0" err="1"/>
              <a:t>notifyAll</a:t>
            </a:r>
            <a:r>
              <a:rPr lang="en-US" dirty="0"/>
              <a:t>() method for this object.</a:t>
            </a:r>
          </a:p>
          <a:p>
            <a:r>
              <a:rPr lang="en-US" dirty="0"/>
              <a:t>void  </a:t>
            </a:r>
            <a:r>
              <a:rPr lang="en-US" dirty="0">
                <a:solidFill>
                  <a:srgbClr val="F79646"/>
                </a:solidFill>
              </a:rPr>
              <a:t>notify()</a:t>
            </a:r>
          </a:p>
          <a:p>
            <a:pPr lvl="1"/>
            <a:r>
              <a:rPr lang="en-US" dirty="0"/>
              <a:t>Wakes up a single thread that is waiting on </a:t>
            </a:r>
            <a:r>
              <a:rPr lang="en-US" dirty="0" smtClean="0"/>
              <a:t>the object's </a:t>
            </a:r>
            <a:r>
              <a:rPr lang="en-US" dirty="0"/>
              <a:t>lock.</a:t>
            </a:r>
          </a:p>
          <a:p>
            <a:r>
              <a:rPr lang="en-US" dirty="0"/>
              <a:t>void  </a:t>
            </a:r>
            <a:r>
              <a:rPr lang="en-US" dirty="0" err="1">
                <a:solidFill>
                  <a:srgbClr val="F79646"/>
                </a:solidFill>
              </a:rPr>
              <a:t>notifyAll</a:t>
            </a:r>
            <a:r>
              <a:rPr lang="en-US" dirty="0">
                <a:solidFill>
                  <a:srgbClr val="F79646"/>
                </a:solidFill>
              </a:rPr>
              <a:t>()</a:t>
            </a:r>
          </a:p>
          <a:p>
            <a:pPr lvl="1"/>
            <a:r>
              <a:rPr lang="en-US" dirty="0"/>
              <a:t>Wakes up all threads that are waiting on this object's 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4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wait</a:t>
            </a:r>
            <a:r>
              <a:rPr lang="en-US" dirty="0"/>
              <a:t>() is an instance method that’s used for thread </a:t>
            </a:r>
            <a:r>
              <a:rPr lang="en-US" dirty="0" smtClean="0"/>
              <a:t>synchronization.</a:t>
            </a:r>
          </a:p>
          <a:p>
            <a:r>
              <a:rPr lang="en-US" dirty="0"/>
              <a:t>w</a:t>
            </a:r>
            <a:r>
              <a:rPr lang="en-US" dirty="0" smtClean="0"/>
              <a:t>ait() </a:t>
            </a:r>
            <a:r>
              <a:rPr lang="en-US" dirty="0"/>
              <a:t>can be called on any object, as it’s defined right on </a:t>
            </a:r>
            <a:r>
              <a:rPr lang="en-US" dirty="0" err="1" smtClean="0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</a:t>
            </a:r>
            <a:r>
              <a:rPr lang="en-US" dirty="0" smtClean="0">
                <a:solidFill>
                  <a:srgbClr val="E46C0A"/>
                </a:solidFill>
              </a:rPr>
              <a:t>ait() can </a:t>
            </a:r>
            <a:r>
              <a:rPr lang="en-US" dirty="0">
                <a:solidFill>
                  <a:srgbClr val="E46C0A"/>
                </a:solidFill>
              </a:rPr>
              <a:t>only be called from a synchronized block. It releases the lock on the object so that another thread can jump in and acquire a lock</a:t>
            </a:r>
            <a:r>
              <a:rPr lang="en-US" dirty="0" smtClean="0">
                <a:solidFill>
                  <a:srgbClr val="E46C0A"/>
                </a:solidFill>
              </a:rPr>
              <a:t>.</a:t>
            </a:r>
          </a:p>
          <a:p>
            <a:r>
              <a:rPr lang="en-US" dirty="0" smtClean="0"/>
              <a:t>Simply put, wait</a:t>
            </a:r>
            <a:r>
              <a:rPr lang="en-US" dirty="0"/>
              <a:t>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your waiting pool and notify me when something happens that I care about.”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7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E46C0A"/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notify()</a:t>
            </a:r>
            <a:r>
              <a:rPr lang="en-US" dirty="0"/>
              <a:t> method CANNOT </a:t>
            </a:r>
            <a:r>
              <a:rPr lang="en-US" dirty="0" smtClean="0"/>
              <a:t>specify which </a:t>
            </a:r>
            <a:r>
              <a:rPr lang="en-US" dirty="0"/>
              <a:t>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rgbClr val="F79646"/>
                </a:solidFill>
              </a:rPr>
              <a:t>notifyAll</a:t>
            </a:r>
            <a:r>
              <a:rPr lang="en-US" dirty="0">
                <a:solidFill>
                  <a:srgbClr val="F79646"/>
                </a:solidFill>
              </a:rPr>
              <a:t>()</a:t>
            </a:r>
            <a:r>
              <a:rPr lang="en-US" dirty="0"/>
              <a:t> is similar but </a:t>
            </a:r>
            <a:r>
              <a:rPr lang="en-US" dirty="0" smtClean="0"/>
              <a:t>sends a </a:t>
            </a:r>
            <a:r>
              <a:rPr lang="en-US" dirty="0"/>
              <a:t>signal to all </a:t>
            </a:r>
            <a:r>
              <a:rPr lang="en-US" dirty="0" smtClean="0"/>
              <a:t>the </a:t>
            </a:r>
            <a:r>
              <a:rPr lang="en-US" dirty="0"/>
              <a:t>threads waiting on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is correctly synchronized, it still might not work. The main issues are:</a:t>
            </a:r>
          </a:p>
          <a:p>
            <a:pPr lvl="1"/>
            <a:r>
              <a:rPr lang="en-US" dirty="0" smtClean="0"/>
              <a:t>Deadlock (indefinite wait)</a:t>
            </a:r>
          </a:p>
          <a:p>
            <a:pPr lvl="1"/>
            <a:r>
              <a:rPr lang="en-US" dirty="0" err="1" smtClean="0"/>
              <a:t>Livelock</a:t>
            </a:r>
            <a:r>
              <a:rPr lang="en-US" dirty="0" smtClean="0"/>
              <a:t> (threads running but no work gets done)</a:t>
            </a:r>
          </a:p>
          <a:p>
            <a:pPr lvl="1"/>
            <a:r>
              <a:rPr lang="en-US" dirty="0" smtClean="0"/>
              <a:t>Starvation (thread never executes)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What </a:t>
            </a:r>
            <a:r>
              <a:rPr lang="en-US" dirty="0">
                <a:solidFill>
                  <a:srgbClr val="E46C0A"/>
                </a:solidFill>
              </a:rPr>
              <a:t>happens when two different threads are accessing the same data ?</a:t>
            </a:r>
          </a:p>
          <a:p>
            <a:r>
              <a:rPr lang="en-US" dirty="0" smtClean="0"/>
              <a:t>Imagine two </a:t>
            </a:r>
            <a:r>
              <a:rPr lang="en-US" dirty="0"/>
              <a:t>people </a:t>
            </a:r>
            <a:r>
              <a:rPr lang="en-US" dirty="0" smtClean="0"/>
              <a:t>(represented by two threads) each one having an ATM card linked </a:t>
            </a:r>
            <a:r>
              <a:rPr lang="en-US" dirty="0"/>
              <a:t>to </a:t>
            </a:r>
            <a:r>
              <a:rPr lang="en-US" dirty="0" smtClean="0"/>
              <a:t>the same account</a:t>
            </a:r>
            <a:endParaRPr lang="en-US" dirty="0"/>
          </a:p>
          <a:p>
            <a:pPr marL="0" indent="0">
              <a:buNone/>
            </a:pP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class </a:t>
            </a:r>
            <a:r>
              <a:rPr lang="en-US" sz="2200" dirty="0">
                <a:latin typeface="Consolas"/>
                <a:cs typeface="Consolas"/>
              </a:rPr>
              <a:t>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balance;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return </a:t>
            </a:r>
            <a:r>
              <a:rPr lang="en-US" sz="2200" dirty="0">
                <a:latin typeface="Consolas"/>
                <a:cs typeface="Consolas"/>
              </a:rPr>
              <a:t>balance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public </a:t>
            </a:r>
            <a:r>
              <a:rPr lang="en-US" sz="2200" dirty="0">
                <a:latin typeface="Consolas"/>
                <a:cs typeface="Consolas"/>
              </a:rPr>
              <a:t>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		balance -= </a:t>
            </a:r>
            <a:r>
              <a:rPr lang="en-US" sz="2200" dirty="0">
                <a:latin typeface="Consolas"/>
                <a:cs typeface="Consolas"/>
              </a:rPr>
              <a:t>amount;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  <a:endParaRPr lang="en-US" sz="2200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0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 </a:t>
            </a:r>
            <a:r>
              <a:rPr lang="en-US" dirty="0"/>
              <a:t>occurs when two threads are blocked, with each </a:t>
            </a:r>
            <a:r>
              <a:rPr lang="en-US" dirty="0" smtClean="0"/>
              <a:t>other waiting </a:t>
            </a:r>
            <a:r>
              <a:rPr lang="en-US" dirty="0"/>
              <a:t>for the </a:t>
            </a:r>
            <a:r>
              <a:rPr lang="en-US" dirty="0" smtClean="0"/>
              <a:t>other’s </a:t>
            </a:r>
            <a:r>
              <a:rPr lang="en-US" dirty="0"/>
              <a:t>lock.</a:t>
            </a:r>
          </a:p>
          <a:p>
            <a:pPr lvl="1"/>
            <a:r>
              <a:rPr lang="en-US" dirty="0"/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</a:t>
            </a:r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Model checking could be a solution (problem: state space explosion)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609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</a:t>
            </a:r>
            <a:r>
              <a:rPr lang="en-US" b="1" dirty="0"/>
              <a:t>threads are not blocked </a:t>
            </a:r>
            <a:r>
              <a:rPr lang="en-US" dirty="0"/>
              <a:t>— they are simply too busy responding to each other to resume 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24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Starvation </a:t>
            </a:r>
            <a:r>
              <a:rPr lang="en-US" dirty="0"/>
              <a:t>describes a situation where a thread is unable to gain regular access to shared resources and is unable to make progress.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246345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4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</a:t>
            </a:r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Synchronization:</a:t>
            </a:r>
          </a:p>
          <a:p>
            <a:pPr lvl="1"/>
            <a:r>
              <a:rPr lang="en-US" dirty="0"/>
              <a:t>Must coordinate access to shared data with locks.</a:t>
            </a:r>
          </a:p>
          <a:p>
            <a:pPr lvl="1"/>
            <a:r>
              <a:rPr lang="en-US" dirty="0"/>
              <a:t>Forgot a lock? Enjoy corrupted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Achieving </a:t>
            </a:r>
            <a:r>
              <a:rPr lang="en-US" dirty="0"/>
              <a:t>good performance is hard: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locking yields low concurrency. </a:t>
            </a:r>
            <a:endParaRPr lang="en-US" dirty="0" smtClean="0"/>
          </a:p>
          <a:p>
            <a:pPr lvl="1"/>
            <a:r>
              <a:rPr lang="en-US" dirty="0" smtClean="0"/>
              <a:t>Fine</a:t>
            </a:r>
            <a:r>
              <a:rPr lang="en-US" dirty="0"/>
              <a:t>-grained locking increases complexity</a:t>
            </a:r>
          </a:p>
          <a:p>
            <a:r>
              <a:rPr lang="en-US" dirty="0" smtClean="0"/>
              <a:t>Hard </a:t>
            </a:r>
            <a:r>
              <a:rPr lang="en-US" dirty="0"/>
              <a:t>to debug :</a:t>
            </a:r>
          </a:p>
          <a:p>
            <a:pPr lvl="1"/>
            <a:r>
              <a:rPr lang="en-US" dirty="0" smtClean="0"/>
              <a:t>Data and Timing </a:t>
            </a:r>
            <a:r>
              <a:rPr lang="en-US" dirty="0"/>
              <a:t>dependencies</a:t>
            </a:r>
          </a:p>
          <a:p>
            <a:pPr lvl="1"/>
            <a:r>
              <a:rPr lang="en-US" dirty="0" smtClean="0"/>
              <a:t>Few </a:t>
            </a:r>
            <a:r>
              <a:rPr lang="en-US" dirty="0"/>
              <a:t>debugging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person (i.e., thread) does these steps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Decide an </a:t>
            </a:r>
            <a:r>
              <a:rPr lang="en-US" dirty="0"/>
              <a:t>amount to withdrawal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the </a:t>
            </a:r>
            <a:r>
              <a:rPr lang="en-US" dirty="0" smtClean="0"/>
              <a:t>account balance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</a:t>
            </a:r>
            <a:r>
              <a:rPr lang="en-US" dirty="0" smtClean="0"/>
              <a:t>money in </a:t>
            </a:r>
            <a:r>
              <a:rPr lang="en-US" dirty="0"/>
              <a:t>the </a:t>
            </a:r>
            <a:r>
              <a:rPr lang="en-US" dirty="0" smtClean="0"/>
              <a:t>account, withdrawal the decided amount</a:t>
            </a:r>
            <a:endParaRPr lang="en-US" dirty="0"/>
          </a:p>
          <a:p>
            <a:r>
              <a:rPr lang="en-US" dirty="0"/>
              <a:t>What happens if </a:t>
            </a:r>
            <a:r>
              <a:rPr lang="en-US" dirty="0" smtClean="0"/>
              <a:t>the scheduler suspends one thread between step </a:t>
            </a:r>
            <a:r>
              <a:rPr lang="en-US" dirty="0"/>
              <a:t>2</a:t>
            </a:r>
            <a:r>
              <a:rPr lang="en-US" dirty="0" smtClean="0"/>
              <a:t> and step </a:t>
            </a:r>
            <a:r>
              <a:rPr lang="en-US" dirty="0"/>
              <a:t>3</a:t>
            </a:r>
            <a:r>
              <a:rPr lang="en-US" dirty="0" smtClean="0"/>
              <a:t> and the other one gets executed?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Homer </a:t>
            </a:r>
            <a:r>
              <a:rPr lang="en-US" dirty="0" smtClean="0"/>
              <a:t>decides </a:t>
            </a:r>
            <a:r>
              <a:rPr lang="en-US" dirty="0" smtClean="0"/>
              <a:t>to withdraw 100$ and verifies that the account contains 125$!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Marge enters the status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Marge decide </a:t>
            </a:r>
            <a:r>
              <a:rPr lang="en-US" dirty="0">
                <a:solidFill>
                  <a:srgbClr val="008000"/>
                </a:solidFill>
              </a:rPr>
              <a:t>to withdraw </a:t>
            </a:r>
            <a:r>
              <a:rPr lang="en-US" dirty="0" smtClean="0">
                <a:solidFill>
                  <a:srgbClr val="008000"/>
                </a:solidFill>
              </a:rPr>
              <a:t>120$ and </a:t>
            </a:r>
            <a:r>
              <a:rPr lang="en-US" dirty="0">
                <a:solidFill>
                  <a:srgbClr val="008000"/>
                </a:solidFill>
              </a:rPr>
              <a:t>verifies that the account contains </a:t>
            </a:r>
            <a:r>
              <a:rPr lang="en-US" dirty="0" smtClean="0">
                <a:solidFill>
                  <a:srgbClr val="008000"/>
                </a:solidFill>
              </a:rPr>
              <a:t>125$ !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RUNNING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Homer </a:t>
            </a:r>
            <a:r>
              <a:rPr lang="en-US" dirty="0">
                <a:solidFill>
                  <a:srgbClr val="000000"/>
                </a:solidFill>
              </a:rPr>
              <a:t>withdraw </a:t>
            </a:r>
            <a:r>
              <a:rPr lang="en-US" dirty="0" smtClean="0">
                <a:solidFill>
                  <a:srgbClr val="000000"/>
                </a:solidFill>
              </a:rPr>
              <a:t>100$ (he </a:t>
            </a:r>
            <a:r>
              <a:rPr lang="en-US" dirty="0" smtClean="0">
                <a:solidFill>
                  <a:srgbClr val="000000"/>
                </a:solidFill>
              </a:rPr>
              <a:t>has already </a:t>
            </a:r>
            <a:r>
              <a:rPr lang="en-US" dirty="0" smtClean="0">
                <a:solidFill>
                  <a:srgbClr val="000000"/>
                </a:solidFill>
              </a:rPr>
              <a:t>checked!) but the ATM gives him only 5$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object 7"/>
          <p:cNvSpPr/>
          <p:nvPr/>
        </p:nvSpPr>
        <p:spPr>
          <a:xfrm>
            <a:off x="3022601" y="2006600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50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</a:t>
            </a:r>
            <a:r>
              <a:rPr lang="en-US" dirty="0" smtClean="0"/>
              <a:t>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happening whenever:</a:t>
            </a:r>
          </a:p>
          <a:p>
            <a:pPr lvl="1"/>
            <a:r>
              <a:rPr lang="en-US" dirty="0" smtClean="0"/>
              <a:t>Two or more threads </a:t>
            </a:r>
            <a:r>
              <a:rPr lang="en-US" dirty="0" smtClean="0"/>
              <a:t>share </a:t>
            </a:r>
            <a:r>
              <a:rPr lang="en-US" dirty="0" smtClean="0"/>
              <a:t>the </a:t>
            </a:r>
            <a:r>
              <a:rPr lang="en-US" dirty="0"/>
              <a:t>same resource (typically an object's instance </a:t>
            </a:r>
            <a:r>
              <a:rPr lang="en-US" dirty="0" smtClean="0"/>
              <a:t>variable)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can produce corrupted data if 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 operation has completed.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/>
              <a:t>Race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must guarantee that the two steps of the withdrawal are NEVER split apart.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Withdrawal </a:t>
            </a:r>
            <a:r>
              <a:rPr lang="en-US" dirty="0">
                <a:solidFill>
                  <a:srgbClr val="E46C0A"/>
                </a:solidFill>
              </a:rPr>
              <a:t>must be an atomic operation:</a:t>
            </a:r>
          </a:p>
          <a:p>
            <a:pPr lvl="1"/>
            <a:r>
              <a:rPr lang="en-US" dirty="0" smtClean="0"/>
              <a:t>Any withdrawal must be </a:t>
            </a:r>
            <a:r>
              <a:rPr lang="en-US" dirty="0"/>
              <a:t>completed before any other thread </a:t>
            </a:r>
            <a:r>
              <a:rPr lang="en-US" dirty="0" smtClean="0"/>
              <a:t>is allowed to act on the account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…regardless of the number of </a:t>
            </a:r>
            <a:r>
              <a:rPr lang="en-US" dirty="0" smtClean="0">
                <a:solidFill>
                  <a:srgbClr val="E46C0A"/>
                </a:solidFill>
              </a:rPr>
              <a:t>actual instructions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can't guarantee that a single thread will stay running during a</a:t>
            </a:r>
            <a:r>
              <a:rPr lang="en-US" dirty="0" smtClean="0"/>
              <a:t> whole operation (supposed to be atomic). Developers do not control the </a:t>
            </a:r>
            <a:r>
              <a:rPr lang="en-US" dirty="0" smtClean="0"/>
              <a:t>scheduler (excluding the case of calling yield()).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modifier </a:t>
            </a:r>
            <a:r>
              <a:rPr lang="en-US" dirty="0" smtClean="0">
                <a:solidFill>
                  <a:srgbClr val="E46C0A"/>
                </a:solidFill>
              </a:rPr>
              <a:t>synchronized</a:t>
            </a:r>
            <a:r>
              <a:rPr lang="en-US" dirty="0" smtClean="0"/>
              <a:t> can </a:t>
            </a:r>
            <a:r>
              <a:rPr lang="en-US" dirty="0"/>
              <a:t>be applied to a method or a code block </a:t>
            </a:r>
            <a:endParaRPr lang="en-US" dirty="0" smtClean="0"/>
          </a:p>
          <a:p>
            <a:r>
              <a:rPr lang="en-US" dirty="0" smtClean="0"/>
              <a:t>Synchronized locks </a:t>
            </a:r>
            <a:r>
              <a:rPr lang="en-US" dirty="0"/>
              <a:t>a code block: </a:t>
            </a:r>
            <a:r>
              <a:rPr lang="en-US" dirty="0" smtClean="0">
                <a:solidFill>
                  <a:srgbClr val="E46C0A"/>
                </a:solidFill>
              </a:rPr>
              <a:t>only one thread </a:t>
            </a:r>
            <a:r>
              <a:rPr lang="en-US" dirty="0" smtClean="0">
                <a:solidFill>
                  <a:srgbClr val="E46C0A"/>
                </a:solidFill>
              </a:rPr>
              <a:t>at a time can </a:t>
            </a:r>
            <a:r>
              <a:rPr lang="en-US" dirty="0" smtClean="0">
                <a:solidFill>
                  <a:srgbClr val="E46C0A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00264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and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 a synchronized non-static method </a:t>
            </a:r>
            <a:r>
              <a:rPr lang="en-US" dirty="0" smtClean="0"/>
              <a:t>means getting </a:t>
            </a:r>
            <a:r>
              <a:rPr lang="en-US" dirty="0"/>
              <a:t>the lock of the </a:t>
            </a:r>
            <a:r>
              <a:rPr lang="en-US" dirty="0" smtClean="0"/>
              <a:t>object.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one thread </a:t>
            </a:r>
            <a:r>
              <a:rPr lang="en-US" dirty="0" smtClean="0"/>
              <a:t>gets the </a:t>
            </a:r>
            <a:r>
              <a:rPr lang="en-US" dirty="0"/>
              <a:t>lock, </a:t>
            </a:r>
            <a:r>
              <a:rPr lang="en-US" dirty="0" smtClean="0"/>
              <a:t>the other </a:t>
            </a:r>
            <a:r>
              <a:rPr lang="en-US" dirty="0"/>
              <a:t>threads have to wait to enter the synchronized code until the lock </a:t>
            </a:r>
            <a:r>
              <a:rPr lang="en-US" dirty="0" smtClean="0"/>
              <a:t>is released </a:t>
            </a:r>
            <a:r>
              <a:rPr lang="en-US" dirty="0"/>
              <a:t>(thread exits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Not all methods in a class need to be synchronized.</a:t>
            </a:r>
          </a:p>
          <a:p>
            <a:r>
              <a:rPr lang="en-US" dirty="0"/>
              <a:t>Once a thread gets the lock on an object, no other thread can enter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any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synchronized methods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of the object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832</TotalTime>
  <Words>1357</Words>
  <Application>Microsoft Macintosh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ING</vt:lpstr>
      <vt:lpstr>Java Threads - Synchronization</vt:lpstr>
      <vt:lpstr>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Thread-safe classes</vt:lpstr>
      <vt:lpstr>Synchronized code</vt:lpstr>
      <vt:lpstr>Collections.synchronized*</vt:lpstr>
      <vt:lpstr>Synchronization using Object</vt:lpstr>
      <vt:lpstr>Synchronization using Object</vt:lpstr>
      <vt:lpstr>Wait</vt:lpstr>
      <vt:lpstr>Notify</vt:lpstr>
      <vt:lpstr>Thread issues</vt:lpstr>
      <vt:lpstr>Deadlock</vt:lpstr>
      <vt:lpstr>Deadlock</vt:lpstr>
      <vt:lpstr>Livelock</vt:lpstr>
      <vt:lpstr>Starvation</vt:lpstr>
      <vt:lpstr>Starvation</vt:lpstr>
      <vt:lpstr>Recap: Threads Are Hard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 - Syncronization</dc:title>
  <dc:creator>Nicola Bicocchi</dc:creator>
  <cp:lastModifiedBy>Nicola Bicocchi</cp:lastModifiedBy>
  <cp:revision>98</cp:revision>
  <dcterms:created xsi:type="dcterms:W3CDTF">2014-10-24T18:40:34Z</dcterms:created>
  <dcterms:modified xsi:type="dcterms:W3CDTF">2018-05-22T22:13:26Z</dcterms:modified>
</cp:coreProperties>
</file>