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7"/>
  </p:notesMasterIdLst>
  <p:sldIdLst>
    <p:sldId id="256" r:id="rId2"/>
    <p:sldId id="367" r:id="rId3"/>
    <p:sldId id="368" r:id="rId4"/>
    <p:sldId id="366" r:id="rId5"/>
    <p:sldId id="369" r:id="rId6"/>
    <p:sldId id="351" r:id="rId7"/>
    <p:sldId id="355" r:id="rId8"/>
    <p:sldId id="363" r:id="rId9"/>
    <p:sldId id="320" r:id="rId10"/>
    <p:sldId id="361" r:id="rId11"/>
    <p:sldId id="321" r:id="rId12"/>
    <p:sldId id="322" r:id="rId13"/>
    <p:sldId id="323" r:id="rId14"/>
    <p:sldId id="324" r:id="rId15"/>
    <p:sldId id="325" r:id="rId16"/>
    <p:sldId id="362" r:id="rId17"/>
    <p:sldId id="332" r:id="rId18"/>
    <p:sldId id="333" r:id="rId19"/>
    <p:sldId id="268" r:id="rId20"/>
    <p:sldId id="329" r:id="rId21"/>
    <p:sldId id="330" r:id="rId22"/>
    <p:sldId id="373" r:id="rId23"/>
    <p:sldId id="371" r:id="rId24"/>
    <p:sldId id="334" r:id="rId25"/>
    <p:sldId id="335" r:id="rId26"/>
    <p:sldId id="287" r:id="rId27"/>
    <p:sldId id="289" r:id="rId28"/>
    <p:sldId id="364" r:id="rId29"/>
    <p:sldId id="291" r:id="rId30"/>
    <p:sldId id="344" r:id="rId31"/>
    <p:sldId id="365" r:id="rId32"/>
    <p:sldId id="299" r:id="rId33"/>
    <p:sldId id="372" r:id="rId34"/>
    <p:sldId id="345" r:id="rId35"/>
    <p:sldId id="348" r:id="rId3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9"/>
    <p:restoredTop sz="84396"/>
  </p:normalViewPr>
  <p:slideViewPr>
    <p:cSldViewPr>
      <p:cViewPr varScale="1">
        <p:scale>
          <a:sx n="85" d="100"/>
          <a:sy n="85" d="100"/>
        </p:scale>
        <p:origin x="11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26/02/19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0E4F-C068-4558-BD2C-4354A8A0FB1B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1685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C6AB1-1F43-42DE-9516-C24BE4097CE7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0E4F-C068-4558-BD2C-4354A8A0FB1B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736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0E4F-C068-4558-BD2C-4354A8A0FB1B}" type="slidenum">
              <a:rPr lang="it-IT" smtClean="0"/>
              <a:pPr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8089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0E4F-C068-4558-BD2C-4354A8A0FB1B}" type="slidenum">
              <a:rPr lang="it-IT" smtClean="0"/>
              <a:pPr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18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Introduction</a:t>
            </a:r>
            <a:r>
              <a:rPr lang="it-IT" dirty="0"/>
              <a:t> to </a:t>
            </a:r>
            <a:br>
              <a:rPr lang="it-IT" dirty="0"/>
            </a:br>
            <a:r>
              <a:rPr lang="it-IT" dirty="0"/>
              <a:t>Object </a:t>
            </a:r>
            <a:r>
              <a:rPr lang="it-IT" dirty="0" err="1"/>
              <a:t>Oriented</a:t>
            </a:r>
            <a:r>
              <a:rPr lang="it-IT" dirty="0"/>
              <a:t> Programming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software being secure, re-usable, flexible, documentable, extensible</a:t>
            </a:r>
          </a:p>
          <a:p>
            <a:r>
              <a:rPr lang="en-US" dirty="0"/>
              <a:t>Instead of focusing on algorithms, optimization and efficiency,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OOP focus on  programming techniques</a:t>
            </a:r>
          </a:p>
          <a:p>
            <a:r>
              <a:rPr lang="it-IT" dirty="0"/>
              <a:t>OOP </a:t>
            </a:r>
            <a:r>
              <a:rPr lang="it-IT" dirty="0" err="1"/>
              <a:t>considers</a:t>
            </a:r>
            <a:r>
              <a:rPr lang="it-IT" dirty="0"/>
              <a:t> software </a:t>
            </a:r>
            <a:r>
              <a:rPr lang="it-IT" dirty="0" err="1"/>
              <a:t>as</a:t>
            </a:r>
            <a:r>
              <a:rPr lang="it-IT" dirty="0"/>
              <a:t> a set of </a:t>
            </a:r>
            <a:r>
              <a:rPr lang="it-IT" dirty="0" err="1"/>
              <a:t>well-defined</a:t>
            </a:r>
            <a:r>
              <a:rPr lang="it-IT" dirty="0"/>
              <a:t> </a:t>
            </a:r>
            <a:r>
              <a:rPr lang="it-IT" dirty="0" err="1"/>
              <a:t>entities</a:t>
            </a:r>
            <a:r>
              <a:rPr lang="it-IT" dirty="0"/>
              <a:t> </a:t>
            </a:r>
            <a:r>
              <a:rPr lang="it-IT" dirty="0" err="1"/>
              <a:t>containing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data and </a:t>
            </a:r>
            <a:r>
              <a:rPr lang="it-IT" dirty="0" err="1"/>
              <a:t>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7124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 err="1">
                <a:latin typeface="Consolas"/>
                <a:cs typeface="Consolas"/>
              </a:rPr>
              <a:t>int</a:t>
            </a:r>
            <a:r>
              <a:rPr lang="fr-FR" sz="1800" dirty="0">
                <a:latin typeface="Consolas"/>
                <a:cs typeface="Consolas"/>
              </a:rPr>
              <a:t> </a:t>
            </a:r>
            <a:r>
              <a:rPr lang="fr-FR" sz="1800" dirty="0" err="1">
                <a:latin typeface="Consolas"/>
                <a:cs typeface="Consolas"/>
              </a:rPr>
              <a:t>vect</a:t>
            </a:r>
            <a:r>
              <a:rPr lang="fr-FR" sz="1800" dirty="0">
                <a:latin typeface="Consolas"/>
                <a:cs typeface="Consolas"/>
              </a:rPr>
              <a:t>[20];</a:t>
            </a:r>
          </a:p>
          <a:p>
            <a:pPr marL="0" indent="0">
              <a:buNone/>
            </a:pPr>
            <a:r>
              <a:rPr lang="fi-FI" sz="1800" dirty="0" err="1">
                <a:latin typeface="Consolas"/>
                <a:cs typeface="Consolas"/>
              </a:rPr>
              <a:t>int</a:t>
            </a:r>
            <a:r>
              <a:rPr lang="fi-FI" sz="1800" dirty="0">
                <a:latin typeface="Consolas"/>
                <a:cs typeface="Consolas"/>
              </a:rPr>
              <a:t> i;</a:t>
            </a:r>
          </a:p>
          <a:p>
            <a:pPr marL="0" indent="0">
              <a:buNone/>
            </a:pPr>
            <a:endParaRPr lang="fi-FI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i-FI" sz="1800" dirty="0" err="1">
                <a:latin typeface="Consolas"/>
                <a:cs typeface="Consolas"/>
              </a:rPr>
              <a:t>void</a:t>
            </a:r>
            <a:r>
              <a:rPr lang="fi-FI" sz="1800" dirty="0">
                <a:latin typeface="Consolas"/>
                <a:cs typeface="Consolas"/>
              </a:rPr>
              <a:t> </a:t>
            </a:r>
            <a:r>
              <a:rPr lang="fi-FI" sz="1800" dirty="0" err="1">
                <a:latin typeface="Consolas"/>
                <a:cs typeface="Consolas"/>
              </a:rPr>
              <a:t>sort</a:t>
            </a:r>
            <a:r>
              <a:rPr lang="fi-FI" sz="1800" dirty="0">
                <a:latin typeface="Consolas"/>
                <a:cs typeface="Consolas"/>
              </a:rPr>
              <a:t>()        { /* </a:t>
            </a:r>
            <a:r>
              <a:rPr lang="fi-FI" sz="1800" dirty="0" err="1">
                <a:latin typeface="Consolas"/>
                <a:cs typeface="Consolas"/>
              </a:rPr>
              <a:t>sort</a:t>
            </a:r>
            <a:r>
              <a:rPr lang="fi-FI" sz="1800" dirty="0">
                <a:latin typeface="Consolas"/>
                <a:cs typeface="Consolas"/>
              </a:rPr>
              <a:t> */ }</a:t>
            </a:r>
          </a:p>
          <a:p>
            <a:pPr marL="0" indent="0">
              <a:buNone/>
            </a:pPr>
            <a:r>
              <a:rPr lang="fi-FI" sz="1800" dirty="0" err="1">
                <a:latin typeface="Consolas"/>
                <a:cs typeface="Consolas"/>
              </a:rPr>
              <a:t>int</a:t>
            </a:r>
            <a:r>
              <a:rPr lang="fi-FI" sz="1800" dirty="0">
                <a:latin typeface="Consolas"/>
                <a:cs typeface="Consolas"/>
              </a:rPr>
              <a:t> </a:t>
            </a:r>
            <a:r>
              <a:rPr lang="fi-FI" sz="1800" dirty="0" err="1">
                <a:latin typeface="Consolas"/>
                <a:cs typeface="Consolas"/>
              </a:rPr>
              <a:t>search</a:t>
            </a:r>
            <a:r>
              <a:rPr lang="fi-FI" sz="1800" dirty="0">
                <a:latin typeface="Consolas"/>
                <a:cs typeface="Consolas"/>
              </a:rPr>
              <a:t>(</a:t>
            </a:r>
            <a:r>
              <a:rPr lang="fi-FI" sz="1800" dirty="0" err="1">
                <a:latin typeface="Consolas"/>
                <a:cs typeface="Consolas"/>
              </a:rPr>
              <a:t>int</a:t>
            </a:r>
            <a:r>
              <a:rPr lang="fi-FI" sz="1800" dirty="0">
                <a:latin typeface="Consolas"/>
                <a:cs typeface="Consolas"/>
              </a:rPr>
              <a:t> n)  { /* </a:t>
            </a:r>
            <a:r>
              <a:rPr lang="fi-FI" sz="1800" dirty="0" err="1">
                <a:latin typeface="Consolas"/>
                <a:cs typeface="Consolas"/>
              </a:rPr>
              <a:t>search</a:t>
            </a:r>
            <a:r>
              <a:rPr lang="fi-FI" sz="1800" dirty="0">
                <a:latin typeface="Consolas"/>
                <a:cs typeface="Consolas"/>
              </a:rPr>
              <a:t> */ }</a:t>
            </a:r>
          </a:p>
          <a:p>
            <a:pPr marL="0" indent="0">
              <a:buNone/>
            </a:pPr>
            <a:r>
              <a:rPr lang="fi-FI" sz="1800" dirty="0" err="1">
                <a:latin typeface="Consolas"/>
                <a:cs typeface="Consolas"/>
              </a:rPr>
              <a:t>void</a:t>
            </a:r>
            <a:r>
              <a:rPr lang="fi-FI" sz="1800" dirty="0">
                <a:latin typeface="Consolas"/>
                <a:cs typeface="Consolas"/>
              </a:rPr>
              <a:t> </a:t>
            </a:r>
            <a:r>
              <a:rPr lang="fi-FI" sz="1800" dirty="0" err="1">
                <a:latin typeface="Consolas"/>
                <a:cs typeface="Consolas"/>
              </a:rPr>
              <a:t>init</a:t>
            </a:r>
            <a:r>
              <a:rPr lang="fi-FI" sz="1800" dirty="0">
                <a:latin typeface="Consolas"/>
                <a:cs typeface="Consolas"/>
              </a:rPr>
              <a:t>()        { /* </a:t>
            </a:r>
            <a:r>
              <a:rPr lang="fi-FI" sz="1800" dirty="0" err="1">
                <a:latin typeface="Consolas"/>
                <a:cs typeface="Consolas"/>
              </a:rPr>
              <a:t>init</a:t>
            </a:r>
            <a:r>
              <a:rPr lang="fi-FI" sz="1800" dirty="0">
                <a:latin typeface="Consolas"/>
                <a:cs typeface="Consolas"/>
              </a:rPr>
              <a:t> */ }</a:t>
            </a:r>
          </a:p>
          <a:p>
            <a:pPr marL="0" indent="0">
              <a:buNone/>
            </a:pPr>
            <a:endParaRPr lang="fi-FI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i-FI" sz="1800" dirty="0" err="1">
                <a:latin typeface="Consolas"/>
                <a:cs typeface="Consolas"/>
              </a:rPr>
              <a:t>void</a:t>
            </a:r>
            <a:r>
              <a:rPr lang="fi-FI" sz="1800" dirty="0">
                <a:latin typeface="Consolas"/>
                <a:cs typeface="Consolas"/>
              </a:rPr>
              <a:t> main() {</a:t>
            </a:r>
          </a:p>
          <a:p>
            <a:pPr marL="0" indent="0">
              <a:buNone/>
            </a:pPr>
            <a:r>
              <a:rPr lang="fi-FI" sz="1800" dirty="0">
                <a:latin typeface="Consolas"/>
                <a:cs typeface="Consolas"/>
              </a:rPr>
              <a:t>	</a:t>
            </a:r>
            <a:r>
              <a:rPr lang="fi-FI" sz="1800" dirty="0" err="1">
                <a:latin typeface="Consolas"/>
                <a:cs typeface="Consolas"/>
              </a:rPr>
              <a:t>init</a:t>
            </a:r>
            <a:r>
              <a:rPr lang="fi-FI" sz="18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fi-FI" sz="1800" dirty="0">
                <a:latin typeface="Consolas"/>
                <a:cs typeface="Consolas"/>
              </a:rPr>
              <a:t>	</a:t>
            </a:r>
            <a:r>
              <a:rPr lang="fi-FI" sz="1800" dirty="0" err="1">
                <a:latin typeface="Consolas"/>
                <a:cs typeface="Consolas"/>
              </a:rPr>
              <a:t>sort</a:t>
            </a:r>
            <a:r>
              <a:rPr lang="fi-FI" sz="18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search(13);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5201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  <p:pic>
        <p:nvPicPr>
          <p:cNvPr id="7" name="Content Placeholder 6" descr="Screen Shot 2016-03-04 at 14.11.4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747" b="-33747"/>
          <a:stretch>
            <a:fillRect/>
          </a:stretch>
        </p:blipFill>
        <p:spPr>
          <a:xfrm>
            <a:off x="457200" y="1700808"/>
            <a:ext cx="8229600" cy="4425355"/>
          </a:xfrm>
        </p:spPr>
      </p:pic>
    </p:spTree>
    <p:extLst>
      <p:ext uri="{BB962C8B-B14F-4D97-AF65-F5344CB8AC3E}">
        <p14:creationId xmlns:p14="http://schemas.microsoft.com/office/powerpoint/2010/main" val="4199121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is no clear relationship between:</a:t>
            </a:r>
          </a:p>
          <a:p>
            <a:pPr lvl="1"/>
            <a:r>
              <a:rPr lang="en-US" sz="2400" dirty="0"/>
              <a:t>Vectors (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vect</a:t>
            </a:r>
            <a:r>
              <a:rPr lang="en-US" sz="2400" dirty="0"/>
              <a:t>[20] )</a:t>
            </a:r>
          </a:p>
          <a:p>
            <a:pPr lvl="1"/>
            <a:r>
              <a:rPr lang="en-US" sz="2400" dirty="0"/>
              <a:t>Operations on vectors (search, sort, </a:t>
            </a:r>
            <a:r>
              <a:rPr lang="en-US" sz="2400" dirty="0" err="1"/>
              <a:t>init</a:t>
            </a:r>
            <a:r>
              <a:rPr lang="en-US" sz="2400" dirty="0"/>
              <a:t>)</a:t>
            </a:r>
          </a:p>
          <a:p>
            <a:r>
              <a:rPr lang="en-US" sz="2800" dirty="0"/>
              <a:t>There is no control over size:</a:t>
            </a:r>
          </a:p>
          <a:p>
            <a:pPr lvl="1"/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=0; </a:t>
            </a:r>
            <a:r>
              <a:rPr lang="en-US" sz="2400" dirty="0" err="1"/>
              <a:t>i</a:t>
            </a:r>
            <a:r>
              <a:rPr lang="en-US" sz="2400" dirty="0"/>
              <a:t>&lt;=20; </a:t>
            </a:r>
            <a:r>
              <a:rPr lang="en-US" sz="2400" dirty="0" err="1"/>
              <a:t>i</a:t>
            </a:r>
            <a:r>
              <a:rPr lang="en-US" sz="2400" dirty="0"/>
              <a:t>++) { </a:t>
            </a:r>
            <a:r>
              <a:rPr lang="en-US" sz="2400" dirty="0" err="1"/>
              <a:t>vect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 ]=0; };</a:t>
            </a:r>
          </a:p>
          <a:p>
            <a:r>
              <a:rPr lang="en-US" sz="2800" dirty="0"/>
              <a:t>Initialization</a:t>
            </a:r>
          </a:p>
          <a:p>
            <a:pPr lvl="1"/>
            <a:r>
              <a:rPr lang="en-US" sz="2400" dirty="0"/>
              <a:t>Actually performed?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  <p:pic>
        <p:nvPicPr>
          <p:cNvPr id="6" name="Picture 5" descr="Screen Shot 2016-03-04 at 14.11.46.png">
            <a:extLst>
              <a:ext uri="{FF2B5EF4-FFF2-40B4-BE49-F238E27FC236}">
                <a16:creationId xmlns:a16="http://schemas.microsoft.com/office/drawing/2014/main" id="{289A8A0C-EF35-7747-A7A9-DE26C8121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793579"/>
            <a:ext cx="5890830" cy="193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69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/>
          <a:lstStyle/>
          <a:p>
            <a:r>
              <a:rPr lang="en-US" dirty="0"/>
              <a:t>It’s not possible to consider a vector as a primitive concept</a:t>
            </a:r>
          </a:p>
          <a:p>
            <a:r>
              <a:rPr lang="en-US" dirty="0"/>
              <a:t>Data and functions are not modularized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  <p:pic>
        <p:nvPicPr>
          <p:cNvPr id="5" name="Picture 4" descr="Screen Shot 2016-03-04 at 14.11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798" y="3717033"/>
            <a:ext cx="7694995" cy="252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42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Issues, the long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External functions can read/write vector’s data, leading to a</a:t>
            </a:r>
            <a:r>
              <a:rPr lang="en-US" sz="2400" b="1" dirty="0"/>
              <a:t> growing number of relationships</a:t>
            </a:r>
          </a:p>
          <a:p>
            <a:r>
              <a:rPr lang="en-US" sz="2400" dirty="0"/>
              <a:t>Source code becomes </a:t>
            </a:r>
            <a:r>
              <a:rPr lang="en-US" sz="2400" b="1" dirty="0"/>
              <a:t>difficult to understand and maintain</a:t>
            </a:r>
          </a:p>
          <a:p>
            <a:r>
              <a:rPr lang="en-US" sz="2400" b="1" dirty="0"/>
              <a:t>Spaghetti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  <p:pic>
        <p:nvPicPr>
          <p:cNvPr id="5" name="Picture 4" descr="Screen Shot 2016-03-04 at 15.27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851" y="3429000"/>
            <a:ext cx="6789581" cy="279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34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Reuse of code limited</a:t>
            </a:r>
          </a:p>
          <a:p>
            <a:pPr lvl="1"/>
            <a:r>
              <a:rPr lang="en-US" sz="1800" dirty="0"/>
              <a:t> Data and procedures (functions) are separate. This makes it complex to reuse existing code in other projects </a:t>
            </a:r>
          </a:p>
          <a:p>
            <a:r>
              <a:rPr lang="en-US" sz="2000" b="1" dirty="0"/>
              <a:t>Data protection limited</a:t>
            </a:r>
          </a:p>
          <a:p>
            <a:pPr lvl="1"/>
            <a:r>
              <a:rPr lang="en-US" sz="1800" dirty="0"/>
              <a:t>Unprotected data accessible from vast portions of the source code. After a certain stage, debug becomes a nightmare!</a:t>
            </a:r>
          </a:p>
          <a:p>
            <a:r>
              <a:rPr lang="en-US" sz="2000" b="1" dirty="0">
                <a:solidFill>
                  <a:srgbClr val="000000"/>
                </a:solidFill>
              </a:rPr>
              <a:t>Unsuitable for decomposition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Large scale projects require large scale working force (many teams). Unprotected data, separate from functions makes it hard to decompose</a:t>
            </a:r>
            <a:endParaRPr lang="en-US" sz="2000" dirty="0">
              <a:solidFill>
                <a:srgbClr val="E46C0A"/>
              </a:solidFill>
            </a:endParaRPr>
          </a:p>
          <a:p>
            <a:pPr lvl="1"/>
            <a:endParaRPr lang="en-US" sz="1800" dirty="0">
              <a:solidFill>
                <a:srgbClr val="E46C0A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  <p:pic>
        <p:nvPicPr>
          <p:cNvPr id="5" name="Picture 4" descr="Screen Shot 2016-03-04 at 14.11.46.png">
            <a:extLst>
              <a:ext uri="{FF2B5EF4-FFF2-40B4-BE49-F238E27FC236}">
                <a16:creationId xmlns:a16="http://schemas.microsoft.com/office/drawing/2014/main" id="{90A3DA51-7C0B-804E-B2D9-23CC67705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107" y="4653137"/>
            <a:ext cx="6318555" cy="207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10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class Vector {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// internal data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private 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v[20]; 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// external interface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public </a:t>
            </a:r>
            <a:r>
              <a:rPr lang="en-US" sz="2000" dirty="0" err="1">
                <a:latin typeface="Consolas"/>
                <a:cs typeface="Consolas"/>
              </a:rPr>
              <a:t>MyVector</a:t>
            </a:r>
            <a:r>
              <a:rPr lang="en-US" sz="20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/* </a:t>
            </a:r>
            <a:r>
              <a:rPr lang="en-US" sz="2000" dirty="0" err="1">
                <a:latin typeface="Consolas"/>
                <a:cs typeface="Consolas"/>
              </a:rPr>
              <a:t>init</a:t>
            </a:r>
            <a:r>
              <a:rPr lang="en-US" sz="2000" dirty="0">
                <a:latin typeface="Consolas"/>
                <a:cs typeface="Consolas"/>
              </a:rPr>
              <a:t> */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for(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=0;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&lt;20;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++) v[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]=0;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} 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public sort()        { /*sort*/ }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public search(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c) { /*search*/ }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 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6452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Consolas"/>
                <a:cs typeface="Consolas"/>
              </a:rPr>
              <a:t>MyVector</a:t>
            </a:r>
            <a:r>
              <a:rPr lang="en-US" sz="2400" dirty="0">
                <a:latin typeface="Consolas"/>
                <a:cs typeface="Consolas"/>
              </a:rPr>
              <a:t> v1 = new </a:t>
            </a:r>
            <a:r>
              <a:rPr lang="en-US" sz="2400" dirty="0" err="1">
                <a:latin typeface="Consolas"/>
                <a:cs typeface="Consolas"/>
              </a:rPr>
              <a:t>MyVector</a:t>
            </a:r>
            <a:r>
              <a:rPr lang="en-US" sz="24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sz="2400" dirty="0" err="1">
                <a:latin typeface="Consolas"/>
                <a:cs typeface="Consolas"/>
              </a:rPr>
              <a:t>MyVector</a:t>
            </a:r>
            <a:r>
              <a:rPr lang="en-US" sz="2400" dirty="0">
                <a:latin typeface="Consolas"/>
                <a:cs typeface="Consolas"/>
              </a:rPr>
              <a:t> v2 = new </a:t>
            </a:r>
            <a:r>
              <a:rPr lang="en-US" sz="2400" dirty="0" err="1">
                <a:latin typeface="Consolas"/>
                <a:cs typeface="Consolas"/>
              </a:rPr>
              <a:t>MyVector</a:t>
            </a:r>
            <a:r>
              <a:rPr lang="en-US" sz="24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v1.sort();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v1.search(22);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v1++;          </a:t>
            </a: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// Error: not an integer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v1.v[2] = 47;  </a:t>
            </a: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// Error: v[] is encapsulated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59131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engineering approach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Client-Server model</a:t>
            </a: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OOP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implies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a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paradigm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shift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it-IT" dirty="0"/>
              <a:t>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for processing data </a:t>
            </a:r>
            <a:r>
              <a:rPr lang="it-IT" dirty="0" err="1"/>
              <a:t>entities</a:t>
            </a:r>
            <a:endParaRPr lang="it-IT" dirty="0"/>
          </a:p>
          <a:p>
            <a:pPr lvl="1"/>
            <a:r>
              <a:rPr lang="it-IT" dirty="0" err="1"/>
              <a:t>Ask</a:t>
            </a:r>
            <a:r>
              <a:rPr lang="it-IT" dirty="0"/>
              <a:t> </a:t>
            </a:r>
            <a:r>
              <a:rPr lang="it-IT" dirty="0" err="1"/>
              <a:t>entities</a:t>
            </a:r>
            <a:r>
              <a:rPr lang="it-IT" dirty="0"/>
              <a:t> to </a:t>
            </a:r>
            <a:r>
              <a:rPr lang="it-IT" dirty="0" err="1"/>
              <a:t>deliver</a:t>
            </a:r>
            <a:r>
              <a:rPr lang="it-IT" dirty="0"/>
              <a:t> </a:t>
            </a:r>
            <a:r>
              <a:rPr lang="it-IT" dirty="0" err="1"/>
              <a:t>services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F54DD24-3B45-A741-B086-352163341AB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900189"/>
            <a:ext cx="4040188" cy="240913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None/>
            </a:pPr>
            <a:r>
              <a:rPr lang="it-IT" sz="2800" i="1" dirty="0" err="1"/>
              <a:t>operation</a:t>
            </a:r>
            <a:r>
              <a:rPr lang="it-IT" sz="2800" i="1" dirty="0"/>
              <a:t>(</a:t>
            </a:r>
            <a:r>
              <a:rPr lang="it-IT" sz="2800" i="1" dirty="0" err="1"/>
              <a:t>object</a:t>
            </a:r>
            <a:r>
              <a:rPr lang="it-IT" sz="2800" i="1" dirty="0"/>
              <a:t>, </a:t>
            </a:r>
            <a:r>
              <a:rPr lang="it-IT" sz="2800" i="1" dirty="0" err="1"/>
              <a:t>params</a:t>
            </a:r>
            <a:r>
              <a:rPr lang="it-IT" sz="2800" i="1" dirty="0"/>
              <a:t>)</a:t>
            </a:r>
          </a:p>
          <a:p>
            <a:pPr>
              <a:buFont typeface="Symbol" pitchFamily="18" charset="2"/>
              <a:buNone/>
            </a:pPr>
            <a:endParaRPr lang="it-IT" sz="2800" dirty="0"/>
          </a:p>
          <a:p>
            <a:pPr>
              <a:buFont typeface="Symbol" pitchFamily="18" charset="2"/>
              <a:buNone/>
            </a:pPr>
            <a:r>
              <a:rPr lang="it-IT" sz="2800" dirty="0"/>
              <a:t>For </a:t>
            </a:r>
            <a:r>
              <a:rPr lang="it-IT" sz="2800" dirty="0" err="1"/>
              <a:t>example</a:t>
            </a:r>
            <a:r>
              <a:rPr lang="it-IT" sz="2800" dirty="0"/>
              <a:t>:</a:t>
            </a:r>
          </a:p>
          <a:p>
            <a:pPr>
              <a:buFont typeface="Symbol" pitchFamily="18" charset="2"/>
              <a:buNone/>
            </a:pPr>
            <a:r>
              <a:rPr lang="it-IT" sz="2800" i="1" dirty="0" err="1"/>
              <a:t>insert</a:t>
            </a:r>
            <a:r>
              <a:rPr lang="it-IT" sz="2800" i="1" dirty="0"/>
              <a:t>(</a:t>
            </a:r>
            <a:r>
              <a:rPr lang="it-IT" sz="2800" i="1" dirty="0" err="1"/>
              <a:t>vector</a:t>
            </a:r>
            <a:r>
              <a:rPr lang="it-IT" sz="2800" i="1" dirty="0"/>
              <a:t>, </a:t>
            </a:r>
            <a:r>
              <a:rPr lang="it-IT" sz="2800" i="1" dirty="0" err="1"/>
              <a:t>element</a:t>
            </a:r>
            <a:r>
              <a:rPr lang="it-IT" sz="2800" i="1" dirty="0"/>
              <a:t>)</a:t>
            </a:r>
          </a:p>
          <a:p>
            <a:endParaRPr lang="it-IT" sz="28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5F46F9A-3CC1-7D4D-B3D8-0111232AAA13}"/>
              </a:ext>
            </a:extLst>
          </p:cNvPr>
          <p:cNvSpPr txBox="1">
            <a:spLocks noChangeArrowheads="1"/>
          </p:cNvSpPr>
          <p:nvPr/>
        </p:nvSpPr>
        <p:spPr>
          <a:xfrm>
            <a:off x="4559774" y="3900189"/>
            <a:ext cx="4041775" cy="24625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None/>
            </a:pPr>
            <a:r>
              <a:rPr lang="it-IT" sz="2800" i="1" dirty="0" err="1"/>
              <a:t>object.operation</a:t>
            </a:r>
            <a:r>
              <a:rPr lang="it-IT" sz="2800" i="1" dirty="0"/>
              <a:t>(</a:t>
            </a:r>
            <a:r>
              <a:rPr lang="it-IT" sz="2800" i="1" dirty="0" err="1"/>
              <a:t>params</a:t>
            </a:r>
            <a:r>
              <a:rPr lang="it-IT" sz="2800" i="1" dirty="0"/>
              <a:t>)</a:t>
            </a:r>
          </a:p>
          <a:p>
            <a:pPr>
              <a:buFont typeface="Symbol" pitchFamily="18" charset="2"/>
              <a:buNone/>
            </a:pPr>
            <a:endParaRPr lang="it-IT" sz="2800" dirty="0"/>
          </a:p>
          <a:p>
            <a:pPr>
              <a:buFont typeface="Arial"/>
              <a:buNone/>
            </a:pPr>
            <a:r>
              <a:rPr lang="it-IT" sz="2800" dirty="0"/>
              <a:t>For </a:t>
            </a:r>
            <a:r>
              <a:rPr lang="it-IT" sz="2800" dirty="0" err="1"/>
              <a:t>example</a:t>
            </a:r>
            <a:r>
              <a:rPr lang="it-IT" sz="2800" dirty="0"/>
              <a:t>:</a:t>
            </a:r>
          </a:p>
          <a:p>
            <a:pPr>
              <a:buFont typeface="Symbol" pitchFamily="18" charset="2"/>
              <a:buNone/>
            </a:pPr>
            <a:r>
              <a:rPr lang="it-IT" sz="2800" i="1" dirty="0" err="1"/>
              <a:t>vector.insert</a:t>
            </a:r>
            <a:r>
              <a:rPr lang="it-IT" sz="2800" i="1" dirty="0"/>
              <a:t>(</a:t>
            </a:r>
            <a:r>
              <a:rPr lang="it-IT" sz="2800" i="1" dirty="0" err="1"/>
              <a:t>element</a:t>
            </a:r>
            <a:r>
              <a:rPr lang="it-IT" sz="2800" i="1" dirty="0"/>
              <a:t>)</a:t>
            </a:r>
          </a:p>
          <a:p>
            <a:pPr>
              <a:buFont typeface="Symbol" pitchFamily="18" charset="2"/>
              <a:buNone/>
            </a:pPr>
            <a:endParaRPr lang="it-IT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16C9-24D5-144B-A6C2-16E98E5F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Size</a:t>
            </a:r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B83D9E-2E8A-4446-9015-6B3B10A6D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48705"/>
            <a:ext cx="7931224" cy="42683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2A831-261F-0C47-8E98-E6B51322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28D8BA-14C2-E541-ACFB-3AE41D0CC987}"/>
              </a:ext>
            </a:extLst>
          </p:cNvPr>
          <p:cNvSpPr/>
          <p:nvPr/>
        </p:nvSpPr>
        <p:spPr>
          <a:xfrm>
            <a:off x="1475656" y="5955224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* http://</a:t>
            </a:r>
            <a:r>
              <a:rPr lang="it-IT" dirty="0" err="1"/>
              <a:t>www.informationisbeautiful.net</a:t>
            </a:r>
            <a:r>
              <a:rPr lang="it-IT" dirty="0"/>
              <a:t>/</a:t>
            </a:r>
            <a:r>
              <a:rPr lang="it-IT" dirty="0" err="1"/>
              <a:t>visualizations</a:t>
            </a:r>
            <a:r>
              <a:rPr lang="it-IT" dirty="0"/>
              <a:t>/</a:t>
            </a:r>
            <a:r>
              <a:rPr lang="it-IT" dirty="0" err="1"/>
              <a:t>million</a:t>
            </a:r>
            <a:r>
              <a:rPr lang="it-IT" dirty="0"/>
              <a:t>-</a:t>
            </a:r>
            <a:r>
              <a:rPr lang="it-IT" dirty="0" err="1"/>
              <a:t>lines</a:t>
            </a:r>
            <a:r>
              <a:rPr lang="it-IT" dirty="0"/>
              <a:t>-of-code/</a:t>
            </a:r>
          </a:p>
        </p:txBody>
      </p:sp>
    </p:spTree>
    <p:extLst>
      <p:ext uri="{BB962C8B-B14F-4D97-AF65-F5344CB8AC3E}">
        <p14:creationId xmlns:p14="http://schemas.microsoft.com/office/powerpoint/2010/main" val="2325035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engineering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Given a system, we have to:</a:t>
            </a:r>
          </a:p>
          <a:p>
            <a:pPr lvl="1"/>
            <a:r>
              <a:rPr lang="en-US" sz="2000" dirty="0"/>
              <a:t>Identify the components</a:t>
            </a:r>
          </a:p>
          <a:p>
            <a:pPr lvl="1"/>
            <a:r>
              <a:rPr lang="en-US" sz="2000" dirty="0"/>
              <a:t>Define component interfaces</a:t>
            </a:r>
          </a:p>
          <a:p>
            <a:pPr lvl="1"/>
            <a:r>
              <a:rPr lang="en-US" sz="2000" dirty="0"/>
              <a:t>Define how components interact each other through their interfaces</a:t>
            </a:r>
          </a:p>
          <a:p>
            <a:pPr lvl="1"/>
            <a:r>
              <a:rPr lang="en-US" sz="2000" dirty="0"/>
              <a:t>Minimize relationships among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20</a:t>
            </a:fld>
            <a:endParaRPr lang="it-IT" dirty="0"/>
          </a:p>
        </p:txBody>
      </p:sp>
      <p:pic>
        <p:nvPicPr>
          <p:cNvPr id="5" name="Content Placeholder 1" descr="Screen Shot 2016-03-04 at 19.18.31.png">
            <a:extLst>
              <a:ext uri="{FF2B5EF4-FFF2-40B4-BE49-F238E27FC236}">
                <a16:creationId xmlns:a16="http://schemas.microsoft.com/office/drawing/2014/main" id="{E94D49DE-0B8A-764D-92EF-7894B80DA3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63" b="-1064"/>
          <a:stretch/>
        </p:blipFill>
        <p:spPr>
          <a:xfrm>
            <a:off x="457200" y="4005064"/>
            <a:ext cx="8229600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66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engineering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 dirty="0"/>
          </a:p>
        </p:txBody>
      </p:sp>
      <p:pic>
        <p:nvPicPr>
          <p:cNvPr id="5" name="Picture 4" descr="Screen Shot 2016-03-04 at 18.41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844823"/>
            <a:ext cx="7222736" cy="457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03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engineering approach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1168ECB-89F8-5941-BA4A-F643D60F4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1615281"/>
            <a:ext cx="6350000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1614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8C99-4FAB-844D-87A6-1AC69E28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  <a:endParaRPr lang="it-IT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FEFD553-5DBB-0D4B-8F1A-F6202917913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492896"/>
            <a:ext cx="3907378" cy="352839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7D7F1-55D3-2243-A9CF-E137FF8F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C0F007-0B7A-394B-8F28-4188EFEF7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546848" cy="4569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Car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color;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brand;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model;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public Car(color, brand, model,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this.color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color;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this.brand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brand;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this.model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model;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this.fuel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/* ... */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Car c1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Car(Green, Ford, Mustang, Gasoline);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Car c2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Car(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, Toyota,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Prius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Electricity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Car c3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Car(Blue, VW, Golf, Diesel);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399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E46C0A"/>
                </a:solidFill>
              </a:rPr>
              <a:t>Class </a:t>
            </a:r>
            <a:r>
              <a:rPr lang="en-US" dirty="0"/>
              <a:t>(the description of object structure, i.e. type ):</a:t>
            </a:r>
          </a:p>
          <a:p>
            <a:pPr lvl="1"/>
            <a:r>
              <a:rPr lang="en-US" dirty="0"/>
              <a:t>Data (</a:t>
            </a:r>
            <a:r>
              <a:rPr lang="en-US" dirty="0">
                <a:solidFill>
                  <a:srgbClr val="E46C0A"/>
                </a:solidFill>
              </a:rPr>
              <a:t>ATTRIBUTES </a:t>
            </a:r>
            <a:r>
              <a:rPr lang="en-US" dirty="0"/>
              <a:t>or </a:t>
            </a:r>
            <a:r>
              <a:rPr lang="en-US" dirty="0">
                <a:solidFill>
                  <a:srgbClr val="E46C0A"/>
                </a:solidFill>
              </a:rPr>
              <a:t>FIELDS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Functions (</a:t>
            </a:r>
            <a:r>
              <a:rPr lang="en-US" dirty="0">
                <a:solidFill>
                  <a:srgbClr val="E46C0A"/>
                </a:solidFill>
              </a:rPr>
              <a:t>METHODS </a:t>
            </a:r>
            <a:r>
              <a:rPr lang="en-US" dirty="0"/>
              <a:t>or </a:t>
            </a:r>
            <a:r>
              <a:rPr lang="en-US" dirty="0">
                <a:solidFill>
                  <a:srgbClr val="E46C0A"/>
                </a:solidFill>
              </a:rPr>
              <a:t>OPERATIONS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Creation methods (</a:t>
            </a:r>
            <a:r>
              <a:rPr lang="en-US" dirty="0">
                <a:solidFill>
                  <a:srgbClr val="E46C0A"/>
                </a:solidFill>
              </a:rPr>
              <a:t>CONSTRUCTORS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E46C0A"/>
                </a:solidFill>
              </a:rPr>
              <a:t>Object </a:t>
            </a:r>
            <a:r>
              <a:rPr lang="en-US" dirty="0"/>
              <a:t>(class instance)</a:t>
            </a:r>
          </a:p>
          <a:p>
            <a:pPr lvl="1"/>
            <a:r>
              <a:rPr lang="en-US" dirty="0"/>
              <a:t>Identity</a:t>
            </a:r>
          </a:p>
          <a:p>
            <a:pPr lvl="1"/>
            <a:r>
              <a:rPr lang="en-US" dirty="0"/>
              <a:t>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883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E46C0A"/>
                </a:solidFill>
              </a:rPr>
              <a:t>class is like a type definition</a:t>
            </a:r>
            <a:r>
              <a:rPr lang="en-US" dirty="0"/>
              <a:t>. No data is allocated until an object is created from the class</a:t>
            </a:r>
          </a:p>
          <a:p>
            <a:r>
              <a:rPr lang="en-US" dirty="0"/>
              <a:t>The creation of an object is called </a:t>
            </a:r>
            <a:r>
              <a:rPr lang="en-US" dirty="0">
                <a:solidFill>
                  <a:srgbClr val="E46C0A"/>
                </a:solidFill>
              </a:rPr>
              <a:t>instantiation</a:t>
            </a:r>
            <a:r>
              <a:rPr lang="en-US" dirty="0"/>
              <a:t>. The created object is often called an instance</a:t>
            </a:r>
          </a:p>
          <a:p>
            <a:r>
              <a:rPr lang="en-US" dirty="0"/>
              <a:t>No limit to the number of objects that can be created from a class</a:t>
            </a:r>
          </a:p>
          <a:p>
            <a:r>
              <a:rPr lang="en-US" dirty="0">
                <a:solidFill>
                  <a:srgbClr val="E46C0A"/>
                </a:solidFill>
              </a:rPr>
              <a:t>Each object is independent</a:t>
            </a:r>
            <a:r>
              <a:rPr lang="en-US" dirty="0"/>
              <a:t>. Changing one object doesn't change the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7639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r>
              <a:rPr lang="it-IT" dirty="0"/>
              <a:t>OOP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Features</a:t>
            </a:r>
            <a:endParaRPr lang="it-IT" cap="none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dirty="0" err="1"/>
              <a:t>Encapsulation</a:t>
            </a:r>
            <a:endParaRPr lang="it-IT" dirty="0"/>
          </a:p>
          <a:p>
            <a:pPr eaLnBrk="1" hangingPunct="1"/>
            <a:r>
              <a:rPr lang="it-IT" dirty="0" err="1"/>
              <a:t>Inheritance</a:t>
            </a:r>
            <a:endParaRPr lang="it-IT" dirty="0"/>
          </a:p>
          <a:p>
            <a:pPr eaLnBrk="1" hangingPunct="1"/>
            <a:r>
              <a:rPr lang="it-IT" dirty="0" err="1"/>
              <a:t>Polymorphism</a:t>
            </a:r>
            <a:endParaRPr lang="it-IT" dirty="0"/>
          </a:p>
        </p:txBody>
      </p:sp>
      <p:sp>
        <p:nvSpPr>
          <p:cNvPr id="45060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7F98989-1DEE-4754-918A-499A8C85EF18}" type="slidenum">
              <a:rPr lang="it-IT"/>
              <a:pPr/>
              <a:t>26</a:t>
            </a:fld>
            <a:endParaRPr lang="it-IT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it-IT" cap="none" dirty="0" err="1"/>
              <a:t>Encapsulation</a:t>
            </a:r>
            <a:endParaRPr lang="it-IT" cap="none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sz="2800" dirty="0" err="1"/>
              <a:t>Each</a:t>
            </a:r>
            <a:r>
              <a:rPr lang="it-IT" sz="2800" dirty="0"/>
              <a:t> </a:t>
            </a:r>
            <a:r>
              <a:rPr lang="it-IT" sz="2800" dirty="0" err="1"/>
              <a:t>object</a:t>
            </a:r>
            <a:r>
              <a:rPr lang="it-IT" sz="2800" dirty="0"/>
              <a:t> “</a:t>
            </a:r>
            <a:r>
              <a:rPr lang="it-IT" sz="2800" dirty="0" err="1"/>
              <a:t>wraps</a:t>
            </a:r>
            <a:r>
              <a:rPr lang="it-IT" sz="2800" dirty="0"/>
              <a:t>” code and data </a:t>
            </a:r>
          </a:p>
          <a:p>
            <a:pPr algn="just"/>
            <a:r>
              <a:rPr lang="it-IT" sz="2800" dirty="0" err="1"/>
              <a:t>Each</a:t>
            </a:r>
            <a:r>
              <a:rPr lang="it-IT" sz="2800" dirty="0"/>
              <a:t> </a:t>
            </a:r>
            <a:r>
              <a:rPr lang="it-IT" sz="2800" dirty="0" err="1"/>
              <a:t>object</a:t>
            </a:r>
            <a:r>
              <a:rPr lang="it-IT" sz="2800" dirty="0"/>
              <a:t> </a:t>
            </a:r>
            <a:r>
              <a:rPr lang="it-IT" sz="2800" dirty="0" err="1"/>
              <a:t>handles</a:t>
            </a:r>
            <a:r>
              <a:rPr lang="it-IT" sz="2800" dirty="0"/>
              <a:t> </a:t>
            </a:r>
            <a:r>
              <a:rPr lang="it-IT" sz="2800" dirty="0" err="1"/>
              <a:t>its</a:t>
            </a:r>
            <a:r>
              <a:rPr lang="it-IT" sz="2800" dirty="0"/>
              <a:t> </a:t>
            </a:r>
            <a:r>
              <a:rPr lang="it-IT" sz="2800" dirty="0" err="1"/>
              <a:t>own</a:t>
            </a:r>
            <a:r>
              <a:rPr lang="it-IT" sz="2800" dirty="0"/>
              <a:t> data </a:t>
            </a:r>
          </a:p>
          <a:p>
            <a:pPr algn="just" eaLnBrk="1" hangingPunct="1"/>
            <a:r>
              <a:rPr lang="it-IT" sz="2800" dirty="0" err="1"/>
              <a:t>Other</a:t>
            </a:r>
            <a:r>
              <a:rPr lang="it-IT" sz="2800" dirty="0"/>
              <a:t> </a:t>
            </a:r>
            <a:r>
              <a:rPr lang="it-IT" sz="2800" dirty="0" err="1"/>
              <a:t>objects</a:t>
            </a:r>
            <a:r>
              <a:rPr lang="it-IT" sz="2800" dirty="0"/>
              <a:t> can use the </a:t>
            </a:r>
            <a:r>
              <a:rPr lang="it-IT" sz="2800" dirty="0" err="1"/>
              <a:t>object’s</a:t>
            </a:r>
            <a:r>
              <a:rPr lang="it-IT" sz="2800" dirty="0"/>
              <a:t> </a:t>
            </a:r>
            <a:r>
              <a:rPr lang="it-IT" sz="2800" dirty="0" err="1"/>
              <a:t>interface</a:t>
            </a:r>
            <a:r>
              <a:rPr lang="it-IT" sz="2800" dirty="0"/>
              <a:t> to </a:t>
            </a:r>
            <a:r>
              <a:rPr lang="it-IT" sz="2800" dirty="0" err="1"/>
              <a:t>require</a:t>
            </a:r>
            <a:r>
              <a:rPr lang="it-IT" sz="2800" dirty="0"/>
              <a:t> </a:t>
            </a:r>
            <a:r>
              <a:rPr lang="it-IT" sz="2800" dirty="0" err="1"/>
              <a:t>services</a:t>
            </a:r>
            <a:endParaRPr lang="it-IT" sz="2800" dirty="0"/>
          </a:p>
          <a:p>
            <a:pPr eaLnBrk="1" hangingPunct="1"/>
            <a:endParaRPr lang="it-IT" dirty="0"/>
          </a:p>
        </p:txBody>
      </p:sp>
      <p:sp>
        <p:nvSpPr>
          <p:cNvPr id="47108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C3158B0-9082-44B5-8EC2-59D0A84B9F4A}" type="slidenum">
              <a:rPr lang="it-IT"/>
              <a:pPr/>
              <a:t>27</a:t>
            </a:fld>
            <a:endParaRPr lang="it-IT"/>
          </a:p>
        </p:txBody>
      </p:sp>
      <p:pic>
        <p:nvPicPr>
          <p:cNvPr id="5" name="Content Placeholder 1" descr="Screen Shot 2016-03-04 at 19.18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661" b="-75661"/>
          <a:stretch>
            <a:fillRect/>
          </a:stretch>
        </p:blipFill>
        <p:spPr>
          <a:xfrm>
            <a:off x="683568" y="2852936"/>
            <a:ext cx="8229600" cy="450574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class </a:t>
            </a:r>
            <a:r>
              <a:rPr lang="en-US" sz="2000" dirty="0" err="1">
                <a:latin typeface="Consolas"/>
                <a:cs typeface="Consolas"/>
              </a:rPr>
              <a:t>MyVector</a:t>
            </a:r>
            <a:r>
              <a:rPr lang="en-US" sz="2000" dirty="0">
                <a:latin typeface="Consolas"/>
                <a:cs typeface="Consolas"/>
              </a:rPr>
              <a:t> {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// internal data (encapsulated data)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private 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v[20]; 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// external interface (methods)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public </a:t>
            </a:r>
            <a:r>
              <a:rPr lang="en-US" sz="2000" dirty="0" err="1">
                <a:latin typeface="Consolas"/>
                <a:cs typeface="Consolas"/>
              </a:rPr>
              <a:t>MyVector</a:t>
            </a:r>
            <a:r>
              <a:rPr lang="en-US" sz="20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for(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=0;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&lt;20;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++) v[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]=0;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} 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public sort()        { /*sort*/ }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public search(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c) { /*search*/ }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 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7013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it-IT" cap="none" dirty="0" err="1"/>
              <a:t>Inheritance</a:t>
            </a:r>
            <a:endParaRPr lang="it-IT" cap="none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it-IT" dirty="0">
                <a:solidFill>
                  <a:srgbClr val="E46C0A"/>
                </a:solidFill>
              </a:rPr>
              <a:t>A </a:t>
            </a:r>
            <a:r>
              <a:rPr lang="it-IT" dirty="0" err="1">
                <a:solidFill>
                  <a:srgbClr val="E46C0A"/>
                </a:solidFill>
              </a:rPr>
              <a:t>class</a:t>
            </a:r>
            <a:r>
              <a:rPr lang="it-IT" dirty="0">
                <a:solidFill>
                  <a:srgbClr val="E46C0A"/>
                </a:solidFill>
              </a:rPr>
              <a:t> can derive from </a:t>
            </a:r>
            <a:r>
              <a:rPr lang="it-IT" dirty="0" err="1">
                <a:solidFill>
                  <a:srgbClr val="E46C0A"/>
                </a:solidFill>
              </a:rPr>
              <a:t>another</a:t>
            </a:r>
            <a:r>
              <a:rPr lang="it-IT" dirty="0">
                <a:solidFill>
                  <a:srgbClr val="E46C0A"/>
                </a:solidFill>
              </a:rPr>
              <a:t> </a:t>
            </a:r>
            <a:r>
              <a:rPr lang="it-IT" dirty="0" err="1">
                <a:solidFill>
                  <a:srgbClr val="E46C0A"/>
                </a:solidFill>
              </a:rPr>
              <a:t>class</a:t>
            </a:r>
            <a:r>
              <a:rPr lang="it-IT" dirty="0">
                <a:solidFill>
                  <a:srgbClr val="E46C0A"/>
                </a:solidFill>
              </a:rPr>
              <a:t> by </a:t>
            </a:r>
            <a:r>
              <a:rPr lang="it-IT" dirty="0" err="1">
                <a:solidFill>
                  <a:srgbClr val="E46C0A"/>
                </a:solidFill>
              </a:rPr>
              <a:t>extending</a:t>
            </a:r>
            <a:r>
              <a:rPr lang="it-IT" dirty="0">
                <a:solidFill>
                  <a:srgbClr val="E46C0A"/>
                </a:solidFill>
              </a:rPr>
              <a:t> </a:t>
            </a:r>
            <a:r>
              <a:rPr lang="it-IT" dirty="0" err="1">
                <a:solidFill>
                  <a:srgbClr val="E46C0A"/>
                </a:solidFill>
              </a:rPr>
              <a:t>it</a:t>
            </a:r>
            <a:r>
              <a:rPr lang="it-IT" dirty="0">
                <a:solidFill>
                  <a:srgbClr val="E46C0A"/>
                </a:solidFill>
              </a:rPr>
              <a:t> </a:t>
            </a:r>
          </a:p>
          <a:p>
            <a:pPr marL="0" indent="0" eaLnBrk="1" hangingPunct="1">
              <a:buNone/>
            </a:pPr>
            <a:endParaRPr lang="it-IT" dirty="0"/>
          </a:p>
          <a:p>
            <a:pPr eaLnBrk="1" hangingPunct="1"/>
            <a:r>
              <a:rPr lang="it-IT" dirty="0"/>
              <a:t>The </a:t>
            </a:r>
            <a:r>
              <a:rPr lang="it-IT" dirty="0" err="1"/>
              <a:t>derived</a:t>
            </a:r>
            <a:r>
              <a:rPr lang="it-IT" dirty="0"/>
              <a:t> </a:t>
            </a:r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/>
              <a:t>inherits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and </a:t>
            </a:r>
            <a:r>
              <a:rPr lang="it-IT" dirty="0" err="1"/>
              <a:t>methods</a:t>
            </a:r>
            <a:r>
              <a:rPr lang="it-IT" dirty="0"/>
              <a:t> of the base </a:t>
            </a:r>
            <a:r>
              <a:rPr lang="it-IT" dirty="0" err="1"/>
              <a:t>class</a:t>
            </a:r>
            <a:r>
              <a:rPr lang="it-IT" dirty="0"/>
              <a:t>. The </a:t>
            </a:r>
            <a:r>
              <a:rPr lang="it-IT" dirty="0" err="1"/>
              <a:t>child</a:t>
            </a:r>
            <a:r>
              <a:rPr lang="it-IT" dirty="0"/>
              <a:t> </a:t>
            </a:r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/>
              <a:t>adds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and </a:t>
            </a:r>
            <a:r>
              <a:rPr lang="it-IT" dirty="0" err="1"/>
              <a:t>methods</a:t>
            </a:r>
            <a:endParaRPr lang="it-IT" dirty="0"/>
          </a:p>
          <a:p>
            <a:pPr marL="0" indent="0" eaLnBrk="1" hangingPunct="1">
              <a:buNone/>
            </a:pPr>
            <a:endParaRPr lang="it-IT" dirty="0"/>
          </a:p>
          <a:p>
            <a:pPr eaLnBrk="1" hangingPunct="1"/>
            <a:r>
              <a:rPr lang="it-IT" dirty="0" err="1"/>
              <a:t>Simplify</a:t>
            </a:r>
            <a:r>
              <a:rPr lang="it-IT" dirty="0"/>
              <a:t> the code </a:t>
            </a:r>
            <a:r>
              <a:rPr lang="it-IT" dirty="0" err="1"/>
              <a:t>reuse</a:t>
            </a:r>
            <a:r>
              <a:rPr lang="it-IT" dirty="0"/>
              <a:t>, </a:t>
            </a:r>
            <a:r>
              <a:rPr lang="it-IT" dirty="0" err="1"/>
              <a:t>build</a:t>
            </a:r>
            <a:r>
              <a:rPr lang="it-IT" dirty="0"/>
              <a:t> relations </a:t>
            </a:r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classes</a:t>
            </a:r>
            <a:endParaRPr lang="it-IT" dirty="0"/>
          </a:p>
          <a:p>
            <a:pPr algn="just" eaLnBrk="1" hangingPunct="1"/>
            <a:endParaRPr lang="it-IT" dirty="0"/>
          </a:p>
        </p:txBody>
      </p:sp>
      <p:sp>
        <p:nvSpPr>
          <p:cNvPr id="49156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DFC1357-BC2A-40FD-8A00-851335CF30C6}" type="slidenum">
              <a:rPr lang="it-IT"/>
              <a:pPr/>
              <a:t>29</a:t>
            </a:fld>
            <a:endParaRPr lang="it-IT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9062-6C80-2242-8C8E-D12BE739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Size</a:t>
            </a:r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1B8DCE-749B-DB43-A178-9769775F9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28" y="1600200"/>
            <a:ext cx="6788944" cy="45259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C021D-862E-0941-903A-182A07F3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88995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Inheritance</a:t>
            </a:r>
            <a:endParaRPr lang="en-US" dirty="0"/>
          </a:p>
        </p:txBody>
      </p:sp>
      <p:pic>
        <p:nvPicPr>
          <p:cNvPr id="4" name="Content Placeholder 3" descr="Screen Shot 2016-03-04 at 19.20.2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21" r="-32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6882625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class </a:t>
            </a:r>
            <a:r>
              <a:rPr lang="en-US" sz="2000" dirty="0" err="1">
                <a:latin typeface="Consolas"/>
                <a:cs typeface="Consolas"/>
              </a:rPr>
              <a:t>LivingSpecies</a:t>
            </a:r>
            <a:r>
              <a:rPr lang="en-US" sz="2000" dirty="0">
                <a:latin typeface="Consolas"/>
                <a:cs typeface="Consolas"/>
              </a:rPr>
              <a:t> {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private </a:t>
            </a:r>
            <a:r>
              <a:rPr lang="en-US" sz="2000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isAlive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 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class Animal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extends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LivingSpecies</a:t>
            </a:r>
            <a:r>
              <a:rPr lang="en-US" sz="2000" dirty="0">
                <a:latin typeface="Consolas"/>
                <a:cs typeface="Consolas"/>
              </a:rPr>
              <a:t> {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. . .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 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class </a:t>
            </a:r>
            <a:r>
              <a:rPr lang="en-US" sz="2000" dirty="0" err="1">
                <a:latin typeface="Consolas"/>
                <a:cs typeface="Consolas"/>
              </a:rPr>
              <a:t>HumanBeing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extends</a:t>
            </a:r>
            <a:r>
              <a:rPr lang="en-US" sz="2000" dirty="0">
                <a:latin typeface="Consolas"/>
                <a:cs typeface="Consolas"/>
              </a:rPr>
              <a:t> Animal {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. . .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 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6767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r>
              <a:rPr lang="it-IT" sz="5400" dirty="0" err="1">
                <a:latin typeface="+mn-lt"/>
                <a:ea typeface="+mn-ea"/>
                <a:cs typeface="+mn-cs"/>
              </a:rPr>
              <a:t>Polymorphism</a:t>
            </a:r>
            <a:endParaRPr lang="it-IT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it-IT" dirty="0"/>
          </a:p>
          <a:p>
            <a:pPr eaLnBrk="1" hangingPunct="1"/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requests</a:t>
            </a:r>
            <a:r>
              <a:rPr lang="it-IT" dirty="0"/>
              <a:t> for a </a:t>
            </a:r>
            <a:r>
              <a:rPr lang="it-IT" dirty="0" err="1"/>
              <a:t>method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lead</a:t>
            </a:r>
            <a:r>
              <a:rPr lang="it-IT" dirty="0"/>
              <a:t> to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behaviors</a:t>
            </a:r>
            <a:r>
              <a:rPr lang="it-IT" dirty="0"/>
              <a:t> </a:t>
            </a:r>
            <a:r>
              <a:rPr lang="it-IT" dirty="0" err="1"/>
              <a:t>depending</a:t>
            </a:r>
            <a:r>
              <a:rPr lang="it-IT" dirty="0"/>
              <a:t> on:</a:t>
            </a:r>
          </a:p>
          <a:p>
            <a:pPr lvl="1" algn="just" eaLnBrk="1" hangingPunct="1"/>
            <a:r>
              <a:rPr lang="it-IT" dirty="0"/>
              <a:t>The </a:t>
            </a:r>
            <a:r>
              <a:rPr lang="it-IT" dirty="0" err="1"/>
              <a:t>actual</a:t>
            </a:r>
            <a:r>
              <a:rPr lang="it-IT" dirty="0"/>
              <a:t>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performing</a:t>
            </a:r>
            <a:r>
              <a:rPr lang="it-IT" dirty="0"/>
              <a:t> the </a:t>
            </a:r>
            <a:r>
              <a:rPr lang="it-IT" dirty="0" err="1"/>
              <a:t>operation</a:t>
            </a:r>
            <a:r>
              <a:rPr lang="it-IT" dirty="0"/>
              <a:t> (e.g., base </a:t>
            </a:r>
            <a:r>
              <a:rPr lang="it-IT" dirty="0" err="1"/>
              <a:t>class</a:t>
            </a:r>
            <a:r>
              <a:rPr lang="it-IT" dirty="0"/>
              <a:t> vs </a:t>
            </a:r>
            <a:r>
              <a:rPr lang="it-IT" dirty="0" err="1"/>
              <a:t>derived</a:t>
            </a:r>
            <a:r>
              <a:rPr lang="it-IT" dirty="0"/>
              <a:t> </a:t>
            </a:r>
            <a:r>
              <a:rPr lang="it-IT" dirty="0" err="1"/>
              <a:t>class</a:t>
            </a:r>
            <a:r>
              <a:rPr lang="it-IT" dirty="0"/>
              <a:t>)</a:t>
            </a:r>
          </a:p>
          <a:p>
            <a:pPr lvl="1" algn="just" eaLnBrk="1" hangingPunct="1"/>
            <a:r>
              <a:rPr lang="it-IT" dirty="0" err="1"/>
              <a:t>Type</a:t>
            </a:r>
            <a:r>
              <a:rPr lang="it-IT" dirty="0"/>
              <a:t> of </a:t>
            </a:r>
            <a:r>
              <a:rPr lang="it-IT" dirty="0" err="1"/>
              <a:t>parameters</a:t>
            </a:r>
            <a:r>
              <a:rPr lang="it-IT" dirty="0"/>
              <a:t> </a:t>
            </a:r>
            <a:r>
              <a:rPr lang="it-IT" dirty="0" err="1"/>
              <a:t>passed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argument</a:t>
            </a:r>
            <a:endParaRPr lang="it-IT" dirty="0"/>
          </a:p>
          <a:p>
            <a:pPr lvl="1" algn="just" eaLnBrk="1" hangingPunct="1"/>
            <a:r>
              <a:rPr lang="it-IT" dirty="0" err="1"/>
              <a:t>Execution</a:t>
            </a:r>
            <a:r>
              <a:rPr lang="it-IT" dirty="0"/>
              <a:t> </a:t>
            </a:r>
            <a:r>
              <a:rPr lang="it-IT" dirty="0" err="1"/>
              <a:t>context</a:t>
            </a:r>
            <a:endParaRPr lang="it-IT" dirty="0"/>
          </a:p>
          <a:p>
            <a:pPr lvl="1" algn="just"/>
            <a:endParaRPr lang="it-IT" dirty="0"/>
          </a:p>
          <a:p>
            <a:pPr lvl="1" algn="just" eaLnBrk="1" hangingPunct="1"/>
            <a:endParaRPr lang="it-IT" dirty="0"/>
          </a:p>
          <a:p>
            <a:pPr lvl="1" algn="just" eaLnBrk="1" hangingPunct="1"/>
            <a:endParaRPr lang="it-IT" dirty="0"/>
          </a:p>
        </p:txBody>
      </p:sp>
      <p:sp>
        <p:nvSpPr>
          <p:cNvPr id="57348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E2D55A1-1936-4BC7-8AC7-3206E07C2867}" type="slidenum">
              <a:rPr lang="it-IT"/>
              <a:pPr/>
              <a:t>32</a:t>
            </a:fld>
            <a:endParaRPr lang="it-IT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r>
              <a:rPr lang="it-IT" sz="5400" dirty="0" err="1">
                <a:latin typeface="+mn-lt"/>
                <a:ea typeface="+mn-ea"/>
                <a:cs typeface="+mn-cs"/>
              </a:rPr>
              <a:t>Polymorphism</a:t>
            </a:r>
            <a:endParaRPr lang="it-IT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class </a:t>
            </a:r>
            <a:r>
              <a:rPr lang="en-US" dirty="0" err="1">
                <a:latin typeface="Consolas"/>
                <a:cs typeface="Consolas"/>
              </a:rPr>
              <a:t>MyVector</a:t>
            </a:r>
            <a:r>
              <a:rPr lang="en-US" dirty="0">
                <a:latin typeface="Consolas"/>
                <a:cs typeface="Consolas"/>
              </a:rPr>
              <a:t> {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// internal data (encapsulated data)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private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v[20]; 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public </a:t>
            </a:r>
            <a:r>
              <a:rPr lang="en-US" dirty="0" err="1">
                <a:latin typeface="Consolas"/>
                <a:cs typeface="Consolas"/>
              </a:rPr>
              <a:t>MyVector</a:t>
            </a:r>
            <a:r>
              <a:rPr lang="en-US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for(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=0;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&lt;20;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++) v[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]=0;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} 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public </a:t>
            </a:r>
            <a:r>
              <a:rPr lang="en-US" dirty="0" err="1">
                <a:latin typeface="Consolas"/>
                <a:cs typeface="Consolas"/>
              </a:rPr>
              <a:t>MyVector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[] v)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for(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=0;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&lt;20;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++) </a:t>
            </a:r>
            <a:r>
              <a:rPr lang="en-US" dirty="0" err="1">
                <a:latin typeface="Consolas"/>
                <a:cs typeface="Consolas"/>
              </a:rPr>
              <a:t>this.v</a:t>
            </a:r>
            <a:r>
              <a:rPr lang="en-US" dirty="0">
                <a:latin typeface="Consolas"/>
                <a:cs typeface="Consolas"/>
              </a:rPr>
              <a:t>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]=v[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];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} 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public sort()        { /*sort*/ }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public search(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c) { /*search*/ }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 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57348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E2D55A1-1936-4BC7-8AC7-3206E07C2867}" type="slidenum">
              <a:rPr lang="it-IT"/>
              <a:pPr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808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Advantages</a:t>
            </a:r>
            <a:r>
              <a:rPr lang="it-IT" dirty="0"/>
              <a:t> of OOP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Simplify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the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process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of building software in a cooperative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manner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: </a:t>
            </a:r>
          </a:p>
          <a:p>
            <a:pPr lvl="1"/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people</a:t>
            </a:r>
            <a:r>
              <a:rPr lang="it-IT" dirty="0"/>
              <a:t> </a:t>
            </a:r>
            <a:r>
              <a:rPr lang="it-IT" dirty="0" err="1"/>
              <a:t>developing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classes</a:t>
            </a:r>
            <a:r>
              <a:rPr lang="it-IT" dirty="0"/>
              <a:t> (on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project</a:t>
            </a:r>
            <a:r>
              <a:rPr lang="it-IT" dirty="0"/>
              <a:t>!)</a:t>
            </a:r>
          </a:p>
          <a:p>
            <a:r>
              <a:rPr lang="it-IT" dirty="0" err="1">
                <a:solidFill>
                  <a:srgbClr val="E46C0A"/>
                </a:solidFill>
              </a:rPr>
              <a:t>Simplify</a:t>
            </a:r>
            <a:r>
              <a:rPr lang="it-IT" dirty="0">
                <a:solidFill>
                  <a:srgbClr val="E46C0A"/>
                </a:solidFill>
              </a:rPr>
              <a:t> code management</a:t>
            </a:r>
          </a:p>
          <a:p>
            <a:pPr lvl="1"/>
            <a:r>
              <a:rPr lang="it-IT" dirty="0"/>
              <a:t>Bugs on </a:t>
            </a:r>
            <a:r>
              <a:rPr lang="it-IT" dirty="0" err="1"/>
              <a:t>object</a:t>
            </a:r>
            <a:r>
              <a:rPr lang="it-IT" dirty="0"/>
              <a:t> data are easy to spot. </a:t>
            </a:r>
            <a:r>
              <a:rPr lang="it-IT" dirty="0" err="1"/>
              <a:t>Since</a:t>
            </a:r>
            <a:r>
              <a:rPr lang="it-IT" dirty="0"/>
              <a:t> data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visible</a:t>
            </a:r>
            <a:r>
              <a:rPr lang="it-IT" dirty="0"/>
              <a:t> from the </a:t>
            </a:r>
            <a:r>
              <a:rPr lang="it-IT" dirty="0" err="1"/>
              <a:t>outside</a:t>
            </a:r>
            <a:r>
              <a:rPr lang="it-IT" dirty="0"/>
              <a:t>, </a:t>
            </a:r>
            <a:r>
              <a:rPr lang="it-IT" dirty="0" err="1"/>
              <a:t>errors</a:t>
            </a:r>
            <a:r>
              <a:rPr lang="it-IT" dirty="0"/>
              <a:t> </a:t>
            </a:r>
            <a:r>
              <a:rPr lang="it-IT" dirty="0" err="1"/>
              <a:t>mostly</a:t>
            </a:r>
            <a:r>
              <a:rPr lang="it-IT" dirty="0"/>
              <a:t> </a:t>
            </a:r>
            <a:r>
              <a:rPr lang="it-IT" dirty="0" err="1"/>
              <a:t>occurs</a:t>
            </a:r>
            <a:r>
              <a:rPr lang="it-IT" dirty="0"/>
              <a:t> in the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handling</a:t>
            </a:r>
            <a:r>
              <a:rPr lang="it-IT" dirty="0"/>
              <a:t> the data </a:t>
            </a:r>
          </a:p>
          <a:p>
            <a:pPr lvl="1"/>
            <a:r>
              <a:rPr lang="it-IT" dirty="0" err="1"/>
              <a:t>Changes</a:t>
            </a:r>
            <a:r>
              <a:rPr lang="it-IT" dirty="0"/>
              <a:t> on a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class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impact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classes</a:t>
            </a:r>
            <a:r>
              <a:rPr lang="it-IT" dirty="0"/>
              <a:t> (</a:t>
            </a:r>
            <a:r>
              <a:rPr lang="it-IT" dirty="0" err="1"/>
              <a:t>unless</a:t>
            </a:r>
            <a:r>
              <a:rPr lang="it-IT" dirty="0"/>
              <a:t> the </a:t>
            </a:r>
            <a:r>
              <a:rPr lang="it-IT" dirty="0" err="1"/>
              <a:t>interface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modified</a:t>
            </a:r>
            <a:r>
              <a:rPr lang="it-IT" dirty="0"/>
              <a:t>)</a:t>
            </a:r>
          </a:p>
          <a:p>
            <a:r>
              <a:rPr lang="it-IT" dirty="0" err="1">
                <a:solidFill>
                  <a:srgbClr val="E46C0A"/>
                </a:solidFill>
              </a:rPr>
              <a:t>Support</a:t>
            </a:r>
            <a:r>
              <a:rPr lang="it-IT" dirty="0">
                <a:solidFill>
                  <a:srgbClr val="E46C0A"/>
                </a:solidFill>
              </a:rPr>
              <a:t> </a:t>
            </a:r>
            <a:r>
              <a:rPr lang="it-IT" dirty="0" err="1">
                <a:solidFill>
                  <a:srgbClr val="E46C0A"/>
                </a:solidFill>
              </a:rPr>
              <a:t>incremental</a:t>
            </a:r>
            <a:r>
              <a:rPr lang="it-IT" dirty="0">
                <a:solidFill>
                  <a:srgbClr val="E46C0A"/>
                </a:solidFill>
              </a:rPr>
              <a:t> design and </a:t>
            </a:r>
            <a:r>
              <a:rPr lang="it-IT" dirty="0" err="1">
                <a:solidFill>
                  <a:srgbClr val="E46C0A"/>
                </a:solidFill>
              </a:rPr>
              <a:t>development</a:t>
            </a:r>
            <a:endParaRPr lang="it-IT" dirty="0">
              <a:solidFill>
                <a:srgbClr val="E46C0A"/>
              </a:solidFill>
            </a:endParaRPr>
          </a:p>
          <a:p>
            <a:pPr lvl="1"/>
            <a:r>
              <a:rPr lang="it-IT" dirty="0" err="1"/>
              <a:t>Define</a:t>
            </a:r>
            <a:r>
              <a:rPr lang="it-IT" dirty="0"/>
              <a:t> new </a:t>
            </a:r>
            <a:r>
              <a:rPr lang="it-IT" dirty="0" err="1"/>
              <a:t>classes</a:t>
            </a:r>
            <a:r>
              <a:rPr lang="it-IT" dirty="0"/>
              <a:t> by </a:t>
            </a:r>
            <a:r>
              <a:rPr lang="it-IT" dirty="0" err="1"/>
              <a:t>extending</a:t>
            </a:r>
            <a:r>
              <a:rPr lang="it-IT" dirty="0"/>
              <a:t> the </a:t>
            </a:r>
            <a:r>
              <a:rPr lang="it-IT" dirty="0" err="1"/>
              <a:t>exsisting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 </a:t>
            </a:r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7186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it-IT" cap="none" dirty="0" err="1"/>
              <a:t>Costs</a:t>
            </a:r>
            <a:r>
              <a:rPr lang="it-IT" cap="none" dirty="0"/>
              <a:t> of OOP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it-IT" dirty="0" err="1"/>
              <a:t>Needs</a:t>
            </a:r>
            <a:r>
              <a:rPr lang="it-IT" dirty="0"/>
              <a:t> a Object </a:t>
            </a:r>
            <a:r>
              <a:rPr lang="it-IT" dirty="0" err="1"/>
              <a:t>Oriented</a:t>
            </a:r>
            <a:r>
              <a:rPr lang="it-IT" dirty="0"/>
              <a:t> way of </a:t>
            </a:r>
            <a:r>
              <a:rPr lang="it-IT" dirty="0" err="1"/>
              <a:t>thinking</a:t>
            </a:r>
            <a:endParaRPr lang="it-IT" dirty="0"/>
          </a:p>
          <a:p>
            <a:r>
              <a:rPr lang="it-IT" dirty="0" err="1"/>
              <a:t>Complex</a:t>
            </a:r>
            <a:r>
              <a:rPr lang="it-IT" dirty="0"/>
              <a:t> design (e.g.,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classes</a:t>
            </a:r>
            <a:r>
              <a:rPr lang="it-IT" dirty="0"/>
              <a:t>?, How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classes</a:t>
            </a:r>
            <a:r>
              <a:rPr lang="it-IT" dirty="0"/>
              <a:t>?)</a:t>
            </a:r>
          </a:p>
          <a:p>
            <a:r>
              <a:rPr lang="en-US" dirty="0"/>
              <a:t>Benefits only occur in large programs</a:t>
            </a:r>
          </a:p>
          <a:p>
            <a:pPr lvl="1"/>
            <a:r>
              <a:rPr lang="en-US" dirty="0"/>
              <a:t>Programs &lt; 100 lines, spaghetti is understandable and faster to write</a:t>
            </a:r>
          </a:p>
          <a:p>
            <a:pPr lvl="1"/>
            <a:r>
              <a:rPr lang="en-US" dirty="0"/>
              <a:t>Programs &gt; 1K lines, spaghetti is incomprehensible, probably doesn’t work, not maintainable</a:t>
            </a:r>
          </a:p>
          <a:p>
            <a:endParaRPr lang="it-IT" dirty="0"/>
          </a:p>
        </p:txBody>
      </p:sp>
      <p:sp>
        <p:nvSpPr>
          <p:cNvPr id="72708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1DA8C90-8F23-42AC-87C7-16989F4327FF}" type="slidenum">
              <a:rPr lang="it-IT"/>
              <a:pPr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460953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Size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DAAE3C2-82F1-984C-A735-8B63A4AC2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628800"/>
            <a:ext cx="5832648" cy="4374486"/>
          </a:xfrm>
        </p:spPr>
      </p:pic>
    </p:spTree>
    <p:extLst>
      <p:ext uri="{BB962C8B-B14F-4D97-AF65-F5344CB8AC3E}">
        <p14:creationId xmlns:p14="http://schemas.microsoft.com/office/powerpoint/2010/main" val="24947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A4564-4CE2-9D4B-A1AC-21CA1534B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OOP?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FC247-1192-7E41-BBE2-74019248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5CBB8DB-1A29-CE4B-B747-E261063F7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5200"/>
            <a:ext cx="3491880" cy="5270763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C7D45DE-AADC-4748-BDFA-A7EE36C388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1" r="11786"/>
          <a:stretch/>
        </p:blipFill>
        <p:spPr>
          <a:xfrm>
            <a:off x="3491880" y="1585200"/>
            <a:ext cx="5652119" cy="529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49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OOP?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Procedural programming languages (e.g., Pascal, C) are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not suitable for building large software infrastructures</a:t>
            </a:r>
          </a:p>
          <a:p>
            <a:r>
              <a:rPr lang="en-US" dirty="0"/>
              <a:t>OOP addresses this issue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reduces development and maintenance </a:t>
            </a:r>
            <a:r>
              <a:rPr lang="en-US" dirty="0"/>
              <a:t>costs for large and complex software projects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992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Errors</a:t>
            </a:r>
            <a:r>
              <a:rPr lang="it-IT" dirty="0"/>
              <a:t> / 1K SLOC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Industry Average</a:t>
            </a:r>
            <a:r>
              <a:rPr lang="en-US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25 errors / 1K SLOC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Corporate Applications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5 errors / 1K SLOC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 err="1"/>
              <a:t>Cleanroom</a:t>
            </a:r>
            <a:r>
              <a:rPr lang="it-IT" b="1" dirty="0"/>
              <a:t> </a:t>
            </a:r>
            <a:r>
              <a:rPr lang="it-IT" b="1" dirty="0" err="1"/>
              <a:t>development</a:t>
            </a:r>
            <a:r>
              <a:rPr lang="it-IT" b="1" dirty="0"/>
              <a:t> </a:t>
            </a:r>
            <a:r>
              <a:rPr lang="it-IT" b="1" dirty="0" err="1"/>
              <a:t>technique</a:t>
            </a:r>
            <a:r>
              <a:rPr lang="it-IT" b="1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0.5 errors / 1K SLOC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207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crisis (1970)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causes of the software crisis were linked to the </a:t>
            </a:r>
            <a:r>
              <a:rPr lang="en-US" b="1" dirty="0"/>
              <a:t>overall complexity of hardware and the software development process</a:t>
            </a:r>
            <a:r>
              <a:rPr lang="en-US" dirty="0"/>
              <a:t>. The crisis manifested itself in several ways:</a:t>
            </a:r>
          </a:p>
          <a:p>
            <a:pPr lvl="1"/>
            <a:r>
              <a:rPr lang="en-US" dirty="0"/>
              <a:t>Projects running over-budget</a:t>
            </a:r>
          </a:p>
          <a:p>
            <a:pPr lvl="1"/>
            <a:r>
              <a:rPr lang="en-US" dirty="0"/>
              <a:t>Projects running over-time</a:t>
            </a:r>
          </a:p>
          <a:p>
            <a:pPr lvl="1"/>
            <a:r>
              <a:rPr lang="en-US" dirty="0"/>
              <a:t>Software was inefficient</a:t>
            </a:r>
          </a:p>
          <a:p>
            <a:pPr lvl="1"/>
            <a:r>
              <a:rPr lang="en-US" dirty="0"/>
              <a:t>Software was difficult to 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2842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Timeline</a:t>
            </a:r>
          </a:p>
        </p:txBody>
      </p:sp>
      <p:pic>
        <p:nvPicPr>
          <p:cNvPr id="5" name="Content Placeholder 4" descr="Screen Shot 2016-03-04 at 14.09.2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" r="889"/>
          <a:stretch>
            <a:fillRect/>
          </a:stretch>
        </p:blipFill>
        <p:spPr>
          <a:xfrm>
            <a:off x="889248" y="1600200"/>
            <a:ext cx="7355160" cy="404505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3841786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4883</TotalTime>
  <Words>1017</Words>
  <Application>Microsoft Macintosh PowerPoint</Application>
  <PresentationFormat>On-screen Show (4:3)</PresentationFormat>
  <Paragraphs>259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Consolas</vt:lpstr>
      <vt:lpstr>Symbol</vt:lpstr>
      <vt:lpstr>Nicola</vt:lpstr>
      <vt:lpstr>Introduction to  Object Oriented Programming</vt:lpstr>
      <vt:lpstr>Software Size</vt:lpstr>
      <vt:lpstr>Software Size</vt:lpstr>
      <vt:lpstr>Software Size</vt:lpstr>
      <vt:lpstr>Why OOP?</vt:lpstr>
      <vt:lpstr>Why OOP?</vt:lpstr>
      <vt:lpstr>Errors / 1K SLOC</vt:lpstr>
      <vt:lpstr>Software crisis (1970)</vt:lpstr>
      <vt:lpstr>Languages Timeline</vt:lpstr>
      <vt:lpstr>OOP Goal</vt:lpstr>
      <vt:lpstr>Procedural Programming</vt:lpstr>
      <vt:lpstr>Modules and relationships</vt:lpstr>
      <vt:lpstr>Issues</vt:lpstr>
      <vt:lpstr>Issues</vt:lpstr>
      <vt:lpstr>Issues, the long run</vt:lpstr>
      <vt:lpstr>Issues</vt:lpstr>
      <vt:lpstr>Object-Oriented approach</vt:lpstr>
      <vt:lpstr>Object-Oriented approach</vt:lpstr>
      <vt:lpstr>An engineering approach</vt:lpstr>
      <vt:lpstr>An engineering approach</vt:lpstr>
      <vt:lpstr>An engineering approach</vt:lpstr>
      <vt:lpstr>An engineering approach</vt:lpstr>
      <vt:lpstr>Class and object</vt:lpstr>
      <vt:lpstr>Class and object</vt:lpstr>
      <vt:lpstr>Class and object</vt:lpstr>
      <vt:lpstr>OOP Key Features</vt:lpstr>
      <vt:lpstr>Encapsulation</vt:lpstr>
      <vt:lpstr>Encapsulation</vt:lpstr>
      <vt:lpstr>Inheritance</vt:lpstr>
      <vt:lpstr>Inheritance</vt:lpstr>
      <vt:lpstr>Inheritance</vt:lpstr>
      <vt:lpstr>Polymorphism</vt:lpstr>
      <vt:lpstr>Polymorphism</vt:lpstr>
      <vt:lpstr>Advantages of OOP</vt:lpstr>
      <vt:lpstr>Costs of OOP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248</cp:revision>
  <dcterms:created xsi:type="dcterms:W3CDTF">2011-09-06T09:06:15Z</dcterms:created>
  <dcterms:modified xsi:type="dcterms:W3CDTF">2019-02-26T20:33:47Z</dcterms:modified>
</cp:coreProperties>
</file>