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9"/>
  </p:notesMasterIdLst>
  <p:sldIdLst>
    <p:sldId id="256" r:id="rId2"/>
    <p:sldId id="261" r:id="rId3"/>
    <p:sldId id="260" r:id="rId4"/>
    <p:sldId id="257" r:id="rId5"/>
    <p:sldId id="258" r:id="rId6"/>
    <p:sldId id="259" r:id="rId7"/>
    <p:sldId id="270" r:id="rId8"/>
    <p:sldId id="264" r:id="rId9"/>
    <p:sldId id="271" r:id="rId10"/>
    <p:sldId id="263" r:id="rId11"/>
    <p:sldId id="265" r:id="rId12"/>
    <p:sldId id="266" r:id="rId13"/>
    <p:sldId id="272" r:id="rId14"/>
    <p:sldId id="269" r:id="rId15"/>
    <p:sldId id="274" r:id="rId16"/>
    <p:sldId id="273" r:id="rId17"/>
    <p:sldId id="278" r:id="rId18"/>
    <p:sldId id="280" r:id="rId19"/>
    <p:sldId id="333" r:id="rId20"/>
    <p:sldId id="277" r:id="rId21"/>
    <p:sldId id="279" r:id="rId22"/>
    <p:sldId id="275" r:id="rId23"/>
    <p:sldId id="276" r:id="rId24"/>
    <p:sldId id="283" r:id="rId25"/>
    <p:sldId id="284" r:id="rId26"/>
    <p:sldId id="285" r:id="rId27"/>
    <p:sldId id="286" r:id="rId28"/>
    <p:sldId id="287" r:id="rId29"/>
    <p:sldId id="289" r:id="rId30"/>
    <p:sldId id="334" r:id="rId31"/>
    <p:sldId id="335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300" r:id="rId41"/>
    <p:sldId id="301" r:id="rId42"/>
    <p:sldId id="303" r:id="rId43"/>
    <p:sldId id="302" r:id="rId44"/>
    <p:sldId id="304" r:id="rId45"/>
    <p:sldId id="305" r:id="rId46"/>
    <p:sldId id="307" r:id="rId47"/>
    <p:sldId id="308" r:id="rId48"/>
    <p:sldId id="309" r:id="rId49"/>
    <p:sldId id="311" r:id="rId50"/>
    <p:sldId id="310" r:id="rId51"/>
    <p:sldId id="313" r:id="rId52"/>
    <p:sldId id="327" r:id="rId53"/>
    <p:sldId id="314" r:id="rId54"/>
    <p:sldId id="315" r:id="rId55"/>
    <p:sldId id="317" r:id="rId56"/>
    <p:sldId id="328" r:id="rId57"/>
    <p:sldId id="319" r:id="rId58"/>
    <p:sldId id="320" r:id="rId59"/>
    <p:sldId id="329" r:id="rId60"/>
    <p:sldId id="330" r:id="rId61"/>
    <p:sldId id="322" r:id="rId62"/>
    <p:sldId id="323" r:id="rId63"/>
    <p:sldId id="324" r:id="rId64"/>
    <p:sldId id="332" r:id="rId65"/>
    <p:sldId id="331" r:id="rId66"/>
    <p:sldId id="325" r:id="rId67"/>
    <p:sldId id="326" r:id="rId6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675"/>
  </p:normalViewPr>
  <p:slideViewPr>
    <p:cSldViewPr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05/03/19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4D60BF-EFBC-5743-8A89-CC6906C80278}" type="slidenum">
              <a:rPr lang="en-US" sz="1200">
                <a:latin typeface="Times New Roman" charset="0"/>
              </a:rPr>
              <a:pPr/>
              <a:t>45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4C62883-B78D-DA4B-A726-7BF02701807D}" type="slidenum">
              <a:rPr lang="en-US" sz="1200">
                <a:latin typeface="Times New Roman" charset="0"/>
              </a:rPr>
              <a:pPr/>
              <a:t>54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873ECD-9FFE-B941-8DAB-4763DB428D52}" type="slidenum">
              <a:rPr lang="en-US" sz="1200">
                <a:latin typeface="Times New Roman" charset="0"/>
              </a:rPr>
              <a:pPr/>
              <a:t>55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0C9840-AF57-424A-8048-2CA8090C135D}" type="slidenum">
              <a:rPr lang="en-US" sz="1200">
                <a:latin typeface="Times New Roman" charset="0"/>
              </a:rPr>
              <a:pPr/>
              <a:t>57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D7DEF-C37B-B748-A244-1EC5FF0C82D3}" type="slidenum">
              <a:rPr lang="en-US" sz="1200">
                <a:latin typeface="Times New Roman" charset="0"/>
              </a:rPr>
              <a:pPr/>
              <a:t>58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E4B428-3D04-014D-8EEF-AF9131895F93}" type="slidenum">
              <a:rPr lang="en-US" sz="1200">
                <a:latin typeface="Times New Roman" charset="0"/>
              </a:rPr>
              <a:pPr/>
              <a:t>61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0ADD7A6-7F49-3845-979B-39A22F08351F}" type="slidenum">
              <a:rPr lang="en-US" sz="1200">
                <a:latin typeface="Times New Roman" charset="0"/>
              </a:rPr>
              <a:pPr/>
              <a:t>62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52720-08DA-E948-B3B4-1AA2F4D8FB8C}" type="slidenum">
              <a:rPr lang="en-US" sz="1200">
                <a:latin typeface="Times New Roman" charset="0"/>
              </a:rPr>
              <a:pPr/>
              <a:t>63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5644DC-EB34-AB45-82BB-CDD34B7F5BED}" type="slidenum">
              <a:rPr lang="en-US" sz="1200">
                <a:latin typeface="Times New Roman" charset="0"/>
              </a:rPr>
              <a:pPr/>
              <a:t>66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12354B-C32C-3E44-9516-97DB9D490ABA}" type="slidenum">
              <a:rPr lang="en-US" sz="1200">
                <a:latin typeface="Times New Roman" charset="0"/>
              </a:rPr>
              <a:pPr/>
              <a:t>67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163344-9839-FC48-A0AE-EC7B457773EE}" type="slidenum">
              <a:rPr lang="en-US" sz="1200">
                <a:latin typeface="Times New Roman" charset="0"/>
              </a:rPr>
              <a:pPr/>
              <a:t>46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551D58-B3EE-A74C-9822-D6573A2AA8E8}" type="slidenum">
              <a:rPr lang="en-US" sz="1200">
                <a:latin typeface="Times New Roman" charset="0"/>
              </a:rPr>
              <a:pPr/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3A7335-9E0F-2145-A1F1-1B40BC30437A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BDF6E4F-8787-464F-AC36-A93E495B03CC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83C81-91F6-844A-9790-6807AE7AE3BB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D589BE-F165-1840-8D6C-0DDBEAD3B40B}" type="slidenum">
              <a:rPr lang="en-US" sz="1200">
                <a:latin typeface="Times New Roman" charset="0"/>
              </a:rPr>
              <a:pPr/>
              <a:t>53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Inheritance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one above</a:t>
            </a:r>
          </a:p>
          <a:p>
            <a:pPr lvl="1"/>
            <a:r>
              <a:rPr lang="en-US" dirty="0"/>
              <a:t>Parent class</a:t>
            </a:r>
          </a:p>
          <a:p>
            <a:r>
              <a:rPr lang="en-US" b="1" dirty="0"/>
              <a:t>Class one below</a:t>
            </a:r>
          </a:p>
          <a:p>
            <a:pPr lvl="1"/>
            <a:r>
              <a:rPr lang="en-US" dirty="0"/>
              <a:t>Child class</a:t>
            </a:r>
          </a:p>
          <a:p>
            <a:r>
              <a:rPr lang="en-US" b="1" dirty="0"/>
              <a:t>Class one or more above</a:t>
            </a:r>
          </a:p>
          <a:p>
            <a:pPr lvl="1"/>
            <a:r>
              <a:rPr lang="en-US" dirty="0"/>
              <a:t>Superclass, Ancestor class, Base class</a:t>
            </a:r>
          </a:p>
          <a:p>
            <a:r>
              <a:rPr lang="en-US" b="1" dirty="0"/>
              <a:t>Class one or more below</a:t>
            </a:r>
          </a:p>
          <a:p>
            <a:pPr lvl="1"/>
            <a:r>
              <a:rPr lang="en-US" dirty="0"/>
              <a:t>Subclass, Descendent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5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and Inheritance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8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/* Do not work! Not visible!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4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B0818-7FF9-5F49-9233-C5E4EEE993D6}"/>
              </a:ext>
            </a:extLst>
          </p:cNvPr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/* Works!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853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Content Placeholder 4" descr="Screen Shot 2017-03-03 at 11.38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6" r="-3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1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and</a:t>
            </a:r>
            <a:br>
              <a:rPr lang="en-US" dirty="0"/>
            </a:br>
            <a:r>
              <a:rPr lang="en-US" dirty="0"/>
              <a:t>constructors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4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each subclass “contains” an instance of the parent class, the latter </a:t>
            </a:r>
            <a:r>
              <a:rPr lang="en-US" dirty="0">
                <a:solidFill>
                  <a:srgbClr val="E46C0A"/>
                </a:solidFill>
              </a:rPr>
              <a:t>must be initialized</a:t>
            </a:r>
          </a:p>
          <a:p>
            <a:r>
              <a:rPr lang="en-US" dirty="0"/>
              <a:t>Java compiler automatically calls the </a:t>
            </a:r>
            <a:r>
              <a:rPr lang="en-US" dirty="0">
                <a:solidFill>
                  <a:srgbClr val="E46C0A"/>
                </a:solidFill>
              </a:rPr>
              <a:t>default constructor (no </a:t>
            </a:r>
            <a:r>
              <a:rPr lang="en-US" dirty="0" err="1">
                <a:solidFill>
                  <a:srgbClr val="E46C0A"/>
                </a:solidFill>
              </a:rPr>
              <a:t>params</a:t>
            </a:r>
            <a:r>
              <a:rPr lang="en-US" dirty="0">
                <a:solidFill>
                  <a:srgbClr val="E46C0A"/>
                </a:solidFill>
              </a:rPr>
              <a:t>!) </a:t>
            </a:r>
            <a:r>
              <a:rPr lang="en-US" dirty="0"/>
              <a:t>of parent class</a:t>
            </a:r>
          </a:p>
          <a:p>
            <a:r>
              <a:rPr lang="en-US" dirty="0"/>
              <a:t>The call is inserted as the </a:t>
            </a:r>
            <a:r>
              <a:rPr lang="en-US" dirty="0">
                <a:solidFill>
                  <a:srgbClr val="E46C0A"/>
                </a:solidFill>
              </a:rPr>
              <a:t>first statement </a:t>
            </a:r>
            <a:r>
              <a:rPr lang="en-US" dirty="0"/>
              <a:t>of each child constructor. If parent class disabled default constructor (by defining others) </a:t>
            </a:r>
            <a:r>
              <a:rPr lang="en-US" dirty="0">
                <a:solidFill>
                  <a:srgbClr val="E46C0A"/>
                </a:solidFill>
              </a:rPr>
              <a:t>parent constructor must be called explicitly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rgbClr val="E46C0A"/>
                </a:solidFill>
              </a:rPr>
              <a:t>super()</a:t>
            </a:r>
            <a:r>
              <a:rPr lang="en-US" sz="2800" dirty="0">
                <a:solidFill>
                  <a:srgbClr val="F79646"/>
                </a:solidFill>
              </a:rPr>
              <a:t> </a:t>
            </a:r>
            <a:r>
              <a:rPr lang="en-US" sz="2800" dirty="0"/>
              <a:t>to call constructors of parent class</a:t>
            </a:r>
          </a:p>
          <a:p>
            <a:r>
              <a:rPr lang="en-US" sz="2800" dirty="0">
                <a:solidFill>
                  <a:srgbClr val="E46C0A"/>
                </a:solidFill>
              </a:rPr>
              <a:t>Must be the first statement </a:t>
            </a:r>
            <a:r>
              <a:rPr lang="en-US" sz="2800" dirty="0"/>
              <a:t>in child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01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isSelfDriving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 </a:t>
            </a:r>
            <a:r>
              <a:rPr lang="en-US" sz="20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46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isOn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licensePlate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extends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isSelfDriving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r>
              <a:rPr lang="en-US" sz="1800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  /* automatic call to parent default constructor here! */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   </a:t>
            </a:r>
            <a:r>
              <a:rPr lang="en-US" sz="18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52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move, have a shape, shields, and weapons.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they share the same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6" name="Picture 5" descr="IMG_5371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5" y="2791513"/>
            <a:ext cx="8373491" cy="3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/* automatic call to parent default constructor here! */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// Not working!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1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Car(“DD543EF”);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42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constructors proceeds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top-down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along the inheritance hierarchy</a:t>
            </a:r>
          </a:p>
          <a:p>
            <a:r>
              <a:rPr lang="en-US" dirty="0"/>
              <a:t>In this way, when a method of the child class is executed (constructor included), the super-class is completely initialized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2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Car() { 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Car created”);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Car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 { 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 created”);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F79646"/>
                </a:solidFill>
                <a:latin typeface="Consolas"/>
                <a:cs typeface="Consolas"/>
              </a:rPr>
              <a:t>ECar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() { 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</a:t>
            </a: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 created”);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 c = new </a:t>
            </a: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();  // Which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9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Car[] garage = new Car[4];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garage[0] = new Car();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garage[1]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garage[2]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garage[3] = new Car();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for(Car c : garage)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/* which method is actually called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* is not knowable at compile time!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881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When using collections of objects belonging to a hierarchy of classes, methods actually called are known only at </a:t>
            </a:r>
            <a:r>
              <a:rPr lang="en-US" sz="2800" dirty="0">
                <a:solidFill>
                  <a:srgbClr val="E46C0A"/>
                </a:solidFill>
                <a:latin typeface="Calibri"/>
                <a:cs typeface="Calibri"/>
              </a:rPr>
              <a:t>runtime</a:t>
            </a:r>
            <a:r>
              <a:rPr lang="en-US" sz="2800" dirty="0">
                <a:latin typeface="Calibri"/>
                <a:cs typeface="Calibri"/>
              </a:rPr>
              <a:t>. </a:t>
            </a:r>
          </a:p>
          <a:p>
            <a:r>
              <a:rPr lang="en-US" sz="2800" dirty="0">
                <a:latin typeface="Calibri"/>
                <a:cs typeface="Calibri"/>
              </a:rPr>
              <a:t>The same call (methods with the same signature) might have different results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polymorphism</a:t>
            </a:r>
            <a:r>
              <a:rPr lang="en-US" sz="2800" dirty="0">
                <a:latin typeface="Calibri"/>
                <a:cs typeface="Calibri"/>
              </a:rPr>
              <a:t>) depending on the actual class of the object.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* https://</a:t>
            </a:r>
            <a:r>
              <a:rPr lang="en-US" sz="2000" dirty="0" err="1">
                <a:cs typeface="Calibri"/>
              </a:rPr>
              <a:t>en.wikipedia.org</a:t>
            </a:r>
            <a:r>
              <a:rPr lang="en-US" sz="2000" dirty="0">
                <a:cs typeface="Calibri"/>
              </a:rPr>
              <a:t>/wiki/</a:t>
            </a:r>
            <a:r>
              <a:rPr lang="en-US" sz="2000" dirty="0" err="1">
                <a:cs typeface="Calibri"/>
              </a:rPr>
              <a:t>Late_binding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69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6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pic>
        <p:nvPicPr>
          <p:cNvPr id="5" name="Content Placeholder 4" descr="Screen Shot 2017-03-03 at 14.47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3" r="-85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05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 objects can be seen as Object instances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Object defines basic services</a:t>
            </a:r>
            <a:r>
              <a:rPr lang="en-US" sz="2600" dirty="0"/>
              <a:t>, which are useful for all classes. They are often overridden in sub-classes. For example:</a:t>
            </a:r>
          </a:p>
          <a:p>
            <a:pPr lvl="1"/>
            <a:r>
              <a:rPr lang="en-US" sz="2600" dirty="0" err="1"/>
              <a:t>toString</a:t>
            </a:r>
            <a:r>
              <a:rPr lang="en-US" sz="2600" dirty="0"/>
              <a:t>(): returns a string representation</a:t>
            </a:r>
          </a:p>
          <a:p>
            <a:pPr lvl="1"/>
            <a:r>
              <a:rPr lang="it-IT" sz="2600" dirty="0" err="1"/>
              <a:t>equals</a:t>
            </a:r>
            <a:r>
              <a:rPr lang="it-IT" sz="2600" dirty="0"/>
              <a:t>(Object o): </a:t>
            </a:r>
            <a:r>
              <a:rPr lang="it-IT" sz="2600" dirty="0" err="1"/>
              <a:t>tests</a:t>
            </a:r>
            <a:r>
              <a:rPr lang="it-IT" sz="2600" dirty="0"/>
              <a:t> </a:t>
            </a:r>
            <a:r>
              <a:rPr lang="it-IT" sz="2600" dirty="0" err="1"/>
              <a:t>equality</a:t>
            </a:r>
            <a:endParaRPr lang="it-IT" sz="2600" dirty="0"/>
          </a:p>
          <a:p>
            <a:pPr lvl="1"/>
            <a:r>
              <a:rPr lang="it-IT" sz="2600" dirty="0"/>
              <a:t>clone(): </a:t>
            </a:r>
            <a:r>
              <a:rPr lang="it-IT" sz="2600" dirty="0" err="1"/>
              <a:t>returns</a:t>
            </a:r>
            <a:r>
              <a:rPr lang="it-IT" sz="2600" dirty="0"/>
              <a:t> a </a:t>
            </a:r>
            <a:r>
              <a:rPr lang="it-IT" sz="2600" dirty="0" err="1"/>
              <a:t>shallow</a:t>
            </a:r>
            <a:r>
              <a:rPr lang="it-IT" sz="2600" dirty="0"/>
              <a:t> copy of the </a:t>
            </a:r>
            <a:r>
              <a:rPr lang="it-IT" sz="2600" dirty="0" err="1"/>
              <a:t>object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49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Car{ 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String </a:t>
            </a:r>
            <a:r>
              <a:rPr lang="en-US" dirty="0" err="1">
                <a:latin typeface="Consolas"/>
                <a:cs typeface="Consolas"/>
              </a:rPr>
              <a:t>toString</a:t>
            </a:r>
            <a:r>
              <a:rPr lang="en-US" dirty="0">
                <a:latin typeface="Consolas"/>
                <a:cs typeface="Consolas"/>
              </a:rPr>
              <a:t>(){…}</a:t>
            </a:r>
          </a:p>
          <a:p>
            <a:pPr marL="5715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Car c = new Car();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equivalent calls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(c);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c.toString</a:t>
            </a:r>
            <a:r>
              <a:rPr lang="en-US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System.out.println</a:t>
            </a:r>
            <a:r>
              <a:rPr lang="en-US" dirty="0">
                <a:solidFill>
                  <a:srgbClr val="E46C0A"/>
                </a:solidFill>
              </a:rPr>
              <a:t>() methods implicitly invoke </a:t>
            </a:r>
            <a:r>
              <a:rPr lang="en-US" dirty="0" err="1">
                <a:solidFill>
                  <a:srgbClr val="E46C0A"/>
                </a:solidFill>
              </a:rPr>
              <a:t>toString</a:t>
            </a:r>
            <a:r>
              <a:rPr lang="en-US" dirty="0">
                <a:solidFill>
                  <a:srgbClr val="E46C0A"/>
                </a:solidFill>
              </a:rPr>
              <a:t>() on all object parameters</a:t>
            </a:r>
          </a:p>
          <a:p>
            <a:r>
              <a:rPr lang="en-US" dirty="0">
                <a:solidFill>
                  <a:srgbClr val="E46C0A"/>
                </a:solidFill>
              </a:rPr>
              <a:t>Polymorphism applies when </a:t>
            </a:r>
            <a:r>
              <a:rPr lang="en-US" dirty="0" err="1">
                <a:solidFill>
                  <a:srgbClr val="E46C0A"/>
                </a:solidFill>
              </a:rPr>
              <a:t>toString</a:t>
            </a:r>
            <a:r>
              <a:rPr lang="en-US" dirty="0">
                <a:solidFill>
                  <a:srgbClr val="E46C0A"/>
                </a:solidFill>
              </a:rPr>
              <a:t>() is overridden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45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Frequently, a class is merely a modification of another class. Inheritance allows minimal repetition of the same code</a:t>
            </a:r>
          </a:p>
          <a:p>
            <a:r>
              <a:rPr lang="en-US" dirty="0"/>
              <a:t>A new design created by changing an existing design. (The new design consists of only the changes)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Localization of code</a:t>
            </a:r>
          </a:p>
          <a:p>
            <a:pPr lvl="1"/>
            <a:r>
              <a:rPr lang="en-US" dirty="0"/>
              <a:t>Fixing a bug in the base class automatically fixes it in the subclasses</a:t>
            </a:r>
          </a:p>
          <a:p>
            <a:pPr lvl="1"/>
            <a:r>
              <a:rPr lang="en-US" dirty="0"/>
              <a:t>Adding functionalities to the base class automatically adds them to the subclasses</a:t>
            </a:r>
          </a:p>
          <a:p>
            <a:pPr lvl="1"/>
            <a:r>
              <a:rPr lang="en-US" dirty="0"/>
              <a:t>Reduced chances of different (and inconsistent) implementations of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59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76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8582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999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is a strictly typed language, i.e., each variable has a type</a:t>
            </a:r>
          </a:p>
          <a:p>
            <a:r>
              <a:rPr lang="en-US" sz="2800" dirty="0"/>
              <a:t>float f;</a:t>
            </a:r>
          </a:p>
          <a:p>
            <a:pPr lvl="1"/>
            <a:r>
              <a:rPr lang="mr-IN" dirty="0"/>
              <a:t>f = 4.7</a:t>
            </a:r>
            <a:r>
              <a:rPr lang="mr-IN" dirty="0">
                <a:solidFill>
                  <a:srgbClr val="008000"/>
                </a:solidFill>
              </a:rPr>
              <a:t>; </a:t>
            </a:r>
            <a:r>
              <a:rPr lang="it-IT" dirty="0">
                <a:solidFill>
                  <a:srgbClr val="008000"/>
                </a:solidFill>
              </a:rPr>
              <a:t>//</a:t>
            </a:r>
            <a:r>
              <a:rPr lang="mr-IN" dirty="0">
                <a:solidFill>
                  <a:srgbClr val="008000"/>
                </a:solidFill>
              </a:rPr>
              <a:t>legal</a:t>
            </a:r>
          </a:p>
          <a:p>
            <a:pPr lvl="1"/>
            <a:r>
              <a:rPr lang="en-US" dirty="0"/>
              <a:t>f = “string”; </a:t>
            </a:r>
            <a:r>
              <a:rPr lang="en-US" dirty="0">
                <a:solidFill>
                  <a:srgbClr val="FF0000"/>
                </a:solidFill>
              </a:rPr>
              <a:t>//illegal</a:t>
            </a:r>
          </a:p>
          <a:p>
            <a:r>
              <a:rPr lang="mr-IN" sz="2800" dirty="0"/>
              <a:t>Car c;</a:t>
            </a:r>
          </a:p>
          <a:p>
            <a:pPr lvl="1"/>
            <a:r>
              <a:rPr lang="mr-IN" dirty="0"/>
              <a:t>c = new Car</a:t>
            </a:r>
            <a:r>
              <a:rPr lang="it-IT" dirty="0"/>
              <a:t>()</a:t>
            </a:r>
            <a:r>
              <a:rPr lang="mr-IN" dirty="0"/>
              <a:t>; </a:t>
            </a:r>
            <a:r>
              <a:rPr lang="it-IT" dirty="0">
                <a:solidFill>
                  <a:srgbClr val="008000"/>
                </a:solidFill>
              </a:rPr>
              <a:t>//</a:t>
            </a:r>
            <a:r>
              <a:rPr lang="mr-IN" dirty="0">
                <a:solidFill>
                  <a:srgbClr val="008000"/>
                </a:solidFill>
              </a:rPr>
              <a:t>legal</a:t>
            </a:r>
          </a:p>
          <a:p>
            <a:pPr lvl="1"/>
            <a:r>
              <a:rPr lang="en-US" dirty="0"/>
              <a:t>c = new String(); </a:t>
            </a:r>
            <a:r>
              <a:rPr lang="en-US" dirty="0">
                <a:solidFill>
                  <a:srgbClr val="FF0000"/>
                </a:solidFill>
              </a:rPr>
              <a:t>//illegal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1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extends Car{};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c1 = new Car();    // OK!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c2 = new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(); // OK!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But also</a:t>
            </a:r>
            <a:r>
              <a:rPr lang="mr-IN" sz="2400" dirty="0">
                <a:latin typeface="Consolas"/>
                <a:cs typeface="Consolas"/>
              </a:rPr>
              <a:t>…</a:t>
            </a:r>
            <a:endParaRPr lang="it-IT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E46C0A"/>
                </a:solidFill>
                <a:latin typeface="Consolas"/>
                <a:cs typeface="Consolas"/>
              </a:rPr>
              <a:t>Car c3 = new </a:t>
            </a:r>
            <a:r>
              <a:rPr lang="it-IT" sz="2400" dirty="0" err="1">
                <a:solidFill>
                  <a:srgbClr val="E46C0A"/>
                </a:solidFill>
                <a:latin typeface="Consolas"/>
                <a:cs typeface="Consolas"/>
              </a:rPr>
              <a:t>Ecar</a:t>
            </a:r>
            <a:r>
              <a:rPr lang="it-IT" sz="2400" dirty="0">
                <a:solidFill>
                  <a:srgbClr val="E46C0A"/>
                </a:solidFill>
                <a:latin typeface="Consolas"/>
                <a:cs typeface="Consolas"/>
              </a:rPr>
              <a:t>();   // OK?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85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E46C0A"/>
                </a:solidFill>
                <a:latin typeface="Courier"/>
                <a:cs typeface="Courier"/>
              </a:rPr>
              <a:t>Car c3 = new </a:t>
            </a:r>
            <a:r>
              <a:rPr lang="it-IT" dirty="0" err="1">
                <a:solidFill>
                  <a:srgbClr val="E46C0A"/>
                </a:solidFill>
                <a:latin typeface="Courier"/>
                <a:cs typeface="Courier"/>
              </a:rPr>
              <a:t>Ecar</a:t>
            </a:r>
            <a:r>
              <a:rPr lang="it-IT" dirty="0">
                <a:solidFill>
                  <a:srgbClr val="E46C0A"/>
                </a:solidFill>
                <a:latin typeface="Courier"/>
                <a:cs typeface="Courier"/>
              </a:rPr>
              <a:t>();   // OK!</a:t>
            </a:r>
            <a:endParaRPr lang="en-US" dirty="0">
              <a:solidFill>
                <a:srgbClr val="E46C0A"/>
              </a:solidFill>
              <a:latin typeface="Courier"/>
              <a:cs typeface="Courier"/>
            </a:endParaRPr>
          </a:p>
          <a:p>
            <a:r>
              <a:rPr lang="en-US" dirty="0"/>
              <a:t>Specialization defines a sub-typing relationship (</a:t>
            </a:r>
            <a:r>
              <a:rPr lang="en-US" dirty="0">
                <a:solidFill>
                  <a:srgbClr val="E46C0A"/>
                </a:solidFill>
              </a:rPr>
              <a:t>is a </a:t>
            </a:r>
            <a:r>
              <a:rPr lang="en-US" dirty="0"/>
              <a:t>). In Venn’s terms </a:t>
            </a:r>
            <a:r>
              <a:rPr lang="en-US" dirty="0" err="1"/>
              <a:t>ECar</a:t>
            </a:r>
            <a:r>
              <a:rPr lang="en-US" dirty="0"/>
              <a:t> type is a </a:t>
            </a:r>
            <a:r>
              <a:rPr lang="en-US" dirty="0">
                <a:solidFill>
                  <a:srgbClr val="E46C0A"/>
                </a:solidFill>
              </a:rPr>
              <a:t>subset </a:t>
            </a:r>
            <a:r>
              <a:rPr lang="en-US" dirty="0"/>
              <a:t>of Car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5220072" y="4077072"/>
            <a:ext cx="2736304" cy="23762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0112" y="4581128"/>
            <a:ext cx="1376536" cy="11605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1051" y="3995772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5013176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ECar</a:t>
            </a:r>
            <a:r>
              <a:rPr lang="en-US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30927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 from a more specific type (subtype) to a more general type (</a:t>
            </a:r>
            <a:r>
              <a:rPr lang="en-US" dirty="0" err="1"/>
              <a:t>supertype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extends Car{};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 = new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();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r>
              <a:rPr lang="en-US" dirty="0"/>
              <a:t>Note well - </a:t>
            </a:r>
            <a:r>
              <a:rPr lang="en-US" dirty="0">
                <a:solidFill>
                  <a:srgbClr val="F79646"/>
                </a:solidFill>
              </a:rPr>
              <a:t>reference type </a:t>
            </a:r>
            <a:r>
              <a:rPr lang="en-US" dirty="0"/>
              <a:t>and </a:t>
            </a:r>
            <a:r>
              <a:rPr lang="en-US" dirty="0">
                <a:solidFill>
                  <a:srgbClr val="F79646"/>
                </a:solidFill>
              </a:rPr>
              <a:t>object type </a:t>
            </a:r>
            <a:r>
              <a:rPr lang="en-US" dirty="0"/>
              <a:t>are </a:t>
            </a:r>
            <a:r>
              <a:rPr lang="en-US" dirty="0">
                <a:solidFill>
                  <a:srgbClr val="F79646"/>
                </a:solidFill>
              </a:rPr>
              <a:t>separate concepts. </a:t>
            </a:r>
            <a:r>
              <a:rPr lang="en-US" dirty="0"/>
              <a:t>Object referenced by ‘c’ continues to be of </a:t>
            </a:r>
            <a:r>
              <a:rPr lang="en-US" dirty="0" err="1"/>
              <a:t>ECar</a:t>
            </a:r>
            <a:r>
              <a:rPr lang="en-US" dirty="0"/>
              <a:t> type! </a:t>
            </a:r>
            <a:r>
              <a:rPr lang="en-US" dirty="0">
                <a:solidFill>
                  <a:srgbClr val="F79646"/>
                </a:solidFill>
              </a:rPr>
              <a:t>Only the interface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74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dependable</a:t>
            </a:r>
          </a:p>
          <a:p>
            <a:pPr lvl="1"/>
            <a:r>
              <a:rPr lang="en-US" dirty="0"/>
              <a:t>It is always true that an electric car is a car too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automatic (</a:t>
            </a:r>
            <a:r>
              <a:rPr lang="en-US" i="1" dirty="0">
                <a:solidFill>
                  <a:srgbClr val="E46C0A"/>
                </a:solidFill>
              </a:rPr>
              <a:t>e.g., float f = (</a:t>
            </a:r>
            <a:r>
              <a:rPr lang="en-US" i="1" dirty="0" err="1">
                <a:solidFill>
                  <a:srgbClr val="E46C0A"/>
                </a:solidFill>
              </a:rPr>
              <a:t>int</a:t>
            </a:r>
            <a:r>
              <a:rPr lang="en-US" i="1" dirty="0">
                <a:solidFill>
                  <a:srgbClr val="E46C0A"/>
                </a:solidFill>
              </a:rPr>
              <a:t>) 3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(1) Car c = new Car();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(2) 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ec</a:t>
            </a:r>
            <a:r>
              <a:rPr lang="en-US" sz="2000" dirty="0">
                <a:latin typeface="Courier"/>
                <a:cs typeface="Courier"/>
              </a:rPr>
              <a:t> = new 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();</a:t>
            </a:r>
          </a:p>
          <a:p>
            <a:pPr marL="0" indent="0">
              <a:buNone/>
            </a:pPr>
            <a:r>
              <a:rPr lang="it-IT" sz="2000" dirty="0">
                <a:latin typeface="Courier"/>
                <a:cs typeface="Courier"/>
              </a:rPr>
              <a:t>(3) </a:t>
            </a:r>
            <a:r>
              <a:rPr lang="mr-IN" sz="2000" dirty="0">
                <a:latin typeface="Courier"/>
                <a:cs typeface="Courier"/>
              </a:rPr>
              <a:t>c = ec;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  <p:pic>
        <p:nvPicPr>
          <p:cNvPr id="5" name="Picture 4" descr="Screen Shot 2017-03-03 at 18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653136"/>
            <a:ext cx="3024912" cy="1700808"/>
          </a:xfrm>
          <a:prstGeom prst="rect">
            <a:avLst/>
          </a:prstGeom>
        </p:spPr>
      </p:pic>
      <p:pic>
        <p:nvPicPr>
          <p:cNvPr id="6" name="Picture 5" descr="Screen Shot 2017-03-03 at 18.05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97152"/>
            <a:ext cx="2785236" cy="1484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7984" y="4221088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211796"/>
            <a:ext cx="39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11960" y="458112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80112" y="465313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6016" y="4581128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44371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8024" y="47971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4509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8112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c1 = new 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c2 = c1;  // </a:t>
            </a:r>
            <a:r>
              <a:rPr lang="en-US" sz="2000" dirty="0" err="1">
                <a:latin typeface="Courier"/>
                <a:cs typeface="Courier"/>
              </a:rPr>
              <a:t>Upcast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 (</a:t>
            </a:r>
            <a:r>
              <a:rPr lang="en-US" sz="2000" i="1" dirty="0">
                <a:solidFill>
                  <a:srgbClr val="FF0000"/>
                </a:solidFill>
                <a:latin typeface="Courier"/>
                <a:cs typeface="Courier"/>
              </a:rPr>
              <a:t>Car public interface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does not provide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turnSDOn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() call)</a:t>
            </a:r>
          </a:p>
        </p:txBody>
      </p:sp>
    </p:spTree>
    <p:extLst>
      <p:ext uri="{BB962C8B-B14F-4D97-AF65-F5344CB8AC3E}">
        <p14:creationId xmlns:p14="http://schemas.microsoft.com/office/powerpoint/2010/main" val="913386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from a more general type (super-type) to a more specific type (sub-type)</a:t>
            </a:r>
          </a:p>
          <a:p>
            <a:pPr lvl="1"/>
            <a:r>
              <a:rPr lang="en-US" dirty="0"/>
              <a:t>Reference type and object type do not change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be explicit</a:t>
            </a:r>
          </a:p>
          <a:p>
            <a:pPr lvl="1"/>
            <a:r>
              <a:rPr lang="en-US" dirty="0"/>
              <a:t>It’s a risky operation, no automatic conversion provided by the compiler (it’s up to you!)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0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class can be a sub-type of another class</a:t>
            </a:r>
          </a:p>
          <a:p>
            <a:r>
              <a:rPr lang="en-US" dirty="0"/>
              <a:t>The inheriting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contains all the attributes and methods of the class it inherited from 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additional attributes and methods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rgbClr val="E46C0A"/>
                </a:solidFill>
              </a:rPr>
              <a:t>override </a:t>
            </a:r>
            <a:r>
              <a:rPr lang="en-US" dirty="0"/>
              <a:t>the definition of existing methods by providing its own implementation</a:t>
            </a:r>
          </a:p>
          <a:p>
            <a:r>
              <a:rPr lang="en-US" dirty="0"/>
              <a:t>The code of the inheriting class consists only of the changes and additions to the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51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8181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Accidentally OK!</a:t>
            </a:r>
          </a:p>
        </p:txBody>
      </p:sp>
    </p:spTree>
    <p:extLst>
      <p:ext uri="{BB962C8B-B14F-4D97-AF65-F5344CB8AC3E}">
        <p14:creationId xmlns:p14="http://schemas.microsoft.com/office/powerpoint/2010/main" val="236360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Car c1 = new Car();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 (Runtime!!)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10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is 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Compilers aid developers in writing working code. </a:t>
            </a:r>
            <a:r>
              <a:rPr lang="en-US" dirty="0">
                <a:solidFill>
                  <a:srgbClr val="E46C0A"/>
                </a:solidFill>
              </a:rPr>
              <a:t>Runtime errors cannot be identified by compilers. Developers must be careful! 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E46C0A"/>
                </a:solidFill>
              </a:rPr>
              <a:t>instanceof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Car c = new Car();</a:t>
            </a:r>
          </a:p>
          <a:p>
            <a:pPr marL="0" indent="0">
              <a:buNone/>
            </a:pPr>
            <a:r>
              <a:rPr lang="en-US" sz="2600" dirty="0" err="1">
                <a:latin typeface="Consolas"/>
                <a:cs typeface="Consolas"/>
              </a:rPr>
              <a:t>ECar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ec</a:t>
            </a:r>
            <a:r>
              <a:rPr lang="en-US" sz="2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if (c </a:t>
            </a:r>
            <a:r>
              <a:rPr lang="en-US" sz="2600" dirty="0" err="1">
                <a:solidFill>
                  <a:srgbClr val="E46C0A"/>
                </a:solidFill>
                <a:latin typeface="Consolas"/>
                <a:cs typeface="Consolas"/>
              </a:rPr>
              <a:t>instanceof</a:t>
            </a:r>
            <a:r>
              <a:rPr lang="en-US" sz="2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ECar</a:t>
            </a:r>
            <a:r>
              <a:rPr lang="en-US" sz="2600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ec</a:t>
            </a:r>
            <a:r>
              <a:rPr lang="en-US" sz="2600" dirty="0">
                <a:latin typeface="Consolas"/>
                <a:cs typeface="Consolas"/>
              </a:rPr>
              <a:t> = (</a:t>
            </a:r>
            <a:r>
              <a:rPr lang="en-US" sz="2600" dirty="0" err="1">
                <a:latin typeface="Consolas"/>
                <a:cs typeface="Consolas"/>
              </a:rPr>
              <a:t>ECar</a:t>
            </a:r>
            <a:r>
              <a:rPr lang="en-US" sz="2600" dirty="0">
                <a:latin typeface="Consolas"/>
                <a:cs typeface="Consolas"/>
              </a:rPr>
              <a:t>) c;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ec.turnSDOn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50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Specialization defines a sub-typing relationship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is a</a:t>
            </a:r>
            <a:r>
              <a:rPr lang="en-US" sz="2800" dirty="0"/>
              <a:t> ). </a:t>
            </a:r>
            <a:r>
              <a:rPr lang="en-US" sz="2800" dirty="0" err="1"/>
              <a:t>ECar</a:t>
            </a:r>
            <a:r>
              <a:rPr lang="en-US" sz="2800" dirty="0"/>
              <a:t> type is a </a:t>
            </a:r>
            <a:r>
              <a:rPr lang="en-US" sz="2800" dirty="0">
                <a:solidFill>
                  <a:srgbClr val="E46C0A"/>
                </a:solidFill>
              </a:rPr>
              <a:t>subset </a:t>
            </a:r>
            <a:r>
              <a:rPr lang="en-US" sz="2800" dirty="0"/>
              <a:t>of Car type. </a:t>
            </a:r>
            <a:r>
              <a:rPr lang="en-US" sz="2800" dirty="0">
                <a:solidFill>
                  <a:srgbClr val="E46C0A"/>
                </a:solidFill>
              </a:rPr>
              <a:t>All </a:t>
            </a:r>
            <a:r>
              <a:rPr lang="en-US" sz="2800" dirty="0" err="1">
                <a:solidFill>
                  <a:srgbClr val="E46C0A"/>
                </a:solidFill>
              </a:rPr>
              <a:t>ECar</a:t>
            </a:r>
            <a:r>
              <a:rPr lang="en-US" sz="2800" dirty="0">
                <a:solidFill>
                  <a:srgbClr val="E46C0A"/>
                </a:solidFill>
              </a:rPr>
              <a:t>(s) are Car(s). Not all Car(s) are </a:t>
            </a:r>
            <a:r>
              <a:rPr lang="en-US" sz="2800" dirty="0" err="1">
                <a:solidFill>
                  <a:srgbClr val="E46C0A"/>
                </a:solidFill>
              </a:rPr>
              <a:t>ECar</a:t>
            </a:r>
            <a:r>
              <a:rPr lang="en-US" sz="2800" dirty="0">
                <a:solidFill>
                  <a:srgbClr val="E46C0A"/>
                </a:solidFill>
              </a:rPr>
              <a:t>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3275856" y="3140968"/>
            <a:ext cx="4680520" cy="3312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9992" y="4077072"/>
            <a:ext cx="2960712" cy="20246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296" y="6165304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5301208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ECar</a:t>
            </a:r>
            <a:r>
              <a:rPr lang="en-US" dirty="0"/>
              <a:t>(s)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9952" y="4149080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88024" y="3789040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3645024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4509120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Downcast</a:t>
            </a:r>
          </a:p>
        </p:txBody>
      </p:sp>
    </p:spTree>
    <p:extLst>
      <p:ext uri="{BB962C8B-B14F-4D97-AF65-F5344CB8AC3E}">
        <p14:creationId xmlns:p14="http://schemas.microsoft.com/office/powerpoint/2010/main" val="3777916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</a:t>
            </a:r>
            <a:r>
              <a:rPr lang="en-US" dirty="0"/>
              <a:t> to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Each class is either directly or indirectly a subclass of Object</a:t>
            </a:r>
          </a:p>
          <a:p>
            <a:r>
              <a:rPr lang="en-US" dirty="0"/>
              <a:t>It is always possible to </a:t>
            </a:r>
            <a:r>
              <a:rPr lang="en-US" dirty="0" err="1"/>
              <a:t>upcast</a:t>
            </a:r>
            <a:r>
              <a:rPr lang="en-US" dirty="0"/>
              <a:t> any instance to Object type (see Collection)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 any = new </a:t>
            </a: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Object </a:t>
            </a:r>
            <a:r>
              <a:rPr lang="en-US" sz="2800" dirty="0" err="1">
                <a:latin typeface="Consolas"/>
                <a:cs typeface="Consolas"/>
              </a:rPr>
              <a:t>obj</a:t>
            </a:r>
            <a:r>
              <a:rPr lang="en-US" sz="2800" dirty="0">
                <a:latin typeface="Consolas"/>
                <a:cs typeface="Consolas"/>
              </a:rPr>
              <a:t> = (Object)any;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197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801587-EF8A-CC4F-9277-8414FF9A4DE8}" type="datetime5">
              <a:rPr lang="en-US" sz="1200">
                <a:latin typeface="Arial" charset="0"/>
              </a:rPr>
              <a:pPr/>
              <a:t>5-Mar-19</a:t>
            </a:fld>
            <a:endParaRPr lang="en-US" sz="1200">
              <a:latin typeface="Arial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323773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9034497-519D-1549-83B0-9A42BA4D782F}" type="slidenum">
              <a:rPr lang="en-US" sz="1400">
                <a:latin typeface="Arial" charset="0"/>
              </a:rPr>
              <a:pPr/>
              <a:t>46</a:t>
            </a:fld>
            <a:endParaRPr lang="en-US" sz="1400"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an object without </a:t>
            </a:r>
            <a:r>
              <a:rPr lang="en-US" i="1" dirty="0">
                <a:latin typeface="Calibri"/>
                <a:cs typeface="Calibri"/>
              </a:rPr>
              <a:t>defining</a:t>
            </a:r>
            <a:r>
              <a:rPr lang="en-US" dirty="0">
                <a:latin typeface="Calibri"/>
                <a:cs typeface="Calibri"/>
              </a:rPr>
              <a:t>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Person p;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Similarly, you can declare a </a:t>
            </a:r>
            <a:r>
              <a:rPr lang="en-US" i="1" dirty="0"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without defining it </a:t>
            </a:r>
            <a:r>
              <a:rPr lang="en-US" dirty="0">
                <a:cs typeface="Calibri"/>
              </a:rPr>
              <a:t>(i.e., the body of the method is missing</a:t>
            </a:r>
            <a:r>
              <a:rPr lang="en-US" dirty="0">
                <a:latin typeface="Calibri"/>
                <a:cs typeface="Calibri"/>
              </a:rPr>
              <a:t>):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latin typeface="Calibri"/>
                <a:cs typeface="Calibri"/>
              </a:rPr>
              <a:t>public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void draw(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size);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 method that has been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declared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but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not defined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367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B43709-A97F-804F-97AF-09B91E0C9B75}" type="slidenum">
              <a:rPr lang="en-US" sz="1400">
                <a:latin typeface="Arial" charset="0"/>
              </a:rPr>
              <a:pPr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Any class containing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one or more abstract method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must declare the class with the keyword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dirty="0">
                <a:latin typeface="Consolas"/>
                <a:cs typeface="Consolas"/>
              </a:rPr>
              <a:t>abstract class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 {...}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 abstract class is </a:t>
            </a:r>
            <a:r>
              <a:rPr lang="en-US" i="1" dirty="0">
                <a:latin typeface="Calibri"/>
                <a:cs typeface="Calibri"/>
              </a:rPr>
              <a:t>incomplete</a:t>
            </a:r>
            <a:r>
              <a:rPr lang="en-US" dirty="0">
                <a:latin typeface="Calibri"/>
                <a:cs typeface="Calibri"/>
              </a:rPr>
              <a:t> (It has </a:t>
            </a:r>
            <a:r>
              <a:rPr lang="en-US" altLang="ja-JP" dirty="0">
                <a:latin typeface="Calibri"/>
                <a:cs typeface="Calibri"/>
              </a:rPr>
              <a:t>missing method bodies)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cannot instantiate </a:t>
            </a:r>
            <a:r>
              <a:rPr lang="en-US" dirty="0">
                <a:latin typeface="Calibri"/>
                <a:cs typeface="Calibri"/>
              </a:rPr>
              <a:t>(create a new instance of)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9426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6AFB58-377E-1744-B6E5-3255F15B8596}" type="slidenum">
              <a:rPr lang="en-US" sz="1400">
                <a:latin typeface="Arial" charset="0"/>
              </a:rPr>
              <a:pPr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You can extend (subclass) an abstract class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defines all the inherited abstract methods, it is </a:t>
            </a:r>
            <a:r>
              <a:rPr lang="en-US" altLang="ja-JP" dirty="0">
                <a:latin typeface="Calibri"/>
                <a:cs typeface="Calibri"/>
              </a:rPr>
              <a:t>concrete and can be instantiated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does </a:t>
            </a:r>
            <a:r>
              <a:rPr lang="en-US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define all the inherited abstract methods, it must be abstract too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can declare a class to be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even if it does not contain any abstract methods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just prevents the class from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4054330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75154AD-707E-734C-8F83-7DF36F2D1CF7}" type="slidenum">
              <a:rPr lang="en-US" sz="1400">
                <a:latin typeface="Arial" charset="0"/>
              </a:rPr>
              <a:pPr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 example abstract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onsolas"/>
                <a:cs typeface="Consolas"/>
              </a:rPr>
              <a:t>public abstract class Animal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abstract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eat();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abstract void breathe();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This class cannot be instantiated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non-abstract </a:t>
            </a:r>
            <a:r>
              <a:rPr lang="en-US" dirty="0">
                <a:latin typeface="Calibri"/>
                <a:cs typeface="Calibri"/>
              </a:rPr>
              <a:t>subclass of Animal must provide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eat()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breathe()</a:t>
            </a:r>
            <a:r>
              <a:rPr lang="en-US" dirty="0">
                <a:latin typeface="Calibri"/>
                <a:cs typeface="Calibri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42803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 (extension)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Car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c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// OK!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c.turnSDOn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// OK!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i="1" dirty="0">
                <a:latin typeface="Consolas"/>
                <a:cs typeface="Consolas"/>
              </a:rPr>
              <a:t>*SD = Self Driving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3764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073A00-3B92-4743-89E8-61B9B6CD1BCB}" type="slidenum">
              <a:rPr lang="en-US" sz="1400">
                <a:latin typeface="Arial" charset="0"/>
              </a:rPr>
              <a:pPr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Why use abstract classes?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Suppose you wanted to create a class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Shape</a:t>
            </a:r>
            <a:r>
              <a:rPr lang="en-US" dirty="0">
                <a:latin typeface="Calibri"/>
                <a:cs typeface="Calibri"/>
              </a:rPr>
              <a:t>, with subclasses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Oval, Rectangle, Triangle, Hexagon</a:t>
            </a:r>
            <a:r>
              <a:rPr lang="en-US" dirty="0">
                <a:latin typeface="Calibri"/>
                <a:cs typeface="Calibri"/>
              </a:rPr>
              <a:t>, etc. You don</a:t>
            </a:r>
            <a:r>
              <a:rPr lang="fr-FR" altLang="ja-JP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want to allow creation of a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Shape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endParaRPr lang="en-US" altLang="ja-JP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Only </a:t>
            </a:r>
            <a:r>
              <a:rPr lang="en-US" i="1" dirty="0">
                <a:latin typeface="Calibri"/>
                <a:cs typeface="Calibri"/>
              </a:rPr>
              <a:t>particular</a:t>
            </a:r>
            <a:r>
              <a:rPr lang="en-US" dirty="0">
                <a:latin typeface="Calibri"/>
                <a:cs typeface="Calibri"/>
              </a:rPr>
              <a:t> shapes make sense, not </a:t>
            </a:r>
            <a:r>
              <a:rPr lang="en-US" i="1" dirty="0">
                <a:latin typeface="Calibri"/>
                <a:cs typeface="Calibri"/>
              </a:rPr>
              <a:t>generic</a:t>
            </a:r>
            <a:r>
              <a:rPr lang="en-US" dirty="0">
                <a:latin typeface="Calibri"/>
                <a:cs typeface="Calibri"/>
              </a:rPr>
              <a:t> ones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If Shape is abstract, you can</a:t>
            </a:r>
            <a:r>
              <a:rPr lang="fr-FR" altLang="ja-JP" dirty="0">
                <a:solidFill>
                  <a:srgbClr val="E46C0A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E46C0A"/>
                </a:solidFill>
                <a:latin typeface="Calibri"/>
                <a:cs typeface="Calibri"/>
              </a:rPr>
              <a:t>t create a new Shape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You </a:t>
            </a:r>
            <a:r>
              <a:rPr lang="en-US" i="1" dirty="0">
                <a:latin typeface="Calibri"/>
                <a:cs typeface="Calibri"/>
              </a:rPr>
              <a:t>can</a:t>
            </a:r>
            <a:r>
              <a:rPr lang="en-US" dirty="0">
                <a:latin typeface="Calibri"/>
                <a:cs typeface="Calibri"/>
              </a:rPr>
              <a:t> create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Oval</a:t>
            </a:r>
            <a:r>
              <a:rPr lang="en-US" dirty="0">
                <a:latin typeface="Calibri"/>
                <a:cs typeface="Calibri"/>
              </a:rPr>
              <a:t>,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Rectangle</a:t>
            </a:r>
            <a:r>
              <a:rPr lang="en-US" dirty="0">
                <a:latin typeface="Calibri"/>
                <a:cs typeface="Calibri"/>
              </a:rPr>
              <a:t>, etc.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Abstract classes are good for defining a general category containing specific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concrete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altLang="ja-JP" dirty="0">
                <a:latin typeface="Calibri"/>
                <a:cs typeface="Calibri"/>
              </a:rPr>
              <a:t> classes      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68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Shape { ... 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 s;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Legal, but unwanted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 eaLnBrk="1" hangingPunct="1">
              <a:buNone/>
            </a:pP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();        // Illegal, Shape does not have draw()</a:t>
            </a:r>
            <a:endParaRPr lang="en-US" sz="1800" b="1" i="1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7708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Same problem, another 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Shape[] shapes = new Shape[16];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shapes[0] = new Circle();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shapes[1] = new Star();</a:t>
            </a:r>
          </a:p>
          <a:p>
            <a:pPr marL="0" indent="0" eaLnBrk="1" hangingPunct="1">
              <a:buNone/>
            </a:pPr>
            <a:r>
              <a:rPr lang="mr-IN" sz="1800" dirty="0">
                <a:solidFill>
                  <a:srgbClr val="000000"/>
                </a:solidFill>
                <a:latin typeface="Consolas"/>
                <a:cs typeface="Consolas"/>
              </a:rPr>
              <a:t>…</a:t>
            </a: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for (Shape s : shapes)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677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3C1D92-EE58-6246-9F6B-BB400C2F8886}" type="slidenum">
              <a:rPr lang="en-US" sz="1400">
                <a:latin typeface="Arial" charset="0"/>
              </a:rPr>
              <a:pPr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abstract class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abstract void draw();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Shape 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Illegal, Shape is abstract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();        // Legal, Shape does have draw()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043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A80557-B1A2-7642-96C4-CC3BACCAF5BA}" type="slidenum">
              <a:rPr lang="en-US" sz="1400">
                <a:latin typeface="Arial" charset="0"/>
              </a:rPr>
              <a:pPr/>
              <a:t>54</a:t>
            </a:fld>
            <a:endParaRPr lang="en-US" sz="1400">
              <a:latin typeface="Arial" charset="0"/>
            </a:endParaRP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An interface declares methods but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does not supply implementations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All the methods are implicitly </a:t>
            </a:r>
            <a:r>
              <a:rPr lang="en-US" sz="2400" dirty="0">
                <a:solidFill>
                  <a:srgbClr val="E46C0A"/>
                </a:solidFill>
                <a:cs typeface="Calibri"/>
              </a:rPr>
              <a:t>public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en-US" sz="2400" dirty="0">
                <a:solidFill>
                  <a:srgbClr val="E46C0A"/>
                </a:solidFill>
                <a:cs typeface="Calibri"/>
              </a:rPr>
              <a:t>abstract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. It may also contain constants (final attributes).</a:t>
            </a:r>
          </a:p>
          <a:p>
            <a:r>
              <a:rPr lang="en-US" sz="2400" b="1" dirty="0">
                <a:solidFill>
                  <a:srgbClr val="E46C0A"/>
                </a:solidFill>
                <a:cs typeface="Calibri"/>
              </a:rPr>
              <a:t>Cannot be instantiated  (An interface is like a </a:t>
            </a:r>
            <a:r>
              <a:rPr lang="en-US" sz="2400" b="1" i="1" dirty="0">
                <a:solidFill>
                  <a:srgbClr val="E46C0A"/>
                </a:solidFill>
                <a:cs typeface="Calibri"/>
              </a:rPr>
              <a:t>very</a:t>
            </a:r>
            <a:r>
              <a:rPr lang="en-US" sz="2400" b="1" dirty="0">
                <a:solidFill>
                  <a:srgbClr val="E46C0A"/>
                </a:solidFill>
                <a:cs typeface="Calibri"/>
              </a:rPr>
              <a:t> abstract class)</a:t>
            </a:r>
          </a:p>
          <a:p>
            <a:pPr marL="0" indent="0" eaLnBrk="1" hangingPunct="1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  <a:cs typeface="Consolas"/>
              </a:rPr>
              <a:t>interface </a:t>
            </a:r>
            <a:r>
              <a:rPr lang="en-US" sz="2000" dirty="0" err="1">
                <a:latin typeface="Consolas"/>
                <a:cs typeface="Consolas"/>
              </a:rPr>
              <a:t>AffineT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public void move(double x, double y);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public void rotate(double angle);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public void scale(double </a:t>
            </a:r>
            <a:r>
              <a:rPr lang="en-US" sz="2000" dirty="0" err="1">
                <a:latin typeface="Consolas"/>
                <a:cs typeface="Consolas"/>
              </a:rPr>
              <a:t>scaleFactor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  <a:cs typeface="Consolas"/>
              </a:rPr>
              <a:t>interface </a:t>
            </a:r>
            <a:r>
              <a:rPr lang="en-US" sz="2000" dirty="0" err="1">
                <a:latin typeface="Consolas"/>
                <a:cs typeface="Consolas"/>
              </a:rPr>
              <a:t>SimilarT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void </a:t>
            </a:r>
            <a:r>
              <a:rPr lang="en-US" sz="2000" dirty="0" err="1">
                <a:latin typeface="Consolas"/>
                <a:cs typeface="Consolas"/>
              </a:rPr>
              <a:t>generateSimilar</a:t>
            </a:r>
            <a:r>
              <a:rPr lang="en-US" sz="2000" dirty="0">
                <a:latin typeface="Consolas"/>
                <a:cs typeface="Consolas"/>
              </a:rPr>
              <a:t>();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33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 bldLvl="5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A4C6AB7-D4A9-0D4D-A70C-642602D64518}" type="slidenum">
              <a:rPr lang="en-US" sz="1400">
                <a:latin typeface="Arial" charset="0"/>
              </a:rPr>
              <a:pPr/>
              <a:t>55</a:t>
            </a:fld>
            <a:endParaRPr lang="en-US" sz="1400"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Implementing an interface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extend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class</a:t>
            </a:r>
            <a:r>
              <a:rPr lang="en-US" dirty="0">
                <a:latin typeface="Calibri"/>
                <a:cs typeface="Calibri"/>
              </a:rPr>
              <a:t>, but you have to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implement </a:t>
            </a:r>
            <a:r>
              <a:rPr lang="en-US" dirty="0">
                <a:latin typeface="Calibri"/>
                <a:cs typeface="Calibri"/>
              </a:rPr>
              <a:t>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 class can only extend (subclass) one other class, but it can implement many interfaces 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Star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800" dirty="0">
                <a:latin typeface="Consolas"/>
                <a:cs typeface="Consolas"/>
              </a:rPr>
              <a:t> Shape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AffineT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SimilarT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public Star()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	</a:t>
            </a:r>
            <a:r>
              <a:rPr lang="mr-IN" sz="1800" dirty="0">
                <a:latin typeface="Consolas"/>
                <a:cs typeface="Consolas"/>
              </a:rPr>
              <a:t>…</a:t>
            </a: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1277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Star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800" dirty="0">
                <a:latin typeface="Consolas"/>
                <a:cs typeface="Consolas"/>
              </a:rPr>
              <a:t> Shape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AffineT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SimilarT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public Star()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public void move(double x, double y)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public void rotate(double angle)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public void scale(double </a:t>
            </a:r>
            <a:r>
              <a:rPr lang="en-US" sz="1800" dirty="0" err="1">
                <a:latin typeface="Consolas"/>
                <a:cs typeface="Consolas"/>
              </a:rPr>
              <a:t>scaleFactor</a:t>
            </a:r>
            <a:r>
              <a:rPr lang="en-US" sz="1800" dirty="0">
                <a:latin typeface="Consolas"/>
                <a:cs typeface="Consolas"/>
              </a:rPr>
              <a:t>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public void </a:t>
            </a:r>
            <a:r>
              <a:rPr lang="en-US" sz="1800" dirty="0" err="1">
                <a:latin typeface="Consolas"/>
                <a:cs typeface="Consolas"/>
              </a:rPr>
              <a:t>generateSimilar</a:t>
            </a:r>
            <a:r>
              <a:rPr lang="en-US" sz="1800" dirty="0">
                <a:latin typeface="Consolas"/>
                <a:cs typeface="Consolas"/>
              </a:rPr>
              <a:t>()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200" dirty="0">
                <a:cs typeface="Calibri"/>
              </a:rPr>
              <a:t>When you say a class implements an interface, 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you are promising to </a:t>
            </a:r>
            <a:r>
              <a:rPr lang="en-US" sz="2200" i="1" dirty="0">
                <a:solidFill>
                  <a:srgbClr val="E46C0A"/>
                </a:solidFill>
                <a:cs typeface="Calibri"/>
              </a:rPr>
              <a:t>define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 all the methods that were </a:t>
            </a:r>
            <a:r>
              <a:rPr lang="en-US" sz="2200" i="1" dirty="0">
                <a:solidFill>
                  <a:srgbClr val="E46C0A"/>
                </a:solidFill>
                <a:cs typeface="Calibri"/>
              </a:rPr>
              <a:t>declared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 in the interface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900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C3E8C3-3685-2E40-A302-58278C5FCF76}" type="slidenum">
              <a:rPr lang="en-US" sz="1400">
                <a:latin typeface="Arial" charset="0"/>
              </a:rPr>
              <a:pPr/>
              <a:t>57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Partially implementing an Interface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It is possible to implement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some but not all </a:t>
            </a:r>
            <a:r>
              <a:rPr lang="en-US" dirty="0">
                <a:latin typeface="Calibri"/>
                <a:cs typeface="Calibri"/>
              </a:rPr>
              <a:t>of the methods defined in an interface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Since this class does not supply all the methods it has promised, it must be defined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It is also possible to </a:t>
            </a:r>
            <a:r>
              <a:rPr lang="en-US" i="1" dirty="0">
                <a:latin typeface="Calibri"/>
                <a:cs typeface="Calibri"/>
              </a:rPr>
              <a:t>extend</a:t>
            </a:r>
            <a:r>
              <a:rPr lang="en-US" dirty="0">
                <a:latin typeface="Calibri"/>
                <a:cs typeface="Calibri"/>
              </a:rPr>
              <a:t> an interface (to add methods):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It is a new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 </a:t>
            </a:r>
            <a:r>
              <a:rPr lang="en-US" dirty="0">
                <a:latin typeface="Calibri"/>
                <a:cs typeface="Calibri"/>
              </a:rPr>
              <a:t>with additional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3775477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7FDE83-7A1F-4B46-BC2A-B32D90E4E6B5}" type="slidenum">
              <a:rPr lang="en-US" sz="1400">
                <a:latin typeface="Arial" charset="0"/>
              </a:rPr>
              <a:pPr/>
              <a:t>58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What are interfaces for?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class can only extend one other class, but it can implement multiple interfaces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lets the class fill multiple </a:t>
            </a:r>
            <a:r>
              <a:rPr lang="en-US" altLang="ja-JP" i="1" dirty="0">
                <a:latin typeface="Calibri"/>
                <a:cs typeface="Calibri"/>
              </a:rPr>
              <a:t>roles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In graphical interfaces (GUIs), it is common to have one class implementing several listeners (i.e., interfaces)</a:t>
            </a:r>
          </a:p>
          <a:p>
            <a:r>
              <a:rPr lang="en-US" dirty="0">
                <a:latin typeface="Calibri"/>
                <a:cs typeface="Calibri"/>
              </a:rPr>
              <a:t>Example: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200" dirty="0">
                <a:latin typeface="Consolas"/>
                <a:cs typeface="Consolas"/>
              </a:rPr>
              <a:t>class Application extends </a:t>
            </a:r>
            <a:r>
              <a:rPr lang="en-US" sz="2200" dirty="0" err="1">
                <a:latin typeface="Consolas"/>
                <a:cs typeface="Consolas"/>
              </a:rPr>
              <a:t>JFrame</a:t>
            </a:r>
            <a:r>
              <a:rPr lang="en-US" sz="2200" dirty="0">
                <a:latin typeface="Consolas"/>
                <a:cs typeface="Consolas"/>
              </a:rPr>
              <a:t> implements </a:t>
            </a:r>
            <a:r>
              <a:rPr lang="en-US" sz="2200" dirty="0" err="1">
                <a:latin typeface="Consolas"/>
                <a:cs typeface="Consolas"/>
              </a:rPr>
              <a:t>ActionListener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en-US" sz="2200" dirty="0" err="1">
                <a:latin typeface="Consolas"/>
                <a:cs typeface="Consolas"/>
              </a:rPr>
              <a:t>KeyListener</a:t>
            </a:r>
            <a:r>
              <a:rPr lang="en-US" sz="2200" dirty="0">
                <a:latin typeface="Consolas"/>
                <a:cs typeface="Consolas"/>
              </a:rPr>
              <a:t> {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...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001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Not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allowed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in Java!!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Only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one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can be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5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String </a:t>
            </a:r>
            <a:r>
              <a:rPr lang="en-US" sz="1500" dirty="0" err="1">
                <a:latin typeface="Consolas"/>
                <a:cs typeface="Consolas"/>
              </a:rPr>
              <a:t>licensePlate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Class </a:t>
            </a:r>
            <a:r>
              <a:rPr lang="en-US" sz="1500" dirty="0" err="1">
                <a:latin typeface="Consolas"/>
                <a:cs typeface="Consolas"/>
              </a:rPr>
              <a:t>SDCar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500" dirty="0">
                <a:latin typeface="Consolas"/>
                <a:cs typeface="Consolas"/>
              </a:rPr>
              <a:t>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isSelfDriving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turnOn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  <a:endParaRPr lang="en-US" sz="15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049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GroudVehicle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activateWheels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	</a:t>
            </a:r>
            <a:r>
              <a:rPr lang="mr-IN" sz="1400" dirty="0">
                <a:latin typeface="Consolas"/>
                <a:cs typeface="Consolas"/>
              </a:rPr>
              <a:t>…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WaterVehicle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activateWaterFan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	</a:t>
            </a:r>
            <a:r>
              <a:rPr lang="mr-IN" sz="1400" dirty="0">
                <a:latin typeface="Consolas"/>
                <a:cs typeface="Consolas"/>
              </a:rPr>
              <a:t>…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public </a:t>
            </a:r>
            <a:r>
              <a:rPr lang="it-IT" sz="14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400" dirty="0" err="1">
                <a:latin typeface="Consolas"/>
                <a:cs typeface="Consolas"/>
              </a:rPr>
              <a:t>Anphibian</a:t>
            </a:r>
            <a:r>
              <a:rPr lang="it-IT" sz="1400" dirty="0">
                <a:latin typeface="Consolas"/>
                <a:cs typeface="Consolas"/>
              </a:rPr>
              <a:t> </a:t>
            </a:r>
            <a:r>
              <a:rPr lang="it-IT" sz="1400" dirty="0" err="1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it-IT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GroudVehicle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WaterVehicle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activateWheels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activateWaterFan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mr-IN" sz="1400" dirty="0">
                <a:latin typeface="Consolas"/>
                <a:cs typeface="Consolas"/>
              </a:rPr>
              <a:t>…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346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C51392-1779-B24F-9CB9-E40C7BA8859F}" type="slidenum">
              <a:rPr lang="en-US" sz="1400">
                <a:latin typeface="Arial" charset="0"/>
              </a:rPr>
              <a:pPr/>
              <a:t>61</a:t>
            </a:fld>
            <a:endParaRPr lang="en-US" sz="1400">
              <a:latin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Interfaces and </a:t>
            </a:r>
            <a:r>
              <a:rPr lang="en-US" dirty="0" err="1">
                <a:solidFill>
                  <a:schemeClr val="tx1"/>
                </a:solidFill>
                <a:latin typeface="Trebuchet MS" charset="0"/>
              </a:rPr>
              <a:t>instanceof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a keyword that tells you whether a variable </a:t>
            </a:r>
            <a:br>
              <a:rPr lang="en-US" sz="2400" dirty="0">
                <a:latin typeface="Calibri"/>
                <a:cs typeface="Calibri"/>
              </a:rPr>
            </a:b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altLang="ja-JP" sz="2400" dirty="0">
                <a:latin typeface="Calibri"/>
                <a:cs typeface="Calibri"/>
              </a:rPr>
              <a:t>is a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altLang="ja-JP" sz="2400" dirty="0">
                <a:latin typeface="Calibri"/>
                <a:cs typeface="Calibri"/>
              </a:rPr>
              <a:t> member of a class or interface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class Dog extends Animal implements Pet {...} 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Animal </a:t>
            </a:r>
            <a:r>
              <a:rPr lang="en-US" sz="1800" dirty="0" err="1">
                <a:latin typeface="Consolas"/>
                <a:cs typeface="Consolas"/>
              </a:rPr>
              <a:t>fido</a:t>
            </a:r>
            <a:r>
              <a:rPr lang="en-US" sz="1800" dirty="0">
                <a:latin typeface="Consolas"/>
                <a:cs typeface="Consolas"/>
              </a:rPr>
              <a:t> = new Dog();						 </a:t>
            </a:r>
            <a:br>
              <a:rPr lang="en-US" sz="1800" dirty="0">
                <a:latin typeface="Consolas"/>
                <a:cs typeface="Consolas"/>
              </a:rPr>
            </a:br>
            <a:endParaRPr lang="en-US" sz="700" dirty="0">
              <a:latin typeface="Consolas"/>
              <a:cs typeface="Consolas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Dog		 //OK!</a:t>
            </a: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Animal    //OK!</a:t>
            </a: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Pet       //OK!</a:t>
            </a:r>
          </a:p>
        </p:txBody>
      </p:sp>
    </p:spTree>
    <p:extLst>
      <p:ext uri="{BB962C8B-B14F-4D97-AF65-F5344CB8AC3E}">
        <p14:creationId xmlns:p14="http://schemas.microsoft.com/office/powerpoint/2010/main" val="1026589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663932E-FAE3-F940-A744-5E54E514D51A}" type="slidenum">
              <a:rPr lang="en-US" sz="1400">
                <a:latin typeface="Arial" charset="0"/>
              </a:rPr>
              <a:pPr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162800" cy="762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When you implement an interface, you promise to define </a:t>
            </a:r>
            <a:r>
              <a:rPr lang="en-US" i="1" dirty="0">
                <a:latin typeface="Calibri"/>
                <a:cs typeface="Calibri"/>
              </a:rPr>
              <a:t>all</a:t>
            </a:r>
            <a:r>
              <a:rPr lang="en-US" dirty="0">
                <a:latin typeface="Calibri"/>
                <a:cs typeface="Calibri"/>
              </a:rPr>
              <a:t> the functions it declares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There can be a </a:t>
            </a:r>
            <a:r>
              <a:rPr lang="en-US" i="1" dirty="0">
                <a:latin typeface="Calibri"/>
                <a:cs typeface="Calibri"/>
              </a:rPr>
              <a:t>lot</a:t>
            </a:r>
            <a:r>
              <a:rPr lang="en-US" dirty="0">
                <a:latin typeface="Calibri"/>
                <a:cs typeface="Calibri"/>
              </a:rPr>
              <a:t> of methods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interface </a:t>
            </a:r>
            <a:r>
              <a:rPr lang="en-US" sz="2400" dirty="0" err="1">
                <a:latin typeface="Consolas"/>
                <a:cs typeface="Consolas"/>
              </a:rPr>
              <a:t>KeyListener</a:t>
            </a:r>
            <a:r>
              <a:rPr lang="en-US" sz="2400" dirty="0">
                <a:latin typeface="Consolas"/>
                <a:cs typeface="Consolas"/>
              </a:rPr>
              <a:t> {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keyPressed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keyReleased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keyTyped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What if you only care about a couple of these methods?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499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84E1090-A204-4E40-851A-17558D6307F1}" type="slidenum">
              <a:rPr lang="en-US" sz="1400">
                <a:latin typeface="Arial" charset="0"/>
              </a:rPr>
              <a:pPr/>
              <a:t>63</a:t>
            </a:fld>
            <a:endParaRPr lang="en-US" sz="1400">
              <a:latin typeface="Arial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3152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Solution: use an adapter class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adapter class</a:t>
            </a:r>
            <a:r>
              <a:rPr lang="en-US" sz="2400" dirty="0">
                <a:latin typeface="Calibri"/>
                <a:cs typeface="Calibri"/>
              </a:rPr>
              <a:t> implements an interface and provides empty method bodies</a:t>
            </a:r>
          </a:p>
          <a:p>
            <a:pPr eaLnBrk="1" hangingPunct="1">
              <a:spcBef>
                <a:spcPct val="50000"/>
              </a:spcBef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class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KeyAdapter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implements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KeyListener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keyPressed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keyReleased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keyTyped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You can override only the methods you care about. Java provides a number of adapter classes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877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>
                <a:latin typeface="Calibri"/>
                <a:cs typeface="Calibri"/>
              </a:rPr>
              <a:t>We design a videogame allowing dogs to breathe, bark and move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interface movable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abstract void move(double x, double y);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class Animal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void breathe();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class Dog extends Animal implements movable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void bark();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Dog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= new Dog();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Animal a =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Movable m =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288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5148064" y="3284984"/>
            <a:ext cx="72008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300192" y="3284984"/>
            <a:ext cx="936104" cy="648072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7668344" y="3284984"/>
            <a:ext cx="720080" cy="648072"/>
          </a:xfrm>
          <a:prstGeom prst="chor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040" y="2996952"/>
            <a:ext cx="3672408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8890" y="3861048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breathe()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2378" y="3861048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4328" y="3861048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4293096"/>
            <a:ext cx="21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actual Dog object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7624" y="1628800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1600" y="1556792"/>
            <a:ext cx="3240360" cy="10081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8450" y="2204864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breathe()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0" y="2492896"/>
            <a:ext cx="242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a, the Animal reference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7624" y="4581128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1600" y="4437112"/>
            <a:ext cx="3240360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58450" y="5229200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breathe()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5733256"/>
            <a:ext cx="255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lessie</a:t>
            </a:r>
            <a:r>
              <a:rPr lang="en-US" i="1" dirty="0"/>
              <a:t>, the Dog reference 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2195736" y="4581128"/>
            <a:ext cx="936104" cy="64807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>
            <a:off x="3419872" y="458112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17922" y="5229200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47864" y="5229200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71600" y="2996952"/>
            <a:ext cx="3240360" cy="10801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1600" y="4005064"/>
            <a:ext cx="261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m, the movable reference </a:t>
            </a:r>
          </a:p>
        </p:txBody>
      </p:sp>
      <p:sp>
        <p:nvSpPr>
          <p:cNvPr id="37" name="Chord 36"/>
          <p:cNvSpPr/>
          <p:nvPr/>
        </p:nvSpPr>
        <p:spPr>
          <a:xfrm>
            <a:off x="3347864" y="314096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75856" y="3717032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move()</a:t>
            </a:r>
          </a:p>
        </p:txBody>
      </p:sp>
    </p:spTree>
    <p:extLst>
      <p:ext uri="{BB962C8B-B14F-4D97-AF65-F5344CB8AC3E}">
        <p14:creationId xmlns:p14="http://schemas.microsoft.com/office/powerpoint/2010/main" val="2552284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6B987-7484-7548-AC0E-B0EEF56B0060}" type="slidenum">
              <a:rPr lang="en-US" sz="1400">
                <a:latin typeface="Arial" charset="0"/>
              </a:rPr>
              <a:pPr/>
              <a:t>66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Vocabulary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  <a:r>
              <a:rPr lang="en-US" dirty="0">
                <a:latin typeface="Calibri"/>
                <a:cs typeface="Calibri"/>
              </a:rPr>
              <a:t>—a method which is declared but not defined (it has no method body)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  <a:r>
              <a:rPr lang="en-US" dirty="0">
                <a:latin typeface="Calibri"/>
                <a:cs typeface="Calibri"/>
              </a:rPr>
              <a:t>—a class which either (1) contains abstract methods, or (2) has been declared abstract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instantiate</a:t>
            </a:r>
            <a:r>
              <a:rPr lang="en-US" dirty="0">
                <a:latin typeface="Calibri"/>
                <a:cs typeface="Calibri"/>
              </a:rPr>
              <a:t>—to create an instance (object)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—similar to a class, but contains only abstract methods (and possibly constants)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adapter class</a:t>
            </a:r>
            <a:r>
              <a:rPr lang="en-US" dirty="0">
                <a:latin typeface="Calibri"/>
                <a:cs typeface="Calibri"/>
              </a:rPr>
              <a:t>—a class that implements an interface but has only empty method bodies</a:t>
            </a:r>
          </a:p>
        </p:txBody>
      </p:sp>
    </p:spTree>
    <p:extLst>
      <p:ext uri="{BB962C8B-B14F-4D97-AF65-F5344CB8AC3E}">
        <p14:creationId xmlns:p14="http://schemas.microsoft.com/office/powerpoint/2010/main" val="2627890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F07842-FE8F-024A-80A1-7455D66E18B9}" type="slidenum">
              <a:rPr lang="en-US" sz="1400">
                <a:latin typeface="Arial" charset="0"/>
              </a:rPr>
              <a:pPr/>
              <a:t>67</a:t>
            </a:fld>
            <a:endParaRPr lang="en-US" sz="1400">
              <a:latin typeface="Arial" charset="0"/>
            </a:endParaRP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762000" y="1828800"/>
            <a:ext cx="7543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Complexity has nothing to do with intelligence, simplicity does.</a:t>
            </a:r>
          </a:p>
          <a:p>
            <a:r>
              <a:rPr lang="en-US" i="1" dirty="0"/>
              <a:t>                                                                  — Larry </a:t>
            </a:r>
            <a:r>
              <a:rPr lang="en-US" i="1" dirty="0" err="1"/>
              <a:t>Bossidy</a:t>
            </a:r>
            <a:endParaRPr lang="en-US" i="1" dirty="0"/>
          </a:p>
          <a:p>
            <a:pPr algn="r"/>
            <a:r>
              <a:rPr lang="en-US" sz="1800" i="1" dirty="0"/>
              <a:t>Ex CEO Honeywell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Perfection is achieved, not when there is nothing more to add, but when there is nothing left to take away.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  — Antoine de Saint </a:t>
            </a:r>
            <a:r>
              <a:rPr lang="en-US" i="1" dirty="0" err="1"/>
              <a:t>Exupery</a:t>
            </a:r>
            <a:endParaRPr lang="en-US" i="1" dirty="0"/>
          </a:p>
          <a:p>
            <a:pPr algn="r"/>
            <a:r>
              <a:rPr lang="en-US" sz="1800" i="1" dirty="0" err="1"/>
              <a:t>Scrittore</a:t>
            </a:r>
            <a:r>
              <a:rPr lang="en-US" sz="1800" i="1" dirty="0"/>
              <a:t>, </a:t>
            </a:r>
            <a:r>
              <a:rPr lang="en-US" sz="1800" i="1" dirty="0" err="1"/>
              <a:t>aviatore</a:t>
            </a:r>
            <a:r>
              <a:rPr lang="en-US" sz="1800" i="1" dirty="0"/>
              <a:t> </a:t>
            </a:r>
            <a:r>
              <a:rPr lang="en-US" sz="1800" i="1" dirty="0" err="1"/>
              <a:t>francese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417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turnOn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turnOff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62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SDCar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Inherits</a:t>
            </a:r>
          </a:p>
          <a:p>
            <a:pPr lvl="1"/>
            <a:r>
              <a:rPr lang="en-US" dirty="0"/>
              <a:t>attributes (</a:t>
            </a:r>
            <a:r>
              <a:rPr lang="en-US" dirty="0" err="1"/>
              <a:t>isOn</a:t>
            </a:r>
            <a:r>
              <a:rPr lang="en-US" dirty="0"/>
              <a:t>, </a:t>
            </a:r>
            <a:r>
              <a:rPr lang="en-US" dirty="0" err="1"/>
              <a:t>licencePlate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(</a:t>
            </a:r>
            <a:r>
              <a:rPr lang="en-US" dirty="0" err="1"/>
              <a:t>turnOn</a:t>
            </a:r>
            <a:r>
              <a:rPr lang="en-US" dirty="0"/>
              <a:t>, </a:t>
            </a:r>
            <a:r>
              <a:rPr lang="en-US" dirty="0" err="1"/>
              <a:t>turnOff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Adds</a:t>
            </a:r>
          </a:p>
          <a:p>
            <a:pPr lvl="1"/>
            <a:r>
              <a:rPr lang="en-US" dirty="0"/>
              <a:t>attributes (</a:t>
            </a:r>
            <a:r>
              <a:rPr lang="en-US" dirty="0" err="1"/>
              <a:t>isSelfDriving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(</a:t>
            </a:r>
            <a:r>
              <a:rPr lang="en-US" dirty="0" err="1"/>
              <a:t>turnSDOn</a:t>
            </a:r>
            <a:r>
              <a:rPr lang="en-US" dirty="0"/>
              <a:t>, </a:t>
            </a:r>
            <a:r>
              <a:rPr lang="en-US" dirty="0" err="1"/>
              <a:t>turnSDOff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Modifies (overrides)</a:t>
            </a:r>
          </a:p>
          <a:p>
            <a:pPr lvl="1"/>
            <a:r>
              <a:rPr lang="en-US" dirty="0"/>
              <a:t>methods (</a:t>
            </a:r>
            <a:r>
              <a:rPr lang="en-US" dirty="0" err="1"/>
              <a:t>turnOn</a:t>
            </a:r>
            <a:r>
              <a:rPr lang="en-US" dirty="0"/>
              <a:t>, </a:t>
            </a:r>
            <a:r>
              <a:rPr lang="en-US" dirty="0" err="1"/>
              <a:t>turnOff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and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</a:t>
            </a:r>
            <a:r>
              <a:rPr lang="en-US" dirty="0"/>
              <a:t>is a reference to the current object</a:t>
            </a:r>
          </a:p>
          <a:p>
            <a:r>
              <a:rPr lang="en-US" dirty="0">
                <a:solidFill>
                  <a:srgbClr val="E46C0A"/>
                </a:solidFill>
              </a:rPr>
              <a:t>super </a:t>
            </a:r>
            <a:r>
              <a:rPr lang="en-US" dirty="0"/>
              <a:t>is a reference to the parent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1787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6909</TotalTime>
  <Words>2226</Words>
  <Application>Microsoft Macintosh PowerPoint</Application>
  <PresentationFormat>On-screen Show (4:3)</PresentationFormat>
  <Paragraphs>713</Paragraphs>
  <Slides>67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ＭＳ Ｐゴシック</vt:lpstr>
      <vt:lpstr>Arial</vt:lpstr>
      <vt:lpstr>Calibri</vt:lpstr>
      <vt:lpstr>Consolas</vt:lpstr>
      <vt:lpstr>Courier</vt:lpstr>
      <vt:lpstr>Mangal</vt:lpstr>
      <vt:lpstr>Times</vt:lpstr>
      <vt:lpstr>Times New Roman</vt:lpstr>
      <vt:lpstr>Trebuchet MS</vt:lpstr>
      <vt:lpstr>Wingdings</vt:lpstr>
      <vt:lpstr>Nicola</vt:lpstr>
      <vt:lpstr>OOP Inheritance</vt:lpstr>
      <vt:lpstr>Motivation</vt:lpstr>
      <vt:lpstr>Motivation</vt:lpstr>
      <vt:lpstr>Inheritance</vt:lpstr>
      <vt:lpstr>Example I (extension)</vt:lpstr>
      <vt:lpstr>Example II (override)</vt:lpstr>
      <vt:lpstr>Example III (override)</vt:lpstr>
      <vt:lpstr>Class SDCar</vt:lpstr>
      <vt:lpstr>this and super</vt:lpstr>
      <vt:lpstr>Terminology</vt:lpstr>
      <vt:lpstr>Visibility and Inheritance</vt:lpstr>
      <vt:lpstr>Visibility</vt:lpstr>
      <vt:lpstr>Visibility</vt:lpstr>
      <vt:lpstr>Recap</vt:lpstr>
      <vt:lpstr>Inheritance and constructors</vt:lpstr>
      <vt:lpstr>Construction of child objects</vt:lpstr>
      <vt:lpstr>super()</vt:lpstr>
      <vt:lpstr>Example</vt:lpstr>
      <vt:lpstr>Example</vt:lpstr>
      <vt:lpstr>Example</vt:lpstr>
      <vt:lpstr>Example</vt:lpstr>
      <vt:lpstr>Construction of child objects</vt:lpstr>
      <vt:lpstr>Example</vt:lpstr>
      <vt:lpstr>Dynamic binding and polymorphism</vt:lpstr>
      <vt:lpstr>Dynamic binding and polymorphism</vt:lpstr>
      <vt:lpstr>Object</vt:lpstr>
      <vt:lpstr>Dynamic binding and polymorphism</vt:lpstr>
      <vt:lpstr>Java.lang.Object</vt:lpstr>
      <vt:lpstr>toString()</vt:lpstr>
      <vt:lpstr>equals(Object o)</vt:lpstr>
      <vt:lpstr>clone()</vt:lpstr>
      <vt:lpstr>Casting</vt:lpstr>
      <vt:lpstr>Types</vt:lpstr>
      <vt:lpstr>Specialization</vt:lpstr>
      <vt:lpstr>Specialization</vt:lpstr>
      <vt:lpstr>Upcasting</vt:lpstr>
      <vt:lpstr>Upcasting</vt:lpstr>
      <vt:lpstr>Example</vt:lpstr>
      <vt:lpstr>Downcasting</vt:lpstr>
      <vt:lpstr>Example</vt:lpstr>
      <vt:lpstr>Example</vt:lpstr>
      <vt:lpstr>Runtime is evil</vt:lpstr>
      <vt:lpstr>Specialization</vt:lpstr>
      <vt:lpstr>Upcast to object</vt:lpstr>
      <vt:lpstr>Abstract Classes and Interfaces</vt:lpstr>
      <vt:lpstr>Abstract methods</vt:lpstr>
      <vt:lpstr>Abstract classes</vt:lpstr>
      <vt:lpstr>Abstract classes</vt:lpstr>
      <vt:lpstr>An example abstract class</vt:lpstr>
      <vt:lpstr>Why use abstract classes?</vt:lpstr>
      <vt:lpstr>A problem</vt:lpstr>
      <vt:lpstr>Same problem, another view</vt:lpstr>
      <vt:lpstr>A solution</vt:lpstr>
      <vt:lpstr>Interfaces</vt:lpstr>
      <vt:lpstr>Implementing an interface</vt:lpstr>
      <vt:lpstr>Implementing an interface</vt:lpstr>
      <vt:lpstr>Partially implementing an Interface</vt:lpstr>
      <vt:lpstr>What are interfaces for?</vt:lpstr>
      <vt:lpstr>Problem</vt:lpstr>
      <vt:lpstr>Solution</vt:lpstr>
      <vt:lpstr>Interfaces and instanceof</vt:lpstr>
      <vt:lpstr>Adapter classes</vt:lpstr>
      <vt:lpstr>Adapter classes</vt:lpstr>
      <vt:lpstr>Summary</vt:lpstr>
      <vt:lpstr>Summary</vt:lpstr>
      <vt:lpstr>Vocabulary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348</cp:revision>
  <cp:lastPrinted>2018-03-13T19:54:06Z</cp:lastPrinted>
  <dcterms:created xsi:type="dcterms:W3CDTF">2011-09-06T09:06:15Z</dcterms:created>
  <dcterms:modified xsi:type="dcterms:W3CDTF">2019-03-05T21:17:48Z</dcterms:modified>
</cp:coreProperties>
</file>