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71" r:id="rId4"/>
    <p:sldId id="259" r:id="rId5"/>
    <p:sldId id="272" r:id="rId6"/>
    <p:sldId id="273" r:id="rId7"/>
    <p:sldId id="274" r:id="rId8"/>
    <p:sldId id="277" r:id="rId9"/>
    <p:sldId id="276" r:id="rId10"/>
    <p:sldId id="260" r:id="rId11"/>
    <p:sldId id="261" r:id="rId12"/>
    <p:sldId id="262" r:id="rId13"/>
    <p:sldId id="263" r:id="rId14"/>
    <p:sldId id="264" r:id="rId15"/>
    <p:sldId id="270" r:id="rId16"/>
    <p:sldId id="257" r:id="rId17"/>
    <p:sldId id="265" r:id="rId18"/>
    <p:sldId id="266" r:id="rId19"/>
    <p:sldId id="267" r:id="rId20"/>
    <p:sldId id="268" r:id="rId21"/>
    <p:sldId id="269" r:id="rId22"/>
  </p:sldIdLst>
  <p:sldSz cx="6858000" cy="9144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3" d="100"/>
          <a:sy n="83" d="100"/>
        </p:scale>
        <p:origin x="3078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87388"/>
            <a:ext cx="256857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14913" y="138113"/>
            <a:ext cx="1322387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000"/>
              <a:t>CSC</a:t>
            </a:r>
            <a:r>
              <a:rPr lang="en-US"/>
              <a:t> </a:t>
            </a:r>
            <a:r>
              <a:rPr lang="en-US" sz="1200"/>
              <a:t>332</a:t>
            </a:r>
          </a:p>
          <a:p>
            <a:r>
              <a:rPr lang="en-US" sz="1200"/>
              <a:t>Prof. A. Gordonov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19313" y="976313"/>
            <a:ext cx="2865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Deadlocks Examples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533400" y="1577975"/>
            <a:ext cx="654843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800" b="1"/>
              <a:t>At the beginning of the last century  there was a law in Kansas:</a:t>
            </a:r>
          </a:p>
          <a:p>
            <a:r>
              <a:rPr lang="en-US" sz="1800" b="1"/>
              <a:t>“When two trains approach each other at a crossing both</a:t>
            </a:r>
          </a:p>
          <a:p>
            <a:r>
              <a:rPr lang="en-US" sz="1800" b="1"/>
              <a:t> shall come  to a full stop and neither shall start up again</a:t>
            </a:r>
          </a:p>
          <a:p>
            <a:r>
              <a:rPr lang="en-US" sz="1800" b="1"/>
              <a:t> until  the other has gone”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52400" y="2805113"/>
            <a:ext cx="409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2.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178050" y="3359150"/>
            <a:ext cx="2882900" cy="1054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5797550" y="3359150"/>
            <a:ext cx="825500" cy="1054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311150" y="3435350"/>
            <a:ext cx="1282700" cy="977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2178050" y="4959350"/>
            <a:ext cx="28829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5797550" y="4959350"/>
            <a:ext cx="825500" cy="1054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311150" y="5035550"/>
            <a:ext cx="1282700" cy="977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2178050" y="6483350"/>
            <a:ext cx="2882900" cy="1054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5797550" y="6483350"/>
            <a:ext cx="825500" cy="1054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311150" y="6559550"/>
            <a:ext cx="1282700" cy="977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6"/>
          <p:cNvSpPr>
            <a:spLocks noChangeArrowheads="1"/>
          </p:cNvSpPr>
          <p:nvPr/>
        </p:nvSpPr>
        <p:spPr bwMode="auto">
          <a:xfrm>
            <a:off x="3511550" y="450215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Rectangle 17"/>
          <p:cNvSpPr>
            <a:spLocks noChangeArrowheads="1"/>
          </p:cNvSpPr>
          <p:nvPr/>
        </p:nvSpPr>
        <p:spPr bwMode="auto">
          <a:xfrm>
            <a:off x="4883150" y="4502150"/>
            <a:ext cx="2159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Rectangle 18"/>
          <p:cNvSpPr>
            <a:spLocks noChangeArrowheads="1"/>
          </p:cNvSpPr>
          <p:nvPr/>
        </p:nvSpPr>
        <p:spPr bwMode="auto">
          <a:xfrm>
            <a:off x="4044950" y="610235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9"/>
          <p:cNvSpPr>
            <a:spLocks noChangeArrowheads="1"/>
          </p:cNvSpPr>
          <p:nvPr/>
        </p:nvSpPr>
        <p:spPr bwMode="auto">
          <a:xfrm>
            <a:off x="4730750" y="6102350"/>
            <a:ext cx="2159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Rectangle 20"/>
          <p:cNvSpPr>
            <a:spLocks noChangeArrowheads="1"/>
          </p:cNvSpPr>
          <p:nvPr/>
        </p:nvSpPr>
        <p:spPr bwMode="auto">
          <a:xfrm>
            <a:off x="5264150" y="5035550"/>
            <a:ext cx="292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Rectangle 21"/>
          <p:cNvSpPr>
            <a:spLocks noChangeArrowheads="1"/>
          </p:cNvSpPr>
          <p:nvPr/>
        </p:nvSpPr>
        <p:spPr bwMode="auto">
          <a:xfrm>
            <a:off x="5264150" y="5035550"/>
            <a:ext cx="2921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Rectangle 22"/>
          <p:cNvSpPr>
            <a:spLocks noChangeArrowheads="1"/>
          </p:cNvSpPr>
          <p:nvPr/>
        </p:nvSpPr>
        <p:spPr bwMode="auto">
          <a:xfrm>
            <a:off x="1758950" y="4730750"/>
            <a:ext cx="2921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Rectangle 23"/>
          <p:cNvSpPr>
            <a:spLocks noChangeArrowheads="1"/>
          </p:cNvSpPr>
          <p:nvPr/>
        </p:nvSpPr>
        <p:spPr bwMode="auto">
          <a:xfrm>
            <a:off x="1758950" y="4197350"/>
            <a:ext cx="292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Rectangle 24"/>
          <p:cNvSpPr>
            <a:spLocks noChangeArrowheads="1"/>
          </p:cNvSpPr>
          <p:nvPr/>
        </p:nvSpPr>
        <p:spPr bwMode="auto">
          <a:xfrm>
            <a:off x="1758950" y="3816350"/>
            <a:ext cx="2921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Rectangle 25"/>
          <p:cNvSpPr>
            <a:spLocks noChangeArrowheads="1"/>
          </p:cNvSpPr>
          <p:nvPr/>
        </p:nvSpPr>
        <p:spPr bwMode="auto">
          <a:xfrm>
            <a:off x="1758950" y="3282950"/>
            <a:ext cx="292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Rectangle 26"/>
          <p:cNvSpPr>
            <a:spLocks noChangeArrowheads="1"/>
          </p:cNvSpPr>
          <p:nvPr/>
        </p:nvSpPr>
        <p:spPr bwMode="auto">
          <a:xfrm>
            <a:off x="1758950" y="5721350"/>
            <a:ext cx="2921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Rectangle 27"/>
          <p:cNvSpPr>
            <a:spLocks noChangeArrowheads="1"/>
          </p:cNvSpPr>
          <p:nvPr/>
        </p:nvSpPr>
        <p:spPr bwMode="auto">
          <a:xfrm>
            <a:off x="1758950" y="5187950"/>
            <a:ext cx="292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28"/>
          <p:cNvSpPr>
            <a:spLocks noChangeArrowheads="1"/>
          </p:cNvSpPr>
          <p:nvPr/>
        </p:nvSpPr>
        <p:spPr bwMode="auto">
          <a:xfrm>
            <a:off x="5264150" y="5949950"/>
            <a:ext cx="292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Rectangle 29"/>
          <p:cNvSpPr>
            <a:spLocks noChangeArrowheads="1"/>
          </p:cNvSpPr>
          <p:nvPr/>
        </p:nvSpPr>
        <p:spPr bwMode="auto">
          <a:xfrm>
            <a:off x="5340350" y="6864350"/>
            <a:ext cx="2921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Rectangle 30"/>
          <p:cNvSpPr>
            <a:spLocks noChangeArrowheads="1"/>
          </p:cNvSpPr>
          <p:nvPr/>
        </p:nvSpPr>
        <p:spPr bwMode="auto">
          <a:xfrm>
            <a:off x="5340350" y="6864350"/>
            <a:ext cx="292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Rectangle 31"/>
          <p:cNvSpPr>
            <a:spLocks noChangeArrowheads="1"/>
          </p:cNvSpPr>
          <p:nvPr/>
        </p:nvSpPr>
        <p:spPr bwMode="auto">
          <a:xfrm>
            <a:off x="5264150" y="5949950"/>
            <a:ext cx="2921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Rectangle 32"/>
          <p:cNvSpPr>
            <a:spLocks noChangeArrowheads="1"/>
          </p:cNvSpPr>
          <p:nvPr/>
        </p:nvSpPr>
        <p:spPr bwMode="auto">
          <a:xfrm>
            <a:off x="2520950" y="610235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Rectangle 33"/>
          <p:cNvSpPr>
            <a:spLocks noChangeArrowheads="1"/>
          </p:cNvSpPr>
          <p:nvPr/>
        </p:nvSpPr>
        <p:spPr bwMode="auto">
          <a:xfrm>
            <a:off x="1987550" y="6102350"/>
            <a:ext cx="2159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Rectangle 34"/>
          <p:cNvSpPr>
            <a:spLocks noChangeArrowheads="1"/>
          </p:cNvSpPr>
          <p:nvPr/>
        </p:nvSpPr>
        <p:spPr bwMode="auto">
          <a:xfrm>
            <a:off x="1301750" y="610235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Rectangle 35"/>
          <p:cNvSpPr>
            <a:spLocks noChangeArrowheads="1"/>
          </p:cNvSpPr>
          <p:nvPr/>
        </p:nvSpPr>
        <p:spPr bwMode="auto">
          <a:xfrm>
            <a:off x="3206750" y="6102350"/>
            <a:ext cx="2159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3" name="Rectangle 36"/>
          <p:cNvSpPr>
            <a:spLocks noChangeArrowheads="1"/>
          </p:cNvSpPr>
          <p:nvPr/>
        </p:nvSpPr>
        <p:spPr bwMode="auto">
          <a:xfrm>
            <a:off x="2292350" y="450215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4" name="Rectangle 37"/>
          <p:cNvSpPr>
            <a:spLocks noChangeArrowheads="1"/>
          </p:cNvSpPr>
          <p:nvPr/>
        </p:nvSpPr>
        <p:spPr bwMode="auto">
          <a:xfrm>
            <a:off x="4883150" y="450215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5" name="Rectangle 38"/>
          <p:cNvSpPr>
            <a:spLocks noChangeArrowheads="1"/>
          </p:cNvSpPr>
          <p:nvPr/>
        </p:nvSpPr>
        <p:spPr bwMode="auto">
          <a:xfrm>
            <a:off x="3511550" y="4502150"/>
            <a:ext cx="2159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6" name="Rectangle 39"/>
          <p:cNvSpPr>
            <a:spLocks noChangeArrowheads="1"/>
          </p:cNvSpPr>
          <p:nvPr/>
        </p:nvSpPr>
        <p:spPr bwMode="auto">
          <a:xfrm>
            <a:off x="2292350" y="4502150"/>
            <a:ext cx="2159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40"/>
          <p:cNvSpPr>
            <a:spLocks noChangeShapeType="1"/>
          </p:cNvSpPr>
          <p:nvPr/>
        </p:nvSpPr>
        <p:spPr bwMode="auto">
          <a:xfrm>
            <a:off x="228600" y="6248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8" name="Line 41"/>
          <p:cNvSpPr>
            <a:spLocks noChangeShapeType="1"/>
          </p:cNvSpPr>
          <p:nvPr/>
        </p:nvSpPr>
        <p:spPr bwMode="auto">
          <a:xfrm>
            <a:off x="3048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Line 42"/>
          <p:cNvSpPr>
            <a:spLocks noChangeShapeType="1"/>
          </p:cNvSpPr>
          <p:nvPr/>
        </p:nvSpPr>
        <p:spPr bwMode="auto">
          <a:xfrm>
            <a:off x="1905000" y="6629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90" name="Line 43"/>
          <p:cNvSpPr>
            <a:spLocks noChangeShapeType="1"/>
          </p:cNvSpPr>
          <p:nvPr/>
        </p:nvSpPr>
        <p:spPr bwMode="auto">
          <a:xfrm>
            <a:off x="5334000" y="3352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1" name="Rectangle 44"/>
          <p:cNvSpPr>
            <a:spLocks noChangeArrowheads="1"/>
          </p:cNvSpPr>
          <p:nvPr/>
        </p:nvSpPr>
        <p:spPr bwMode="auto">
          <a:xfrm>
            <a:off x="152400" y="1527175"/>
            <a:ext cx="409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812800"/>
            <a:ext cx="5048250" cy="787400"/>
          </a:xfrm>
          <a:noFill/>
        </p:spPr>
        <p:txBody>
          <a:bodyPr/>
          <a:lstStyle/>
          <a:p>
            <a:r>
              <a:rPr lang="en-US" sz="2000" b="1"/>
              <a:t>DIFFERENT CASES OF DEADLOCKS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405313" y="123825"/>
            <a:ext cx="1284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</a:t>
            </a:r>
          </a:p>
          <a:p>
            <a:r>
              <a:rPr lang="en-US" sz="1200"/>
              <a:t>Prof.A. Gordonov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814513" y="1479550"/>
            <a:ext cx="31353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Deadlocks on File Requests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940050" y="41973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49350" y="2978150"/>
            <a:ext cx="673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02150" y="2978150"/>
            <a:ext cx="673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2863850" y="19875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rc 9"/>
          <p:cNvSpPr>
            <a:spLocks/>
          </p:cNvSpPr>
          <p:nvPr/>
        </p:nvSpPr>
        <p:spPr bwMode="auto">
          <a:xfrm>
            <a:off x="1447800" y="2209800"/>
            <a:ext cx="1371600" cy="7620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Arc 10"/>
          <p:cNvSpPr>
            <a:spLocks/>
          </p:cNvSpPr>
          <p:nvPr/>
        </p:nvSpPr>
        <p:spPr bwMode="auto">
          <a:xfrm>
            <a:off x="3429000" y="2211388"/>
            <a:ext cx="1447800" cy="685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Arc 11"/>
          <p:cNvSpPr>
            <a:spLocks/>
          </p:cNvSpPr>
          <p:nvPr/>
        </p:nvSpPr>
        <p:spPr bwMode="auto">
          <a:xfrm>
            <a:off x="3429000" y="3581400"/>
            <a:ext cx="1447800" cy="914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Arc 12"/>
          <p:cNvSpPr>
            <a:spLocks/>
          </p:cNvSpPr>
          <p:nvPr/>
        </p:nvSpPr>
        <p:spPr bwMode="auto">
          <a:xfrm>
            <a:off x="1525588" y="3581400"/>
            <a:ext cx="1371600" cy="9144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281113" y="30797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F2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957513" y="20891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P1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4633913" y="30797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F1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033713" y="42989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P2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4405313" y="4298950"/>
            <a:ext cx="11668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Allocated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747713" y="1936750"/>
            <a:ext cx="11668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Allocated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00113" y="4375150"/>
            <a:ext cx="123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Requested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4329113" y="1936750"/>
            <a:ext cx="123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Requested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890713" y="4984750"/>
            <a:ext cx="2733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Deadlocks in Databases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823913" y="5746750"/>
            <a:ext cx="5848350" cy="222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There are two processes P1 and P2 each of which needs</a:t>
            </a:r>
          </a:p>
          <a:p>
            <a:r>
              <a:rPr lang="en-US" sz="2000"/>
              <a:t> to update two records R1 and R2.  The following </a:t>
            </a:r>
          </a:p>
          <a:p>
            <a:r>
              <a:rPr lang="en-US" sz="2000"/>
              <a:t>sequence leads to a deadlock:</a:t>
            </a:r>
          </a:p>
          <a:p>
            <a:r>
              <a:rPr lang="en-US" sz="2000"/>
              <a:t>1. P1 accesses R1 and locks it.</a:t>
            </a:r>
          </a:p>
          <a:p>
            <a:r>
              <a:rPr lang="en-US" sz="2000"/>
              <a:t>2. P2 accesses R2 and locks it.</a:t>
            </a:r>
          </a:p>
          <a:p>
            <a:r>
              <a:rPr lang="en-US" sz="2000"/>
              <a:t>3. P1 requests R2, which is locked by P2.</a:t>
            </a:r>
          </a:p>
          <a:p>
            <a:r>
              <a:rPr lang="en-US" sz="2000"/>
              <a:t>4. P2 requests R1, which is locked by P1.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366713" y="8108950"/>
            <a:ext cx="4689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What will happen if we do not lock records?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12800"/>
            <a:ext cx="5638800" cy="812800"/>
          </a:xfrm>
          <a:noFill/>
        </p:spPr>
        <p:txBody>
          <a:bodyPr/>
          <a:lstStyle/>
          <a:p>
            <a:r>
              <a:rPr lang="en-US" sz="2400" b="1"/>
              <a:t>DIFFERENT CASES OF DEADLOCK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34000" y="228600"/>
            <a:ext cx="1284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dirty="0"/>
              <a:t>CSC332</a:t>
            </a:r>
          </a:p>
          <a:p>
            <a:r>
              <a:rPr lang="en-US" sz="1200" dirty="0" err="1"/>
              <a:t>Prof.A</a:t>
            </a:r>
            <a:r>
              <a:rPr lang="en-US" sz="1200" dirty="0"/>
              <a:t>. </a:t>
            </a:r>
            <a:r>
              <a:rPr lang="en-US" sz="1200" dirty="0" err="1"/>
              <a:t>Gordonov</a:t>
            </a:r>
            <a:endParaRPr lang="en-US" sz="12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76313" y="1479550"/>
            <a:ext cx="46783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Deadlocks in Dedicated Device Allocation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76313" y="2317750"/>
            <a:ext cx="44069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1. P1 requests tape drive 1 and gets it.</a:t>
            </a:r>
          </a:p>
          <a:p>
            <a:r>
              <a:rPr lang="en-US" sz="2000"/>
              <a:t>2. P2 requests tape drive 2 and gets it.</a:t>
            </a:r>
          </a:p>
          <a:p>
            <a:r>
              <a:rPr lang="en-US" sz="2000"/>
              <a:t>3. P1 requests tape drive 2 but is blocked.</a:t>
            </a:r>
          </a:p>
          <a:p>
            <a:r>
              <a:rPr lang="en-US" sz="2000"/>
              <a:t>4. P2 requests tape drive 1 but is blocked.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900113" y="3765550"/>
            <a:ext cx="458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Deadlocks in Multiple Device Allocation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2901950" y="43497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806950" y="65595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1377950" y="65595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996950" y="4883150"/>
            <a:ext cx="7493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502150" y="4883150"/>
            <a:ext cx="7493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825750" y="7550150"/>
            <a:ext cx="7493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Arc 13"/>
          <p:cNvSpPr>
            <a:spLocks/>
          </p:cNvSpPr>
          <p:nvPr/>
        </p:nvSpPr>
        <p:spPr bwMode="auto">
          <a:xfrm>
            <a:off x="1373188" y="4344988"/>
            <a:ext cx="17526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8"/>
                  <a:pt x="9658" y="11"/>
                  <a:pt x="2158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8"/>
                  <a:pt x="9658" y="11"/>
                  <a:pt x="2158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Arc 14"/>
          <p:cNvSpPr>
            <a:spLocks/>
          </p:cNvSpPr>
          <p:nvPr/>
        </p:nvSpPr>
        <p:spPr bwMode="auto">
          <a:xfrm>
            <a:off x="3352800" y="4344988"/>
            <a:ext cx="15240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Arc 15"/>
          <p:cNvSpPr>
            <a:spLocks/>
          </p:cNvSpPr>
          <p:nvPr/>
        </p:nvSpPr>
        <p:spPr bwMode="auto">
          <a:xfrm>
            <a:off x="5029200" y="5564188"/>
            <a:ext cx="152400" cy="990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Arc 16"/>
          <p:cNvSpPr>
            <a:spLocks/>
          </p:cNvSpPr>
          <p:nvPr/>
        </p:nvSpPr>
        <p:spPr bwMode="auto">
          <a:xfrm>
            <a:off x="3581400" y="7162800"/>
            <a:ext cx="16002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Arc 17"/>
          <p:cNvSpPr>
            <a:spLocks/>
          </p:cNvSpPr>
          <p:nvPr/>
        </p:nvSpPr>
        <p:spPr bwMode="auto">
          <a:xfrm>
            <a:off x="1677988" y="7162800"/>
            <a:ext cx="1143000" cy="6858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Arc 18"/>
          <p:cNvSpPr>
            <a:spLocks/>
          </p:cNvSpPr>
          <p:nvPr/>
        </p:nvSpPr>
        <p:spPr bwMode="auto">
          <a:xfrm>
            <a:off x="1373188" y="5562600"/>
            <a:ext cx="304800" cy="990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033713" y="44513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P1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481513" y="5105400"/>
            <a:ext cx="8143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Printer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862513" y="66611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P2</a:t>
            </a: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1433513" y="67373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P3</a:t>
            </a: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1052513" y="4876800"/>
            <a:ext cx="6667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Tape</a:t>
            </a:r>
          </a:p>
          <a:p>
            <a:r>
              <a:rPr lang="en-US" sz="1600" b="1"/>
              <a:t>Drive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805113" y="7772400"/>
            <a:ext cx="7810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Plotter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633913" y="4222750"/>
            <a:ext cx="1309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Requested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519113" y="7499350"/>
            <a:ext cx="1209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Allocated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243513" y="5822950"/>
            <a:ext cx="1209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Allocated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366713" y="4222750"/>
            <a:ext cx="1209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Allocated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4405313" y="7880350"/>
            <a:ext cx="1309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Requested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61913" y="5975350"/>
            <a:ext cx="1309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Requested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762000"/>
            <a:ext cx="5505450" cy="609600"/>
          </a:xfrm>
          <a:noFill/>
        </p:spPr>
        <p:txBody>
          <a:bodyPr/>
          <a:lstStyle/>
          <a:p>
            <a:r>
              <a:rPr lang="en-US" sz="2400" b="1"/>
              <a:t>DIFFERENT CASES OF DEADLOCK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68950" y="225425"/>
            <a:ext cx="12842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</a:t>
            </a:r>
          </a:p>
          <a:p>
            <a:r>
              <a:rPr lang="en-US" sz="1200"/>
              <a:t>Prof.A. Gordonov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43113" y="1403350"/>
            <a:ext cx="2543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Deadlock in Spooling.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128713" y="26225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P1</a:t>
            </a: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4913" y="36893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P2</a:t>
            </a: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4913" y="5899150"/>
            <a:ext cx="52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PN</a:t>
            </a:r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1281113" y="4451350"/>
            <a:ext cx="24447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.</a:t>
            </a:r>
          </a:p>
          <a:p>
            <a:r>
              <a:rPr lang="en-US" sz="2000" b="1"/>
              <a:t>.</a:t>
            </a:r>
          </a:p>
          <a:p>
            <a:r>
              <a:rPr lang="en-US" sz="2000" b="1"/>
              <a:t>.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2825750" y="2292350"/>
            <a:ext cx="749300" cy="4330700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2881313" y="4162425"/>
            <a:ext cx="72231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/>
              <a:t>OS</a:t>
            </a:r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4121150" y="2368550"/>
            <a:ext cx="1130300" cy="425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4176713" y="4222750"/>
            <a:ext cx="1012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Spooler</a:t>
            </a:r>
          </a:p>
        </p:txBody>
      </p:sp>
      <p:pic>
        <p:nvPicPr>
          <p:cNvPr id="8205" name="Picture 1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057650"/>
            <a:ext cx="993775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206" name="Line 17"/>
          <p:cNvSpPr>
            <a:spLocks noChangeShapeType="1"/>
          </p:cNvSpPr>
          <p:nvPr/>
        </p:nvSpPr>
        <p:spPr bwMode="auto">
          <a:xfrm>
            <a:off x="1905000" y="27432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8"/>
          <p:cNvSpPr>
            <a:spLocks noChangeShapeType="1"/>
          </p:cNvSpPr>
          <p:nvPr/>
        </p:nvSpPr>
        <p:spPr bwMode="auto">
          <a:xfrm>
            <a:off x="3581400" y="3505200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9"/>
          <p:cNvSpPr>
            <a:spLocks noChangeShapeType="1"/>
          </p:cNvSpPr>
          <p:nvPr/>
        </p:nvSpPr>
        <p:spPr bwMode="auto">
          <a:xfrm>
            <a:off x="1905000" y="3886200"/>
            <a:ext cx="1219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20"/>
          <p:cNvSpPr>
            <a:spLocks noChangeShapeType="1"/>
          </p:cNvSpPr>
          <p:nvPr/>
        </p:nvSpPr>
        <p:spPr bwMode="auto">
          <a:xfrm>
            <a:off x="3581400" y="4038600"/>
            <a:ext cx="838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21"/>
          <p:cNvSpPr>
            <a:spLocks noChangeShapeType="1"/>
          </p:cNvSpPr>
          <p:nvPr/>
        </p:nvSpPr>
        <p:spPr bwMode="auto">
          <a:xfrm flipV="1">
            <a:off x="1905000" y="5715000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2"/>
          <p:cNvSpPr>
            <a:spLocks noChangeShapeType="1"/>
          </p:cNvSpPr>
          <p:nvPr/>
        </p:nvSpPr>
        <p:spPr bwMode="auto">
          <a:xfrm flipV="1">
            <a:off x="3505200" y="52578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Rectangle 23"/>
          <p:cNvSpPr>
            <a:spLocks noChangeArrowheads="1"/>
          </p:cNvSpPr>
          <p:nvPr/>
        </p:nvSpPr>
        <p:spPr bwMode="auto">
          <a:xfrm>
            <a:off x="1128713" y="7423150"/>
            <a:ext cx="526732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If all the processes send their first pages to</a:t>
            </a:r>
          </a:p>
          <a:p>
            <a:r>
              <a:rPr lang="en-US" sz="2000" b="1"/>
              <a:t> the printer and the spooler  is full,  we  will get</a:t>
            </a:r>
          </a:p>
          <a:p>
            <a:r>
              <a:rPr lang="en-US" sz="2000" b="1"/>
              <a:t>a deadlock. </a:t>
            </a:r>
          </a:p>
        </p:txBody>
      </p:sp>
      <p:sp>
        <p:nvSpPr>
          <p:cNvPr id="8213" name="Line 24"/>
          <p:cNvSpPr>
            <a:spLocks noChangeShapeType="1"/>
          </p:cNvSpPr>
          <p:nvPr/>
        </p:nvSpPr>
        <p:spPr bwMode="auto">
          <a:xfrm>
            <a:off x="5257800" y="4419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Oval 24"/>
          <p:cNvSpPr>
            <a:spLocks noChangeArrowheads="1"/>
          </p:cNvSpPr>
          <p:nvPr/>
        </p:nvSpPr>
        <p:spPr bwMode="auto">
          <a:xfrm>
            <a:off x="990600" y="2514600"/>
            <a:ext cx="914400" cy="609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Oval 25"/>
          <p:cNvSpPr>
            <a:spLocks noChangeArrowheads="1"/>
          </p:cNvSpPr>
          <p:nvPr/>
        </p:nvSpPr>
        <p:spPr bwMode="auto">
          <a:xfrm>
            <a:off x="990600" y="3581400"/>
            <a:ext cx="914400" cy="609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Oval 26"/>
          <p:cNvSpPr>
            <a:spLocks noChangeArrowheads="1"/>
          </p:cNvSpPr>
          <p:nvPr/>
        </p:nvSpPr>
        <p:spPr bwMode="auto">
          <a:xfrm>
            <a:off x="990600" y="5791200"/>
            <a:ext cx="914400" cy="609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558800"/>
            <a:ext cx="4514850" cy="914400"/>
          </a:xfrm>
          <a:noFill/>
        </p:spPr>
        <p:txBody>
          <a:bodyPr/>
          <a:lstStyle/>
          <a:p>
            <a:r>
              <a:rPr lang="en-US" sz="2400" b="1"/>
              <a:t>Resources with Several Instances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167313" y="200025"/>
            <a:ext cx="1322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</a:t>
            </a:r>
          </a:p>
          <a:p>
            <a:r>
              <a:rPr lang="en-US" sz="1200"/>
              <a:t>Prof. A. Gordonov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454150" y="29781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978150" y="29781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4730750" y="30543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758950" y="1682750"/>
            <a:ext cx="8255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121150" y="1758950"/>
            <a:ext cx="8255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368550" y="4273550"/>
            <a:ext cx="1435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063750" y="1911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4425950" y="1987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2749550" y="4502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3359150" y="4502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1752600" y="2286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133600" y="1981200"/>
            <a:ext cx="914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429000" y="23622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4495800" y="2057400"/>
            <a:ext cx="381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3810000" y="3581400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 flipV="1">
            <a:off x="3276600" y="3505200"/>
            <a:ext cx="228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 flipV="1">
            <a:off x="1828800" y="3505200"/>
            <a:ext cx="914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281113" y="1806575"/>
            <a:ext cx="460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R1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5091113" y="1882775"/>
            <a:ext cx="460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R2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1585913" y="4397375"/>
            <a:ext cx="460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R3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1509713" y="31019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P1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3033713" y="31019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P2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786313" y="31781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P3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4633913" y="4062413"/>
            <a:ext cx="187325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Resource -allocation</a:t>
            </a:r>
          </a:p>
          <a:p>
            <a:r>
              <a:rPr lang="en-US" sz="1400" b="1"/>
              <a:t>graph with a deadlock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996950" y="65595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052513" y="66833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P1</a:t>
            </a:r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4730750" y="53403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773613" y="54641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P2</a:t>
            </a:r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>
            <a:off x="4730750" y="66357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773613" y="67595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P3</a:t>
            </a:r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>
            <a:off x="4730750" y="79311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73613" y="80549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P4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2863850" y="5340350"/>
            <a:ext cx="7493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2863850" y="7397750"/>
            <a:ext cx="7493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3206750" y="6026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3206750" y="7702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Oval 40"/>
          <p:cNvSpPr>
            <a:spLocks noChangeArrowheads="1"/>
          </p:cNvSpPr>
          <p:nvPr/>
        </p:nvSpPr>
        <p:spPr bwMode="auto">
          <a:xfrm>
            <a:off x="3206750" y="8159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Oval 41"/>
          <p:cNvSpPr>
            <a:spLocks noChangeArrowheads="1"/>
          </p:cNvSpPr>
          <p:nvPr/>
        </p:nvSpPr>
        <p:spPr bwMode="auto">
          <a:xfrm>
            <a:off x="3206750" y="5568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 flipH="1" flipV="1">
            <a:off x="1447800" y="69342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 flipV="1">
            <a:off x="1219200" y="5638800"/>
            <a:ext cx="1600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3352800" y="5638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3200400" y="6096000"/>
            <a:ext cx="1524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 flipH="1">
            <a:off x="3657600" y="7086600"/>
            <a:ext cx="1143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3352800" y="8229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3033713" y="6530975"/>
            <a:ext cx="460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R1</a:t>
            </a: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3109913" y="8740775"/>
            <a:ext cx="460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R2</a:t>
            </a: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442913" y="7796213"/>
            <a:ext cx="23717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Resource-allocation graph</a:t>
            </a:r>
          </a:p>
          <a:p>
            <a:r>
              <a:rPr lang="en-US" sz="1400" b="1"/>
              <a:t>with a cycle but no deadlock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89000"/>
            <a:ext cx="5124450" cy="482600"/>
          </a:xfrm>
          <a:noFill/>
        </p:spPr>
        <p:txBody>
          <a:bodyPr/>
          <a:lstStyle/>
          <a:p>
            <a:r>
              <a:rPr lang="en-US" sz="2400" b="1"/>
              <a:t>Strategies for Handling Deadlocks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167313" y="327025"/>
            <a:ext cx="1322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</a:t>
            </a:r>
          </a:p>
          <a:p>
            <a:r>
              <a:rPr lang="en-US" sz="1200"/>
              <a:t>Prof. A. Gordonov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652713" y="2347913"/>
            <a:ext cx="19065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1. Prevention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377950" y="2063750"/>
            <a:ext cx="44069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71513" y="4024313"/>
            <a:ext cx="1450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Mutual</a:t>
            </a:r>
          </a:p>
          <a:p>
            <a:r>
              <a:rPr lang="en-US" b="1"/>
              <a:t>Exclusion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15950" y="3892550"/>
            <a:ext cx="1587500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1371600" y="3124200"/>
            <a:ext cx="2133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09600" y="5257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47713" y="5791200"/>
            <a:ext cx="1023937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Increase</a:t>
            </a:r>
          </a:p>
          <a:p>
            <a:r>
              <a:rPr lang="en-US" sz="1600"/>
              <a:t>number of</a:t>
            </a:r>
          </a:p>
          <a:p>
            <a:r>
              <a:rPr lang="en-US" sz="1600"/>
              <a:t>sharable</a:t>
            </a:r>
          </a:p>
          <a:p>
            <a:r>
              <a:rPr lang="en-US" sz="1600"/>
              <a:t>resources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663950" y="3892550"/>
            <a:ext cx="2882900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24313" y="4329113"/>
            <a:ext cx="1873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Hold &amp; Wait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652713" y="5791200"/>
            <a:ext cx="1243012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Any process </a:t>
            </a:r>
          </a:p>
          <a:p>
            <a:r>
              <a:rPr lang="en-US" sz="1600"/>
              <a:t>must submit</a:t>
            </a:r>
          </a:p>
          <a:p>
            <a:r>
              <a:rPr lang="en-US" sz="1600"/>
              <a:t>all requests</a:t>
            </a:r>
          </a:p>
          <a:p>
            <a:r>
              <a:rPr lang="en-US" sz="1600"/>
              <a:t>in advance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252913" y="5791200"/>
            <a:ext cx="24003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Before request any </a:t>
            </a:r>
          </a:p>
          <a:p>
            <a:r>
              <a:rPr lang="en-US" sz="1600"/>
              <a:t>additional resource process</a:t>
            </a:r>
          </a:p>
          <a:p>
            <a:r>
              <a:rPr lang="en-US" sz="1600"/>
              <a:t>must release all currently </a:t>
            </a:r>
          </a:p>
          <a:p>
            <a:r>
              <a:rPr lang="en-US" sz="1600"/>
              <a:t>allocated  resources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3505200" y="5257800"/>
            <a:ext cx="1447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4876800" y="52578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3429000" y="3124200"/>
            <a:ext cx="1524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186113" y="6843713"/>
            <a:ext cx="2041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Disadvantages: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805113" y="7315200"/>
            <a:ext cx="3700462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100000"/>
              <a:buFontTx/>
              <a:buChar char="•"/>
            </a:pPr>
            <a:r>
              <a:rPr lang="en-US" sz="1600"/>
              <a:t> Low resource utilization;</a:t>
            </a:r>
          </a:p>
          <a:p>
            <a:endParaRPr lang="en-US" sz="1600"/>
          </a:p>
          <a:p>
            <a:pPr>
              <a:buSzPct val="100000"/>
              <a:buFontTx/>
              <a:buChar char="•"/>
            </a:pPr>
            <a:r>
              <a:rPr lang="en-US" sz="1600"/>
              <a:t> Starvation - process can wait indefinitely </a:t>
            </a:r>
          </a:p>
          <a:p>
            <a:r>
              <a:rPr lang="en-US" sz="1600"/>
              <a:t>   for several popular resources.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1890713" y="1479550"/>
            <a:ext cx="3908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( prevention, avoidance, detection)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829300" cy="1524000"/>
          </a:xfrm>
        </p:spPr>
        <p:txBody>
          <a:bodyPr/>
          <a:lstStyle/>
          <a:p>
            <a:r>
              <a:rPr lang="en-US" sz="2000" b="1"/>
              <a:t>The Dining Philosophers’ Table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2438400" y="3505200"/>
            <a:ext cx="1676400" cy="1600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68" name="Picture 4" descr="C:\Program Files\Common Files\Microsoft Shared\Clipart\cagcat50\pe0248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67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C:\Program Files\Common Files\Microsoft Shared\Clipart\cagcat50\pe0248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8862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C:\Program Files\Common Files\Microsoft Shared\Clipart\cagcat50\pe0248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867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C:\Program Files\Common Files\Microsoft Shared\Clipart\cagcat50\pe0248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867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 descr="C:\Program Files\Common Files\Microsoft Shared\Clipart\cagcat50\pe0248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338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9" descr="C:\Program Files\Common Files\Microsoft Shared\Clipart\cagcat50\pe0248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429000" y="5562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rot="2948412">
            <a:off x="2094706" y="5087144"/>
            <a:ext cx="1588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Freeform 14"/>
          <p:cNvSpPr>
            <a:spLocks/>
          </p:cNvSpPr>
          <p:nvPr/>
        </p:nvSpPr>
        <p:spPr bwMode="auto">
          <a:xfrm rot="9675445">
            <a:off x="1924050" y="5105400"/>
            <a:ext cx="558800" cy="444500"/>
          </a:xfrm>
          <a:custGeom>
            <a:avLst/>
            <a:gdLst>
              <a:gd name="T0" fmla="*/ 0 w 352"/>
              <a:gd name="T1" fmla="*/ 2147483647 h 280"/>
              <a:gd name="T2" fmla="*/ 2147483647 w 352"/>
              <a:gd name="T3" fmla="*/ 2147483647 h 280"/>
              <a:gd name="T4" fmla="*/ 2147483647 w 352"/>
              <a:gd name="T5" fmla="*/ 2147483647 h 280"/>
              <a:gd name="T6" fmla="*/ 0 60000 65536"/>
              <a:gd name="T7" fmla="*/ 0 60000 65536"/>
              <a:gd name="T8" fmla="*/ 0 60000 65536"/>
              <a:gd name="T9" fmla="*/ 0 w 352"/>
              <a:gd name="T10" fmla="*/ 0 h 280"/>
              <a:gd name="T11" fmla="*/ 352 w 352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" h="280">
                <a:moveTo>
                  <a:pt x="0" y="40"/>
                </a:moveTo>
                <a:cubicBezTo>
                  <a:pt x="160" y="20"/>
                  <a:pt x="320" y="0"/>
                  <a:pt x="336" y="40"/>
                </a:cubicBezTo>
                <a:cubicBezTo>
                  <a:pt x="352" y="80"/>
                  <a:pt x="136" y="240"/>
                  <a:pt x="96" y="2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3505200" y="5410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Freeform 16"/>
          <p:cNvSpPr>
            <a:spLocks/>
          </p:cNvSpPr>
          <p:nvPr/>
        </p:nvSpPr>
        <p:spPr bwMode="auto">
          <a:xfrm rot="6719778">
            <a:off x="3143250" y="5391150"/>
            <a:ext cx="558800" cy="444500"/>
          </a:xfrm>
          <a:custGeom>
            <a:avLst/>
            <a:gdLst>
              <a:gd name="T0" fmla="*/ 0 w 352"/>
              <a:gd name="T1" fmla="*/ 2147483647 h 280"/>
              <a:gd name="T2" fmla="*/ 2147483647 w 352"/>
              <a:gd name="T3" fmla="*/ 2147483647 h 280"/>
              <a:gd name="T4" fmla="*/ 2147483647 w 352"/>
              <a:gd name="T5" fmla="*/ 2147483647 h 280"/>
              <a:gd name="T6" fmla="*/ 0 60000 65536"/>
              <a:gd name="T7" fmla="*/ 0 60000 65536"/>
              <a:gd name="T8" fmla="*/ 0 60000 65536"/>
              <a:gd name="T9" fmla="*/ 0 w 352"/>
              <a:gd name="T10" fmla="*/ 0 h 280"/>
              <a:gd name="T11" fmla="*/ 352 w 352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" h="280">
                <a:moveTo>
                  <a:pt x="0" y="40"/>
                </a:moveTo>
                <a:cubicBezTo>
                  <a:pt x="160" y="20"/>
                  <a:pt x="320" y="0"/>
                  <a:pt x="336" y="40"/>
                </a:cubicBezTo>
                <a:cubicBezTo>
                  <a:pt x="352" y="80"/>
                  <a:pt x="136" y="240"/>
                  <a:pt x="96" y="2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rot="10800000">
            <a:off x="3352800" y="2489200"/>
            <a:ext cx="1588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Freeform 18"/>
          <p:cNvSpPr>
            <a:spLocks/>
          </p:cNvSpPr>
          <p:nvPr/>
        </p:nvSpPr>
        <p:spPr bwMode="auto">
          <a:xfrm rot="-4080223">
            <a:off x="3143250" y="2927350"/>
            <a:ext cx="558800" cy="444500"/>
          </a:xfrm>
          <a:custGeom>
            <a:avLst/>
            <a:gdLst>
              <a:gd name="T0" fmla="*/ 0 w 352"/>
              <a:gd name="T1" fmla="*/ 2147483647 h 280"/>
              <a:gd name="T2" fmla="*/ 2147483647 w 352"/>
              <a:gd name="T3" fmla="*/ 2147483647 h 280"/>
              <a:gd name="T4" fmla="*/ 2147483647 w 352"/>
              <a:gd name="T5" fmla="*/ 2147483647 h 280"/>
              <a:gd name="T6" fmla="*/ 0 60000 65536"/>
              <a:gd name="T7" fmla="*/ 0 60000 65536"/>
              <a:gd name="T8" fmla="*/ 0 60000 65536"/>
              <a:gd name="T9" fmla="*/ 0 w 352"/>
              <a:gd name="T10" fmla="*/ 0 h 280"/>
              <a:gd name="T11" fmla="*/ 352 w 352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" h="280">
                <a:moveTo>
                  <a:pt x="0" y="40"/>
                </a:moveTo>
                <a:cubicBezTo>
                  <a:pt x="160" y="20"/>
                  <a:pt x="320" y="0"/>
                  <a:pt x="336" y="40"/>
                </a:cubicBezTo>
                <a:cubicBezTo>
                  <a:pt x="352" y="80"/>
                  <a:pt x="136" y="240"/>
                  <a:pt x="96" y="2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 rot="-7893636">
            <a:off x="4609306" y="2858294"/>
            <a:ext cx="1588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Freeform 20"/>
          <p:cNvSpPr>
            <a:spLocks/>
          </p:cNvSpPr>
          <p:nvPr/>
        </p:nvSpPr>
        <p:spPr bwMode="auto">
          <a:xfrm rot="-1172355">
            <a:off x="4222750" y="3232150"/>
            <a:ext cx="558800" cy="444500"/>
          </a:xfrm>
          <a:custGeom>
            <a:avLst/>
            <a:gdLst>
              <a:gd name="T0" fmla="*/ 0 w 352"/>
              <a:gd name="T1" fmla="*/ 2147483647 h 280"/>
              <a:gd name="T2" fmla="*/ 2147483647 w 352"/>
              <a:gd name="T3" fmla="*/ 2147483647 h 280"/>
              <a:gd name="T4" fmla="*/ 2147483647 w 352"/>
              <a:gd name="T5" fmla="*/ 2147483647 h 280"/>
              <a:gd name="T6" fmla="*/ 0 60000 65536"/>
              <a:gd name="T7" fmla="*/ 0 60000 65536"/>
              <a:gd name="T8" fmla="*/ 0 60000 65536"/>
              <a:gd name="T9" fmla="*/ 0 w 352"/>
              <a:gd name="T10" fmla="*/ 0 h 280"/>
              <a:gd name="T11" fmla="*/ 352 w 352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" h="280">
                <a:moveTo>
                  <a:pt x="0" y="40"/>
                </a:moveTo>
                <a:cubicBezTo>
                  <a:pt x="160" y="20"/>
                  <a:pt x="320" y="0"/>
                  <a:pt x="336" y="40"/>
                </a:cubicBezTo>
                <a:cubicBezTo>
                  <a:pt x="352" y="80"/>
                  <a:pt x="136" y="240"/>
                  <a:pt x="96" y="2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21"/>
          <p:cNvSpPr>
            <a:spLocks noChangeShapeType="1"/>
          </p:cNvSpPr>
          <p:nvPr/>
        </p:nvSpPr>
        <p:spPr bwMode="auto">
          <a:xfrm rot="6666931" flipV="1">
            <a:off x="1912937" y="2919413"/>
            <a:ext cx="11113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Freeform 22"/>
          <p:cNvSpPr>
            <a:spLocks/>
          </p:cNvSpPr>
          <p:nvPr/>
        </p:nvSpPr>
        <p:spPr bwMode="auto">
          <a:xfrm rot="-8213254">
            <a:off x="1803400" y="3155950"/>
            <a:ext cx="558800" cy="444500"/>
          </a:xfrm>
          <a:custGeom>
            <a:avLst/>
            <a:gdLst>
              <a:gd name="T0" fmla="*/ 0 w 352"/>
              <a:gd name="T1" fmla="*/ 2147483647 h 280"/>
              <a:gd name="T2" fmla="*/ 2147483647 w 352"/>
              <a:gd name="T3" fmla="*/ 2147483647 h 280"/>
              <a:gd name="T4" fmla="*/ 2147483647 w 352"/>
              <a:gd name="T5" fmla="*/ 2147483647 h 280"/>
              <a:gd name="T6" fmla="*/ 0 60000 65536"/>
              <a:gd name="T7" fmla="*/ 0 60000 65536"/>
              <a:gd name="T8" fmla="*/ 0 60000 65536"/>
              <a:gd name="T9" fmla="*/ 0 w 352"/>
              <a:gd name="T10" fmla="*/ 0 h 280"/>
              <a:gd name="T11" fmla="*/ 352 w 352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" h="280">
                <a:moveTo>
                  <a:pt x="0" y="40"/>
                </a:moveTo>
                <a:cubicBezTo>
                  <a:pt x="160" y="20"/>
                  <a:pt x="320" y="0"/>
                  <a:pt x="336" y="40"/>
                </a:cubicBezTo>
                <a:cubicBezTo>
                  <a:pt x="352" y="80"/>
                  <a:pt x="136" y="240"/>
                  <a:pt x="96" y="2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 rot="-8100000">
            <a:off x="4660900" y="5334000"/>
            <a:ext cx="15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Line 24"/>
          <p:cNvSpPr>
            <a:spLocks noChangeShapeType="1"/>
          </p:cNvSpPr>
          <p:nvPr/>
        </p:nvSpPr>
        <p:spPr bwMode="auto">
          <a:xfrm rot="-3788588">
            <a:off x="4837906" y="4991894"/>
            <a:ext cx="1588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Freeform 25"/>
          <p:cNvSpPr>
            <a:spLocks/>
          </p:cNvSpPr>
          <p:nvPr/>
        </p:nvSpPr>
        <p:spPr bwMode="auto">
          <a:xfrm rot="2936210">
            <a:off x="4375150" y="5162550"/>
            <a:ext cx="558800" cy="444500"/>
          </a:xfrm>
          <a:custGeom>
            <a:avLst/>
            <a:gdLst>
              <a:gd name="T0" fmla="*/ 0 w 352"/>
              <a:gd name="T1" fmla="*/ 2147483647 h 280"/>
              <a:gd name="T2" fmla="*/ 2147483647 w 352"/>
              <a:gd name="T3" fmla="*/ 2147483647 h 280"/>
              <a:gd name="T4" fmla="*/ 2147483647 w 352"/>
              <a:gd name="T5" fmla="*/ 2147483647 h 280"/>
              <a:gd name="T6" fmla="*/ 0 60000 65536"/>
              <a:gd name="T7" fmla="*/ 0 60000 65536"/>
              <a:gd name="T8" fmla="*/ 0 60000 65536"/>
              <a:gd name="T9" fmla="*/ 0 w 352"/>
              <a:gd name="T10" fmla="*/ 0 h 280"/>
              <a:gd name="T11" fmla="*/ 352 w 352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" h="280">
                <a:moveTo>
                  <a:pt x="0" y="40"/>
                </a:moveTo>
                <a:cubicBezTo>
                  <a:pt x="160" y="20"/>
                  <a:pt x="320" y="0"/>
                  <a:pt x="336" y="40"/>
                </a:cubicBezTo>
                <a:cubicBezTo>
                  <a:pt x="352" y="80"/>
                  <a:pt x="136" y="240"/>
                  <a:pt x="96" y="2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19200" y="889000"/>
            <a:ext cx="51244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Strategies for Handling Deadlocks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67313" y="327025"/>
            <a:ext cx="1322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</a:t>
            </a:r>
          </a:p>
          <a:p>
            <a:r>
              <a:rPr lang="en-US" sz="1200"/>
              <a:t>Prof. A. Gordonov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38313" y="1433513"/>
            <a:ext cx="37512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Prevention: No Preemption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38113" y="1936750"/>
            <a:ext cx="65103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The following algorithms may be used to break this condition: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66713" y="2470150"/>
            <a:ext cx="7731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1. Let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1225550" y="3359150"/>
            <a:ext cx="6731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357313" y="353695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P1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063750" y="25209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597150" y="35115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987550" y="4654550"/>
            <a:ext cx="520700" cy="5207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1828800" y="30480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 flipV="1">
            <a:off x="1905000" y="36576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676400" y="3962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119313" y="26225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R1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652713" y="36131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R2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043113" y="4756150"/>
            <a:ext cx="492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R3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262313" y="3689350"/>
            <a:ext cx="3092450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If R3 cannot be allocated,</a:t>
            </a:r>
          </a:p>
          <a:p>
            <a:r>
              <a:rPr lang="en-US" sz="2000"/>
              <a:t>P1 has to release R1 and R2.</a:t>
            </a:r>
          </a:p>
          <a:p>
            <a:r>
              <a:rPr lang="en-US" sz="2000"/>
              <a:t>P1 will continue execution </a:t>
            </a:r>
          </a:p>
          <a:p>
            <a:r>
              <a:rPr lang="en-US" sz="2000"/>
              <a:t>after R1, R2, and R3 will be</a:t>
            </a:r>
          </a:p>
          <a:p>
            <a:r>
              <a:rPr lang="en-US" sz="2000"/>
              <a:t>available. 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519113" y="5975350"/>
            <a:ext cx="836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2. Let 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1911350" y="66167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206750" y="5797550"/>
            <a:ext cx="596900" cy="596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39750" y="6654800"/>
            <a:ext cx="5969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206750" y="7245350"/>
            <a:ext cx="596900" cy="596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5568950" y="6654800"/>
            <a:ext cx="596900" cy="596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4197350" y="6616700"/>
            <a:ext cx="673100" cy="6731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95313" y="67373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R0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3262313" y="5899150"/>
            <a:ext cx="492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R1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262313" y="7346950"/>
            <a:ext cx="492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R2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5700713" y="6813550"/>
            <a:ext cx="492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R3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043113" y="673735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P1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4329113" y="67373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P2</a:t>
            </a: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1143000" y="6934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2286000" y="6019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2286000" y="72390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3810000" y="6096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V="1">
            <a:off x="3810000" y="72390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4876800" y="6934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6172200" y="6934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5624513" y="7439025"/>
            <a:ext cx="100171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Not available</a:t>
            </a: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4329113" y="7362825"/>
            <a:ext cx="8985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WAIT state</a:t>
            </a: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747713" y="7515225"/>
            <a:ext cx="19351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P1  has requested R1 and R2</a:t>
            </a:r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2514600" y="487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290513" y="8108950"/>
            <a:ext cx="6353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P2 has to release R1 and R2 and they will be allocated to P1.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219200" y="889000"/>
            <a:ext cx="51244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Strategies for Handling Deadlocks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167313" y="327025"/>
            <a:ext cx="1322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</a:t>
            </a:r>
          </a:p>
          <a:p>
            <a:r>
              <a:rPr lang="en-US" sz="1200"/>
              <a:t>Prof. A. Gordonov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38313" y="1433513"/>
            <a:ext cx="36147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Prevention: Circular Wait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71513" y="2089150"/>
            <a:ext cx="340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Let us define a function: </a:t>
            </a:r>
            <a:r>
              <a:rPr lang="en-US" sz="2000" b="1"/>
              <a:t> F:  R 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114800" y="2286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557713" y="2089150"/>
            <a:ext cx="555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 N ,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47713" y="2546350"/>
            <a:ext cx="556895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where </a:t>
            </a:r>
            <a:r>
              <a:rPr lang="en-US" sz="2000" b="1"/>
              <a:t>R </a:t>
            </a:r>
            <a:r>
              <a:rPr lang="en-US" sz="2000"/>
              <a:t>is a set of resources and</a:t>
            </a:r>
            <a:r>
              <a:rPr lang="en-US" sz="2000" b="1"/>
              <a:t> N </a:t>
            </a:r>
            <a:r>
              <a:rPr lang="en-US" sz="2000"/>
              <a:t>is a set of integer</a:t>
            </a:r>
          </a:p>
          <a:p>
            <a:r>
              <a:rPr lang="en-US" sz="2000"/>
              <a:t>numbers.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71513" y="3384550"/>
            <a:ext cx="5897562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/>
              <a:t>Any process can request resources only in increasing</a:t>
            </a:r>
          </a:p>
          <a:p>
            <a:r>
              <a:rPr lang="en-US" sz="2000" b="1"/>
              <a:t>order,  </a:t>
            </a:r>
            <a:r>
              <a:rPr lang="en-US" sz="2000"/>
              <a:t>i. e. if  F(Ri) &lt; F(Rj), then Rj must be requested </a:t>
            </a:r>
          </a:p>
          <a:p>
            <a:r>
              <a:rPr lang="en-US" sz="2000"/>
              <a:t>after Ri. This will guarantee that we will never have </a:t>
            </a:r>
          </a:p>
          <a:p>
            <a:r>
              <a:rPr lang="en-US" sz="2000"/>
              <a:t>circular wait.</a:t>
            </a:r>
          </a:p>
          <a:p>
            <a:r>
              <a:rPr lang="en-US" sz="2000"/>
              <a:t>		PROOF ( by contradiction).</a:t>
            </a:r>
          </a:p>
          <a:p>
            <a:r>
              <a:rPr lang="en-US" sz="2000"/>
              <a:t>Assume we have deadlock: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730250" y="64071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68350" y="55689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823913" y="56705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23913" y="658495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P0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1066800" y="609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2101850" y="64071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139950" y="55689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195513" y="56705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R1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195513" y="658495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P1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2438400" y="609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3397250" y="64071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435350" y="55689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490913" y="56705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R2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490913" y="658495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P2</a:t>
            </a: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V="1">
            <a:off x="3733800" y="609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5378450" y="64071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5416550" y="55689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472113" y="56705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Rn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5472113" y="658495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Pn</a:t>
            </a: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5715000" y="609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 flipV="1">
            <a:off x="1295400" y="5867400"/>
            <a:ext cx="838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 flipV="1">
            <a:off x="2667000" y="5791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 flipV="1">
            <a:off x="4724400" y="58674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5" name="Arc 33"/>
          <p:cNvSpPr>
            <a:spLocks/>
          </p:cNvSpPr>
          <p:nvPr/>
        </p:nvSpPr>
        <p:spPr bwMode="auto">
          <a:xfrm>
            <a:off x="5943600" y="5792788"/>
            <a:ext cx="457200" cy="1600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6" name="Arc 34"/>
          <p:cNvSpPr>
            <a:spLocks/>
          </p:cNvSpPr>
          <p:nvPr/>
        </p:nvSpPr>
        <p:spPr bwMode="auto">
          <a:xfrm>
            <a:off x="1220788" y="6934200"/>
            <a:ext cx="5181600" cy="4572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4176713" y="5746750"/>
            <a:ext cx="498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. . .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290513" y="7499350"/>
            <a:ext cx="2008187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F(Rn) &lt; F(R0);</a:t>
            </a:r>
          </a:p>
          <a:p>
            <a:r>
              <a:rPr lang="en-US" sz="2000"/>
              <a:t>F(R0) &lt; F(R1);</a:t>
            </a:r>
          </a:p>
          <a:p>
            <a:r>
              <a:rPr lang="en-US" sz="2000"/>
              <a:t>. . .</a:t>
            </a:r>
          </a:p>
          <a:p>
            <a:r>
              <a:rPr lang="en-US" sz="2000"/>
              <a:t>F(R</a:t>
            </a:r>
            <a:r>
              <a:rPr lang="en-US" sz="1600"/>
              <a:t>(n-1)</a:t>
            </a:r>
            <a:r>
              <a:rPr lang="en-US" sz="2000"/>
              <a:t>) &lt; F(Rn).</a:t>
            </a:r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2438400" y="75438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AutoShape 38"/>
          <p:cNvSpPr>
            <a:spLocks noChangeArrowheads="1"/>
          </p:cNvSpPr>
          <p:nvPr/>
        </p:nvSpPr>
        <p:spPr bwMode="auto">
          <a:xfrm>
            <a:off x="2597150" y="7931150"/>
            <a:ext cx="749300" cy="292100"/>
          </a:xfrm>
          <a:prstGeom prst="rightArrow">
            <a:avLst>
              <a:gd name="adj1" fmla="val 50000"/>
              <a:gd name="adj2" fmla="val 1282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3567113" y="7956550"/>
            <a:ext cx="2128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F(Rn) &lt; F(Rn)  ???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2550" y="812800"/>
            <a:ext cx="4438650" cy="558800"/>
          </a:xfrm>
          <a:noFill/>
        </p:spPr>
        <p:txBody>
          <a:bodyPr/>
          <a:lstStyle/>
          <a:p>
            <a:r>
              <a:rPr lang="en-US" sz="2400" b="1"/>
              <a:t>ORDERING RESOURCES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862513" y="200025"/>
            <a:ext cx="1284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 </a:t>
            </a:r>
          </a:p>
          <a:p>
            <a:r>
              <a:rPr lang="en-US" sz="1200"/>
              <a:t>Prof. A.Gordonov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42913" y="1654175"/>
            <a:ext cx="5861050" cy="6405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Let we have P1, P2 and resources R1= Printer and R2 = Tape.</a:t>
            </a:r>
          </a:p>
          <a:p>
            <a:r>
              <a:rPr lang="en-US" sz="1800"/>
              <a:t>Let 	F(R1) = 1;</a:t>
            </a:r>
          </a:p>
          <a:p>
            <a:r>
              <a:rPr lang="en-US" sz="1800"/>
              <a:t>	F(R2) = 5.</a:t>
            </a:r>
          </a:p>
          <a:p>
            <a:endParaRPr lang="en-US" sz="1800"/>
          </a:p>
          <a:p>
            <a:r>
              <a:rPr lang="en-US" sz="1800"/>
              <a:t>1. Without ordering resources we may have:</a:t>
            </a:r>
          </a:p>
          <a:p>
            <a:endParaRPr lang="en-US" sz="1800"/>
          </a:p>
          <a:p>
            <a:r>
              <a:rPr lang="en-US" sz="1800"/>
              <a:t>	P1			P2</a:t>
            </a:r>
          </a:p>
          <a:p>
            <a:r>
              <a:rPr lang="en-US" sz="1800"/>
              <a:t>      ____________		   _____________</a:t>
            </a:r>
          </a:p>
          <a:p>
            <a:r>
              <a:rPr lang="en-US" sz="1800"/>
              <a:t>     REQUEST(Printer)	  REQUEST(Tape)	</a:t>
            </a:r>
          </a:p>
          <a:p>
            <a:r>
              <a:rPr lang="en-US" sz="1800"/>
              <a:t>     REQUEST(Tape)	  REQUEST(Printer)</a:t>
            </a:r>
          </a:p>
          <a:p>
            <a:r>
              <a:rPr lang="en-US" sz="1800"/>
              <a:t>             . . .		            . . .</a:t>
            </a:r>
          </a:p>
          <a:p>
            <a:r>
              <a:rPr lang="en-US" sz="1800"/>
              <a:t>		DEADLOCK</a:t>
            </a:r>
          </a:p>
          <a:p>
            <a:endParaRPr lang="en-US" sz="1800"/>
          </a:p>
          <a:p>
            <a:r>
              <a:rPr lang="en-US" sz="1800"/>
              <a:t>2. With ordering:</a:t>
            </a:r>
          </a:p>
          <a:p>
            <a:endParaRPr lang="en-US" sz="1800"/>
          </a:p>
          <a:p>
            <a:r>
              <a:rPr lang="en-US" sz="1800"/>
              <a:t>	P1- running		P2- waiting</a:t>
            </a:r>
          </a:p>
          <a:p>
            <a:r>
              <a:rPr lang="en-US" sz="1800"/>
              <a:t>      ____________		   _____________</a:t>
            </a:r>
          </a:p>
          <a:p>
            <a:r>
              <a:rPr lang="en-US" sz="1800"/>
              <a:t>     REQUEST(Printer)	  REQUEST(Printer)	</a:t>
            </a:r>
          </a:p>
          <a:p>
            <a:r>
              <a:rPr lang="en-US" sz="1800"/>
              <a:t>     REQUEST(Tape)	  REQUEST(Tape)</a:t>
            </a:r>
          </a:p>
          <a:p>
            <a:r>
              <a:rPr lang="en-US" sz="1800"/>
              <a:t>            . . .</a:t>
            </a:r>
          </a:p>
          <a:p>
            <a:r>
              <a:rPr lang="en-US" sz="1800"/>
              <a:t>     RELEASE(Printer)</a:t>
            </a:r>
          </a:p>
          <a:p>
            <a:r>
              <a:rPr lang="en-US" sz="1800"/>
              <a:t>     RELEASE(Tape) </a:t>
            </a:r>
          </a:p>
          <a:p>
            <a:r>
              <a:rPr lang="en-US" sz="1800"/>
              <a:t>            . . 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736600"/>
            <a:ext cx="4591050" cy="711200"/>
          </a:xfrm>
          <a:noFill/>
        </p:spPr>
        <p:txBody>
          <a:bodyPr/>
          <a:lstStyle/>
          <a:p>
            <a:r>
              <a:rPr lang="en-US" sz="2400" b="1"/>
              <a:t>DEADLOCK DETECTION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862513" y="200025"/>
            <a:ext cx="1284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 </a:t>
            </a:r>
          </a:p>
          <a:p>
            <a:r>
              <a:rPr lang="en-US" sz="1200"/>
              <a:t>Prof. A.Gordonov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5313" y="1555750"/>
            <a:ext cx="6365875" cy="709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100000"/>
              <a:buFontTx/>
              <a:buChar char="•"/>
            </a:pPr>
            <a:r>
              <a:rPr lang="en-US" sz="2000"/>
              <a:t> Implemention in the OS any algorithm for detecting cycles </a:t>
            </a:r>
          </a:p>
          <a:p>
            <a:r>
              <a:rPr lang="en-US" sz="2000"/>
              <a:t>in directed graphs. </a:t>
            </a:r>
          </a:p>
          <a:p>
            <a:pPr>
              <a:buSzPct val="100000"/>
              <a:buFontTx/>
              <a:buChar char="•"/>
            </a:pPr>
            <a:r>
              <a:rPr lang="en-US" sz="2000"/>
              <a:t> Start this algorithm periodically or after any resource </a:t>
            </a:r>
          </a:p>
          <a:p>
            <a:r>
              <a:rPr lang="en-US" sz="2000"/>
              <a:t>request.</a:t>
            </a:r>
          </a:p>
          <a:p>
            <a:endParaRPr lang="en-US" sz="2000"/>
          </a:p>
          <a:p>
            <a:r>
              <a:rPr lang="en-US" sz="2000"/>
              <a:t>		</a:t>
            </a:r>
            <a:r>
              <a:rPr lang="en-US" sz="2000" b="1"/>
              <a:t>RECOVERY.</a:t>
            </a:r>
          </a:p>
          <a:p>
            <a:r>
              <a:rPr lang="en-US" sz="2000"/>
              <a:t>	If deadlock has been detected one of the following</a:t>
            </a:r>
          </a:p>
          <a:p>
            <a:r>
              <a:rPr lang="en-US" sz="2000"/>
              <a:t> strategies may  be used for recovery:</a:t>
            </a:r>
          </a:p>
          <a:p>
            <a:r>
              <a:rPr lang="en-US" sz="2000" b="1"/>
              <a:t>1. </a:t>
            </a:r>
            <a:r>
              <a:rPr lang="en-US" sz="2000"/>
              <a:t>Abort all deadlocked processes;</a:t>
            </a:r>
          </a:p>
          <a:p>
            <a:r>
              <a:rPr lang="en-US" sz="2000" b="1"/>
              <a:t>2. </a:t>
            </a:r>
            <a:r>
              <a:rPr lang="en-US" sz="2000"/>
              <a:t>Restart all processes;</a:t>
            </a:r>
          </a:p>
          <a:p>
            <a:r>
              <a:rPr lang="en-US" sz="2000" b="1"/>
              <a:t>3. </a:t>
            </a:r>
            <a:r>
              <a:rPr lang="en-US" sz="2000"/>
              <a:t>Abort one deadlocked process at a time until deadlock </a:t>
            </a:r>
          </a:p>
          <a:p>
            <a:r>
              <a:rPr lang="en-US" sz="2000"/>
              <a:t>no longer exists.</a:t>
            </a:r>
          </a:p>
          <a:p>
            <a:r>
              <a:rPr lang="en-US" sz="2000" b="1"/>
              <a:t>4. </a:t>
            </a:r>
            <a:r>
              <a:rPr lang="en-US" sz="2000"/>
              <a:t>Successively preempt resources until deadlock no longer </a:t>
            </a:r>
          </a:p>
          <a:p>
            <a:r>
              <a:rPr lang="en-US" sz="2000"/>
              <a:t>exists.</a:t>
            </a:r>
          </a:p>
          <a:p>
            <a:endParaRPr lang="en-US" sz="2000"/>
          </a:p>
          <a:p>
            <a:r>
              <a:rPr lang="en-US" sz="2000"/>
              <a:t>	To choose deadlocked process for abortion one</a:t>
            </a:r>
          </a:p>
          <a:p>
            <a:r>
              <a:rPr lang="en-US" sz="2000"/>
              <a:t> of the following criteria may be used:</a:t>
            </a:r>
          </a:p>
          <a:p>
            <a:endParaRPr lang="en-US" sz="2000"/>
          </a:p>
          <a:p>
            <a:pPr>
              <a:buSzPct val="100000"/>
              <a:buFontTx/>
              <a:buChar char="•"/>
            </a:pPr>
            <a:r>
              <a:rPr lang="en-US" sz="2000"/>
              <a:t>Least amount of processor time consumed so far;</a:t>
            </a:r>
          </a:p>
          <a:p>
            <a:pPr>
              <a:buSzPct val="100000"/>
              <a:buFontTx/>
              <a:buChar char="•"/>
            </a:pPr>
            <a:r>
              <a:rPr lang="en-US" sz="2000"/>
              <a:t>Least number of lines of output produced so far:</a:t>
            </a:r>
          </a:p>
          <a:p>
            <a:pPr>
              <a:buSzPct val="100000"/>
              <a:buFontTx/>
              <a:buChar char="•"/>
            </a:pPr>
            <a:r>
              <a:rPr lang="en-US" sz="2000"/>
              <a:t>Most estimated time remaining;</a:t>
            </a:r>
          </a:p>
          <a:p>
            <a:pPr>
              <a:buSzPct val="100000"/>
              <a:buFontTx/>
              <a:buChar char="•"/>
            </a:pPr>
            <a:r>
              <a:rPr lang="en-US" sz="2000"/>
              <a:t>Least total resources allocated so far;</a:t>
            </a:r>
          </a:p>
          <a:p>
            <a:pPr>
              <a:buSzPct val="100000"/>
              <a:buFontTx/>
              <a:buChar char="•"/>
            </a:pPr>
            <a:r>
              <a:rPr lang="en-US" sz="2000"/>
              <a:t>Lowest priority.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319713" y="123825"/>
            <a:ext cx="1322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 </a:t>
            </a:r>
          </a:p>
          <a:p>
            <a:r>
              <a:rPr lang="en-US" sz="1200"/>
              <a:t>Prof. A. Gordonov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71713" y="900113"/>
            <a:ext cx="2787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Deadlock  Modeling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920750" y="17589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20750" y="3359150"/>
            <a:ext cx="673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1219200" y="2362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052513" y="186055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A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052513" y="346075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13543" y="4146550"/>
            <a:ext cx="2238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Holding a resource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016250" y="70167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4349750" y="3435350"/>
            <a:ext cx="673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648200" y="2438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481513" y="1936750"/>
            <a:ext cx="350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B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557713" y="3536950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S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3490913" y="4146550"/>
            <a:ext cx="2578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Requesting a resource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1225550" y="5797550"/>
            <a:ext cx="673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4578350" y="5797550"/>
            <a:ext cx="673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4349750" y="18351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2940050" y="48069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Arc 20"/>
          <p:cNvSpPr>
            <a:spLocks/>
          </p:cNvSpPr>
          <p:nvPr/>
        </p:nvSpPr>
        <p:spPr bwMode="auto">
          <a:xfrm>
            <a:off x="1525588" y="5030788"/>
            <a:ext cx="1371600" cy="7620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" name="Arc 21"/>
          <p:cNvSpPr>
            <a:spLocks/>
          </p:cNvSpPr>
          <p:nvPr/>
        </p:nvSpPr>
        <p:spPr bwMode="auto">
          <a:xfrm>
            <a:off x="3505200" y="5030788"/>
            <a:ext cx="1447800" cy="685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" name="Arc 22"/>
          <p:cNvSpPr>
            <a:spLocks/>
          </p:cNvSpPr>
          <p:nvPr/>
        </p:nvSpPr>
        <p:spPr bwMode="auto">
          <a:xfrm>
            <a:off x="3505200" y="6400800"/>
            <a:ext cx="1447800" cy="914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5" name="Arc 23"/>
          <p:cNvSpPr>
            <a:spLocks/>
          </p:cNvSpPr>
          <p:nvPr/>
        </p:nvSpPr>
        <p:spPr bwMode="auto">
          <a:xfrm>
            <a:off x="1601788" y="6400800"/>
            <a:ext cx="1371600" cy="9144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357313" y="5899150"/>
            <a:ext cx="350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3109913" y="490855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710113" y="589915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U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3109913" y="711835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C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2881313" y="7880350"/>
            <a:ext cx="1196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Deadlock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609600"/>
            <a:ext cx="3886200" cy="812800"/>
          </a:xfrm>
          <a:noFill/>
        </p:spPr>
        <p:txBody>
          <a:bodyPr/>
          <a:lstStyle/>
          <a:p>
            <a:r>
              <a:rPr lang="en-US" sz="2400" b="1"/>
              <a:t>Deadlock  Avoidance</a:t>
            </a:r>
            <a:br>
              <a:rPr lang="en-US" sz="2400" b="1"/>
            </a:br>
            <a:r>
              <a:rPr lang="en-US" sz="1800" b="1"/>
              <a:t>Banker’s   Algorithm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95913" y="123825"/>
            <a:ext cx="1322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 332</a:t>
            </a:r>
          </a:p>
          <a:p>
            <a:r>
              <a:rPr lang="en-US" sz="1200"/>
              <a:t>Prof. A. Gordonov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42913" y="1349375"/>
            <a:ext cx="5641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Avoidance algorithms require additional information about </a:t>
            </a:r>
          </a:p>
          <a:p>
            <a:r>
              <a:rPr lang="en-US" sz="1800"/>
              <a:t>the maximum number of resources of each type .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47713" y="1966913"/>
            <a:ext cx="6038850" cy="1063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We  will say that  a system is in the </a:t>
            </a:r>
            <a:r>
              <a:rPr lang="en-US" b="1">
                <a:solidFill>
                  <a:schemeClr val="hlink"/>
                </a:solidFill>
              </a:rPr>
              <a:t>safe</a:t>
            </a:r>
            <a:r>
              <a:rPr lang="en-US" b="1"/>
              <a:t> </a:t>
            </a:r>
            <a:r>
              <a:rPr lang="en-US" sz="2000" b="1"/>
              <a:t>state if it can </a:t>
            </a:r>
          </a:p>
          <a:p>
            <a:r>
              <a:rPr lang="en-US" sz="2000" b="1"/>
              <a:t>allocate resources to each  process in some order and </a:t>
            </a:r>
          </a:p>
          <a:p>
            <a:r>
              <a:rPr lang="en-US" sz="2000" b="1"/>
              <a:t>still avoid a deadlock.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234950" y="2216150"/>
            <a:ext cx="520700" cy="596900"/>
          </a:xfrm>
          <a:prstGeom prst="rightArrow">
            <a:avLst>
              <a:gd name="adj1" fmla="val 75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9601" y="2949575"/>
            <a:ext cx="6719888" cy="588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800" dirty="0"/>
              <a:t>Let: n - the number of  processes, m - the number of resource types.	</a:t>
            </a:r>
          </a:p>
          <a:p>
            <a:r>
              <a:rPr lang="en-US" sz="1800" b="1" dirty="0"/>
              <a:t>AV </a:t>
            </a:r>
            <a:r>
              <a:rPr lang="en-US" sz="1800" dirty="0"/>
              <a:t>- vector of length  </a:t>
            </a:r>
            <a:r>
              <a:rPr lang="en-US" sz="1800" i="1" dirty="0"/>
              <a:t>m. </a:t>
            </a:r>
            <a:r>
              <a:rPr lang="en-US" sz="1800" dirty="0"/>
              <a:t>AV[j] =K means that </a:t>
            </a:r>
          </a:p>
          <a:p>
            <a:r>
              <a:rPr lang="en-US" sz="1800" dirty="0"/>
              <a:t> there are k instances of resource type j </a:t>
            </a:r>
            <a:r>
              <a:rPr lang="en-US" sz="1800" b="1" u="sng" dirty="0"/>
              <a:t>available</a:t>
            </a:r>
            <a:r>
              <a:rPr lang="en-US" sz="1800" dirty="0"/>
              <a:t>.</a:t>
            </a:r>
          </a:p>
          <a:p>
            <a:r>
              <a:rPr lang="en-US" sz="1800" dirty="0"/>
              <a:t>	</a:t>
            </a:r>
            <a:r>
              <a:rPr lang="en-US" sz="1800" b="1" dirty="0"/>
              <a:t>M-</a:t>
            </a:r>
            <a:r>
              <a:rPr lang="en-US" sz="1800" dirty="0"/>
              <a:t> matrix </a:t>
            </a:r>
            <a:r>
              <a:rPr lang="en-US" sz="1800" i="1" dirty="0"/>
              <a:t>n</a:t>
            </a:r>
            <a:r>
              <a:rPr lang="en-US" sz="1800" dirty="0"/>
              <a:t> x </a:t>
            </a:r>
            <a:r>
              <a:rPr lang="en-US" sz="1800" i="1" dirty="0"/>
              <a:t>m .  </a:t>
            </a:r>
            <a:r>
              <a:rPr lang="en-US" sz="1800" dirty="0"/>
              <a:t>If M[</a:t>
            </a:r>
            <a:r>
              <a:rPr lang="en-US" sz="1800" dirty="0" err="1"/>
              <a:t>i,j</a:t>
            </a:r>
            <a:r>
              <a:rPr lang="en-US" sz="1800" dirty="0"/>
              <a:t>} =k, then  Pi may request</a:t>
            </a:r>
          </a:p>
          <a:p>
            <a:r>
              <a:rPr lang="en-US" sz="1800" dirty="0"/>
              <a:t> </a:t>
            </a:r>
            <a:r>
              <a:rPr lang="en-US" sz="1800" b="1" u="sng" dirty="0"/>
              <a:t>Max</a:t>
            </a:r>
            <a:r>
              <a:rPr lang="en-US" sz="1800" u="sng" dirty="0"/>
              <a:t> </a:t>
            </a:r>
            <a:r>
              <a:rPr lang="en-US" sz="1800" dirty="0"/>
              <a:t> k resources of type j.</a:t>
            </a:r>
          </a:p>
          <a:p>
            <a:r>
              <a:rPr lang="en-US" sz="1800" dirty="0"/>
              <a:t>	</a:t>
            </a:r>
            <a:r>
              <a:rPr lang="en-US" sz="1800" b="1" dirty="0"/>
              <a:t>AL </a:t>
            </a:r>
            <a:r>
              <a:rPr lang="en-US" sz="1800" dirty="0"/>
              <a:t>is an </a:t>
            </a:r>
            <a:r>
              <a:rPr lang="en-US" sz="1800" i="1" dirty="0"/>
              <a:t>n </a:t>
            </a:r>
            <a:r>
              <a:rPr lang="en-US" sz="1800" dirty="0"/>
              <a:t>x </a:t>
            </a:r>
            <a:r>
              <a:rPr lang="en-US" sz="1800" i="1" dirty="0"/>
              <a:t>m </a:t>
            </a:r>
            <a:r>
              <a:rPr lang="en-US" sz="1800" dirty="0"/>
              <a:t>matrix.  If AL[</a:t>
            </a:r>
            <a:r>
              <a:rPr lang="en-US" sz="1800" dirty="0" err="1"/>
              <a:t>i,j</a:t>
            </a:r>
            <a:r>
              <a:rPr lang="en-US" sz="1800" dirty="0"/>
              <a:t>] =k, then Pi is </a:t>
            </a:r>
          </a:p>
          <a:p>
            <a:r>
              <a:rPr lang="en-US" sz="1800" b="1" u="sng" dirty="0"/>
              <a:t>currently allocated</a:t>
            </a:r>
            <a:r>
              <a:rPr lang="en-US" sz="1800" b="1" dirty="0"/>
              <a:t> </a:t>
            </a:r>
            <a:r>
              <a:rPr lang="en-US" sz="1800" dirty="0"/>
              <a:t>K instances of resource type j. AL[</a:t>
            </a:r>
            <a:r>
              <a:rPr lang="en-US" sz="1800" dirty="0" err="1"/>
              <a:t>i</a:t>
            </a:r>
            <a:r>
              <a:rPr lang="en-US" sz="1800" dirty="0"/>
              <a:t>] - all the </a:t>
            </a:r>
          </a:p>
          <a:p>
            <a:r>
              <a:rPr lang="en-US" sz="1800" dirty="0"/>
              <a:t>resources of all the types allocated for Pi.</a:t>
            </a:r>
          </a:p>
          <a:p>
            <a:r>
              <a:rPr lang="en-US" sz="1800" dirty="0"/>
              <a:t>	</a:t>
            </a:r>
            <a:r>
              <a:rPr lang="en-US" sz="1800" b="1" dirty="0"/>
              <a:t>N</a:t>
            </a:r>
            <a:r>
              <a:rPr lang="en-US" sz="1800" dirty="0"/>
              <a:t> is an  </a:t>
            </a:r>
            <a:r>
              <a:rPr lang="en-US" sz="1800" i="1" dirty="0"/>
              <a:t>n </a:t>
            </a:r>
            <a:r>
              <a:rPr lang="en-US" sz="1800" dirty="0"/>
              <a:t>x </a:t>
            </a:r>
            <a:r>
              <a:rPr lang="en-US" sz="1800" i="1" dirty="0"/>
              <a:t>m  </a:t>
            </a:r>
            <a:r>
              <a:rPr lang="en-US" sz="1800" dirty="0"/>
              <a:t>matrix. - </a:t>
            </a:r>
            <a:r>
              <a:rPr lang="en-US" sz="1800" b="1" dirty="0"/>
              <a:t>remaining resource need </a:t>
            </a:r>
          </a:p>
          <a:p>
            <a:r>
              <a:rPr lang="en-US" sz="1800" dirty="0"/>
              <a:t>of each process. If N[</a:t>
            </a:r>
            <a:r>
              <a:rPr lang="en-US" sz="1800" dirty="0" err="1"/>
              <a:t>i,j</a:t>
            </a:r>
            <a:r>
              <a:rPr lang="en-US" sz="1800" dirty="0"/>
              <a:t>] = k, then Pi may </a:t>
            </a:r>
            <a:r>
              <a:rPr lang="en-US" sz="1800" u="sng" dirty="0"/>
              <a:t>need</a:t>
            </a:r>
            <a:r>
              <a:rPr lang="en-US" sz="1800" dirty="0"/>
              <a:t> k more instances</a:t>
            </a:r>
          </a:p>
          <a:p>
            <a:r>
              <a:rPr lang="en-US" sz="1800" dirty="0"/>
              <a:t>of resource type j. N[</a:t>
            </a:r>
            <a:r>
              <a:rPr lang="en-US" sz="1800" dirty="0" err="1"/>
              <a:t>i</a:t>
            </a:r>
            <a:r>
              <a:rPr lang="en-US" sz="1800" dirty="0"/>
              <a:t>] -vector. ( All the needs of Pi)</a:t>
            </a:r>
          </a:p>
          <a:p>
            <a:r>
              <a:rPr lang="en-US" sz="1800" b="1" dirty="0"/>
              <a:t>N[</a:t>
            </a:r>
            <a:r>
              <a:rPr lang="en-US" sz="1800" b="1" dirty="0" err="1"/>
              <a:t>i,j</a:t>
            </a:r>
            <a:r>
              <a:rPr lang="en-US" sz="1800" b="1" dirty="0"/>
              <a:t>]= M[</a:t>
            </a:r>
            <a:r>
              <a:rPr lang="en-US" sz="1800" b="1" dirty="0" err="1"/>
              <a:t>i,j</a:t>
            </a:r>
            <a:r>
              <a:rPr lang="en-US" sz="1800" b="1" dirty="0"/>
              <a:t>]- AL[</a:t>
            </a:r>
            <a:r>
              <a:rPr lang="en-US" sz="1800" b="1" dirty="0" err="1"/>
              <a:t>i,j</a:t>
            </a:r>
            <a:r>
              <a:rPr lang="en-US" sz="1800" b="1" dirty="0"/>
              <a:t>]</a:t>
            </a:r>
          </a:p>
          <a:p>
            <a:r>
              <a:rPr lang="en-US" sz="1800" b="1" dirty="0"/>
              <a:t>	 </a:t>
            </a:r>
            <a:r>
              <a:rPr lang="en-US" sz="1800" b="1" dirty="0" err="1"/>
              <a:t>Ri</a:t>
            </a:r>
            <a:r>
              <a:rPr lang="en-US" sz="1800" b="1" dirty="0"/>
              <a:t> is a request vector</a:t>
            </a:r>
            <a:r>
              <a:rPr lang="en-US" sz="1800" dirty="0"/>
              <a:t>. If </a:t>
            </a:r>
            <a:r>
              <a:rPr lang="en-US" sz="1800" dirty="0" err="1"/>
              <a:t>Ri</a:t>
            </a:r>
            <a:r>
              <a:rPr lang="en-US" sz="1800" dirty="0"/>
              <a:t>[j]=k, then Pi wants </a:t>
            </a:r>
          </a:p>
          <a:p>
            <a:r>
              <a:rPr lang="en-US" sz="1800" dirty="0"/>
              <a:t>k instances of resource type j.</a:t>
            </a:r>
          </a:p>
          <a:p>
            <a:r>
              <a:rPr lang="en-US" sz="1800" dirty="0"/>
              <a:t>		</a:t>
            </a:r>
            <a:r>
              <a:rPr lang="en-US" sz="1800" b="1" u="sng" dirty="0">
                <a:solidFill>
                  <a:schemeClr val="hlink"/>
                </a:solidFill>
              </a:rPr>
              <a:t>ALGORITHM:</a:t>
            </a:r>
          </a:p>
          <a:p>
            <a:r>
              <a:rPr lang="en-US" sz="1800" dirty="0"/>
              <a:t>1. If </a:t>
            </a:r>
            <a:r>
              <a:rPr lang="en-US" sz="1800" dirty="0" err="1"/>
              <a:t>Ri</a:t>
            </a:r>
            <a:r>
              <a:rPr lang="en-US" sz="1800" dirty="0"/>
              <a:t> &lt;= Ni, go to 2. Otherwise- ERROR.</a:t>
            </a:r>
          </a:p>
          <a:p>
            <a:r>
              <a:rPr lang="en-US" sz="1800" dirty="0"/>
              <a:t>2. </a:t>
            </a:r>
            <a:r>
              <a:rPr lang="en-US" sz="1800" dirty="0" err="1"/>
              <a:t>Ri</a:t>
            </a:r>
            <a:r>
              <a:rPr lang="en-US" sz="1800" dirty="0"/>
              <a:t>&lt;= AV, go to 3. Otherwise Pi must wait.</a:t>
            </a:r>
          </a:p>
          <a:p>
            <a:r>
              <a:rPr lang="en-US" sz="1800" dirty="0"/>
              <a:t>3. AV:= AV-</a:t>
            </a:r>
            <a:r>
              <a:rPr lang="en-US" sz="1800" dirty="0" err="1"/>
              <a:t>Ri</a:t>
            </a:r>
            <a:r>
              <a:rPr lang="en-US" sz="1800" dirty="0"/>
              <a:t>;  AL:= </a:t>
            </a:r>
            <a:r>
              <a:rPr lang="en-US" sz="1800" dirty="0" err="1"/>
              <a:t>AL+Ri</a:t>
            </a:r>
            <a:r>
              <a:rPr lang="en-US" sz="1800" dirty="0"/>
              <a:t>;  Ni:=Ni-</a:t>
            </a:r>
            <a:r>
              <a:rPr lang="en-US" sz="1800" dirty="0" err="1"/>
              <a:t>Ri</a:t>
            </a:r>
            <a:r>
              <a:rPr lang="en-US" sz="1800" dirty="0"/>
              <a:t>;</a:t>
            </a:r>
          </a:p>
          <a:p>
            <a:r>
              <a:rPr lang="en-US" sz="1800" dirty="0"/>
              <a:t>If the resulting resource-allocation state is </a:t>
            </a:r>
            <a:r>
              <a:rPr lang="en-US" sz="2000" b="1" dirty="0"/>
              <a:t>safe</a:t>
            </a:r>
            <a:r>
              <a:rPr lang="en-US" sz="1800" dirty="0"/>
              <a:t>, </a:t>
            </a:r>
          </a:p>
          <a:p>
            <a:r>
              <a:rPr lang="en-US" sz="1800" dirty="0"/>
              <a:t>the transactions completed and process Pi is allocated </a:t>
            </a:r>
          </a:p>
          <a:p>
            <a:r>
              <a:rPr lang="en-US" sz="1800" dirty="0"/>
              <a:t>its resources.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609600"/>
            <a:ext cx="3886200" cy="812800"/>
          </a:xfrm>
          <a:noFill/>
        </p:spPr>
        <p:txBody>
          <a:bodyPr/>
          <a:lstStyle/>
          <a:p>
            <a:r>
              <a:rPr lang="en-US" sz="2400" b="1"/>
              <a:t>Deadlock  Avoidance</a:t>
            </a:r>
            <a:br>
              <a:rPr lang="en-US" sz="2400" b="1"/>
            </a:br>
            <a:r>
              <a:rPr lang="en-US" sz="1800" b="1"/>
              <a:t>Safety Algorithm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395913" y="123825"/>
            <a:ext cx="1322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 332</a:t>
            </a:r>
          </a:p>
          <a:p>
            <a:r>
              <a:rPr lang="en-US" sz="1200"/>
              <a:t>Prof. A. Gordonov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42913" y="2241550"/>
            <a:ext cx="6581931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/>
              <a:t>n - the number of  processes, m - the number of resource types</a:t>
            </a:r>
          </a:p>
          <a:p>
            <a:endParaRPr lang="en-US" sz="2000" dirty="0"/>
          </a:p>
          <a:p>
            <a:r>
              <a:rPr lang="en-US" sz="2000" dirty="0"/>
              <a:t>1. </a:t>
            </a:r>
            <a:r>
              <a:rPr lang="en-US" sz="2000" b="1" dirty="0"/>
              <a:t>Let W - vector of length m and F - vector of length n;</a:t>
            </a:r>
          </a:p>
          <a:p>
            <a:r>
              <a:rPr lang="en-US" sz="2000" b="1" dirty="0"/>
              <a:t>	W:= AV;   F:= FALSE; for all </a:t>
            </a:r>
            <a:r>
              <a:rPr lang="en-US" sz="2000" b="1" dirty="0" err="1"/>
              <a:t>i</a:t>
            </a:r>
            <a:r>
              <a:rPr lang="en-US" sz="2000" b="1" dirty="0"/>
              <a:t>=1,2,3,... .</a:t>
            </a:r>
          </a:p>
          <a:p>
            <a:endParaRPr lang="en-US" sz="2000" b="1" dirty="0"/>
          </a:p>
          <a:p>
            <a:r>
              <a:rPr lang="en-US" sz="2000" b="1" dirty="0"/>
              <a:t>2. Find an </a:t>
            </a:r>
            <a:r>
              <a:rPr lang="en-US" sz="2000" b="1" dirty="0" err="1"/>
              <a:t>i</a:t>
            </a:r>
            <a:r>
              <a:rPr lang="en-US" sz="2000" b="1" dirty="0"/>
              <a:t> such that both</a:t>
            </a:r>
          </a:p>
          <a:p>
            <a:r>
              <a:rPr lang="en-US" sz="2000" b="1" dirty="0"/>
              <a:t>	a. F[</a:t>
            </a:r>
            <a:r>
              <a:rPr lang="en-US" sz="2000" b="1" dirty="0" err="1"/>
              <a:t>i</a:t>
            </a:r>
            <a:r>
              <a:rPr lang="en-US" sz="2000" b="1" dirty="0"/>
              <a:t>] = FALSE;</a:t>
            </a:r>
          </a:p>
          <a:p>
            <a:r>
              <a:rPr lang="en-US" sz="2000" b="1" dirty="0"/>
              <a:t>	b. N &lt;= W.</a:t>
            </a:r>
          </a:p>
          <a:p>
            <a:r>
              <a:rPr lang="en-US" sz="2000" b="1" dirty="0"/>
              <a:t>if no such </a:t>
            </a:r>
            <a:r>
              <a:rPr lang="en-US" sz="2000" b="1" dirty="0" err="1"/>
              <a:t>i</a:t>
            </a:r>
            <a:r>
              <a:rPr lang="en-US" sz="2000" b="1" dirty="0"/>
              <a:t> exists. go to 4.</a:t>
            </a:r>
          </a:p>
          <a:p>
            <a:endParaRPr lang="en-US" sz="2000" b="1" dirty="0"/>
          </a:p>
          <a:p>
            <a:r>
              <a:rPr lang="en-US" sz="2000" b="1" dirty="0"/>
              <a:t>3. W := W + </a:t>
            </a:r>
            <a:r>
              <a:rPr lang="en-US" sz="2000" b="1" dirty="0" err="1"/>
              <a:t>ALi</a:t>
            </a:r>
            <a:endParaRPr lang="en-US" sz="2000" b="1" dirty="0"/>
          </a:p>
          <a:p>
            <a:r>
              <a:rPr lang="en-US" sz="2000" b="1" dirty="0"/>
              <a:t>     F[</a:t>
            </a:r>
            <a:r>
              <a:rPr lang="en-US" sz="2000" b="1" dirty="0" err="1"/>
              <a:t>i</a:t>
            </a:r>
            <a:r>
              <a:rPr lang="en-US" sz="2000" b="1" dirty="0"/>
              <a:t>] := TRUE, go to 2.</a:t>
            </a:r>
          </a:p>
          <a:p>
            <a:endParaRPr lang="en-US" sz="2000" b="1" dirty="0"/>
          </a:p>
          <a:p>
            <a:r>
              <a:rPr lang="en-US" sz="2000" b="1" dirty="0"/>
              <a:t>4. If F[</a:t>
            </a:r>
            <a:r>
              <a:rPr lang="en-US" sz="2000" b="1" dirty="0" err="1"/>
              <a:t>i</a:t>
            </a:r>
            <a:r>
              <a:rPr lang="en-US" sz="2000" b="1" dirty="0"/>
              <a:t>] = TRUE for all </a:t>
            </a:r>
            <a:r>
              <a:rPr lang="en-US" sz="2000" b="1" dirty="0" err="1"/>
              <a:t>i</a:t>
            </a:r>
            <a:r>
              <a:rPr lang="en-US" sz="2000" b="1" dirty="0"/>
              <a:t>, then the system is in a safe state.</a:t>
            </a:r>
          </a:p>
          <a:p>
            <a:r>
              <a:rPr lang="en-US" sz="2000" b="1" dirty="0"/>
              <a:t>   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685800" y="0"/>
            <a:ext cx="533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NECESSARY AND SUFFICIENT CONDITIONS</a:t>
            </a:r>
          </a:p>
          <a:p>
            <a:pPr algn="ctr"/>
            <a:r>
              <a:rPr lang="en-US" i="1"/>
              <a:t>Formal terminology in logic.</a:t>
            </a:r>
            <a:endParaRPr lang="en-US" b="1" i="1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990600" y="1219200"/>
            <a:ext cx="5181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Statement </a:t>
            </a:r>
            <a:r>
              <a:rPr lang="en-US" b="1" i="1"/>
              <a:t>N</a:t>
            </a:r>
            <a:r>
              <a:rPr lang="en-US" b="1"/>
              <a:t> is a </a:t>
            </a:r>
            <a:r>
              <a:rPr lang="en-US" b="1">
                <a:solidFill>
                  <a:srgbClr val="FF0000"/>
                </a:solidFill>
              </a:rPr>
              <a:t>necessary</a:t>
            </a:r>
            <a:r>
              <a:rPr lang="en-US" b="1"/>
              <a:t> condition of a statement </a:t>
            </a:r>
            <a:r>
              <a:rPr lang="en-US" b="1" i="1"/>
              <a:t>S</a:t>
            </a:r>
            <a:r>
              <a:rPr lang="en-US" b="1"/>
              <a:t>  </a:t>
            </a:r>
          </a:p>
        </p:txBody>
      </p:sp>
      <p:cxnSp>
        <p:nvCxnSpPr>
          <p:cNvPr id="4100" name="Straight Connector 5"/>
          <p:cNvCxnSpPr>
            <a:cxnSpLocks noChangeShapeType="1"/>
          </p:cNvCxnSpPr>
          <p:nvPr/>
        </p:nvCxnSpPr>
        <p:spPr bwMode="auto">
          <a:xfrm>
            <a:off x="762000" y="1447800"/>
            <a:ext cx="0" cy="12954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1" name="Straight Connector 8"/>
          <p:cNvCxnSpPr>
            <a:cxnSpLocks noChangeShapeType="1"/>
          </p:cNvCxnSpPr>
          <p:nvPr/>
        </p:nvCxnSpPr>
        <p:spPr bwMode="auto">
          <a:xfrm>
            <a:off x="914400" y="1447800"/>
            <a:ext cx="0" cy="12954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02" name="TextBox 10"/>
          <p:cNvSpPr txBox="1">
            <a:spLocks noChangeArrowheads="1"/>
          </p:cNvSpPr>
          <p:nvPr/>
        </p:nvSpPr>
        <p:spPr bwMode="auto">
          <a:xfrm>
            <a:off x="1066800" y="3200400"/>
            <a:ext cx="5181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We are saying that P is </a:t>
            </a:r>
            <a:r>
              <a:rPr lang="en-US" b="1" dirty="0">
                <a:solidFill>
                  <a:srgbClr val="FF0000"/>
                </a:solidFill>
              </a:rPr>
              <a:t>sufficient</a:t>
            </a:r>
            <a:r>
              <a:rPr lang="en-US" b="1" dirty="0"/>
              <a:t> for  Q if when P = </a:t>
            </a:r>
            <a:r>
              <a:rPr lang="en-US" b="1" i="1" dirty="0"/>
              <a:t>true </a:t>
            </a:r>
            <a:r>
              <a:rPr lang="en-US" b="1" dirty="0"/>
              <a:t>=&gt; Q = </a:t>
            </a:r>
            <a:r>
              <a:rPr lang="en-US" b="1" i="1" dirty="0"/>
              <a:t>true</a:t>
            </a:r>
            <a:endParaRPr lang="en-US" b="1" dirty="0"/>
          </a:p>
        </p:txBody>
      </p:sp>
      <p:cxnSp>
        <p:nvCxnSpPr>
          <p:cNvPr id="4103" name="Straight Connector 11"/>
          <p:cNvCxnSpPr>
            <a:cxnSpLocks noChangeShapeType="1"/>
          </p:cNvCxnSpPr>
          <p:nvPr/>
        </p:nvCxnSpPr>
        <p:spPr bwMode="auto">
          <a:xfrm>
            <a:off x="762000" y="3200400"/>
            <a:ext cx="0" cy="8382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4" name="Straight Connector 12"/>
          <p:cNvCxnSpPr>
            <a:cxnSpLocks noChangeShapeType="1"/>
          </p:cNvCxnSpPr>
          <p:nvPr/>
        </p:nvCxnSpPr>
        <p:spPr bwMode="auto">
          <a:xfrm>
            <a:off x="914400" y="3200400"/>
            <a:ext cx="0" cy="8382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05" name="TextBox 17"/>
          <p:cNvSpPr txBox="1">
            <a:spLocks noChangeArrowheads="1"/>
          </p:cNvSpPr>
          <p:nvPr/>
        </p:nvSpPr>
        <p:spPr bwMode="auto">
          <a:xfrm>
            <a:off x="304800" y="4267200"/>
            <a:ext cx="3429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Examples:</a:t>
            </a:r>
          </a:p>
          <a:p>
            <a:r>
              <a:rPr lang="en-US" sz="2000"/>
              <a:t>1</a:t>
            </a:r>
            <a:r>
              <a:rPr lang="en-US" sz="2000">
                <a:solidFill>
                  <a:srgbClr val="00B050"/>
                </a:solidFill>
              </a:rPr>
              <a:t>. Existence of air </a:t>
            </a:r>
            <a:r>
              <a:rPr lang="en-US" sz="2000"/>
              <a:t>is </a:t>
            </a:r>
            <a:r>
              <a:rPr lang="en-US" sz="2000">
                <a:solidFill>
                  <a:srgbClr val="FF0000"/>
                </a:solidFill>
              </a:rPr>
              <a:t>necessary</a:t>
            </a:r>
            <a:r>
              <a:rPr lang="en-US" sz="2000"/>
              <a:t> </a:t>
            </a:r>
            <a:r>
              <a:rPr lang="en-US" sz="2000">
                <a:solidFill>
                  <a:srgbClr val="7030A0"/>
                </a:solidFill>
              </a:rPr>
              <a:t>for human life</a:t>
            </a:r>
            <a:r>
              <a:rPr lang="en-US" sz="2000"/>
              <a:t>. </a:t>
            </a:r>
          </a:p>
          <a:p>
            <a:r>
              <a:rPr lang="en-US" sz="2000"/>
              <a:t> </a:t>
            </a:r>
          </a:p>
          <a:p>
            <a:r>
              <a:rPr lang="en-US" sz="2000"/>
              <a:t>2. </a:t>
            </a:r>
            <a:r>
              <a:rPr lang="en-US" sz="2000">
                <a:solidFill>
                  <a:srgbClr val="00B050"/>
                </a:solidFill>
              </a:rPr>
              <a:t>A number is divisible by 4 </a:t>
            </a:r>
            <a:r>
              <a:rPr lang="en-US" sz="2000"/>
              <a:t>is </a:t>
            </a:r>
            <a:r>
              <a:rPr lang="en-US" sz="2000">
                <a:solidFill>
                  <a:srgbClr val="FF0000"/>
                </a:solidFill>
              </a:rPr>
              <a:t>sufficient</a:t>
            </a:r>
            <a:r>
              <a:rPr lang="en-US" sz="2000"/>
              <a:t> (but not necessary if the number is 2) for its </a:t>
            </a:r>
            <a:r>
              <a:rPr lang="en-US" sz="2000">
                <a:solidFill>
                  <a:srgbClr val="7030A0"/>
                </a:solidFill>
              </a:rPr>
              <a:t>being even</a:t>
            </a:r>
          </a:p>
          <a:p>
            <a:endParaRPr lang="en-US" sz="2000"/>
          </a:p>
          <a:p>
            <a:r>
              <a:rPr lang="en-US" sz="2000"/>
              <a:t>3. A number is divisible by 2 is </a:t>
            </a:r>
            <a:r>
              <a:rPr lang="en-US" sz="2000">
                <a:solidFill>
                  <a:srgbClr val="FF0000"/>
                </a:solidFill>
              </a:rPr>
              <a:t>sufficient and necessary </a:t>
            </a:r>
            <a:r>
              <a:rPr lang="en-US" sz="2000"/>
              <a:t>for its being even</a:t>
            </a:r>
          </a:p>
        </p:txBody>
      </p:sp>
      <p:sp>
        <p:nvSpPr>
          <p:cNvPr id="4106" name="TextBox 19"/>
          <p:cNvSpPr txBox="1">
            <a:spLocks noChangeArrowheads="1"/>
          </p:cNvSpPr>
          <p:nvPr/>
        </p:nvSpPr>
        <p:spPr bwMode="auto">
          <a:xfrm>
            <a:off x="1600200" y="2057400"/>
            <a:ext cx="317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if  N =</a:t>
            </a:r>
            <a:r>
              <a:rPr lang="en-US" b="1" i="1"/>
              <a:t>false =&gt; S</a:t>
            </a:r>
            <a:r>
              <a:rPr lang="en-US" b="1"/>
              <a:t>= </a:t>
            </a:r>
            <a:r>
              <a:rPr lang="en-US" b="1" i="1"/>
              <a:t>false</a:t>
            </a:r>
            <a:endParaRPr lang="en-US" b="1"/>
          </a:p>
        </p:txBody>
      </p:sp>
      <p:sp>
        <p:nvSpPr>
          <p:cNvPr id="4107" name="TextBox 11"/>
          <p:cNvSpPr txBox="1">
            <a:spLocks noChangeArrowheads="1"/>
          </p:cNvSpPr>
          <p:nvPr/>
        </p:nvSpPr>
        <p:spPr bwMode="auto">
          <a:xfrm>
            <a:off x="3657600" y="4114800"/>
            <a:ext cx="2859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N= false </a:t>
            </a:r>
            <a:r>
              <a:rPr lang="en-US" b="1"/>
              <a:t>=&gt; </a:t>
            </a:r>
            <a:r>
              <a:rPr lang="en-US" b="1">
                <a:solidFill>
                  <a:srgbClr val="7030A0"/>
                </a:solidFill>
              </a:rPr>
              <a:t>S = false</a:t>
            </a:r>
            <a:endParaRPr lang="en-US" b="1">
              <a:solidFill>
                <a:srgbClr val="00B050"/>
              </a:solidFill>
            </a:endParaRPr>
          </a:p>
        </p:txBody>
      </p:sp>
      <p:cxnSp>
        <p:nvCxnSpPr>
          <p:cNvPr id="4108" name="Elbow Connector 23"/>
          <p:cNvCxnSpPr>
            <a:cxnSpLocks noChangeShapeType="1"/>
          </p:cNvCxnSpPr>
          <p:nvPr/>
        </p:nvCxnSpPr>
        <p:spPr bwMode="auto">
          <a:xfrm rot="10800000" flipV="1">
            <a:off x="2286000" y="4495800"/>
            <a:ext cx="3048000" cy="609600"/>
          </a:xfrm>
          <a:prstGeom prst="bentConnector3">
            <a:avLst>
              <a:gd name="adj1" fmla="val 384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9" name="Elbow Connector 26"/>
          <p:cNvCxnSpPr>
            <a:cxnSpLocks noChangeShapeType="1"/>
            <a:stCxn id="4107" idx="1"/>
          </p:cNvCxnSpPr>
          <p:nvPr/>
        </p:nvCxnSpPr>
        <p:spPr bwMode="auto">
          <a:xfrm rot="10800000" flipV="1">
            <a:off x="1981200" y="4344988"/>
            <a:ext cx="1676400" cy="303212"/>
          </a:xfrm>
          <a:prstGeom prst="bentConnector3">
            <a:avLst>
              <a:gd name="adj1" fmla="val 100352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10" name="TextBox 28"/>
          <p:cNvSpPr txBox="1">
            <a:spLocks noChangeArrowheads="1"/>
          </p:cNvSpPr>
          <p:nvPr/>
        </p:nvSpPr>
        <p:spPr bwMode="auto">
          <a:xfrm>
            <a:off x="3733800" y="44196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1" name="TextBox 30"/>
          <p:cNvSpPr txBox="1">
            <a:spLocks noChangeArrowheads="1"/>
          </p:cNvSpPr>
          <p:nvPr/>
        </p:nvSpPr>
        <p:spPr bwMode="auto">
          <a:xfrm>
            <a:off x="3810000" y="5715000"/>
            <a:ext cx="2787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P= true </a:t>
            </a:r>
            <a:r>
              <a:rPr lang="en-US" b="1"/>
              <a:t>=&gt; </a:t>
            </a:r>
            <a:r>
              <a:rPr lang="en-US" b="1">
                <a:solidFill>
                  <a:srgbClr val="7030A0"/>
                </a:solidFill>
              </a:rPr>
              <a:t>Q = true</a:t>
            </a:r>
            <a:endParaRPr lang="en-US" b="1">
              <a:solidFill>
                <a:srgbClr val="00B050"/>
              </a:solidFill>
            </a:endParaRPr>
          </a:p>
        </p:txBody>
      </p:sp>
      <p:cxnSp>
        <p:nvCxnSpPr>
          <p:cNvPr id="4112" name="Elbow Connector 32"/>
          <p:cNvCxnSpPr>
            <a:cxnSpLocks noChangeShapeType="1"/>
          </p:cNvCxnSpPr>
          <p:nvPr/>
        </p:nvCxnSpPr>
        <p:spPr bwMode="auto">
          <a:xfrm rot="10800000">
            <a:off x="2743200" y="5257800"/>
            <a:ext cx="1822450" cy="539750"/>
          </a:xfrm>
          <a:prstGeom prst="bentConnector3">
            <a:avLst>
              <a:gd name="adj1" fmla="val 792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13" name="Straight Arrow Connector 36"/>
          <p:cNvCxnSpPr>
            <a:cxnSpLocks noChangeShapeType="1"/>
          </p:cNvCxnSpPr>
          <p:nvPr/>
        </p:nvCxnSpPr>
        <p:spPr bwMode="auto">
          <a:xfrm>
            <a:off x="2743200" y="5257800"/>
            <a:ext cx="0" cy="228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14" name="Elbow Connector 38"/>
          <p:cNvCxnSpPr>
            <a:cxnSpLocks noChangeShapeType="1"/>
          </p:cNvCxnSpPr>
          <p:nvPr/>
        </p:nvCxnSpPr>
        <p:spPr bwMode="auto">
          <a:xfrm rot="10800000">
            <a:off x="2895600" y="6400800"/>
            <a:ext cx="2743200" cy="469900"/>
          </a:xfrm>
          <a:prstGeom prst="bentConnector3">
            <a:avLst>
              <a:gd name="adj1" fmla="val 101282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15" name="Straight Arrow Connector 42"/>
          <p:cNvCxnSpPr>
            <a:cxnSpLocks noChangeShapeType="1"/>
          </p:cNvCxnSpPr>
          <p:nvPr/>
        </p:nvCxnSpPr>
        <p:spPr bwMode="auto">
          <a:xfrm>
            <a:off x="5638800" y="6096000"/>
            <a:ext cx="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0" y="508000"/>
            <a:ext cx="4133850" cy="635000"/>
          </a:xfrm>
          <a:noFill/>
        </p:spPr>
        <p:txBody>
          <a:bodyPr/>
          <a:lstStyle/>
          <a:p>
            <a:r>
              <a:rPr lang="en-US" sz="2400" b="1"/>
              <a:t>Conditions for Deadlocks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710113" y="200025"/>
            <a:ext cx="1284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CSC332</a:t>
            </a:r>
          </a:p>
          <a:p>
            <a:r>
              <a:rPr lang="en-US" sz="1200"/>
              <a:t>Prof.A. Gordonov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14313" y="1327150"/>
            <a:ext cx="6514798" cy="5937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MUTUAL EXCLUSION (only one process allowed </a:t>
            </a:r>
          </a:p>
          <a:p>
            <a:pPr marL="457200" indent="-457200"/>
            <a:r>
              <a:rPr lang="en-US" sz="2000" b="1" dirty="0"/>
              <a:t>to have access to a resource)</a:t>
            </a:r>
          </a:p>
          <a:p>
            <a:r>
              <a:rPr lang="en-US" sz="2000" b="1" dirty="0"/>
              <a:t>	At least one resource must be held in </a:t>
            </a:r>
          </a:p>
          <a:p>
            <a:r>
              <a:rPr lang="en-US" sz="2000" b="1" dirty="0"/>
              <a:t>	a non-sharable mode.</a:t>
            </a:r>
          </a:p>
          <a:p>
            <a:endParaRPr lang="en-US" sz="2000" b="1" dirty="0"/>
          </a:p>
          <a:p>
            <a:r>
              <a:rPr lang="en-US" sz="2000" b="1" dirty="0"/>
              <a:t>2. HOLD AND WAIT.</a:t>
            </a:r>
          </a:p>
          <a:p>
            <a:r>
              <a:rPr lang="en-US" sz="2000" b="1" dirty="0"/>
              <a:t>	There must exist a process that is holding</a:t>
            </a:r>
          </a:p>
          <a:p>
            <a:r>
              <a:rPr lang="en-US" sz="2000" b="1" dirty="0"/>
              <a:t>	at least one resource and is waiting for </a:t>
            </a:r>
          </a:p>
          <a:p>
            <a:r>
              <a:rPr lang="en-US" sz="2000" b="1" dirty="0"/>
              <a:t>	additional resources that are currently being</a:t>
            </a:r>
          </a:p>
          <a:p>
            <a:r>
              <a:rPr lang="en-US" sz="2000" b="1" dirty="0"/>
              <a:t>	 held by other processes.</a:t>
            </a:r>
          </a:p>
          <a:p>
            <a:endParaRPr lang="en-US" sz="2000" b="1" dirty="0"/>
          </a:p>
          <a:p>
            <a:r>
              <a:rPr lang="en-US" sz="2000" b="1" dirty="0"/>
              <a:t>3. NO PREEMPTION</a:t>
            </a:r>
          </a:p>
          <a:p>
            <a:r>
              <a:rPr lang="en-US" sz="2000" b="1" dirty="0"/>
              <a:t>	A resource can be released only voluntarily</a:t>
            </a:r>
          </a:p>
          <a:p>
            <a:r>
              <a:rPr lang="en-US" sz="2000" b="1" dirty="0"/>
              <a:t>	by the process holding it, after the  process has</a:t>
            </a:r>
          </a:p>
          <a:p>
            <a:r>
              <a:rPr lang="en-US" sz="2000" b="1" dirty="0"/>
              <a:t>	completed its task.</a:t>
            </a:r>
          </a:p>
          <a:p>
            <a:endParaRPr lang="en-US" sz="2000" b="1" dirty="0"/>
          </a:p>
          <a:p>
            <a:r>
              <a:rPr lang="en-US" sz="2000" b="1" dirty="0"/>
              <a:t>4. CIRCULAR WAIT</a:t>
            </a:r>
          </a:p>
          <a:p>
            <a:r>
              <a:rPr lang="en-US" sz="2000" b="1" dirty="0"/>
              <a:t>	There must exist a set { P0, P1, ..., PN} of waiting </a:t>
            </a:r>
          </a:p>
          <a:p>
            <a:r>
              <a:rPr lang="en-US" sz="2000" b="1" dirty="0"/>
              <a:t>	processes: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615950" y="70167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987550" y="70167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4654550" y="70167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025650" y="8235950"/>
            <a:ext cx="520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54050" y="8235950"/>
            <a:ext cx="520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692650" y="8235950"/>
            <a:ext cx="520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671513" y="719455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043113" y="719455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P1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710113" y="7194550"/>
            <a:ext cx="506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PN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4710113" y="8337550"/>
            <a:ext cx="5349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RN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043113" y="83375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R1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671513" y="8337550"/>
            <a:ext cx="477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R0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V="1">
            <a:off x="914400" y="762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1143000" y="7543800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286000" y="762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2438400" y="75438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4038600" y="76962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4953000" y="762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3186113" y="8261350"/>
            <a:ext cx="498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. . .</a:t>
            </a:r>
          </a:p>
        </p:txBody>
      </p:sp>
      <p:sp>
        <p:nvSpPr>
          <p:cNvPr id="5144" name="Arc 24"/>
          <p:cNvSpPr>
            <a:spLocks/>
          </p:cNvSpPr>
          <p:nvPr/>
        </p:nvSpPr>
        <p:spPr bwMode="auto">
          <a:xfrm>
            <a:off x="5257800" y="7316788"/>
            <a:ext cx="533400" cy="1524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>
            <a:off x="990600" y="8839200"/>
            <a:ext cx="480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914400" y="8686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A97-C2AE-4733-88CC-ED589D5D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49998"/>
            <a:ext cx="5829300" cy="393700"/>
          </a:xfrm>
        </p:spPr>
        <p:txBody>
          <a:bodyPr/>
          <a:lstStyle/>
          <a:p>
            <a:r>
              <a:rPr lang="en-US" b="1" dirty="0"/>
              <a:t>MUTUAL EXCLUSION (ME)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F2F98-7C30-438E-B85C-5DAE3B08F81A}"/>
              </a:ext>
            </a:extLst>
          </p:cNvPr>
          <p:cNvSpPr txBox="1"/>
          <p:nvPr/>
        </p:nvSpPr>
        <p:spPr>
          <a:xfrm>
            <a:off x="415459" y="1132517"/>
            <a:ext cx="5776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Assume it is TRUE (</a:t>
            </a:r>
            <a:r>
              <a:rPr lang="en-US" b="1" dirty="0"/>
              <a:t>some resources are </a:t>
            </a:r>
          </a:p>
          <a:p>
            <a:r>
              <a:rPr lang="en-US" b="1" dirty="0"/>
              <a:t>non-sharable</a:t>
            </a:r>
            <a:r>
              <a:rPr lang="en-US" dirty="0"/>
              <a:t>) so we may have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D3188D13-365B-410F-9AE5-4EE241E84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2930524"/>
            <a:ext cx="5969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835115-8961-4A5B-BC65-77486651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35" y="2086769"/>
            <a:ext cx="6731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  T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D81B333A-6627-4110-9A2E-A4EAE756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650035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5FA978B3-F128-4C27-9A7A-2A0D4B238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2133600"/>
            <a:ext cx="5969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10D8B50F-1F99-4FFF-A8B4-F6E7F575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223520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</a:t>
            </a: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18F9037D-301B-4BC9-BEDB-C2956C2B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299720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U</a:t>
            </a: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BA9B93B9-3803-4EE0-8898-8A94BBA2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060296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8EF8C-B318-4FB8-AFD9-B5EC6265B7BB}"/>
              </a:ext>
            </a:extLst>
          </p:cNvPr>
          <p:cNvSpPr txBox="1"/>
          <p:nvPr/>
        </p:nvSpPr>
        <p:spPr>
          <a:xfrm>
            <a:off x="3694274" y="1901965"/>
            <a:ext cx="31213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it does not prevent</a:t>
            </a:r>
          </a:p>
          <a:p>
            <a:r>
              <a:rPr lang="en-US" dirty="0"/>
              <a:t>situation when D may </a:t>
            </a:r>
          </a:p>
          <a:p>
            <a:r>
              <a:rPr lang="en-US" dirty="0"/>
              <a:t>request U and C may </a:t>
            </a:r>
          </a:p>
          <a:p>
            <a:r>
              <a:rPr lang="en-US" dirty="0"/>
              <a:t>request T; we </a:t>
            </a:r>
            <a:r>
              <a:rPr lang="en-US" b="1" dirty="0"/>
              <a:t>may </a:t>
            </a:r>
          </a:p>
          <a:p>
            <a:r>
              <a:rPr lang="en-US" dirty="0"/>
              <a:t>have (or may not have):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81EE80-D79B-4CB6-A819-8CCFC3A17312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1412035" y="2381676"/>
            <a:ext cx="1528015" cy="98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5E2F8E-DE0D-4877-9685-008713FED36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543798" y="3235324"/>
            <a:ext cx="14502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10">
            <a:extLst>
              <a:ext uri="{FF2B5EF4-FFF2-40B4-BE49-F238E27FC236}">
                <a16:creationId xmlns:a16="http://schemas.microsoft.com/office/drawing/2014/main" id="{4A40B621-7FA2-466F-B127-E6BB1A2E8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899" y="5867400"/>
            <a:ext cx="653107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0DC5885-CEAF-4634-B338-C8784310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736482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E96391F8-C478-4591-A73D-43FDF1DA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8200"/>
            <a:ext cx="736482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570EA287-F15E-4A5A-BEB6-8A6F8A15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699" y="3657600"/>
            <a:ext cx="653107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rc 20">
            <a:extLst>
              <a:ext uri="{FF2B5EF4-FFF2-40B4-BE49-F238E27FC236}">
                <a16:creationId xmlns:a16="http://schemas.microsoft.com/office/drawing/2014/main" id="{747E565E-2D6C-4509-9C99-F4C922D59132}"/>
              </a:ext>
            </a:extLst>
          </p:cNvPr>
          <p:cNvSpPr>
            <a:spLocks/>
          </p:cNvSpPr>
          <p:nvPr/>
        </p:nvSpPr>
        <p:spPr bwMode="auto">
          <a:xfrm>
            <a:off x="757237" y="3881438"/>
            <a:ext cx="1500755" cy="7620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Arc 21">
            <a:extLst>
              <a:ext uri="{FF2B5EF4-FFF2-40B4-BE49-F238E27FC236}">
                <a16:creationId xmlns:a16="http://schemas.microsoft.com/office/drawing/2014/main" id="{2A334373-308F-4153-BD3B-A569D1309981}"/>
              </a:ext>
            </a:extLst>
          </p:cNvPr>
          <p:cNvSpPr>
            <a:spLocks/>
          </p:cNvSpPr>
          <p:nvPr/>
        </p:nvSpPr>
        <p:spPr bwMode="auto">
          <a:xfrm>
            <a:off x="2736849" y="3881438"/>
            <a:ext cx="1584131" cy="685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Arc 22">
            <a:extLst>
              <a:ext uri="{FF2B5EF4-FFF2-40B4-BE49-F238E27FC236}">
                <a16:creationId xmlns:a16="http://schemas.microsoft.com/office/drawing/2014/main" id="{36AB56D9-E8D2-4B96-9C5B-C18363790936}"/>
              </a:ext>
            </a:extLst>
          </p:cNvPr>
          <p:cNvSpPr>
            <a:spLocks/>
          </p:cNvSpPr>
          <p:nvPr/>
        </p:nvSpPr>
        <p:spPr bwMode="auto">
          <a:xfrm>
            <a:off x="2736849" y="5251450"/>
            <a:ext cx="1584131" cy="914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Arc 23">
            <a:extLst>
              <a:ext uri="{FF2B5EF4-FFF2-40B4-BE49-F238E27FC236}">
                <a16:creationId xmlns:a16="http://schemas.microsoft.com/office/drawing/2014/main" id="{56184C65-7E73-4EFC-BA73-E756E9DC24A0}"/>
              </a:ext>
            </a:extLst>
          </p:cNvPr>
          <p:cNvSpPr>
            <a:spLocks/>
          </p:cNvSpPr>
          <p:nvPr/>
        </p:nvSpPr>
        <p:spPr bwMode="auto">
          <a:xfrm>
            <a:off x="833437" y="5251450"/>
            <a:ext cx="1500755" cy="9144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F879D3A8-8BEB-4644-8F2E-1D4E9D67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4749800"/>
            <a:ext cx="38387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/>
              <a:t>T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65F91FDB-072C-47CB-B9EB-760694EE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3759200"/>
            <a:ext cx="39950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/>
              <a:t>D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D59C84B0-9909-445E-9795-256DB564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4749800"/>
            <a:ext cx="39950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/>
              <a:t>U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BA33544F-6C68-4FC3-B752-5E2FA4EE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5969000"/>
            <a:ext cx="39950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37E8EF52-C6A4-4C59-84BA-0C12CEB1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933" y="4749800"/>
            <a:ext cx="1309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/>
              <a:t>Deadlock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AA0276-7953-48A5-B496-5E82E505DD7B}"/>
              </a:ext>
            </a:extLst>
          </p:cNvPr>
          <p:cNvSpPr txBox="1"/>
          <p:nvPr/>
        </p:nvSpPr>
        <p:spPr>
          <a:xfrm>
            <a:off x="346572" y="6470334"/>
            <a:ext cx="5909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 if ME is TRUE it does not mean that we do not have</a:t>
            </a:r>
          </a:p>
          <a:p>
            <a:r>
              <a:rPr lang="en-US" sz="2000" dirty="0"/>
              <a:t> a DEADLOCK, so it is </a:t>
            </a:r>
            <a:r>
              <a:rPr lang="en-US" sz="2000" b="1" dirty="0"/>
              <a:t>not sufficient for a Deadlock</a:t>
            </a:r>
            <a:r>
              <a:rPr lang="en-US" sz="2000" dirty="0"/>
              <a:t>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462877-0E71-48B5-85D8-9F0A8033C164}"/>
              </a:ext>
            </a:extLst>
          </p:cNvPr>
          <p:cNvSpPr txBox="1"/>
          <p:nvPr/>
        </p:nvSpPr>
        <p:spPr>
          <a:xfrm>
            <a:off x="127142" y="7130871"/>
            <a:ext cx="68050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It ME is NOT TRUE: </a:t>
            </a:r>
          </a:p>
          <a:p>
            <a:r>
              <a:rPr lang="en-US" dirty="0"/>
              <a:t>Any resource is </a:t>
            </a:r>
            <a:r>
              <a:rPr lang="en-US" b="1" dirty="0"/>
              <a:t>sharable</a:t>
            </a:r>
            <a:r>
              <a:rPr lang="en-US" dirty="0"/>
              <a:t> and can be used by several</a:t>
            </a:r>
          </a:p>
          <a:p>
            <a:r>
              <a:rPr lang="en-US" dirty="0"/>
              <a:t>processes at the same time.  No </a:t>
            </a:r>
            <a:r>
              <a:rPr lang="en-US" b="1" dirty="0"/>
              <a:t>Deadlock</a:t>
            </a:r>
            <a:r>
              <a:rPr lang="en-US" dirty="0"/>
              <a:t> is possible.</a:t>
            </a:r>
          </a:p>
          <a:p>
            <a:r>
              <a:rPr lang="en-US" dirty="0"/>
              <a:t>So </a:t>
            </a:r>
            <a:r>
              <a:rPr lang="en-US" b="1" dirty="0">
                <a:solidFill>
                  <a:srgbClr val="FF0000"/>
                </a:solidFill>
              </a:rPr>
              <a:t>ME is necessary condition for the deadlocks.</a:t>
            </a:r>
          </a:p>
        </p:txBody>
      </p:sp>
    </p:spTree>
    <p:extLst>
      <p:ext uri="{BB962C8B-B14F-4D97-AF65-F5344CB8AC3E}">
        <p14:creationId xmlns:p14="http://schemas.microsoft.com/office/powerpoint/2010/main" val="154797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2588-3109-4B6A-828C-101BED6A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75893"/>
            <a:ext cx="5829300" cy="177800"/>
          </a:xfrm>
        </p:spPr>
        <p:txBody>
          <a:bodyPr/>
          <a:lstStyle/>
          <a:p>
            <a:r>
              <a:rPr lang="en-US" sz="3200" b="1" dirty="0"/>
              <a:t>HOLD AND WAIT (H&amp;W).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8996-512D-4702-9309-76157834D7C6}"/>
              </a:ext>
            </a:extLst>
          </p:cNvPr>
          <p:cNvSpPr txBox="1"/>
          <p:nvPr/>
        </p:nvSpPr>
        <p:spPr>
          <a:xfrm>
            <a:off x="914400" y="923885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that we have :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9D17382-4A8C-49B3-A004-2871C50163BC}"/>
              </a:ext>
            </a:extLst>
          </p:cNvPr>
          <p:cNvSpPr/>
          <p:nvPr/>
        </p:nvSpPr>
        <p:spPr bwMode="auto">
          <a:xfrm>
            <a:off x="1295400" y="1676400"/>
            <a:ext cx="609600" cy="53340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7E03328-D067-442C-91DE-3F79194A75BF}"/>
              </a:ext>
            </a:extLst>
          </p:cNvPr>
          <p:cNvSpPr/>
          <p:nvPr/>
        </p:nvSpPr>
        <p:spPr bwMode="auto">
          <a:xfrm>
            <a:off x="3200400" y="1748135"/>
            <a:ext cx="683083" cy="461665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 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95E36-9F26-4F6F-8EF7-473AF4EDFA6C}"/>
              </a:ext>
            </a:extLst>
          </p:cNvPr>
          <p:cNvCxnSpPr>
            <a:stCxn id="5" idx="1"/>
            <a:endCxn id="4" idx="6"/>
          </p:cNvCxnSpPr>
          <p:nvPr/>
        </p:nvCxnSpPr>
        <p:spPr bwMode="auto">
          <a:xfrm flipH="1" flipV="1">
            <a:off x="1905000" y="1943100"/>
            <a:ext cx="1295400" cy="358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5A7CD5-E66A-4B94-8565-22EAC6007220}"/>
              </a:ext>
            </a:extLst>
          </p:cNvPr>
          <p:cNvSpPr txBox="1"/>
          <p:nvPr/>
        </p:nvSpPr>
        <p:spPr>
          <a:xfrm>
            <a:off x="4267200" y="1219200"/>
            <a:ext cx="2321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holds X and </a:t>
            </a:r>
          </a:p>
          <a:p>
            <a:r>
              <a:rPr lang="en-US" dirty="0"/>
              <a:t>Needs also Y, but</a:t>
            </a:r>
          </a:p>
          <a:p>
            <a:r>
              <a:rPr lang="en-US" dirty="0"/>
              <a:t>Y is used by B.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5788C57-2117-4846-8871-2579E332671D}"/>
              </a:ext>
            </a:extLst>
          </p:cNvPr>
          <p:cNvSpPr/>
          <p:nvPr/>
        </p:nvSpPr>
        <p:spPr bwMode="auto">
          <a:xfrm>
            <a:off x="1295400" y="2819400"/>
            <a:ext cx="609600" cy="53340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3FA31E-8416-44E7-A2F6-1607AB6F1720}"/>
              </a:ext>
            </a:extLst>
          </p:cNvPr>
          <p:cNvSpPr/>
          <p:nvPr/>
        </p:nvSpPr>
        <p:spPr bwMode="auto">
          <a:xfrm>
            <a:off x="3200400" y="2814935"/>
            <a:ext cx="683083" cy="461665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 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1C9D1-FA8E-4AD0-8624-7F40391190C7}"/>
              </a:ext>
            </a:extLst>
          </p:cNvPr>
          <p:cNvCxnSpPr>
            <a:stCxn id="10" idx="1"/>
            <a:endCxn id="9" idx="6"/>
          </p:cNvCxnSpPr>
          <p:nvPr/>
        </p:nvCxnSpPr>
        <p:spPr bwMode="auto">
          <a:xfrm flipH="1">
            <a:off x="1905000" y="3045768"/>
            <a:ext cx="1295400" cy="403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B01452-1C4C-4FA4-B15F-1136276D519B}"/>
              </a:ext>
            </a:extLst>
          </p:cNvPr>
          <p:cNvSpPr txBox="1"/>
          <p:nvPr/>
        </p:nvSpPr>
        <p:spPr>
          <a:xfrm>
            <a:off x="685800" y="39624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3DCE4-C8CF-4BD5-9F25-8DAEBDC3EA7E}"/>
              </a:ext>
            </a:extLst>
          </p:cNvPr>
          <p:cNvSpPr txBox="1"/>
          <p:nvPr/>
        </p:nvSpPr>
        <p:spPr>
          <a:xfrm>
            <a:off x="685800" y="3962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H&amp;W TRUE we may have or may not have a deadlock.  So </a:t>
            </a:r>
            <a:r>
              <a:rPr lang="en-US" b="1" dirty="0"/>
              <a:t>H&amp;W is not  sufficient for a Deadlock</a:t>
            </a:r>
            <a:r>
              <a:rPr lang="en-US" dirty="0"/>
              <a:t>. </a:t>
            </a:r>
          </a:p>
          <a:p>
            <a:r>
              <a:rPr lang="en-US" dirty="0"/>
              <a:t>But if H&amp;W is NOT TRUE, then the situation when one process holds a resource and waits for another resource is NOT possible, and we will not have a deadlock.</a:t>
            </a:r>
          </a:p>
          <a:p>
            <a:r>
              <a:rPr lang="en-US" dirty="0"/>
              <a:t>In other words, </a:t>
            </a:r>
            <a:r>
              <a:rPr lang="en-US" b="1" dirty="0">
                <a:solidFill>
                  <a:srgbClr val="FF0000"/>
                </a:solidFill>
              </a:rPr>
              <a:t>H&amp;W is necessary condition for a deadlock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62881D-D862-48DE-B333-C24898DD9739}"/>
              </a:ext>
            </a:extLst>
          </p:cNvPr>
          <p:cNvCxnSpPr>
            <a:stCxn id="4" idx="5"/>
          </p:cNvCxnSpPr>
          <p:nvPr/>
        </p:nvCxnSpPr>
        <p:spPr bwMode="auto">
          <a:xfrm>
            <a:off x="1815726" y="2131685"/>
            <a:ext cx="1308474" cy="6832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0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6838-4A6D-434F-A964-94F83AFA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76535"/>
            <a:ext cx="5829300" cy="685800"/>
          </a:xfrm>
        </p:spPr>
        <p:txBody>
          <a:bodyPr/>
          <a:lstStyle/>
          <a:p>
            <a:pPr lvl="0"/>
            <a:r>
              <a:rPr lang="en-US" sz="3200" b="1" u="sng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NO PREEMPTION (NP)</a:t>
            </a:r>
            <a:br>
              <a:rPr lang="en-US" sz="2000" b="1" u="sng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</a:b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8F98-B855-4C85-A0EF-4B3C49BE525A}"/>
              </a:ext>
            </a:extLst>
          </p:cNvPr>
          <p:cNvSpPr txBox="1"/>
          <p:nvPr/>
        </p:nvSpPr>
        <p:spPr>
          <a:xfrm>
            <a:off x="609600" y="944881"/>
            <a:ext cx="5257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NP is true, then we may have or may not have a deadlock.  So, this is </a:t>
            </a:r>
            <a:r>
              <a:rPr lang="en-US" sz="3200" b="1" dirty="0"/>
              <a:t>not  sufficient for a Deadlock. </a:t>
            </a:r>
          </a:p>
          <a:p>
            <a:endParaRPr lang="en-US" sz="3200" b="1" dirty="0"/>
          </a:p>
          <a:p>
            <a:r>
              <a:rPr lang="en-US" sz="3200" b="1" dirty="0"/>
              <a:t>But if NP is false, then </a:t>
            </a:r>
            <a:r>
              <a:rPr lang="en-US" sz="3200" b="1" u="sng" dirty="0"/>
              <a:t>one process allowed preempt resources </a:t>
            </a:r>
            <a:r>
              <a:rPr lang="en-US" sz="3200" b="1" dirty="0"/>
              <a:t>from other processes.</a:t>
            </a:r>
          </a:p>
          <a:p>
            <a:endParaRPr lang="en-US" sz="3200" b="1" dirty="0"/>
          </a:p>
          <a:p>
            <a:r>
              <a:rPr lang="en-US" sz="3200" b="1" dirty="0"/>
              <a:t>This will create a situation when deadlock cannot occur.  </a:t>
            </a:r>
          </a:p>
          <a:p>
            <a:r>
              <a:rPr lang="en-US" sz="3200" b="1" dirty="0"/>
              <a:t>So NP </a:t>
            </a:r>
            <a:r>
              <a:rPr lang="en-US" sz="3200" b="1" dirty="0">
                <a:solidFill>
                  <a:srgbClr val="FF0000"/>
                </a:solidFill>
              </a:rPr>
              <a:t>is necessary condition for a deadlock.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3557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AD4B-1935-408C-B9EC-AE34D771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5829300" cy="1524000"/>
          </a:xfrm>
        </p:spPr>
        <p:txBody>
          <a:bodyPr/>
          <a:lstStyle/>
          <a:p>
            <a:r>
              <a:rPr lang="en-US" sz="3200" b="1" dirty="0"/>
              <a:t>CIRCULAR WAIT (CW)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8A1F1-2632-42A3-9609-265C3760050E}"/>
              </a:ext>
            </a:extLst>
          </p:cNvPr>
          <p:cNvSpPr txBox="1"/>
          <p:nvPr/>
        </p:nvSpPr>
        <p:spPr>
          <a:xfrm>
            <a:off x="152400" y="1981200"/>
            <a:ext cx="338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CW = TRUE it may be: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78A96D-9A20-4552-B68F-2F30AAE3930F}"/>
              </a:ext>
            </a:extLst>
          </p:cNvPr>
          <p:cNvGrpSpPr/>
          <p:nvPr/>
        </p:nvGrpSpPr>
        <p:grpSpPr>
          <a:xfrm>
            <a:off x="4038600" y="762000"/>
            <a:ext cx="2555241" cy="2057400"/>
            <a:chOff x="0" y="0"/>
            <a:chExt cx="2936748" cy="2199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69B06A-C664-47B0-83C0-93A69647AE8F}"/>
                </a:ext>
              </a:extLst>
            </p:cNvPr>
            <p:cNvSpPr/>
            <p:nvPr/>
          </p:nvSpPr>
          <p:spPr>
            <a:xfrm>
              <a:off x="842010" y="162306"/>
              <a:ext cx="1665333" cy="34808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Deadlock Cycle</a:t>
              </a:r>
              <a:endParaRPr lang="en-US" sz="105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641986-CDBC-40DC-9119-9626DBE267F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87096" y="436625"/>
              <a:ext cx="2286000" cy="1550670"/>
            </a:xfrm>
            <a:prstGeom prst="rect">
              <a:avLst/>
            </a:prstGeom>
          </p:spPr>
        </p:pic>
        <p:sp>
          <p:nvSpPr>
            <p:cNvPr id="7" name="Shape 117">
              <a:extLst>
                <a:ext uri="{FF2B5EF4-FFF2-40B4-BE49-F238E27FC236}">
                  <a16:creationId xmlns:a16="http://schemas.microsoft.com/office/drawing/2014/main" id="{C53C4128-7C30-4ECD-92F9-3DB885F1B14C}"/>
                </a:ext>
              </a:extLst>
            </p:cNvPr>
            <p:cNvSpPr/>
            <p:nvPr/>
          </p:nvSpPr>
          <p:spPr>
            <a:xfrm>
              <a:off x="0" y="0"/>
              <a:ext cx="2936748" cy="2199895"/>
            </a:xfrm>
            <a:custGeom>
              <a:avLst/>
              <a:gdLst/>
              <a:ahLst/>
              <a:cxnLst/>
              <a:rect l="0" t="0" r="0" b="0"/>
              <a:pathLst>
                <a:path w="2936748" h="2199895">
                  <a:moveTo>
                    <a:pt x="0" y="2199895"/>
                  </a:moveTo>
                  <a:lnTo>
                    <a:pt x="2936748" y="2199895"/>
                  </a:lnTo>
                  <a:lnTo>
                    <a:pt x="2936748" y="0"/>
                  </a:lnTo>
                  <a:lnTo>
                    <a:pt x="0" y="0"/>
                  </a:lnTo>
                  <a:close/>
                </a:path>
              </a:pathLst>
            </a:custGeom>
            <a:ln w="12954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DFC1EC-5C4F-47BA-B1E1-A2AE266FFD81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3538327" y="1676400"/>
            <a:ext cx="424073" cy="5356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335D5D-B0FF-42DE-8161-FFE78CBA80C3}"/>
              </a:ext>
            </a:extLst>
          </p:cNvPr>
          <p:cNvSpPr txBox="1"/>
          <p:nvPr/>
        </p:nvSpPr>
        <p:spPr>
          <a:xfrm>
            <a:off x="3600140" y="204275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E0E9D-BEA7-4487-9A0E-3B4CA8149457}"/>
              </a:ext>
            </a:extLst>
          </p:cNvPr>
          <p:cNvGrpSpPr/>
          <p:nvPr/>
        </p:nvGrpSpPr>
        <p:grpSpPr>
          <a:xfrm>
            <a:off x="4038600" y="3352800"/>
            <a:ext cx="2438400" cy="2057400"/>
            <a:chOff x="0" y="0"/>
            <a:chExt cx="2936748" cy="21998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22B5E9-D91F-43A5-9765-A59932245325}"/>
                </a:ext>
              </a:extLst>
            </p:cNvPr>
            <p:cNvSpPr/>
            <p:nvPr/>
          </p:nvSpPr>
          <p:spPr>
            <a:xfrm>
              <a:off x="646176" y="137161"/>
              <a:ext cx="2185657" cy="3480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Non-Deadlock Cycle</a:t>
              </a:r>
              <a:endParaRPr lang="en-US" sz="105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05ABED-60B9-48B0-A610-94818AFDF9C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712" y="436626"/>
              <a:ext cx="2310384" cy="1566672"/>
            </a:xfrm>
            <a:prstGeom prst="rect">
              <a:avLst/>
            </a:prstGeom>
          </p:spPr>
        </p:pic>
        <p:sp>
          <p:nvSpPr>
            <p:cNvPr id="14" name="Shape 145">
              <a:extLst>
                <a:ext uri="{FF2B5EF4-FFF2-40B4-BE49-F238E27FC236}">
                  <a16:creationId xmlns:a16="http://schemas.microsoft.com/office/drawing/2014/main" id="{202DFB82-B117-4F41-9A84-8086B412DB17}"/>
                </a:ext>
              </a:extLst>
            </p:cNvPr>
            <p:cNvSpPr/>
            <p:nvPr/>
          </p:nvSpPr>
          <p:spPr>
            <a:xfrm>
              <a:off x="0" y="0"/>
              <a:ext cx="2936748" cy="2199895"/>
            </a:xfrm>
            <a:custGeom>
              <a:avLst/>
              <a:gdLst/>
              <a:ahLst/>
              <a:cxnLst/>
              <a:rect l="0" t="0" r="0" b="0"/>
              <a:pathLst>
                <a:path w="2936748" h="2199895">
                  <a:moveTo>
                    <a:pt x="0" y="2199895"/>
                  </a:moveTo>
                  <a:lnTo>
                    <a:pt x="2936748" y="2199895"/>
                  </a:lnTo>
                  <a:lnTo>
                    <a:pt x="2936748" y="0"/>
                  </a:lnTo>
                  <a:lnTo>
                    <a:pt x="0" y="0"/>
                  </a:lnTo>
                  <a:close/>
                </a:path>
              </a:pathLst>
            </a:custGeom>
            <a:ln w="12954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1F65A8-D1D8-4277-96C7-52DD046E224E}"/>
              </a:ext>
            </a:extLst>
          </p:cNvPr>
          <p:cNvCxnSpPr/>
          <p:nvPr/>
        </p:nvCxnSpPr>
        <p:spPr bwMode="auto">
          <a:xfrm>
            <a:off x="3592327" y="2442865"/>
            <a:ext cx="370073" cy="6330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C5AD2C-E2AF-44B7-B194-3FAE2AF9B720}"/>
              </a:ext>
            </a:extLst>
          </p:cNvPr>
          <p:cNvSpPr txBox="1"/>
          <p:nvPr/>
        </p:nvSpPr>
        <p:spPr>
          <a:xfrm>
            <a:off x="424869" y="6396335"/>
            <a:ext cx="285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,if CW = FALSE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2824E4-C924-4994-8F05-3590C692A8FF}"/>
              </a:ext>
            </a:extLst>
          </p:cNvPr>
          <p:cNvSpPr/>
          <p:nvPr/>
        </p:nvSpPr>
        <p:spPr bwMode="auto">
          <a:xfrm>
            <a:off x="3276600" y="6553200"/>
            <a:ext cx="424073" cy="1524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3DBCDB-047A-40D2-8775-E20A486A09A8}"/>
              </a:ext>
            </a:extLst>
          </p:cNvPr>
          <p:cNvSpPr txBox="1"/>
          <p:nvPr/>
        </p:nvSpPr>
        <p:spPr>
          <a:xfrm>
            <a:off x="3810000" y="6396335"/>
            <a:ext cx="2783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Deadlock,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CW is a necessary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condition for deadlocks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9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2381-DF31-438F-AD9E-3AF7639A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28600"/>
            <a:ext cx="5829300" cy="1524000"/>
          </a:xfrm>
        </p:spPr>
        <p:txBody>
          <a:bodyPr/>
          <a:lstStyle/>
          <a:p>
            <a:r>
              <a:rPr lang="en-US" sz="3200" b="1" dirty="0"/>
              <a:t>Necessary and Sufficient Conditions for Deadlocks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6B35F-B94E-4CB4-95FA-BE6DE8CFDE5B}"/>
              </a:ext>
            </a:extLst>
          </p:cNvPr>
          <p:cNvSpPr/>
          <p:nvPr/>
        </p:nvSpPr>
        <p:spPr>
          <a:xfrm>
            <a:off x="838200" y="2895600"/>
            <a:ext cx="525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Mutual exclusion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2. Hold and Wait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3. No Preemption</a:t>
            </a:r>
          </a:p>
          <a:p>
            <a:endParaRPr lang="en-US" b="1" dirty="0"/>
          </a:p>
          <a:p>
            <a:r>
              <a:rPr lang="en-US" b="1" dirty="0"/>
              <a:t>4. Circular wait 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04045-FAC9-44F4-8001-CF8F3133920F}"/>
              </a:ext>
            </a:extLst>
          </p:cNvPr>
          <p:cNvSpPr txBox="1"/>
          <p:nvPr/>
        </p:nvSpPr>
        <p:spPr>
          <a:xfrm>
            <a:off x="838200" y="17526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All 4 conditions </a:t>
            </a:r>
            <a:r>
              <a:rPr lang="en-US" u="sng" dirty="0"/>
              <a:t>must be present to have a deadlock: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6EA92D2-2EE4-49BE-90D7-76C820F0CEDE}"/>
              </a:ext>
            </a:extLst>
          </p:cNvPr>
          <p:cNvSpPr/>
          <p:nvPr/>
        </p:nvSpPr>
        <p:spPr bwMode="auto">
          <a:xfrm>
            <a:off x="3429000" y="2895600"/>
            <a:ext cx="838200" cy="304800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D7575-4046-4A2B-B4D9-8EF5ABAABE52}"/>
              </a:ext>
            </a:extLst>
          </p:cNvPr>
          <p:cNvSpPr txBox="1"/>
          <p:nvPr/>
        </p:nvSpPr>
        <p:spPr>
          <a:xfrm>
            <a:off x="4403203" y="4183797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20336366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Pages>1</Pages>
  <Words>1334</Words>
  <Application>Microsoft Office PowerPoint</Application>
  <PresentationFormat>Letter Paper (8.5x11 in)</PresentationFormat>
  <Paragraphs>386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Conditions for Deadlocks</vt:lpstr>
      <vt:lpstr>MUTUAL EXCLUSION (ME)</vt:lpstr>
      <vt:lpstr>HOLD AND WAIT (H&amp;W). </vt:lpstr>
      <vt:lpstr>NO PREEMPTION (NP) </vt:lpstr>
      <vt:lpstr>CIRCULAR WAIT (CW)</vt:lpstr>
      <vt:lpstr>Necessary and Sufficient Conditions for Deadlocks</vt:lpstr>
      <vt:lpstr>DIFFERENT CASES OF DEADLOCKS</vt:lpstr>
      <vt:lpstr>DIFFERENT CASES OF DEADLOCK</vt:lpstr>
      <vt:lpstr>DIFFERENT CASES OF DEADLOCK</vt:lpstr>
      <vt:lpstr>Resources with Several Instances</vt:lpstr>
      <vt:lpstr>Strategies for Handling Deadlocks</vt:lpstr>
      <vt:lpstr>The Dining Philosophers’ Table</vt:lpstr>
      <vt:lpstr>PowerPoint Presentation</vt:lpstr>
      <vt:lpstr>PowerPoint Presentation</vt:lpstr>
      <vt:lpstr>ORDERING RESOURCES</vt:lpstr>
      <vt:lpstr>DEADLOCK DETECTION</vt:lpstr>
      <vt:lpstr>Deadlock  Avoidance Banker’s   Algorithm</vt:lpstr>
      <vt:lpstr>Deadlock  Avoidance Safety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Dead-Lock Examples</dc:title>
  <dc:creator>Anatoliy</dc:creator>
  <cp:lastModifiedBy>Anatoliy</cp:lastModifiedBy>
  <cp:revision>38</cp:revision>
  <cp:lastPrinted>1601-01-01T00:00:00Z</cp:lastPrinted>
  <dcterms:created xsi:type="dcterms:W3CDTF">1997-03-02T16:48:14Z</dcterms:created>
  <dcterms:modified xsi:type="dcterms:W3CDTF">2019-03-16T15:05:49Z</dcterms:modified>
</cp:coreProperties>
</file>