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AAD1"/>
    <a:srgbClr val="ADC9F1"/>
    <a:srgbClr val="458D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C0F91-3600-443F-B78C-BC3DFBE33C7C}" v="59" dt="2018-11-19T18:24:17.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645" autoAdjust="0"/>
    <p:restoredTop sz="94660"/>
  </p:normalViewPr>
  <p:slideViewPr>
    <p:cSldViewPr snapToGrid="0">
      <p:cViewPr>
        <p:scale>
          <a:sx n="25" d="100"/>
          <a:sy n="25" d="100"/>
        </p:scale>
        <p:origin x="177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62E888-7875-4F35-B749-56DB4A1E347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135883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2E888-7875-4F35-B749-56DB4A1E347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28574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2E888-7875-4F35-B749-56DB4A1E347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165891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2E888-7875-4F35-B749-56DB4A1E347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98308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62E888-7875-4F35-B749-56DB4A1E347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364434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2E888-7875-4F35-B749-56DB4A1E3476}"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55276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2E888-7875-4F35-B749-56DB4A1E3476}"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172523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2E888-7875-4F35-B749-56DB4A1E3476}"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258002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2E888-7875-4F35-B749-56DB4A1E3476}"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87107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AC62E888-7875-4F35-B749-56DB4A1E3476}"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378985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AC62E888-7875-4F35-B749-56DB4A1E3476}"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C2B14-C2C7-422B-B0ED-0B6B0F32973C}" type="slidenum">
              <a:rPr lang="en-US" smtClean="0"/>
              <a:t>‹#›</a:t>
            </a:fld>
            <a:endParaRPr lang="en-US"/>
          </a:p>
        </p:txBody>
      </p:sp>
    </p:spTree>
    <p:extLst>
      <p:ext uri="{BB962C8B-B14F-4D97-AF65-F5344CB8AC3E}">
        <p14:creationId xmlns:p14="http://schemas.microsoft.com/office/powerpoint/2010/main" val="100636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AC62E888-7875-4F35-B749-56DB4A1E3476}" type="datetimeFigureOut">
              <a:rPr lang="en-US" smtClean="0"/>
              <a:t>11/19/2018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930C2B14-C2C7-422B-B0ED-0B6B0F32973C}" type="slidenum">
              <a:rPr lang="en-US" smtClean="0"/>
              <a:t>‹#›</a:t>
            </a:fld>
            <a:endParaRPr lang="en-US"/>
          </a:p>
        </p:txBody>
      </p:sp>
    </p:spTree>
    <p:extLst>
      <p:ext uri="{BB962C8B-B14F-4D97-AF65-F5344CB8AC3E}">
        <p14:creationId xmlns:p14="http://schemas.microsoft.com/office/powerpoint/2010/main" val="336690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79000">
              <a:schemeClr val="accent2">
                <a:lumMod val="40000"/>
                <a:lumOff val="6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9" name="TextBox 18"/>
          <p:cNvSpPr txBox="1"/>
          <p:nvPr/>
        </p:nvSpPr>
        <p:spPr>
          <a:xfrm>
            <a:off x="835797" y="10909851"/>
            <a:ext cx="11164558" cy="16312158"/>
          </a:xfrm>
          <a:prstGeom prst="rect">
            <a:avLst/>
          </a:prstGeom>
          <a:solidFill>
            <a:schemeClr val="bg1"/>
          </a:solidFill>
          <a:ln>
            <a:solidFill>
              <a:schemeClr val="tx1"/>
            </a:solidFill>
          </a:ln>
        </p:spPr>
        <p:txBody>
          <a:bodyPr wrap="square" rtlCol="0">
            <a:spAutoFit/>
          </a:bodyPr>
          <a:lstStyle/>
          <a:p>
            <a:pPr algn="ctr"/>
            <a:r>
              <a:rPr lang="en-US" sz="6600" b="1" u="sng" dirty="0"/>
              <a:t>Experimental Setup</a:t>
            </a:r>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dirty="0"/>
          </a:p>
          <a:p>
            <a:pPr algn="ctr"/>
            <a:endParaRPr lang="en-US" sz="3200" dirty="0"/>
          </a:p>
          <a:p>
            <a:pPr algn="just"/>
            <a:endParaRPr lang="en-US" sz="3200" b="1" u="sng" dirty="0"/>
          </a:p>
          <a:p>
            <a:pPr algn="just"/>
            <a:endParaRPr lang="en-US" sz="3200" b="1" u="sng" dirty="0"/>
          </a:p>
          <a:p>
            <a:pPr algn="just"/>
            <a:endParaRPr lang="en-US" sz="3200" b="1" u="sng" dirty="0"/>
          </a:p>
          <a:p>
            <a:pPr algn="just"/>
            <a:endParaRPr lang="en-US" sz="3200" b="1" u="sng" dirty="0"/>
          </a:p>
          <a:p>
            <a:pPr algn="just"/>
            <a:endParaRPr lang="en-US" sz="3200" b="1" u="sng" dirty="0"/>
          </a:p>
          <a:p>
            <a:pPr algn="ctr"/>
            <a:r>
              <a:rPr lang="en-US" sz="2800" dirty="0"/>
              <a:t>Figure 1. Experimental setup for Thomson Scattering. 1” achromatic lenses collect and focus the scattered light into a f = 500 mm Acton spectrometer. Stray light is baffled after the entrance Brewster window and blocked after the spectrometer using a blackened stainless steel mask similar to [2] and [3] respectively. Temperatures from 0.2 eV to 10 eV and densities as low as  1x10</a:t>
            </a:r>
            <a:r>
              <a:rPr lang="en-US" sz="2800" baseline="30000" dirty="0"/>
              <a:t>12</a:t>
            </a:r>
            <a:r>
              <a:rPr lang="en-US" sz="2800" dirty="0"/>
              <a:t> cm</a:t>
            </a:r>
            <a:r>
              <a:rPr lang="en-US" sz="2800" baseline="30000" dirty="0"/>
              <a:t>-3</a:t>
            </a:r>
            <a:r>
              <a:rPr lang="en-US" sz="2800" dirty="0"/>
              <a:t> are resolvable. </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2800" dirty="0"/>
          </a:p>
          <a:p>
            <a:pPr algn="ctr"/>
            <a:endParaRPr lang="en-US" sz="2800" dirty="0"/>
          </a:p>
          <a:p>
            <a:pPr algn="ctr"/>
            <a:r>
              <a:rPr lang="en-US" sz="2800" dirty="0"/>
              <a:t>Figure 2. Voltage and photodiode waveforms for timing Thomson Scattering measurements in a nanosecond-pulsed plasma, continuously run at 1 kHz.  Voltage pulse FWHM </a:t>
            </a:r>
            <a:r>
              <a:rPr lang="en-US" sz="2800" dirty="0">
                <a:latin typeface="Calibri" panose="020F0502020204030204" pitchFamily="34" charset="0"/>
                <a:cs typeface="Calibri" panose="020F0502020204030204" pitchFamily="34" charset="0"/>
              </a:rPr>
              <a:t>≈ 12ns. </a:t>
            </a:r>
            <a:endParaRPr lang="en-US" sz="2800" dirty="0"/>
          </a:p>
        </p:txBody>
      </p:sp>
      <p:pic>
        <p:nvPicPr>
          <p:cNvPr id="13" name="Picture 12">
            <a:extLst>
              <a:ext uri="{FF2B5EF4-FFF2-40B4-BE49-F238E27FC236}">
                <a16:creationId xmlns:a16="http://schemas.microsoft.com/office/drawing/2014/main" id="{6D80ABA7-87B4-4609-8FEB-C6CA7104D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362" y="21851001"/>
            <a:ext cx="7295429" cy="3745063"/>
          </a:xfrm>
          <a:prstGeom prst="rect">
            <a:avLst/>
          </a:prstGeom>
        </p:spPr>
      </p:pic>
      <p:sp>
        <p:nvSpPr>
          <p:cNvPr id="4" name="Rectangle 3"/>
          <p:cNvSpPr/>
          <p:nvPr/>
        </p:nvSpPr>
        <p:spPr>
          <a:xfrm>
            <a:off x="-5749" y="0"/>
            <a:ext cx="36576000" cy="42543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24578853" y="4478602"/>
            <a:ext cx="11164558" cy="9171742"/>
          </a:xfrm>
          <a:prstGeom prst="rect">
            <a:avLst/>
          </a:prstGeom>
          <a:solidFill>
            <a:schemeClr val="bg1"/>
          </a:solidFill>
          <a:ln>
            <a:solidFill>
              <a:schemeClr val="tx1"/>
            </a:solidFill>
          </a:ln>
        </p:spPr>
        <p:txBody>
          <a:bodyPr wrap="square" rtlCol="0">
            <a:spAutoFit/>
          </a:bodyPr>
          <a:lstStyle/>
          <a:p>
            <a:pPr algn="ctr"/>
            <a:r>
              <a:rPr lang="en-US" sz="6600" b="1" u="sng" dirty="0"/>
              <a:t>Progress and Results</a:t>
            </a:r>
          </a:p>
          <a:p>
            <a:pPr marL="571500" indent="-571500" algn="just">
              <a:buFont typeface="Wingdings" panose="05000000000000000000" pitchFamily="2" charset="2"/>
              <a:buChar char="Ø"/>
            </a:pPr>
            <a:r>
              <a:rPr lang="en-US" sz="3600" dirty="0"/>
              <a:t>Preliminary laser pulse energy variation 150 ns after the voltage pulse shows little influence on electron density from photoionizing He</a:t>
            </a:r>
            <a:r>
              <a:rPr lang="en-US" sz="3600" baseline="-25000" dirty="0"/>
              <a:t>2</a:t>
            </a:r>
            <a:r>
              <a:rPr lang="en-US" sz="3600" dirty="0"/>
              <a:t> Rydberg molecules in contrast to the high pressure He discharge of [4]</a:t>
            </a:r>
          </a:p>
          <a:p>
            <a:pPr algn="just"/>
            <a:endParaRPr lang="en-US" sz="2800" b="1" u="sng" dirty="0"/>
          </a:p>
          <a:p>
            <a:pPr algn="just"/>
            <a:endParaRPr lang="en-US" sz="2800" b="1" u="sng" dirty="0"/>
          </a:p>
          <a:p>
            <a:pPr algn="just"/>
            <a:endParaRPr lang="en-US" sz="2800" b="1" u="sng" dirty="0"/>
          </a:p>
          <a:p>
            <a:pPr algn="just"/>
            <a:endParaRPr lang="en-US" sz="2800" b="1" u="sng" dirty="0"/>
          </a:p>
          <a:p>
            <a:pPr algn="just"/>
            <a:endParaRPr lang="en-US" sz="2800" b="1" u="sng" dirty="0"/>
          </a:p>
          <a:p>
            <a:pPr algn="just"/>
            <a:endParaRPr lang="en-US" sz="4800" b="1" u="sng" dirty="0"/>
          </a:p>
          <a:p>
            <a:pPr algn="just"/>
            <a:endParaRPr lang="en-US" sz="4800" b="1" u="sng" dirty="0"/>
          </a:p>
          <a:p>
            <a:pPr algn="just"/>
            <a:endParaRPr lang="en-US" sz="4800" b="1" u="sng" dirty="0"/>
          </a:p>
          <a:p>
            <a:pPr algn="just"/>
            <a:endParaRPr lang="en-US" sz="4800" b="1" u="sng" dirty="0"/>
          </a:p>
          <a:p>
            <a:pPr algn="just"/>
            <a:endParaRPr lang="en-US" sz="4800" b="1" u="sng" dirty="0"/>
          </a:p>
        </p:txBody>
      </p:sp>
      <p:sp>
        <p:nvSpPr>
          <p:cNvPr id="5" name="TextBox 4"/>
          <p:cNvSpPr txBox="1"/>
          <p:nvPr/>
        </p:nvSpPr>
        <p:spPr>
          <a:xfrm>
            <a:off x="6347594" y="5688"/>
            <a:ext cx="23804880" cy="2554545"/>
          </a:xfrm>
          <a:prstGeom prst="rect">
            <a:avLst/>
          </a:prstGeom>
          <a:noFill/>
        </p:spPr>
        <p:txBody>
          <a:bodyPr wrap="square" rtlCol="0">
            <a:spAutoFit/>
          </a:bodyPr>
          <a:lstStyle/>
          <a:p>
            <a:pPr algn="ctr"/>
            <a:r>
              <a:rPr lang="en-US" sz="8000" b="1" dirty="0"/>
              <a:t>Time-resolved Laser Thomson Scattering in a Nanosecond-pulsed Helium Dielectric Barrier Discharge</a:t>
            </a:r>
          </a:p>
        </p:txBody>
      </p:sp>
      <p:sp>
        <p:nvSpPr>
          <p:cNvPr id="6" name="TextBox 5"/>
          <p:cNvSpPr txBox="1"/>
          <p:nvPr/>
        </p:nvSpPr>
        <p:spPr>
          <a:xfrm>
            <a:off x="8374947" y="2279807"/>
            <a:ext cx="21766385" cy="1754326"/>
          </a:xfrm>
          <a:prstGeom prst="rect">
            <a:avLst/>
          </a:prstGeom>
          <a:noFill/>
        </p:spPr>
        <p:txBody>
          <a:bodyPr wrap="square" rtlCol="0">
            <a:spAutoFit/>
          </a:bodyPr>
          <a:lstStyle/>
          <a:p>
            <a:pPr algn="ctr"/>
            <a:r>
              <a:rPr lang="en-US" sz="5400" u="sng" dirty="0"/>
              <a:t>Timothy Chen</a:t>
            </a:r>
            <a:r>
              <a:rPr lang="en-US" sz="5400" dirty="0"/>
              <a:t>, Egemen Kolemen*, Yiguang Ju* </a:t>
            </a:r>
          </a:p>
          <a:p>
            <a:pPr algn="ctr"/>
            <a:r>
              <a:rPr lang="en-US" sz="5400" dirty="0"/>
              <a:t>Department of Mechanical and Aerospace Engineering, Princeton University</a:t>
            </a:r>
            <a:endParaRPr lang="en-US" sz="8000" dirty="0"/>
          </a:p>
        </p:txBody>
      </p:sp>
      <p:sp>
        <p:nvSpPr>
          <p:cNvPr id="9" name="TextBox 8"/>
          <p:cNvSpPr txBox="1"/>
          <p:nvPr/>
        </p:nvSpPr>
        <p:spPr>
          <a:xfrm>
            <a:off x="835797" y="4478602"/>
            <a:ext cx="11164558" cy="6093976"/>
          </a:xfrm>
          <a:prstGeom prst="rect">
            <a:avLst/>
          </a:prstGeom>
          <a:solidFill>
            <a:schemeClr val="bg1"/>
          </a:solidFill>
          <a:ln>
            <a:solidFill>
              <a:schemeClr val="tx1"/>
            </a:solidFill>
          </a:ln>
        </p:spPr>
        <p:txBody>
          <a:bodyPr wrap="square" rtlCol="0">
            <a:spAutoFit/>
          </a:bodyPr>
          <a:lstStyle/>
          <a:p>
            <a:pPr algn="ctr"/>
            <a:r>
              <a:rPr lang="en-US" sz="6600" b="1" u="sng" dirty="0"/>
              <a:t>Introduction</a:t>
            </a:r>
          </a:p>
          <a:p>
            <a:pPr marL="742950" indent="-742950" algn="just">
              <a:buFont typeface="Wingdings" panose="05000000000000000000" pitchFamily="2" charset="2"/>
              <a:buChar char="Ø"/>
            </a:pPr>
            <a:r>
              <a:rPr lang="en-US" sz="3600" dirty="0"/>
              <a:t>Plasma chemistry models are necessary to optimize plasma for potential industrial use</a:t>
            </a:r>
          </a:p>
          <a:p>
            <a:pPr marL="742950" indent="-742950" algn="just">
              <a:buFont typeface="Wingdings" panose="05000000000000000000" pitchFamily="2" charset="2"/>
              <a:buChar char="Ø"/>
            </a:pPr>
            <a:r>
              <a:rPr lang="en-US" sz="3600" dirty="0"/>
              <a:t>0-D plasma kinetic models typically leave E/N as a free parameter for tuning numerical results [1]</a:t>
            </a:r>
          </a:p>
          <a:p>
            <a:pPr marL="742950" indent="-742950" algn="just">
              <a:buFont typeface="Wingdings" panose="05000000000000000000" pitchFamily="2" charset="2"/>
              <a:buChar char="Ø"/>
            </a:pPr>
            <a:r>
              <a:rPr lang="en-US" sz="3600" dirty="0"/>
              <a:t>Thomson Scattering can be used to measure time-resolved profiles of electron temperature (</a:t>
            </a:r>
            <a:r>
              <a:rPr lang="en-US" sz="3600" dirty="0" err="1"/>
              <a:t>T</a:t>
            </a:r>
            <a:r>
              <a:rPr lang="en-US" sz="3600" baseline="-25000" dirty="0" err="1"/>
              <a:t>e</a:t>
            </a:r>
            <a:r>
              <a:rPr lang="en-US" sz="3600" dirty="0"/>
              <a:t>) and density (n</a:t>
            </a:r>
            <a:r>
              <a:rPr lang="en-US" sz="3600" baseline="-25000" dirty="0"/>
              <a:t>e</a:t>
            </a:r>
            <a:r>
              <a:rPr lang="en-US" sz="3600" dirty="0"/>
              <a:t>) to remove uncertainty in E/N</a:t>
            </a:r>
          </a:p>
          <a:p>
            <a:pPr marL="742950" indent="-742950">
              <a:buFont typeface="Wingdings" panose="05000000000000000000" pitchFamily="2" charset="2"/>
              <a:buChar char="Ø"/>
            </a:pPr>
            <a:r>
              <a:rPr lang="en-US" sz="3600" dirty="0" err="1"/>
              <a:t>T</a:t>
            </a:r>
            <a:r>
              <a:rPr lang="en-US" sz="3600" baseline="-25000" dirty="0" err="1"/>
              <a:t>e</a:t>
            </a:r>
            <a:r>
              <a:rPr lang="en-US" sz="3600" dirty="0"/>
              <a:t> and n</a:t>
            </a:r>
            <a:r>
              <a:rPr lang="en-US" sz="3600" baseline="-25000" dirty="0"/>
              <a:t>e</a:t>
            </a:r>
            <a:r>
              <a:rPr lang="en-US" sz="3600" dirty="0"/>
              <a:t>  measurements will be made in a Helium ns-DBD at 60 Torr to demonstrate the setup’s capabilities</a:t>
            </a:r>
          </a:p>
        </p:txBody>
      </p:sp>
      <p:sp>
        <p:nvSpPr>
          <p:cNvPr id="11" name="TextBox 10"/>
          <p:cNvSpPr txBox="1"/>
          <p:nvPr/>
        </p:nvSpPr>
        <p:spPr>
          <a:xfrm>
            <a:off x="24578853" y="14068465"/>
            <a:ext cx="11164558" cy="4985980"/>
          </a:xfrm>
          <a:prstGeom prst="rect">
            <a:avLst/>
          </a:prstGeom>
          <a:solidFill>
            <a:schemeClr val="bg1"/>
          </a:solidFill>
          <a:ln>
            <a:solidFill>
              <a:schemeClr val="tx1"/>
            </a:solidFill>
          </a:ln>
        </p:spPr>
        <p:txBody>
          <a:bodyPr wrap="square" rtlCol="0">
            <a:spAutoFit/>
          </a:bodyPr>
          <a:lstStyle/>
          <a:p>
            <a:pPr algn="ctr"/>
            <a:r>
              <a:rPr lang="en-US" sz="6600" b="1" u="sng" dirty="0"/>
              <a:t>Future Work</a:t>
            </a:r>
          </a:p>
          <a:p>
            <a:pPr marL="571500" indent="-571500" algn="just">
              <a:buFont typeface="Wingdings" panose="05000000000000000000" pitchFamily="2" charset="2"/>
              <a:buChar char="Ø"/>
            </a:pPr>
            <a:r>
              <a:rPr lang="en-US" sz="3600" dirty="0"/>
              <a:t>Numerical modeling will be performed and validated by experimental data for the pure Helium discharge</a:t>
            </a:r>
          </a:p>
          <a:p>
            <a:pPr marL="571500" indent="-571500" algn="just">
              <a:buFont typeface="Wingdings" panose="05000000000000000000" pitchFamily="2" charset="2"/>
              <a:buChar char="Ø"/>
            </a:pPr>
            <a:r>
              <a:rPr lang="en-US" sz="3600" dirty="0"/>
              <a:t>Measurements in CH</a:t>
            </a:r>
            <a:r>
              <a:rPr lang="en-US" sz="3600" baseline="-25000" dirty="0"/>
              <a:t>4</a:t>
            </a:r>
            <a:r>
              <a:rPr lang="en-US" sz="3600" dirty="0"/>
              <a:t>/He mixtures at 60 Torr will be conducted accompanied by numerical modeling</a:t>
            </a:r>
          </a:p>
          <a:p>
            <a:pPr marL="571500" indent="-571500" algn="just">
              <a:buFont typeface="Wingdings" panose="05000000000000000000" pitchFamily="2" charset="2"/>
              <a:buChar char="Ø"/>
            </a:pPr>
            <a:r>
              <a:rPr lang="en-US" sz="3600" dirty="0"/>
              <a:t>Plasma cell has same discharge geometry as the reactor in [1], so laser absorption studies are possible for different gas mixtures</a:t>
            </a:r>
          </a:p>
        </p:txBody>
      </p:sp>
      <p:sp>
        <p:nvSpPr>
          <p:cNvPr id="12" name="TextBox 11"/>
          <p:cNvSpPr txBox="1"/>
          <p:nvPr/>
        </p:nvSpPr>
        <p:spPr>
          <a:xfrm>
            <a:off x="12705721" y="4478602"/>
            <a:ext cx="11164558" cy="22775466"/>
          </a:xfrm>
          <a:prstGeom prst="rect">
            <a:avLst/>
          </a:prstGeom>
          <a:solidFill>
            <a:schemeClr val="bg1"/>
          </a:solidFill>
          <a:ln>
            <a:solidFill>
              <a:schemeClr val="tx1"/>
            </a:solidFill>
          </a:ln>
        </p:spPr>
        <p:txBody>
          <a:bodyPr wrap="square" rtlCol="0">
            <a:spAutoFit/>
          </a:bodyPr>
          <a:lstStyle/>
          <a:p>
            <a:pPr algn="ctr"/>
            <a:r>
              <a:rPr lang="en-US" sz="6600" b="1" u="sng" dirty="0"/>
              <a:t>Progress and Results</a:t>
            </a:r>
          </a:p>
          <a:p>
            <a:pPr marL="571500" indent="-571500" algn="just">
              <a:buFont typeface="Wingdings" panose="05000000000000000000" pitchFamily="2" charset="2"/>
              <a:buChar char="Ø"/>
            </a:pPr>
            <a:r>
              <a:rPr lang="en-US" sz="3600" dirty="0"/>
              <a:t>Thomson Scattering measured with input laser energy of 230 </a:t>
            </a:r>
            <a:r>
              <a:rPr lang="en-US" sz="3600" dirty="0" err="1"/>
              <a:t>mJ</a:t>
            </a:r>
            <a:r>
              <a:rPr lang="en-US" sz="3600" dirty="0"/>
              <a:t>, 9,000-12,000 total laser shots averaged, and 1,500 on-chip accumulations per exposure</a:t>
            </a:r>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marL="571500" indent="-571500" algn="just">
              <a:buFont typeface="Wingdings" panose="05000000000000000000" pitchFamily="2" charset="2"/>
              <a:buChar char="Ø"/>
            </a:pPr>
            <a:endParaRPr lang="en-US" sz="3600" dirty="0"/>
          </a:p>
          <a:p>
            <a:pPr marL="571500" indent="-571500" algn="just">
              <a:buFont typeface="Wingdings" panose="05000000000000000000" pitchFamily="2" charset="2"/>
              <a:buChar char="Ø"/>
            </a:pPr>
            <a:endParaRPr lang="en-US" sz="3600" dirty="0"/>
          </a:p>
          <a:p>
            <a:pPr marL="571500" indent="-571500" algn="just">
              <a:buFont typeface="Wingdings" panose="05000000000000000000" pitchFamily="2" charset="2"/>
              <a:buChar char="Ø"/>
            </a:pPr>
            <a:endParaRPr lang="en-US" sz="3600" dirty="0"/>
          </a:p>
          <a:p>
            <a:pPr algn="ctr"/>
            <a:r>
              <a:rPr lang="en-US" sz="2800" dirty="0"/>
              <a:t>	Figure 3. Example spectrum for Thomson Scattering, n</a:t>
            </a:r>
            <a:r>
              <a:rPr lang="en-US" sz="2800" baseline="-25000" dirty="0"/>
              <a:t>e</a:t>
            </a:r>
            <a:r>
              <a:rPr lang="en-US" sz="2800" dirty="0"/>
              <a:t> = 3.7e12 cm</a:t>
            </a:r>
            <a:r>
              <a:rPr lang="en-US" sz="2800" baseline="30000" dirty="0"/>
              <a:t>-3</a:t>
            </a:r>
            <a:r>
              <a:rPr lang="en-US" sz="2800" dirty="0"/>
              <a:t> and </a:t>
            </a:r>
            <a:r>
              <a:rPr lang="en-US" sz="2800" dirty="0" err="1"/>
              <a:t>T</a:t>
            </a:r>
            <a:r>
              <a:rPr lang="en-US" sz="2800" baseline="-25000" dirty="0" err="1"/>
              <a:t>e</a:t>
            </a:r>
            <a:r>
              <a:rPr lang="en-US" sz="2800" baseline="-25000" dirty="0"/>
              <a:t> </a:t>
            </a:r>
            <a:r>
              <a:rPr lang="en-US" sz="2800" dirty="0"/>
              <a:t> = 1.1 eV</a:t>
            </a:r>
          </a:p>
          <a:p>
            <a:pPr marL="571500" indent="-571500" algn="just">
              <a:buFont typeface="Wingdings" panose="05000000000000000000" pitchFamily="2" charset="2"/>
              <a:buChar char="Ø"/>
            </a:pPr>
            <a:r>
              <a:rPr lang="en-US" sz="3600" dirty="0"/>
              <a:t>Time-resolved electron number density and temperature was measured up to 300 ns after the voltage pulse</a:t>
            </a:r>
          </a:p>
          <a:p>
            <a:pPr algn="just"/>
            <a:endParaRPr lang="en-US" sz="3600" dirty="0"/>
          </a:p>
          <a:p>
            <a:pPr marL="571500" indent="-571500" algn="just">
              <a:buFont typeface="Wingdings" panose="05000000000000000000" pitchFamily="2" charset="2"/>
              <a:buChar char="Ø"/>
            </a:pPr>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ctr"/>
            <a:endParaRPr lang="en-US" sz="3200" dirty="0"/>
          </a:p>
          <a:p>
            <a:pPr algn="ctr"/>
            <a:endParaRPr lang="en-US" sz="3200" dirty="0"/>
          </a:p>
          <a:p>
            <a:pPr algn="ctr"/>
            <a:endParaRPr lang="en-US" sz="32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r>
              <a:rPr lang="en-US" sz="2800" dirty="0"/>
              <a:t>Figures 4 and 5. Time profiles of n</a:t>
            </a:r>
            <a:r>
              <a:rPr lang="en-US" sz="2800" baseline="-25000" dirty="0"/>
              <a:t>e</a:t>
            </a:r>
            <a:r>
              <a:rPr lang="en-US" sz="2800" dirty="0"/>
              <a:t> and </a:t>
            </a:r>
            <a:r>
              <a:rPr lang="en-US" sz="2800" dirty="0" err="1"/>
              <a:t>T</a:t>
            </a:r>
            <a:r>
              <a:rPr lang="en-US" sz="2800" baseline="-25000" dirty="0" err="1"/>
              <a:t>e</a:t>
            </a:r>
            <a:r>
              <a:rPr lang="en-US" sz="2800" dirty="0"/>
              <a:t> in 60 Torr He, 1 kHz continuous pulse repetition rate, 50 </a:t>
            </a:r>
            <a:r>
              <a:rPr lang="en-US" sz="2800" dirty="0" err="1"/>
              <a:t>ms</a:t>
            </a:r>
            <a:r>
              <a:rPr lang="en-US" sz="2800" dirty="0"/>
              <a:t> plasma residence time.</a:t>
            </a:r>
          </a:p>
        </p:txBody>
      </p:sp>
      <p:sp>
        <p:nvSpPr>
          <p:cNvPr id="14" name="TextBox 13"/>
          <p:cNvSpPr txBox="1"/>
          <p:nvPr/>
        </p:nvSpPr>
        <p:spPr>
          <a:xfrm>
            <a:off x="24578853" y="19480902"/>
            <a:ext cx="11164558" cy="3877985"/>
          </a:xfrm>
          <a:prstGeom prst="rect">
            <a:avLst/>
          </a:prstGeom>
          <a:solidFill>
            <a:schemeClr val="bg1"/>
          </a:solidFill>
          <a:ln>
            <a:solidFill>
              <a:schemeClr val="tx1"/>
            </a:solidFill>
          </a:ln>
        </p:spPr>
        <p:txBody>
          <a:bodyPr wrap="square" rtlCol="0">
            <a:spAutoFit/>
          </a:bodyPr>
          <a:lstStyle/>
          <a:p>
            <a:pPr algn="ctr"/>
            <a:r>
              <a:rPr lang="en-US" sz="6600" b="1" u="sng" dirty="0"/>
              <a:t>Acknowledgements</a:t>
            </a:r>
          </a:p>
          <a:p>
            <a:pPr algn="just"/>
            <a:r>
              <a:rPr lang="en-US" sz="3600" dirty="0"/>
              <a:t>We would like to thank ExxonMobil for supporting this project. We would also like to acknowledge Dr. Hennie van der Meiden, Dr. Benjamin M. Goldberg, Dr. Shuqun Wu, and Dr. Ahmed Diallo for their assistance and advice in realizing this Thomson Scattering system.</a:t>
            </a:r>
          </a:p>
        </p:txBody>
      </p:sp>
      <p:sp>
        <p:nvSpPr>
          <p:cNvPr id="16" name="TextBox 15"/>
          <p:cNvSpPr txBox="1"/>
          <p:nvPr/>
        </p:nvSpPr>
        <p:spPr>
          <a:xfrm>
            <a:off x="24578853" y="23675955"/>
            <a:ext cx="11164558" cy="3570208"/>
          </a:xfrm>
          <a:prstGeom prst="rect">
            <a:avLst/>
          </a:prstGeom>
          <a:solidFill>
            <a:schemeClr val="bg1"/>
          </a:solidFill>
          <a:ln>
            <a:solidFill>
              <a:schemeClr val="tx1"/>
            </a:solidFill>
          </a:ln>
        </p:spPr>
        <p:txBody>
          <a:bodyPr wrap="square" rtlCol="0">
            <a:spAutoFit/>
          </a:bodyPr>
          <a:lstStyle/>
          <a:p>
            <a:pPr algn="ctr"/>
            <a:r>
              <a:rPr lang="en-US" sz="6600" b="1" u="sng" dirty="0"/>
              <a:t>References</a:t>
            </a:r>
            <a:endParaRPr lang="en-US" sz="3600" b="1" u="sng" dirty="0"/>
          </a:p>
          <a:p>
            <a:r>
              <a:rPr lang="en-US" sz="3200" dirty="0"/>
              <a:t>[1] Lefkowitz JK et al. 2015  Phil. Trans. R. Soc. A 373: 20140333. </a:t>
            </a:r>
            <a:endParaRPr lang="nl-NL" sz="3200" dirty="0"/>
          </a:p>
          <a:p>
            <a:r>
              <a:rPr lang="fr-FR" sz="3200" dirty="0"/>
              <a:t>[2] HJ van der Meiden et al.</a:t>
            </a:r>
            <a:r>
              <a:rPr lang="en-US" sz="3200" dirty="0"/>
              <a:t> Rev. Sci. </a:t>
            </a:r>
            <a:r>
              <a:rPr lang="en-US" sz="3200" dirty="0" err="1"/>
              <a:t>Instrum</a:t>
            </a:r>
            <a:r>
              <a:rPr lang="en-US" sz="3200" dirty="0"/>
              <a:t>. 83, 123505 (2012);</a:t>
            </a:r>
            <a:endParaRPr lang="nl-NL" sz="3200" dirty="0"/>
          </a:p>
          <a:p>
            <a:r>
              <a:rPr lang="nl-NL" sz="3200" dirty="0"/>
              <a:t>[3] </a:t>
            </a:r>
            <a:r>
              <a:rPr lang="fr-FR" sz="3200" dirty="0"/>
              <a:t>F </a:t>
            </a:r>
            <a:r>
              <a:rPr lang="fr-FR" sz="3200" dirty="0" err="1"/>
              <a:t>Brehmer</a:t>
            </a:r>
            <a:r>
              <a:rPr lang="fr-FR" sz="3200" dirty="0"/>
              <a:t> et al. 2015 J. Phys. D: </a:t>
            </a:r>
            <a:r>
              <a:rPr lang="fr-FR" sz="3200" dirty="0" err="1"/>
              <a:t>Appl</a:t>
            </a:r>
            <a:r>
              <a:rPr lang="fr-FR" sz="3200" dirty="0"/>
              <a:t>. Phys. 48 155201</a:t>
            </a:r>
          </a:p>
          <a:p>
            <a:r>
              <a:rPr lang="en-US" sz="3200" dirty="0"/>
              <a:t>[4] </a:t>
            </a:r>
            <a:r>
              <a:rPr lang="fr-FR" sz="3200" dirty="0" err="1"/>
              <a:t>Schregel</a:t>
            </a:r>
            <a:r>
              <a:rPr lang="fr-FR" sz="3200" dirty="0"/>
              <a:t> </a:t>
            </a:r>
            <a:r>
              <a:rPr lang="fr-FR" sz="3200" i="1" dirty="0"/>
              <a:t>et al</a:t>
            </a:r>
            <a:r>
              <a:rPr lang="fr-FR" sz="3200" dirty="0"/>
              <a:t> 2016 </a:t>
            </a:r>
            <a:r>
              <a:rPr lang="fr-FR" sz="3200" i="1" dirty="0"/>
              <a:t>Plasma Sources </a:t>
            </a:r>
            <a:r>
              <a:rPr lang="fr-FR" sz="3200" i="1" dirty="0" err="1"/>
              <a:t>Sci</a:t>
            </a:r>
            <a:r>
              <a:rPr lang="fr-FR" sz="3200" i="1" dirty="0"/>
              <a:t>. </a:t>
            </a:r>
            <a:r>
              <a:rPr lang="fr-FR" sz="3200" i="1" dirty="0" err="1"/>
              <a:t>Technol</a:t>
            </a:r>
            <a:r>
              <a:rPr lang="fr-FR" sz="3200" i="1" dirty="0"/>
              <a:t>.</a:t>
            </a:r>
            <a:r>
              <a:rPr lang="fr-FR" sz="3200" dirty="0"/>
              <a:t> </a:t>
            </a:r>
            <a:r>
              <a:rPr lang="fr-FR" sz="3200" b="1" dirty="0"/>
              <a:t>25</a:t>
            </a:r>
            <a:r>
              <a:rPr lang="fr-FR" sz="3200" dirty="0"/>
              <a:t> 054003</a:t>
            </a:r>
          </a:p>
          <a:p>
            <a:endParaRPr lang="fr-FR" sz="3200" dirty="0"/>
          </a:p>
        </p:txBody>
      </p:sp>
      <p:sp>
        <p:nvSpPr>
          <p:cNvPr id="270" name="TextBox 269"/>
          <p:cNvSpPr txBox="1"/>
          <p:nvPr/>
        </p:nvSpPr>
        <p:spPr>
          <a:xfrm>
            <a:off x="25548752" y="12103276"/>
            <a:ext cx="9224760" cy="1384995"/>
          </a:xfrm>
          <a:prstGeom prst="rect">
            <a:avLst/>
          </a:prstGeom>
          <a:noFill/>
        </p:spPr>
        <p:txBody>
          <a:bodyPr wrap="square" rtlCol="0">
            <a:spAutoFit/>
          </a:bodyPr>
          <a:lstStyle/>
          <a:p>
            <a:pPr algn="ctr"/>
            <a:r>
              <a:rPr lang="en-US" sz="2800" dirty="0"/>
              <a:t>Figure 6. Electron density versus laser pulse energy  to check for photoionization of He</a:t>
            </a:r>
            <a:r>
              <a:rPr lang="en-US" sz="2800" baseline="-25000" dirty="0"/>
              <a:t>2</a:t>
            </a:r>
            <a:r>
              <a:rPr lang="en-US" sz="2800" dirty="0"/>
              <a:t> using pulse energies of 20, 30, 40, 50, and 230 </a:t>
            </a:r>
            <a:r>
              <a:rPr lang="en-US" sz="2800" dirty="0" err="1"/>
              <a:t>mJ</a:t>
            </a:r>
            <a:endParaRPr lang="en-US" sz="2800" dirty="0"/>
          </a:p>
        </p:txBody>
      </p:sp>
      <p:pic>
        <p:nvPicPr>
          <p:cNvPr id="10" name="Picture 9">
            <a:extLst>
              <a:ext uri="{FF2B5EF4-FFF2-40B4-BE49-F238E27FC236}">
                <a16:creationId xmlns:a16="http://schemas.microsoft.com/office/drawing/2014/main" id="{A3991465-62E1-4997-B7F6-C8D42057C0D3}"/>
              </a:ext>
            </a:extLst>
          </p:cNvPr>
          <p:cNvPicPr>
            <a:picLocks noChangeAspect="1"/>
          </p:cNvPicPr>
          <p:nvPr/>
        </p:nvPicPr>
        <p:blipFill rotWithShape="1">
          <a:blip r:embed="rId3">
            <a:extLst>
              <a:ext uri="{28A0092B-C50C-407E-A947-70E740481C1C}">
                <a14:useLocalDpi xmlns:a14="http://schemas.microsoft.com/office/drawing/2010/main" val="0"/>
              </a:ext>
            </a:extLst>
          </a:blip>
          <a:srcRect r="9617"/>
          <a:stretch/>
        </p:blipFill>
        <p:spPr>
          <a:xfrm>
            <a:off x="2085534" y="12219730"/>
            <a:ext cx="8665085" cy="6898056"/>
          </a:xfrm>
          <a:prstGeom prst="rect">
            <a:avLst/>
          </a:prstGeom>
        </p:spPr>
      </p:pic>
      <p:pic>
        <p:nvPicPr>
          <p:cNvPr id="27" name="Content Placeholder 4">
            <a:extLst>
              <a:ext uri="{FF2B5EF4-FFF2-40B4-BE49-F238E27FC236}">
                <a16:creationId xmlns:a16="http://schemas.microsoft.com/office/drawing/2014/main" id="{63485806-670B-498E-BC50-7B70304FB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2117" y="7281203"/>
            <a:ext cx="7051766" cy="5288825"/>
          </a:xfrm>
          <a:prstGeom prst="rect">
            <a:avLst/>
          </a:prstGeom>
        </p:spPr>
      </p:pic>
      <p:pic>
        <p:nvPicPr>
          <p:cNvPr id="1026" name="Picture 2" descr="http://1000logos.net/wp-content/uploads/2017/08/ExxonMobil-Logo.png">
            <a:extLst>
              <a:ext uri="{FF2B5EF4-FFF2-40B4-BE49-F238E27FC236}">
                <a16:creationId xmlns:a16="http://schemas.microsoft.com/office/drawing/2014/main" id="{81391B34-64E8-47F3-BDAE-2D1991C2F2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614" b="14660"/>
          <a:stretch/>
        </p:blipFill>
        <p:spPr bwMode="auto">
          <a:xfrm>
            <a:off x="29936140" y="261382"/>
            <a:ext cx="6744094" cy="1754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apitalregionminoritychamber.org/wp-content/uploads/2016/04/PU_Logo.jpg">
            <a:extLst>
              <a:ext uri="{FF2B5EF4-FFF2-40B4-BE49-F238E27FC236}">
                <a16:creationId xmlns:a16="http://schemas.microsoft.com/office/drawing/2014/main" id="{F7B288BD-EA04-4C0A-98E9-B901D3387F4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513" t="14942" r="6460" b="19221"/>
          <a:stretch/>
        </p:blipFill>
        <p:spPr bwMode="auto">
          <a:xfrm>
            <a:off x="104565" y="261382"/>
            <a:ext cx="6288590" cy="1754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5A350B-C5ED-4040-961D-81DA4BF15C27}"/>
              </a:ext>
            </a:extLst>
          </p:cNvPr>
          <p:cNvPicPr>
            <a:picLocks noChangeAspect="1"/>
          </p:cNvPicPr>
          <p:nvPr/>
        </p:nvPicPr>
        <p:blipFill>
          <a:blip r:embed="rId7"/>
          <a:stretch>
            <a:fillRect/>
          </a:stretch>
        </p:blipFill>
        <p:spPr>
          <a:xfrm>
            <a:off x="13529991" y="15668758"/>
            <a:ext cx="9516019" cy="10140956"/>
          </a:xfrm>
          <a:prstGeom prst="rect">
            <a:avLst/>
          </a:prstGeom>
        </p:spPr>
      </p:pic>
      <p:pic>
        <p:nvPicPr>
          <p:cNvPr id="15" name="Picture 14">
            <a:extLst>
              <a:ext uri="{FF2B5EF4-FFF2-40B4-BE49-F238E27FC236}">
                <a16:creationId xmlns:a16="http://schemas.microsoft.com/office/drawing/2014/main" id="{9B372DC2-95E0-4C49-AFC5-4050082AC025}"/>
              </a:ext>
            </a:extLst>
          </p:cNvPr>
          <p:cNvPicPr>
            <a:picLocks noChangeAspect="1"/>
          </p:cNvPicPr>
          <p:nvPr/>
        </p:nvPicPr>
        <p:blipFill>
          <a:blip r:embed="rId8"/>
          <a:stretch>
            <a:fillRect/>
          </a:stretch>
        </p:blipFill>
        <p:spPr>
          <a:xfrm>
            <a:off x="25694656" y="8122586"/>
            <a:ext cx="8932952" cy="4124641"/>
          </a:xfrm>
          <a:prstGeom prst="rect">
            <a:avLst/>
          </a:prstGeom>
        </p:spPr>
      </p:pic>
    </p:spTree>
    <p:extLst>
      <p:ext uri="{BB962C8B-B14F-4D97-AF65-F5344CB8AC3E}">
        <p14:creationId xmlns:p14="http://schemas.microsoft.com/office/powerpoint/2010/main" val="663404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6338</TotalTime>
  <Words>488</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Chen</dc:creator>
  <cp:lastModifiedBy>Timothy Chen</cp:lastModifiedBy>
  <cp:revision>54</cp:revision>
  <cp:lastPrinted>2018-08-01T22:48:38Z</cp:lastPrinted>
  <dcterms:created xsi:type="dcterms:W3CDTF">2017-04-30T18:30:59Z</dcterms:created>
  <dcterms:modified xsi:type="dcterms:W3CDTF">2018-11-19T18:24:40Z</dcterms:modified>
</cp:coreProperties>
</file>