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3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5"/>
  </p:normalViewPr>
  <p:slideViewPr>
    <p:cSldViewPr snapToGrid="0" snapToObjects="1">
      <p:cViewPr varScale="1">
        <p:scale>
          <a:sx n="109" d="100"/>
          <a:sy n="109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B5A86-78FA-D644-93F3-5CBADD01CAEC}" type="doc">
      <dgm:prSet loTypeId="urn:microsoft.com/office/officeart/2005/8/layout/vList3" loCatId="list" qsTypeId="urn:microsoft.com/office/officeart/2005/8/quickstyle/simple1" qsCatId="simple" csTypeId="urn:microsoft.com/office/officeart/2005/8/colors/accent2_3" csCatId="accent2" phldr="1"/>
      <dgm:spPr/>
    </dgm:pt>
    <dgm:pt modelId="{23FAF6F5-4F5D-DE42-AB2B-093122E23637}">
      <dgm:prSet phldrT="[文字]"/>
      <dgm:spPr/>
      <dgm:t>
        <a:bodyPr/>
        <a:lstStyle/>
        <a:p>
          <a:r>
            <a:rPr lang="zh-TW" altLang="en-US" dirty="0"/>
            <a:t>ㄧ、主題探討（？</a:t>
          </a:r>
        </a:p>
      </dgm:t>
    </dgm:pt>
    <dgm:pt modelId="{7DF650B3-F53A-844A-881D-FC6FB70AE3C2}" type="parTrans" cxnId="{36D7A816-6DF3-9C42-A6E6-2190DF8C99AD}">
      <dgm:prSet/>
      <dgm:spPr/>
      <dgm:t>
        <a:bodyPr/>
        <a:lstStyle/>
        <a:p>
          <a:endParaRPr lang="zh-TW" altLang="en-US"/>
        </a:p>
      </dgm:t>
    </dgm:pt>
    <dgm:pt modelId="{B43A2F8A-AF5E-F640-883E-0227D1CC35AA}" type="sibTrans" cxnId="{36D7A816-6DF3-9C42-A6E6-2190DF8C99AD}">
      <dgm:prSet/>
      <dgm:spPr/>
      <dgm:t>
        <a:bodyPr/>
        <a:lstStyle/>
        <a:p>
          <a:endParaRPr lang="zh-TW" altLang="en-US"/>
        </a:p>
      </dgm:t>
    </dgm:pt>
    <dgm:pt modelId="{65136FB0-30FC-A242-A877-474CEACE15FC}">
      <dgm:prSet phldrT="[文字]"/>
      <dgm:spPr/>
      <dgm:t>
        <a:bodyPr/>
        <a:lstStyle/>
        <a:p>
          <a:r>
            <a:rPr lang="zh-TW" altLang="en-US" dirty="0"/>
            <a:t>二、Ｒ</a:t>
          </a:r>
          <a:r>
            <a:rPr lang="en-US" altLang="zh-TW" dirty="0"/>
            <a:t>ow Data </a:t>
          </a:r>
          <a:r>
            <a:rPr lang="zh-TW" altLang="en-US" dirty="0"/>
            <a:t>研究</a:t>
          </a:r>
        </a:p>
      </dgm:t>
    </dgm:pt>
    <dgm:pt modelId="{6DF5ACC8-09A1-B14B-B85D-A22FCBD98BE7}" type="parTrans" cxnId="{6F48615A-A752-0F4F-8365-CBD5FBF7A51D}">
      <dgm:prSet/>
      <dgm:spPr/>
      <dgm:t>
        <a:bodyPr/>
        <a:lstStyle/>
        <a:p>
          <a:endParaRPr lang="zh-TW" altLang="en-US"/>
        </a:p>
      </dgm:t>
    </dgm:pt>
    <dgm:pt modelId="{110C3192-A19C-844A-A042-CBACB6094EE6}" type="sibTrans" cxnId="{6F48615A-A752-0F4F-8365-CBD5FBF7A51D}">
      <dgm:prSet/>
      <dgm:spPr/>
      <dgm:t>
        <a:bodyPr/>
        <a:lstStyle/>
        <a:p>
          <a:endParaRPr lang="zh-TW" altLang="en-US"/>
        </a:p>
      </dgm:t>
    </dgm:pt>
    <dgm:pt modelId="{C6638513-2EB6-5F4B-A893-278D76067A2A}">
      <dgm:prSet phldrT="[文字]"/>
      <dgm:spPr/>
      <dgm:t>
        <a:bodyPr/>
        <a:lstStyle/>
        <a:p>
          <a:r>
            <a:rPr lang="zh-TW" altLang="en-US" dirty="0"/>
            <a:t>三、市場因子研究</a:t>
          </a:r>
        </a:p>
      </dgm:t>
    </dgm:pt>
    <dgm:pt modelId="{F57AA8E0-D417-3B46-9A79-DBA06E651476}" type="parTrans" cxnId="{9748F99D-AEE6-D742-835F-25EC6370EB7E}">
      <dgm:prSet/>
      <dgm:spPr/>
      <dgm:t>
        <a:bodyPr/>
        <a:lstStyle/>
        <a:p>
          <a:endParaRPr lang="zh-TW" altLang="en-US"/>
        </a:p>
      </dgm:t>
    </dgm:pt>
    <dgm:pt modelId="{6A744353-9DF2-4F4A-8CAD-0A0A1B2CB93F}" type="sibTrans" cxnId="{9748F99D-AEE6-D742-835F-25EC6370EB7E}">
      <dgm:prSet/>
      <dgm:spPr/>
      <dgm:t>
        <a:bodyPr/>
        <a:lstStyle/>
        <a:p>
          <a:endParaRPr lang="zh-TW" altLang="en-US"/>
        </a:p>
      </dgm:t>
    </dgm:pt>
    <dgm:pt modelId="{6E868A6C-8243-D347-8A03-B9F0708B23CC}">
      <dgm:prSet/>
      <dgm:spPr/>
      <dgm:t>
        <a:bodyPr/>
        <a:lstStyle/>
        <a:p>
          <a:r>
            <a:rPr lang="zh-TW" altLang="en-US" dirty="0"/>
            <a:t>四、結論</a:t>
          </a:r>
        </a:p>
      </dgm:t>
    </dgm:pt>
    <dgm:pt modelId="{C1FA247E-F577-8246-ADB4-6392502E48D7}" type="parTrans" cxnId="{93ED06ED-AC65-EE42-8094-506EB2062860}">
      <dgm:prSet/>
      <dgm:spPr/>
      <dgm:t>
        <a:bodyPr/>
        <a:lstStyle/>
        <a:p>
          <a:endParaRPr lang="zh-TW" altLang="en-US"/>
        </a:p>
      </dgm:t>
    </dgm:pt>
    <dgm:pt modelId="{1E87E594-B47D-AE40-A370-1DC706F14345}" type="sibTrans" cxnId="{93ED06ED-AC65-EE42-8094-506EB2062860}">
      <dgm:prSet/>
      <dgm:spPr/>
      <dgm:t>
        <a:bodyPr/>
        <a:lstStyle/>
        <a:p>
          <a:endParaRPr lang="zh-TW" altLang="en-US"/>
        </a:p>
      </dgm:t>
    </dgm:pt>
    <dgm:pt modelId="{A87837D0-70CE-5041-8B31-386E321BFEA1}" type="pres">
      <dgm:prSet presAssocID="{1D8B5A86-78FA-D644-93F3-5CBADD01CAEC}" presName="linearFlow" presStyleCnt="0">
        <dgm:presLayoutVars>
          <dgm:dir/>
          <dgm:resizeHandles val="exact"/>
        </dgm:presLayoutVars>
      </dgm:prSet>
      <dgm:spPr/>
    </dgm:pt>
    <dgm:pt modelId="{D3067560-A82C-DA4F-904D-84A85F2D3BBF}" type="pres">
      <dgm:prSet presAssocID="{23FAF6F5-4F5D-DE42-AB2B-093122E23637}" presName="composite" presStyleCnt="0"/>
      <dgm:spPr/>
    </dgm:pt>
    <dgm:pt modelId="{1EEA393C-9A55-0C47-9B8F-26C206792E74}" type="pres">
      <dgm:prSet presAssocID="{23FAF6F5-4F5D-DE42-AB2B-093122E23637}" presName="imgShp" presStyleLbl="fgImgPlace1" presStyleIdx="0" presStyleCnt="4"/>
      <dgm:spPr/>
    </dgm:pt>
    <dgm:pt modelId="{B287E420-2F48-B344-9D61-08856E15F6F3}" type="pres">
      <dgm:prSet presAssocID="{23FAF6F5-4F5D-DE42-AB2B-093122E23637}" presName="txShp" presStyleLbl="node1" presStyleIdx="0" presStyleCnt="4">
        <dgm:presLayoutVars>
          <dgm:bulletEnabled val="1"/>
        </dgm:presLayoutVars>
      </dgm:prSet>
      <dgm:spPr/>
    </dgm:pt>
    <dgm:pt modelId="{C6EB06D9-46CD-334F-8BC9-84ABF112743A}" type="pres">
      <dgm:prSet presAssocID="{B43A2F8A-AF5E-F640-883E-0227D1CC35AA}" presName="spacing" presStyleCnt="0"/>
      <dgm:spPr/>
    </dgm:pt>
    <dgm:pt modelId="{F3C1D413-3279-6441-8700-713B20D8EC6F}" type="pres">
      <dgm:prSet presAssocID="{65136FB0-30FC-A242-A877-474CEACE15FC}" presName="composite" presStyleCnt="0"/>
      <dgm:spPr/>
    </dgm:pt>
    <dgm:pt modelId="{130B359D-0EC5-7E4D-B891-BC187625F587}" type="pres">
      <dgm:prSet presAssocID="{65136FB0-30FC-A242-A877-474CEACE15FC}" presName="imgShp" presStyleLbl="fgImgPlace1" presStyleIdx="1" presStyleCnt="4"/>
      <dgm:spPr/>
    </dgm:pt>
    <dgm:pt modelId="{9BB87DE9-35DD-344E-A283-C9B5BB7B088C}" type="pres">
      <dgm:prSet presAssocID="{65136FB0-30FC-A242-A877-474CEACE15FC}" presName="txShp" presStyleLbl="node1" presStyleIdx="1" presStyleCnt="4">
        <dgm:presLayoutVars>
          <dgm:bulletEnabled val="1"/>
        </dgm:presLayoutVars>
      </dgm:prSet>
      <dgm:spPr/>
    </dgm:pt>
    <dgm:pt modelId="{39CF482D-1597-C842-BC4B-D2D123118EA6}" type="pres">
      <dgm:prSet presAssocID="{110C3192-A19C-844A-A042-CBACB6094EE6}" presName="spacing" presStyleCnt="0"/>
      <dgm:spPr/>
    </dgm:pt>
    <dgm:pt modelId="{0105B7DC-CF5A-354D-9464-E1FDBBD10CF0}" type="pres">
      <dgm:prSet presAssocID="{C6638513-2EB6-5F4B-A893-278D76067A2A}" presName="composite" presStyleCnt="0"/>
      <dgm:spPr/>
    </dgm:pt>
    <dgm:pt modelId="{7F643099-F3FC-304C-96A2-2A5D76D1ABD8}" type="pres">
      <dgm:prSet presAssocID="{C6638513-2EB6-5F4B-A893-278D76067A2A}" presName="imgShp" presStyleLbl="fgImgPlace1" presStyleIdx="2" presStyleCnt="4"/>
      <dgm:spPr/>
    </dgm:pt>
    <dgm:pt modelId="{60D2977A-CDA1-F242-9EDB-26B688B0A8B0}" type="pres">
      <dgm:prSet presAssocID="{C6638513-2EB6-5F4B-A893-278D76067A2A}" presName="txShp" presStyleLbl="node1" presStyleIdx="2" presStyleCnt="4">
        <dgm:presLayoutVars>
          <dgm:bulletEnabled val="1"/>
        </dgm:presLayoutVars>
      </dgm:prSet>
      <dgm:spPr/>
    </dgm:pt>
    <dgm:pt modelId="{3AD19121-7AC8-B646-8DC7-228B8F23D1C6}" type="pres">
      <dgm:prSet presAssocID="{6A744353-9DF2-4F4A-8CAD-0A0A1B2CB93F}" presName="spacing" presStyleCnt="0"/>
      <dgm:spPr/>
    </dgm:pt>
    <dgm:pt modelId="{8C21C7B0-05BA-5D4F-BC95-403E87FE55EB}" type="pres">
      <dgm:prSet presAssocID="{6E868A6C-8243-D347-8A03-B9F0708B23CC}" presName="composite" presStyleCnt="0"/>
      <dgm:spPr/>
    </dgm:pt>
    <dgm:pt modelId="{D9DA32E7-321B-9E46-A65A-F631008D5771}" type="pres">
      <dgm:prSet presAssocID="{6E868A6C-8243-D347-8A03-B9F0708B23CC}" presName="imgShp" presStyleLbl="fgImgPlace1" presStyleIdx="3" presStyleCnt="4"/>
      <dgm:spPr/>
    </dgm:pt>
    <dgm:pt modelId="{26EF3656-822E-B040-B6B9-C7AA7E8850FF}" type="pres">
      <dgm:prSet presAssocID="{6E868A6C-8243-D347-8A03-B9F0708B23CC}" presName="txShp" presStyleLbl="node1" presStyleIdx="3" presStyleCnt="4">
        <dgm:presLayoutVars>
          <dgm:bulletEnabled val="1"/>
        </dgm:presLayoutVars>
      </dgm:prSet>
      <dgm:spPr/>
    </dgm:pt>
  </dgm:ptLst>
  <dgm:cxnLst>
    <dgm:cxn modelId="{36D7A816-6DF3-9C42-A6E6-2190DF8C99AD}" srcId="{1D8B5A86-78FA-D644-93F3-5CBADD01CAEC}" destId="{23FAF6F5-4F5D-DE42-AB2B-093122E23637}" srcOrd="0" destOrd="0" parTransId="{7DF650B3-F53A-844A-881D-FC6FB70AE3C2}" sibTransId="{B43A2F8A-AF5E-F640-883E-0227D1CC35AA}"/>
    <dgm:cxn modelId="{6F48615A-A752-0F4F-8365-CBD5FBF7A51D}" srcId="{1D8B5A86-78FA-D644-93F3-5CBADD01CAEC}" destId="{65136FB0-30FC-A242-A877-474CEACE15FC}" srcOrd="1" destOrd="0" parTransId="{6DF5ACC8-09A1-B14B-B85D-A22FCBD98BE7}" sibTransId="{110C3192-A19C-844A-A042-CBACB6094EE6}"/>
    <dgm:cxn modelId="{3376E088-9E6A-D24B-B2D0-FA83B6CB2726}" type="presOf" srcId="{23FAF6F5-4F5D-DE42-AB2B-093122E23637}" destId="{B287E420-2F48-B344-9D61-08856E15F6F3}" srcOrd="0" destOrd="0" presId="urn:microsoft.com/office/officeart/2005/8/layout/vList3"/>
    <dgm:cxn modelId="{9748F99D-AEE6-D742-835F-25EC6370EB7E}" srcId="{1D8B5A86-78FA-D644-93F3-5CBADD01CAEC}" destId="{C6638513-2EB6-5F4B-A893-278D76067A2A}" srcOrd="2" destOrd="0" parTransId="{F57AA8E0-D417-3B46-9A79-DBA06E651476}" sibTransId="{6A744353-9DF2-4F4A-8CAD-0A0A1B2CB93F}"/>
    <dgm:cxn modelId="{E248E3B8-700F-C748-AFF9-CFECD1788F7D}" type="presOf" srcId="{C6638513-2EB6-5F4B-A893-278D76067A2A}" destId="{60D2977A-CDA1-F242-9EDB-26B688B0A8B0}" srcOrd="0" destOrd="0" presId="urn:microsoft.com/office/officeart/2005/8/layout/vList3"/>
    <dgm:cxn modelId="{12DFEEE4-05BA-7C4C-9253-65330504F361}" type="presOf" srcId="{6E868A6C-8243-D347-8A03-B9F0708B23CC}" destId="{26EF3656-822E-B040-B6B9-C7AA7E8850FF}" srcOrd="0" destOrd="0" presId="urn:microsoft.com/office/officeart/2005/8/layout/vList3"/>
    <dgm:cxn modelId="{9D3012E5-6DBF-0746-BF74-D07806D2D746}" type="presOf" srcId="{1D8B5A86-78FA-D644-93F3-5CBADD01CAEC}" destId="{A87837D0-70CE-5041-8B31-386E321BFEA1}" srcOrd="0" destOrd="0" presId="urn:microsoft.com/office/officeart/2005/8/layout/vList3"/>
    <dgm:cxn modelId="{93ED06ED-AC65-EE42-8094-506EB2062860}" srcId="{1D8B5A86-78FA-D644-93F3-5CBADD01CAEC}" destId="{6E868A6C-8243-D347-8A03-B9F0708B23CC}" srcOrd="3" destOrd="0" parTransId="{C1FA247E-F577-8246-ADB4-6392502E48D7}" sibTransId="{1E87E594-B47D-AE40-A370-1DC706F14345}"/>
    <dgm:cxn modelId="{012396F6-9FE6-2C4A-9EF6-58F719686847}" type="presOf" srcId="{65136FB0-30FC-A242-A877-474CEACE15FC}" destId="{9BB87DE9-35DD-344E-A283-C9B5BB7B088C}" srcOrd="0" destOrd="0" presId="urn:microsoft.com/office/officeart/2005/8/layout/vList3"/>
    <dgm:cxn modelId="{4542FBDD-1F97-514F-907D-635F3A14B5A6}" type="presParOf" srcId="{A87837D0-70CE-5041-8B31-386E321BFEA1}" destId="{D3067560-A82C-DA4F-904D-84A85F2D3BBF}" srcOrd="0" destOrd="0" presId="urn:microsoft.com/office/officeart/2005/8/layout/vList3"/>
    <dgm:cxn modelId="{65D870AD-C931-264E-8CA8-14A25D969C95}" type="presParOf" srcId="{D3067560-A82C-DA4F-904D-84A85F2D3BBF}" destId="{1EEA393C-9A55-0C47-9B8F-26C206792E74}" srcOrd="0" destOrd="0" presId="urn:microsoft.com/office/officeart/2005/8/layout/vList3"/>
    <dgm:cxn modelId="{62715450-7075-114E-B125-482BE5FAB3A1}" type="presParOf" srcId="{D3067560-A82C-DA4F-904D-84A85F2D3BBF}" destId="{B287E420-2F48-B344-9D61-08856E15F6F3}" srcOrd="1" destOrd="0" presId="urn:microsoft.com/office/officeart/2005/8/layout/vList3"/>
    <dgm:cxn modelId="{987BBA3C-8557-CB4B-AD05-254E44DB57D7}" type="presParOf" srcId="{A87837D0-70CE-5041-8B31-386E321BFEA1}" destId="{C6EB06D9-46CD-334F-8BC9-84ABF112743A}" srcOrd="1" destOrd="0" presId="urn:microsoft.com/office/officeart/2005/8/layout/vList3"/>
    <dgm:cxn modelId="{A22F5B75-2315-4545-B4A0-14F7DF2BEC72}" type="presParOf" srcId="{A87837D0-70CE-5041-8B31-386E321BFEA1}" destId="{F3C1D413-3279-6441-8700-713B20D8EC6F}" srcOrd="2" destOrd="0" presId="urn:microsoft.com/office/officeart/2005/8/layout/vList3"/>
    <dgm:cxn modelId="{0204F780-C377-F642-9A5F-E4B6806E3B78}" type="presParOf" srcId="{F3C1D413-3279-6441-8700-713B20D8EC6F}" destId="{130B359D-0EC5-7E4D-B891-BC187625F587}" srcOrd="0" destOrd="0" presId="urn:microsoft.com/office/officeart/2005/8/layout/vList3"/>
    <dgm:cxn modelId="{168572E9-FC7A-B34A-8FF3-30EA7C1C1BFF}" type="presParOf" srcId="{F3C1D413-3279-6441-8700-713B20D8EC6F}" destId="{9BB87DE9-35DD-344E-A283-C9B5BB7B088C}" srcOrd="1" destOrd="0" presId="urn:microsoft.com/office/officeart/2005/8/layout/vList3"/>
    <dgm:cxn modelId="{2E9A6973-D496-3148-A10C-F8E5B702E52A}" type="presParOf" srcId="{A87837D0-70CE-5041-8B31-386E321BFEA1}" destId="{39CF482D-1597-C842-BC4B-D2D123118EA6}" srcOrd="3" destOrd="0" presId="urn:microsoft.com/office/officeart/2005/8/layout/vList3"/>
    <dgm:cxn modelId="{34BC94A2-B9D0-D34C-B870-4289223AA26B}" type="presParOf" srcId="{A87837D0-70CE-5041-8B31-386E321BFEA1}" destId="{0105B7DC-CF5A-354D-9464-E1FDBBD10CF0}" srcOrd="4" destOrd="0" presId="urn:microsoft.com/office/officeart/2005/8/layout/vList3"/>
    <dgm:cxn modelId="{E93A0FC0-1C76-DB4D-B1D7-1E6F1709AADB}" type="presParOf" srcId="{0105B7DC-CF5A-354D-9464-E1FDBBD10CF0}" destId="{7F643099-F3FC-304C-96A2-2A5D76D1ABD8}" srcOrd="0" destOrd="0" presId="urn:microsoft.com/office/officeart/2005/8/layout/vList3"/>
    <dgm:cxn modelId="{36CF6859-49F3-2A4B-9A89-EC3496C1B084}" type="presParOf" srcId="{0105B7DC-CF5A-354D-9464-E1FDBBD10CF0}" destId="{60D2977A-CDA1-F242-9EDB-26B688B0A8B0}" srcOrd="1" destOrd="0" presId="urn:microsoft.com/office/officeart/2005/8/layout/vList3"/>
    <dgm:cxn modelId="{BA4D65C3-7AEB-BC40-90A6-530AE0B0120F}" type="presParOf" srcId="{A87837D0-70CE-5041-8B31-386E321BFEA1}" destId="{3AD19121-7AC8-B646-8DC7-228B8F23D1C6}" srcOrd="5" destOrd="0" presId="urn:microsoft.com/office/officeart/2005/8/layout/vList3"/>
    <dgm:cxn modelId="{B2B2A8CA-E774-8641-9FE3-20F25C942027}" type="presParOf" srcId="{A87837D0-70CE-5041-8B31-386E321BFEA1}" destId="{8C21C7B0-05BA-5D4F-BC95-403E87FE55EB}" srcOrd="6" destOrd="0" presId="urn:microsoft.com/office/officeart/2005/8/layout/vList3"/>
    <dgm:cxn modelId="{18D86F25-BD8E-3D49-8287-CAE248CFC1E4}" type="presParOf" srcId="{8C21C7B0-05BA-5D4F-BC95-403E87FE55EB}" destId="{D9DA32E7-321B-9E46-A65A-F631008D5771}" srcOrd="0" destOrd="0" presId="urn:microsoft.com/office/officeart/2005/8/layout/vList3"/>
    <dgm:cxn modelId="{DB894C1D-FCBE-D04D-9BF3-C270641A092C}" type="presParOf" srcId="{8C21C7B0-05BA-5D4F-BC95-403E87FE55EB}" destId="{26EF3656-822E-B040-B6B9-C7AA7E8850F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7E420-2F48-B344-9D61-08856E15F6F3}">
      <dsp:nvSpPr>
        <dsp:cNvPr id="0" name=""/>
        <dsp:cNvSpPr/>
      </dsp:nvSpPr>
      <dsp:spPr>
        <a:xfrm rot="10800000">
          <a:off x="1453093" y="441"/>
          <a:ext cx="5140269" cy="633456"/>
        </a:xfrm>
        <a:prstGeom prst="homePlat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33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ㄧ、主題探討（？</a:t>
          </a:r>
        </a:p>
      </dsp:txBody>
      <dsp:txXfrm rot="10800000">
        <a:off x="1611457" y="441"/>
        <a:ext cx="4981905" cy="633456"/>
      </dsp:txXfrm>
    </dsp:sp>
    <dsp:sp modelId="{1EEA393C-9A55-0C47-9B8F-26C206792E74}">
      <dsp:nvSpPr>
        <dsp:cNvPr id="0" name=""/>
        <dsp:cNvSpPr/>
      </dsp:nvSpPr>
      <dsp:spPr>
        <a:xfrm>
          <a:off x="1136365" y="441"/>
          <a:ext cx="633456" cy="63345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87DE9-35DD-344E-A283-C9B5BB7B088C}">
      <dsp:nvSpPr>
        <dsp:cNvPr id="0" name=""/>
        <dsp:cNvSpPr/>
      </dsp:nvSpPr>
      <dsp:spPr>
        <a:xfrm rot="10800000">
          <a:off x="1453093" y="822989"/>
          <a:ext cx="5140269" cy="633456"/>
        </a:xfrm>
        <a:prstGeom prst="homePlate">
          <a:avLst/>
        </a:prstGeom>
        <a:solidFill>
          <a:schemeClr val="accent2">
            <a:shade val="80000"/>
            <a:hueOff val="11052"/>
            <a:satOff val="553"/>
            <a:lumOff val="62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33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二、Ｒ</a:t>
          </a:r>
          <a:r>
            <a:rPr lang="en-US" altLang="zh-TW" sz="2200" kern="1200" dirty="0"/>
            <a:t>ow Data </a:t>
          </a:r>
          <a:r>
            <a:rPr lang="zh-TW" altLang="en-US" sz="2200" kern="1200" dirty="0"/>
            <a:t>研究</a:t>
          </a:r>
        </a:p>
      </dsp:txBody>
      <dsp:txXfrm rot="10800000">
        <a:off x="1611457" y="822989"/>
        <a:ext cx="4981905" cy="633456"/>
      </dsp:txXfrm>
    </dsp:sp>
    <dsp:sp modelId="{130B359D-0EC5-7E4D-B891-BC187625F587}">
      <dsp:nvSpPr>
        <dsp:cNvPr id="0" name=""/>
        <dsp:cNvSpPr/>
      </dsp:nvSpPr>
      <dsp:spPr>
        <a:xfrm>
          <a:off x="1136365" y="822989"/>
          <a:ext cx="633456" cy="633456"/>
        </a:xfrm>
        <a:prstGeom prst="ellipse">
          <a:avLst/>
        </a:prstGeom>
        <a:solidFill>
          <a:schemeClr val="accent2">
            <a:tint val="50000"/>
            <a:hueOff val="4227"/>
            <a:satOff val="-280"/>
            <a:lumOff val="30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2977A-CDA1-F242-9EDB-26B688B0A8B0}">
      <dsp:nvSpPr>
        <dsp:cNvPr id="0" name=""/>
        <dsp:cNvSpPr/>
      </dsp:nvSpPr>
      <dsp:spPr>
        <a:xfrm rot="10800000">
          <a:off x="1453093" y="1645537"/>
          <a:ext cx="5140269" cy="633456"/>
        </a:xfrm>
        <a:prstGeom prst="homePlate">
          <a:avLst/>
        </a:prstGeom>
        <a:solidFill>
          <a:schemeClr val="accent2">
            <a:shade val="80000"/>
            <a:hueOff val="22104"/>
            <a:satOff val="1105"/>
            <a:lumOff val="125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33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三、市場因子研究</a:t>
          </a:r>
        </a:p>
      </dsp:txBody>
      <dsp:txXfrm rot="10800000">
        <a:off x="1611457" y="1645537"/>
        <a:ext cx="4981905" cy="633456"/>
      </dsp:txXfrm>
    </dsp:sp>
    <dsp:sp modelId="{7F643099-F3FC-304C-96A2-2A5D76D1ABD8}">
      <dsp:nvSpPr>
        <dsp:cNvPr id="0" name=""/>
        <dsp:cNvSpPr/>
      </dsp:nvSpPr>
      <dsp:spPr>
        <a:xfrm>
          <a:off x="1136365" y="1645537"/>
          <a:ext cx="633456" cy="633456"/>
        </a:xfrm>
        <a:prstGeom prst="ellipse">
          <a:avLst/>
        </a:prstGeom>
        <a:solidFill>
          <a:schemeClr val="accent2">
            <a:tint val="50000"/>
            <a:hueOff val="8454"/>
            <a:satOff val="-561"/>
            <a:lumOff val="6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F3656-822E-B040-B6B9-C7AA7E8850FF}">
      <dsp:nvSpPr>
        <dsp:cNvPr id="0" name=""/>
        <dsp:cNvSpPr/>
      </dsp:nvSpPr>
      <dsp:spPr>
        <a:xfrm rot="10800000">
          <a:off x="1453093" y="2468085"/>
          <a:ext cx="5140269" cy="633456"/>
        </a:xfrm>
        <a:prstGeom prst="homePlate">
          <a:avLst/>
        </a:prstGeom>
        <a:solidFill>
          <a:schemeClr val="accent2">
            <a:shade val="80000"/>
            <a:hueOff val="33157"/>
            <a:satOff val="1658"/>
            <a:lumOff val="187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33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四、結論</a:t>
          </a:r>
        </a:p>
      </dsp:txBody>
      <dsp:txXfrm rot="10800000">
        <a:off x="1611457" y="2468085"/>
        <a:ext cx="4981905" cy="633456"/>
      </dsp:txXfrm>
    </dsp:sp>
    <dsp:sp modelId="{D9DA32E7-321B-9E46-A65A-F631008D5771}">
      <dsp:nvSpPr>
        <dsp:cNvPr id="0" name=""/>
        <dsp:cNvSpPr/>
      </dsp:nvSpPr>
      <dsp:spPr>
        <a:xfrm>
          <a:off x="1136365" y="2468085"/>
          <a:ext cx="633456" cy="633456"/>
        </a:xfrm>
        <a:prstGeom prst="ellipse">
          <a:avLst/>
        </a:prstGeom>
        <a:solidFill>
          <a:schemeClr val="accent2">
            <a:tint val="50000"/>
            <a:hueOff val="12681"/>
            <a:satOff val="-841"/>
            <a:lumOff val="9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02FA-376E-A948-A88D-151F8927D46A}" type="datetimeFigureOut">
              <a:rPr kumimoji="1" lang="zh-TW" altLang="en-US" smtClean="0"/>
              <a:t>2019/11/24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41572-CC35-C042-A8A8-2A21197A38B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413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FFF88-102C-DD48-9FA4-E47CF0913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現股當日沖銷交易制度對台灣股市波動度、流動性與交易成本的影響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8C098B-B746-2144-A985-6D5565456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資財</a:t>
            </a:r>
            <a:r>
              <a:rPr kumimoji="1" lang="en-US" altLang="zh-CN" dirty="0"/>
              <a:t>09</a:t>
            </a:r>
            <a:r>
              <a:rPr kumimoji="1" lang="zh-TW" altLang="en-US" dirty="0"/>
              <a:t> 胡明秀 沈佩璉 沈相君 吳怡蓁</a:t>
            </a:r>
          </a:p>
        </p:txBody>
      </p:sp>
    </p:spTree>
    <p:extLst>
      <p:ext uri="{BB962C8B-B14F-4D97-AF65-F5344CB8AC3E}">
        <p14:creationId xmlns:p14="http://schemas.microsoft.com/office/powerpoint/2010/main" val="359412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A049F8-5DF0-9043-BA67-9E167BE2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zh-TW" altLang="en-US" dirty="0"/>
              <a:t>三、市場因子研究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34C94-C1FF-0C45-9096-A6EE73F2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研究方式 ：透過在當沖開放的四個階段建立</a:t>
            </a:r>
            <a:r>
              <a:rPr kumimoji="1" lang="en-US" altLang="zh-TW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OLS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迴歸模型</a:t>
            </a:r>
            <a:r>
              <a:rPr kumimoji="1" lang="en-US" altLang="zh-TW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探討</a:t>
            </a:r>
            <a:r>
              <a:rPr kumimoji="1" lang="en-US" altLang="zh-TW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Δ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現股當沖比重與</a:t>
            </a:r>
            <a:r>
              <a:rPr kumimoji="1" lang="en-US" altLang="zh-TW" sz="15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Δy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之間的相關性。</a:t>
            </a:r>
          </a:p>
        </p:txBody>
      </p:sp>
      <p:pic>
        <p:nvPicPr>
          <p:cNvPr id="6" name="圖片 5" descr="一張含有 螢幕擷取畫面 的圖片&#10;&#10;自動產生的描述">
            <a:extLst>
              <a:ext uri="{FF2B5EF4-FFF2-40B4-BE49-F238E27FC236}">
                <a16:creationId xmlns:a16="http://schemas.microsoft.com/office/drawing/2014/main" id="{5D9D3BB3-D127-4941-A65D-03059E78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8" y="741801"/>
            <a:ext cx="6257544" cy="2393510"/>
          </a:xfrm>
          <a:prstGeom prst="rect">
            <a:avLst/>
          </a:prstGeom>
        </p:spPr>
      </p:pic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53376139-4768-1243-AC2F-05D477FB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68" y="3722690"/>
            <a:ext cx="6267214" cy="23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6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2A148-453D-BB45-8FD5-FE392675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三、市場因子研究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6F57A-3191-EC4D-8934-47EA19CB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94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DA30B-6294-F746-A1B6-F3923CDA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四、結論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101DD-B21E-A64B-8400-803E4C66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78013"/>
            <a:ext cx="7729728" cy="3101983"/>
          </a:xfrm>
        </p:spPr>
        <p:txBody>
          <a:bodyPr/>
          <a:lstStyle/>
          <a:p>
            <a:pPr marL="342900" indent="-342900">
              <a:buFont typeface="+mj-ea"/>
              <a:buAutoNum type="ea1ChtPeriod"/>
            </a:pPr>
            <a:r>
              <a:rPr kumimoji="1" lang="zh-TW" altLang="en-US" dirty="0"/>
              <a:t>當沖制度的開放</a:t>
            </a:r>
            <a:r>
              <a:rPr kumimoji="1" lang="en-US" altLang="zh-TW" dirty="0"/>
              <a:t>,</a:t>
            </a:r>
            <a:r>
              <a:rPr kumimoji="1" lang="zh-TW" altLang="en-US" dirty="0"/>
              <a:t>有</a:t>
            </a:r>
            <a:r>
              <a:rPr kumimoji="1" lang="zh-TW" altLang="en-US" b="1" dirty="0">
                <a:solidFill>
                  <a:srgbClr val="FF0000"/>
                </a:solidFill>
              </a:rPr>
              <a:t>降低標準差</a:t>
            </a:r>
            <a:r>
              <a:rPr kumimoji="1" lang="zh-TW" altLang="en-US" dirty="0"/>
              <a:t>的效果</a:t>
            </a:r>
            <a:r>
              <a:rPr kumimoji="1" lang="en-US" altLang="zh-TW" dirty="0"/>
              <a:t>,</a:t>
            </a:r>
            <a:r>
              <a:rPr kumimoji="1" lang="zh-TW" altLang="en-US" dirty="0"/>
              <a:t>讓報酬率有較穩定的表現。</a:t>
            </a:r>
          </a:p>
          <a:p>
            <a:pPr marL="342900" indent="-342900">
              <a:buFont typeface="+mj-ea"/>
              <a:buAutoNum type="ea1ChtPeriod"/>
            </a:pPr>
            <a:r>
              <a:rPr kumimoji="1" lang="zh-TW" altLang="en-US" dirty="0"/>
              <a:t>綜上所述</a:t>
            </a:r>
            <a:r>
              <a:rPr kumimoji="1" lang="en-US" altLang="zh-TW" dirty="0"/>
              <a:t>,</a:t>
            </a:r>
            <a:r>
              <a:rPr kumimoji="1" lang="zh-TW" altLang="en-US" dirty="0"/>
              <a:t>現股當沖制度開放後</a:t>
            </a:r>
            <a:r>
              <a:rPr kumimoji="1" lang="en-US" altLang="zh-TW" dirty="0"/>
              <a:t>,</a:t>
            </a:r>
            <a:r>
              <a:rPr kumimoji="1" lang="zh-TW" altLang="en-US" b="1" dirty="0">
                <a:solidFill>
                  <a:srgbClr val="FF0000"/>
                </a:solidFill>
              </a:rPr>
              <a:t>有效活絡證券市場</a:t>
            </a:r>
            <a:r>
              <a:rPr kumimoji="1" lang="zh-TW" altLang="en-US" dirty="0"/>
              <a:t>並提供投資人更加彈性之操作</a:t>
            </a:r>
            <a:r>
              <a:rPr kumimoji="1" lang="en-US" altLang="zh-TW" dirty="0"/>
              <a:t>,</a:t>
            </a:r>
            <a:r>
              <a:rPr kumimoji="1" lang="zh-TW" altLang="en-US" dirty="0"/>
              <a:t>促使股市成交量能之提升</a:t>
            </a:r>
            <a:r>
              <a:rPr kumimoji="1" lang="en-US" altLang="zh-TW" dirty="0"/>
              <a:t>,</a:t>
            </a:r>
            <a:r>
              <a:rPr kumimoji="1" lang="zh-TW" altLang="en-US" dirty="0"/>
              <a:t>達到政策實施之預期效果。</a:t>
            </a:r>
          </a:p>
        </p:txBody>
      </p:sp>
    </p:spTree>
    <p:extLst>
      <p:ext uri="{BB962C8B-B14F-4D97-AF65-F5344CB8AC3E}">
        <p14:creationId xmlns:p14="http://schemas.microsoft.com/office/powerpoint/2010/main" val="282992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12AE2800-DE89-7E4B-9D6D-A910A69B6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368175"/>
              </p:ext>
            </p:extLst>
          </p:nvPr>
        </p:nvGraphicFramePr>
        <p:xfrm>
          <a:off x="1887415" y="1878008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8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8B118-D094-E54C-BC21-2972C46F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一、主題探討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5D6F-37E8-C247-8029-3DA4D533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153597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Ｑ：當沖為何？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Ａ：</a:t>
            </a:r>
            <a:r>
              <a:rPr lang="zh-TW" altLang="en-US" b="1" dirty="0"/>
              <a:t>一天</a:t>
            </a:r>
            <a:r>
              <a:rPr lang="zh-TW" altLang="en-US" dirty="0"/>
              <a:t>的交易時段內，針對同一標的進行建倉、平倉動作的交易模式</a:t>
            </a:r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90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9AAD2-E8CE-AD42-AD6C-D16C31A8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一、主題探討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2E0EA2-9E34-1B46-9269-84B8711F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股票市場中，應長期持有股票。</a:t>
            </a:r>
            <a:r>
              <a:rPr kumimoji="1" lang="zh-TW" altLang="en-US" b="1" dirty="0">
                <a:solidFill>
                  <a:srgbClr val="FF0000"/>
                </a:solidFill>
              </a:rPr>
              <a:t>當初是否為搶帽客行為？</a:t>
            </a:r>
            <a:endParaRPr kumimoji="1"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0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433A7-88A7-EF4F-9584-3511305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一、主題探討 </a:t>
            </a:r>
            <a:r>
              <a:rPr kumimoji="1" lang="en-US" altLang="zh-TW" dirty="0"/>
              <a:t>– </a:t>
            </a:r>
            <a:r>
              <a:rPr kumimoji="1" lang="zh-CN" altLang="en-US" dirty="0"/>
              <a:t>時間軸介紹</a:t>
            </a: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23AB161E-1796-2B4E-80FA-C938A12D56D3}"/>
              </a:ext>
            </a:extLst>
          </p:cNvPr>
          <p:cNvCxnSpPr/>
          <p:nvPr/>
        </p:nvCxnSpPr>
        <p:spPr>
          <a:xfrm>
            <a:off x="2274278" y="3499338"/>
            <a:ext cx="75107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7C7699F-DFA4-A64E-B7BF-0BD45AB91C2D}"/>
              </a:ext>
            </a:extLst>
          </p:cNvPr>
          <p:cNvCxnSpPr/>
          <p:nvPr/>
        </p:nvCxnSpPr>
        <p:spPr>
          <a:xfrm>
            <a:off x="2719754" y="3270738"/>
            <a:ext cx="0" cy="4806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3235577-AAF3-E142-8B25-6BF06424E6A1}"/>
              </a:ext>
            </a:extLst>
          </p:cNvPr>
          <p:cNvCxnSpPr/>
          <p:nvPr/>
        </p:nvCxnSpPr>
        <p:spPr>
          <a:xfrm>
            <a:off x="4161692" y="3282461"/>
            <a:ext cx="0" cy="4806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BE6EFDE-9851-B04C-A98F-E2E6E9B15646}"/>
              </a:ext>
            </a:extLst>
          </p:cNvPr>
          <p:cNvCxnSpPr/>
          <p:nvPr/>
        </p:nvCxnSpPr>
        <p:spPr>
          <a:xfrm>
            <a:off x="5709138" y="3282461"/>
            <a:ext cx="0" cy="4806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44CCF8F-8192-7144-92A3-B6A6407F54DE}"/>
              </a:ext>
            </a:extLst>
          </p:cNvPr>
          <p:cNvCxnSpPr/>
          <p:nvPr/>
        </p:nvCxnSpPr>
        <p:spPr>
          <a:xfrm>
            <a:off x="7408985" y="3270738"/>
            <a:ext cx="0" cy="48064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BB5CF6-DBC2-3149-9891-FB738FF50859}"/>
              </a:ext>
            </a:extLst>
          </p:cNvPr>
          <p:cNvSpPr txBox="1"/>
          <p:nvPr/>
        </p:nvSpPr>
        <p:spPr>
          <a:xfrm>
            <a:off x="9461853" y="28662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至今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B7F614-9ACB-3F4F-B8FE-206D256E4793}"/>
              </a:ext>
            </a:extLst>
          </p:cNvPr>
          <p:cNvSpPr txBox="1"/>
          <p:nvPr/>
        </p:nvSpPr>
        <p:spPr>
          <a:xfrm>
            <a:off x="5156048" y="279439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2016/2/1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92F4A4-A904-9D44-8D91-0D6C807672EA}"/>
              </a:ext>
            </a:extLst>
          </p:cNvPr>
          <p:cNvSpPr txBox="1"/>
          <p:nvPr/>
        </p:nvSpPr>
        <p:spPr>
          <a:xfrm>
            <a:off x="3545451" y="27943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2014/6/30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CBFA3B-22C9-6D42-8ACE-D37A5AEF6B7E}"/>
              </a:ext>
            </a:extLst>
          </p:cNvPr>
          <p:cNvSpPr txBox="1"/>
          <p:nvPr/>
        </p:nvSpPr>
        <p:spPr>
          <a:xfrm>
            <a:off x="2232466" y="279874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2014/1/6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6465AAF-A798-6B44-B2F9-CE353FE15C2F}"/>
              </a:ext>
            </a:extLst>
          </p:cNvPr>
          <p:cNvSpPr txBox="1"/>
          <p:nvPr/>
        </p:nvSpPr>
        <p:spPr>
          <a:xfrm>
            <a:off x="6845853" y="278710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2017/4/28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6657BC-DD20-D244-9C6F-07E00339FF37}"/>
              </a:ext>
            </a:extLst>
          </p:cNvPr>
          <p:cNvSpPr txBox="1"/>
          <p:nvPr/>
        </p:nvSpPr>
        <p:spPr>
          <a:xfrm>
            <a:off x="2504334" y="3813412"/>
            <a:ext cx="461665" cy="25945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/>
              <a:t>開放單向當沖</a:t>
            </a:r>
            <a:r>
              <a:rPr kumimoji="1" lang="en-US" altLang="zh-TW" dirty="0"/>
              <a:t>200</a:t>
            </a:r>
            <a:r>
              <a:rPr kumimoji="1" lang="zh-TW" altLang="en-US" dirty="0"/>
              <a:t>檔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C1187C1-D4D8-7C4C-ACB3-D1CBA0ABDE1E}"/>
              </a:ext>
            </a:extLst>
          </p:cNvPr>
          <p:cNvSpPr txBox="1"/>
          <p:nvPr/>
        </p:nvSpPr>
        <p:spPr>
          <a:xfrm>
            <a:off x="3930859" y="3845651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dirty="0"/>
              <a:t>開放雙向當沖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D79E33-B7AA-D948-9E4F-3DE35FA2308D}"/>
              </a:ext>
            </a:extLst>
          </p:cNvPr>
          <p:cNvSpPr txBox="1"/>
          <p:nvPr/>
        </p:nvSpPr>
        <p:spPr>
          <a:xfrm>
            <a:off x="5365029" y="3830599"/>
            <a:ext cx="738664" cy="21698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TW" altLang="en-US" dirty="0"/>
              <a:t>融資融券」的股票</a:t>
            </a:r>
            <a:endParaRPr kumimoji="1" lang="en-US" altLang="zh-TW" dirty="0"/>
          </a:p>
          <a:p>
            <a:r>
              <a:rPr kumimoji="1" lang="zh-TW" altLang="en-US" dirty="0"/>
              <a:t>開放雙向「所有可做</a:t>
            </a:r>
            <a:endParaRPr kumimoji="1" lang="en-US" altLang="zh-TW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6D9BF54-9FD2-1641-9A4A-BBF4435B77F6}"/>
              </a:ext>
            </a:extLst>
          </p:cNvPr>
          <p:cNvSpPr txBox="1"/>
          <p:nvPr/>
        </p:nvSpPr>
        <p:spPr>
          <a:xfrm>
            <a:off x="7175430" y="3842239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TW" altLang="en-US" dirty="0"/>
              <a:t>調降當沖稅率</a:t>
            </a:r>
          </a:p>
        </p:txBody>
      </p:sp>
    </p:spTree>
    <p:extLst>
      <p:ext uri="{BB962C8B-B14F-4D97-AF65-F5344CB8AC3E}">
        <p14:creationId xmlns:p14="http://schemas.microsoft.com/office/powerpoint/2010/main" val="926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1AEF-6E2E-3F4C-B180-63C28EED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968" y="859185"/>
            <a:ext cx="8132064" cy="1188720"/>
          </a:xfrm>
        </p:spPr>
        <p:txBody>
          <a:bodyPr/>
          <a:lstStyle/>
          <a:p>
            <a:r>
              <a:rPr kumimoji="1" lang="zh-TW" altLang="en-US" dirty="0"/>
              <a:t>二、</a:t>
            </a:r>
            <a:r>
              <a:rPr lang="zh-TW" altLang="en-US" dirty="0"/>
              <a:t>Ｒ</a:t>
            </a:r>
            <a:r>
              <a:rPr lang="en-US" altLang="zh-TW" dirty="0"/>
              <a:t>ow Data </a:t>
            </a:r>
            <a:r>
              <a:rPr lang="zh-TW" altLang="en-US" dirty="0"/>
              <a:t>研究 </a:t>
            </a:r>
            <a:r>
              <a:rPr lang="en-US" altLang="zh-TW" dirty="0"/>
              <a:t>– </a:t>
            </a:r>
            <a:r>
              <a:rPr lang="zh-CN" altLang="en-US" dirty="0"/>
              <a:t>市場因子之相關係數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577C3-1C85-BD48-B2B1-C882ABCC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551" y="2567706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 err="1"/>
              <a:t>i</a:t>
            </a:r>
            <a:r>
              <a:rPr kumimoji="1" lang="en-US" altLang="zh-TW" dirty="0"/>
              <a:t>.</a:t>
            </a:r>
            <a:r>
              <a:rPr kumimoji="1" lang="zh-TW" altLang="en-US" dirty="0"/>
              <a:t> 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log(assets),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ii.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D/A</a:t>
            </a:r>
            <a:r>
              <a:rPr kumimoji="1" lang="zh-TW" altLang="en-US" dirty="0"/>
              <a:t>比</a:t>
            </a:r>
            <a:r>
              <a:rPr kumimoji="1" lang="en-US" altLang="zh-TW" dirty="0"/>
              <a:t>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iii.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P/B</a:t>
            </a:r>
            <a:r>
              <a:rPr kumimoji="1" lang="zh-TW" altLang="en-US" dirty="0"/>
              <a:t>比</a:t>
            </a:r>
            <a:r>
              <a:rPr kumimoji="1" lang="en-US" altLang="zh-TW" dirty="0"/>
              <a:t>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iv.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</a:t>
            </a:r>
            <a:r>
              <a:rPr kumimoji="1" lang="zh-TW" altLang="en-US" dirty="0"/>
              <a:t>成交量週轉率</a:t>
            </a:r>
            <a:r>
              <a:rPr kumimoji="1" lang="en-US" altLang="zh-TW" dirty="0"/>
              <a:t>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v.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</a:t>
            </a:r>
            <a:r>
              <a:rPr kumimoji="1" lang="zh-TW" altLang="en-US" dirty="0"/>
              <a:t>日</a:t>
            </a:r>
            <a:r>
              <a:rPr kumimoji="1" lang="en-US" altLang="zh-TW" dirty="0"/>
              <a:t>/</a:t>
            </a:r>
            <a:r>
              <a:rPr kumimoji="1" lang="zh-TW" altLang="en-US" dirty="0"/>
              <a:t>週</a:t>
            </a:r>
            <a:r>
              <a:rPr kumimoji="1" lang="en-US" altLang="zh-TW" dirty="0"/>
              <a:t>/</a:t>
            </a:r>
            <a:r>
              <a:rPr kumimoji="1" lang="zh-TW" altLang="en-US" dirty="0"/>
              <a:t>月報酬率標準差</a:t>
            </a:r>
            <a:r>
              <a:rPr kumimoji="1" lang="en-US" altLang="zh-TW" dirty="0"/>
              <a:t>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vi.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ROA, </a:t>
            </a:r>
            <a:r>
              <a:rPr kumimoji="1" lang="el-GR" altLang="zh-TW" dirty="0"/>
              <a:t>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en" altLang="zh-TW" dirty="0"/>
              <a:t>vii. </a:t>
            </a:r>
            <a:r>
              <a:rPr kumimoji="1" lang="en" altLang="zh-TW" dirty="0" err="1"/>
              <a:t>Corr</a:t>
            </a:r>
            <a:r>
              <a:rPr kumimoji="1" lang="en" altLang="zh-TW" dirty="0"/>
              <a:t>( </a:t>
            </a:r>
            <a:r>
              <a:rPr kumimoji="1" lang="el-GR" altLang="zh-TW" dirty="0"/>
              <a:t>β, Δ</a:t>
            </a:r>
            <a:r>
              <a:rPr kumimoji="1" lang="zh-TW" altLang="en-US" dirty="0"/>
              <a:t>現股當沖比重 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408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345C841-5FBE-4047-8F7F-B5774AE8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zh-TW" altLang="en-US" sz="2200" dirty="0"/>
              <a:t>二、</a:t>
            </a:r>
            <a:r>
              <a:rPr lang="zh-TW" altLang="en-US" sz="2200" dirty="0"/>
              <a:t>Ｒ</a:t>
            </a:r>
            <a:r>
              <a:rPr lang="en-US" altLang="zh-TW" sz="2200" dirty="0"/>
              <a:t>ow Data </a:t>
            </a:r>
            <a:r>
              <a:rPr lang="zh-TW" altLang="en-US" sz="2200" dirty="0"/>
              <a:t>研究 </a:t>
            </a:r>
            <a:r>
              <a:rPr lang="en-US" altLang="zh-TW" sz="2200" dirty="0"/>
              <a:t>– </a:t>
            </a:r>
            <a:r>
              <a:rPr lang="zh-CN" altLang="en-US" sz="2200" dirty="0"/>
              <a:t>市場因子之相關係數</a:t>
            </a:r>
            <a:endParaRPr kumimoji="1" lang="en-US" altLang="zh-TW" sz="2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27BBF8-B573-A94F-AC7E-EFAB638C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kumimoji="1" lang="zh-CN" alt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定義</a:t>
            </a:r>
            <a:r>
              <a:rPr kumimoji="1" lang="en-US" altLang="zh-TW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zh-TW" alt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： 以前一年之</a:t>
            </a:r>
            <a:r>
              <a:rPr kumimoji="1" lang="en-US" altLang="zh-TW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x</a:t>
            </a:r>
            <a:r>
              <a:rPr kumimoji="1" lang="zh-CN" alt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與後一年之</a:t>
            </a:r>
            <a:r>
              <a:rPr kumimoji="1" lang="en-US" altLang="zh-CN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</a:t>
            </a:r>
            <a:r>
              <a:rPr kumimoji="1" lang="zh-CN" alt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進行分析</a:t>
            </a:r>
            <a:endParaRPr kumimoji="1" lang="en-US" altLang="zh-TW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FF8862-7A1F-7A4D-8797-45ADF885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73" y="976774"/>
            <a:ext cx="7089309" cy="44839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B069501-DC84-F646-962D-38217B98B47C}"/>
              </a:ext>
            </a:extLst>
          </p:cNvPr>
          <p:cNvSpPr/>
          <p:nvPr/>
        </p:nvSpPr>
        <p:spPr>
          <a:xfrm>
            <a:off x="9242815" y="976774"/>
            <a:ext cx="924692" cy="4483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712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1AEF-6E2E-3F4C-B180-63C28EED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968" y="859185"/>
            <a:ext cx="8132064" cy="1188720"/>
          </a:xfrm>
        </p:spPr>
        <p:txBody>
          <a:bodyPr/>
          <a:lstStyle/>
          <a:p>
            <a:r>
              <a:rPr kumimoji="1" lang="zh-TW" altLang="en-US" dirty="0"/>
              <a:t>二、</a:t>
            </a:r>
            <a:r>
              <a:rPr lang="zh-TW" altLang="en-US" dirty="0"/>
              <a:t>Ｒ</a:t>
            </a:r>
            <a:r>
              <a:rPr lang="en-US" altLang="zh-TW" dirty="0"/>
              <a:t>ow Data </a:t>
            </a:r>
            <a:r>
              <a:rPr lang="zh-TW" altLang="en-US" dirty="0"/>
              <a:t>研究 </a:t>
            </a:r>
            <a:r>
              <a:rPr lang="en-US" altLang="zh-TW" dirty="0"/>
              <a:t>– </a:t>
            </a:r>
            <a:r>
              <a:rPr lang="zh-CN" altLang="en-US" dirty="0"/>
              <a:t>市場因子之相關係數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577C3-1C85-BD48-B2B1-C882ABCC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ea"/>
              <a:buAutoNum type="ea1ChtPeriod"/>
            </a:pPr>
            <a:r>
              <a:rPr kumimoji="1" lang="zh-TW" altLang="en-US" dirty="0"/>
              <a:t>開放</a:t>
            </a:r>
            <a:r>
              <a:rPr kumimoji="1" lang="zh-TW" altLang="en-US" b="1" dirty="0">
                <a:solidFill>
                  <a:srgbClr val="FF0000"/>
                </a:solidFill>
              </a:rPr>
              <a:t>雙向當沖</a:t>
            </a:r>
            <a:r>
              <a:rPr kumimoji="1" lang="zh-TW" altLang="en-US" dirty="0"/>
              <a:t>對於相關係數無顯著效果</a:t>
            </a:r>
            <a:endParaRPr kumimoji="1" lang="en-US" altLang="zh-TW" dirty="0"/>
          </a:p>
          <a:p>
            <a:pPr marL="342900" indent="-342900">
              <a:buFont typeface="+mj-ea"/>
              <a:buAutoNum type="ea1ChtPeriod"/>
            </a:pPr>
            <a:r>
              <a:rPr kumimoji="1" lang="zh-CN" altLang="en-US" dirty="0"/>
              <a:t>當沖使</a:t>
            </a:r>
            <a:r>
              <a:rPr kumimoji="1" lang="zh-CN" altLang="en-US" b="1" dirty="0">
                <a:solidFill>
                  <a:srgbClr val="FF0000"/>
                </a:solidFill>
              </a:rPr>
              <a:t>成交量</a:t>
            </a:r>
            <a:r>
              <a:rPr kumimoji="1" lang="zh-CN" altLang="en-US" dirty="0"/>
              <a:t>明顯上升</a:t>
            </a:r>
            <a:endParaRPr kumimoji="1" lang="en-US" altLang="zh-CN" dirty="0"/>
          </a:p>
          <a:p>
            <a:pPr marL="342900" indent="-342900">
              <a:buFont typeface="+mj-ea"/>
              <a:buAutoNum type="ea1ChtPeriod"/>
            </a:pPr>
            <a:r>
              <a:rPr kumimoji="1" lang="zh-CN" altLang="en-US" dirty="0"/>
              <a:t>當沖使報酬率上升</a:t>
            </a:r>
            <a:endParaRPr kumimoji="1" lang="en-US" altLang="zh-TW" dirty="0"/>
          </a:p>
          <a:p>
            <a:pPr marL="342900" indent="-342900">
              <a:buFont typeface="+mj-ea"/>
              <a:buAutoNum type="ea1ChtPeriod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956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A049F8-5DF0-9043-BA67-9E167BE2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kumimoji="1" lang="zh-TW" altLang="en-US" dirty="0"/>
              <a:t>三、市場因子研究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34C94-C1FF-0C45-9096-A6EE73F2C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研究方式 ：透過在當沖開放的四個階段建立</a:t>
            </a:r>
            <a:r>
              <a:rPr kumimoji="1" lang="en-US" altLang="zh-TW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OLS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迴歸模型</a:t>
            </a:r>
            <a:r>
              <a:rPr kumimoji="1" lang="en-US" altLang="zh-TW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探討</a:t>
            </a:r>
            <a:r>
              <a:rPr kumimoji="1" lang="en-US" altLang="zh-TW" sz="15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Δ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現股當沖比重與</a:t>
            </a:r>
            <a:r>
              <a:rPr kumimoji="1" lang="en-US" altLang="zh-TW" sz="15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Δy</a:t>
            </a:r>
            <a:r>
              <a:rPr kumimoji="1" lang="zh-TW" altLang="en-US" sz="15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之間的相關性。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482CCC-72DE-C74D-890E-9B6FFB39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76" y="487272"/>
            <a:ext cx="6257544" cy="234657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E45B24-E125-7C4E-A0E4-ACB59E6F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76" y="3429000"/>
            <a:ext cx="6389914" cy="240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12201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456</Words>
  <Application>Microsoft Macintosh PowerPoint</Application>
  <PresentationFormat>寬螢幕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包裹</vt:lpstr>
      <vt:lpstr>現股當日沖銷交易制度對台灣股市波動度、流動性與交易成本的影響</vt:lpstr>
      <vt:lpstr>PowerPoint 簡報</vt:lpstr>
      <vt:lpstr>一、主題探討</vt:lpstr>
      <vt:lpstr>一、主題探討</vt:lpstr>
      <vt:lpstr>一、主題探討 – 時間軸介紹</vt:lpstr>
      <vt:lpstr>二、Ｒow Data 研究 – 市場因子之相關係數</vt:lpstr>
      <vt:lpstr>二、Ｒow Data 研究 – 市場因子之相關係數</vt:lpstr>
      <vt:lpstr>二、Ｒow Data 研究 – 市場因子之相關係數</vt:lpstr>
      <vt:lpstr>三、市場因子研究</vt:lpstr>
      <vt:lpstr>三、市場因子研究</vt:lpstr>
      <vt:lpstr>三、市場因子研究</vt:lpstr>
      <vt:lpstr>四、結論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現股當日沖銷交易制度對台灣股市波動度、流動性與交易成本的影響</dc:title>
  <dc:creator>Leo Liao (ADECCO PERSONNEL CO., LTD.)</dc:creator>
  <cp:lastModifiedBy>Leo Liao (ADECCO PERSONNEL CO., LTD.)</cp:lastModifiedBy>
  <cp:revision>1</cp:revision>
  <dcterms:created xsi:type="dcterms:W3CDTF">2019-11-24T03:07:27Z</dcterms:created>
  <dcterms:modified xsi:type="dcterms:W3CDTF">2019-11-24T03:34:52Z</dcterms:modified>
</cp:coreProperties>
</file>