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223-D84A-40AB-B346-7E8308073D10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7EDB-2FFE-4017-9F0F-89198ABFF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7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223-D84A-40AB-B346-7E8308073D10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7EDB-2FFE-4017-9F0F-89198ABFF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60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223-D84A-40AB-B346-7E8308073D10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7EDB-2FFE-4017-9F0F-89198ABFF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5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223-D84A-40AB-B346-7E8308073D10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7EDB-2FFE-4017-9F0F-89198ABFF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33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223-D84A-40AB-B346-7E8308073D10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7EDB-2FFE-4017-9F0F-89198ABFF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32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223-D84A-40AB-B346-7E8308073D10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7EDB-2FFE-4017-9F0F-89198ABFF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41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223-D84A-40AB-B346-7E8308073D10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7EDB-2FFE-4017-9F0F-89198ABFF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94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223-D84A-40AB-B346-7E8308073D10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7EDB-2FFE-4017-9F0F-89198ABFF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9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223-D84A-40AB-B346-7E8308073D10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7EDB-2FFE-4017-9F0F-89198ABFF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4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223-D84A-40AB-B346-7E8308073D10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7EDB-2FFE-4017-9F0F-89198ABFF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63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C223-D84A-40AB-B346-7E8308073D10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7EDB-2FFE-4017-9F0F-89198ABFF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49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C223-D84A-40AB-B346-7E8308073D10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7EDB-2FFE-4017-9F0F-89198ABFF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53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107" y="240632"/>
            <a:ext cx="54767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現股當沖交易制度對台灣股市之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波動度、流動性、交易成本之影響</a:t>
            </a:r>
          </a:p>
        </p:txBody>
      </p:sp>
      <p:sp>
        <p:nvSpPr>
          <p:cNvPr id="5" name="矩形 4"/>
          <p:cNvSpPr/>
          <p:nvPr/>
        </p:nvSpPr>
        <p:spPr>
          <a:xfrm>
            <a:off x="3087067" y="1010073"/>
            <a:ext cx="3770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專題成員：胡明秀、沈佩璉、吳怡蓁、沈相君</a:t>
            </a:r>
            <a:endParaRPr lang="en-US" altLang="zh-TW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指導教授：葉銀華教授</a:t>
            </a: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38595" y="1634282"/>
            <a:ext cx="3248072" cy="10379918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lang="en-US" altLang="zh-TW" sz="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/>
            <a:r>
              <a:rPr lang="zh-TW" altLang="en-US" sz="1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一、研究動機</a:t>
            </a:r>
            <a:endParaRPr lang="en-US" altLang="zh-TW" sz="14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60000"/>
              </a:lnSpc>
            </a:pP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政府開放現股當沖，不但增加股市交易及交易手續費收入，也提供投資人另一避險管道，可降低投資人風險或是提早實現獲利，對於股市或許也有連帶穩定效果；國內以現股當沖為主題之論文較少，希望能就此次專題研究來探討當沖制度開放對台灣股市、散戶及一般投資人的影響，給大眾一些相關訊息及數據來做佐證。</a:t>
            </a: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註：研究資料取自台灣經濟新報資料庫</a:t>
            </a: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TEJ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 algn="l"/>
            <a:endParaRPr lang="en-US" altLang="zh-TW" sz="3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/>
            <a:r>
              <a:rPr lang="zh-TW" altLang="en-US" sz="1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二、政策分析</a:t>
            </a:r>
            <a:endParaRPr lang="en-US" altLang="zh-TW" sz="14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/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/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/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/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/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/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70000"/>
              </a:lnSpc>
            </a:pP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2014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日起投資人得以現股從事先買後賣之當日沖銷交易，同年</a:t>
            </a: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日開放先賣後買當日沖銷交易。</a:t>
            </a:r>
            <a:endParaRPr lang="en-US" altLang="zh-TW" sz="13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70000"/>
              </a:lnSpc>
            </a:pP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日放寬後當日沖銷交易標的，範圍將由原</a:t>
            </a: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377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檔增加至</a:t>
            </a: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1432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檔。</a:t>
            </a:r>
            <a:endParaRPr lang="en-US" altLang="zh-TW" sz="13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70000"/>
              </a:lnSpc>
            </a:pP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日政府調降證交稅稅率，由千分</a:t>
            </a: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降到千分之</a:t>
            </a:r>
            <a:r>
              <a:rPr lang="en-US" altLang="zh-TW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1.5</a:t>
            </a: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lvl="0" algn="l">
              <a:lnSpc>
                <a:spcPct val="170000"/>
              </a:lnSpc>
            </a:pP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當市場行情走勢不確定、投資人誤判情勢或投資人買進之有價證券於盤中價格走揚時，即可適時反向沖銷，降低投資人風險或提前實現獲利。</a:t>
            </a:r>
            <a:endParaRPr lang="en-US" altLang="zh-TW" sz="13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lvl="0" indent="-171450" algn="l"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正反方意見：</a:t>
            </a:r>
            <a:endParaRPr lang="en-US" altLang="zh-TW" sz="13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70000"/>
              </a:lnSpc>
            </a:pP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正：獲利空間增加，高槓桿效果、不用動用大筆資金，刺激投資意願。</a:t>
            </a:r>
            <a:endParaRPr lang="en-US" altLang="zh-TW" sz="13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70000"/>
              </a:lnSpc>
            </a:pP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反：此舉是變相鼓勵短期投機、放任散戶自行廝殺。</a:t>
            </a:r>
            <a:endParaRPr lang="en-US" altLang="zh-TW" sz="13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70000"/>
              </a:lnSpc>
            </a:pPr>
            <a:r>
              <a:rPr lang="en-US" altLang="zh-TW" sz="115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15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和股票市場鼓勵大眾長期投資的用意相差甚遠</a:t>
            </a:r>
            <a:r>
              <a:rPr lang="en-US" altLang="zh-TW" sz="115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 algn="l">
              <a:lnSpc>
                <a:spcPct val="170000"/>
              </a:lnSpc>
            </a:pPr>
            <a:endParaRPr lang="en-US" altLang="zh-TW" sz="3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副標題 2"/>
          <p:cNvSpPr txBox="1">
            <a:spLocks/>
          </p:cNvSpPr>
          <p:nvPr/>
        </p:nvSpPr>
        <p:spPr>
          <a:xfrm>
            <a:off x="3501057" y="1634282"/>
            <a:ext cx="3257550" cy="10379918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三、基本統計量</a:t>
            </a:r>
            <a:endParaRPr lang="en-US" altLang="zh-TW" sz="13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50000"/>
              </a:lnSpc>
            </a:pP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依上述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重大事件點將資料切分成前、後兩部分，以此模式觀察以下變數的基本統計量。</a:t>
            </a: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lvl="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當沖比率：平均數顯著上升</a:t>
            </a: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lvl="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日、週、月報酬率：標準差顯著下降</a:t>
            </a: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lvl="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成交量：平均數顯著上升</a:t>
            </a: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lvl="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成交量周轉率：平均數顯著上升</a:t>
            </a: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lvl="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Spread (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賣價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買價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/ P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：平均數顯著下降</a:t>
            </a: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 algn="l"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基本統計量總結：</a:t>
            </a: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00000"/>
              </a:lnSpc>
            </a:pP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月報酬率標準差顯著下降。</a:t>
            </a: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00000"/>
              </a:lnSpc>
            </a:pP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成交量、成交量週轉率平均數後期顯著上升。</a:t>
            </a: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00000"/>
              </a:lnSpc>
            </a:pP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前三階段制度開放，有效降低交易成本</a:t>
            </a: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50000"/>
              </a:lnSpc>
            </a:pP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四、迴歸分析</a:t>
            </a:r>
          </a:p>
          <a:p>
            <a:pPr lvl="0" algn="l">
              <a:lnSpc>
                <a:spcPct val="150000"/>
              </a:lnSpc>
            </a:pP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基於第三部分研究基本統計量，第四部分加入其他因素來深入探討，是否有其他變因影響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變數。我們選擇對公司規模、營運狀況、市場表現等外在因素具有代表性的四種變數 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log(assets)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D/A ratio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P/B ratio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beta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，加入複迴歸模型，分析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Δ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現股當沖比重與</a:t>
            </a:r>
            <a:r>
              <a:rPr lang="en-US" altLang="zh-TW" sz="12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Δy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之間的相關性。</a:t>
            </a: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50000"/>
              </a:lnSpc>
            </a:pPr>
            <a:r>
              <a:rPr lang="zh-TW" altLang="en-US" sz="13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五、結論</a:t>
            </a:r>
            <a:endParaRPr lang="en-US" altLang="zh-TW" sz="13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50000"/>
              </a:lnSpc>
            </a:pP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50000"/>
              </a:lnSpc>
            </a:pP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50000"/>
              </a:lnSpc>
            </a:pP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50000"/>
              </a:lnSpc>
            </a:pP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>
              <a:lnSpc>
                <a:spcPct val="150000"/>
              </a:lnSpc>
            </a:pP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從結果觀察出，在第三部分基本統計量中，日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報酬標準差下降、當沖比重上升，然而，第四部份迴歸加控制變數後，四階段中只有第四階段符合基本統計量之結果，因此推論政府開放稅率調降後，才具有穩定股票市場報酬率的效果。除此之外，成交量週轉率也隨著各階段逐漸上升，因此可由此觀察出，此當沖政策符合政府宣稱當沖帶動成交量週轉率之用意。</a:t>
            </a: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TW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綜合以上，可證實當沖制度有助於降低交易成本，提供散戶新的避險管道，同時具有穩定市場效益。而當沖帶動交易量上升，將有效活絡市場，為市場注入新能量。而隨著稅率調降，當沖所帶來之越來越顯著，因此可以證實，若政府持續調降稅率，將對市場帶來更大之效益。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59">
            <a:extLst>
              <a:ext uri="{FF2B5EF4-FFF2-40B4-BE49-F238E27FC236}">
                <a16:creationId xmlns:a16="http://schemas.microsoft.com/office/drawing/2014/main" id="{671971E6-652D-B54E-937E-84C02F4E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60" y="4827977"/>
            <a:ext cx="1169507" cy="552727"/>
          </a:xfrm>
          <a:prstGeom prst="rect">
            <a:avLst/>
          </a:prstGeom>
          <a:solidFill>
            <a:srgbClr val="EFC6AA"/>
          </a:solidFill>
          <a:ln>
            <a:noFill/>
          </a:ln>
        </p:spPr>
        <p:txBody>
          <a:bodyPr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2014.01.06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400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單向當沖</a:t>
            </a:r>
            <a:endParaRPr lang="zh-CN" altLang="en-US" sz="1400" b="1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软雅黑" pitchFamily="34" charset="-122"/>
            </a:endParaRPr>
          </a:p>
        </p:txBody>
      </p:sp>
      <p:sp>
        <p:nvSpPr>
          <p:cNvPr id="14" name="下箭头 50"/>
          <p:cNvSpPr>
            <a:spLocks noChangeArrowheads="1"/>
          </p:cNvSpPr>
          <p:nvPr/>
        </p:nvSpPr>
        <p:spPr bwMode="auto">
          <a:xfrm rot="16200000">
            <a:off x="1673183" y="4850034"/>
            <a:ext cx="288851" cy="508615"/>
          </a:xfrm>
          <a:prstGeom prst="downArrow">
            <a:avLst>
              <a:gd name="adj1" fmla="val 50000"/>
              <a:gd name="adj2" fmla="val 60370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矩形 59">
            <a:extLst>
              <a:ext uri="{FF2B5EF4-FFF2-40B4-BE49-F238E27FC236}">
                <a16:creationId xmlns:a16="http://schemas.microsoft.com/office/drawing/2014/main" id="{671971E6-652D-B54E-937E-84C02F4E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49" y="4827975"/>
            <a:ext cx="1132996" cy="552729"/>
          </a:xfrm>
          <a:prstGeom prst="rect">
            <a:avLst/>
          </a:prstGeom>
          <a:solidFill>
            <a:srgbClr val="EFC6AA"/>
          </a:solidFill>
          <a:ln>
            <a:noFill/>
          </a:ln>
        </p:spPr>
        <p:txBody>
          <a:bodyPr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2014.06.30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400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雙向當沖</a:t>
            </a:r>
            <a:endParaRPr lang="zh-CN" altLang="en-US" sz="1400" b="1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软雅黑" pitchFamily="34" charset="-122"/>
            </a:endParaRPr>
          </a:p>
        </p:txBody>
      </p:sp>
      <p:sp>
        <p:nvSpPr>
          <p:cNvPr id="16" name="下箭头 50"/>
          <p:cNvSpPr>
            <a:spLocks noChangeArrowheads="1"/>
          </p:cNvSpPr>
          <p:nvPr/>
        </p:nvSpPr>
        <p:spPr bwMode="auto">
          <a:xfrm rot="16200000">
            <a:off x="1666279" y="5545296"/>
            <a:ext cx="288851" cy="508615"/>
          </a:xfrm>
          <a:prstGeom prst="downArrow">
            <a:avLst>
              <a:gd name="adj1" fmla="val 50000"/>
              <a:gd name="adj2" fmla="val 60370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" name="矩形 59">
            <a:extLst>
              <a:ext uri="{FF2B5EF4-FFF2-40B4-BE49-F238E27FC236}">
                <a16:creationId xmlns:a16="http://schemas.microsoft.com/office/drawing/2014/main" id="{671971E6-652D-B54E-937E-84C02F4E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61" y="5523239"/>
            <a:ext cx="1169506" cy="552727"/>
          </a:xfrm>
          <a:prstGeom prst="rect">
            <a:avLst/>
          </a:prstGeom>
          <a:solidFill>
            <a:srgbClr val="EFC6AA"/>
          </a:solidFill>
          <a:ln>
            <a:noFill/>
          </a:ln>
        </p:spPr>
        <p:txBody>
          <a:bodyPr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2016.02.01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100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擴增可當沖股票</a:t>
            </a:r>
            <a:endParaRPr lang="zh-CN" altLang="en-US" sz="1100" b="1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软雅黑" pitchFamily="34" charset="-122"/>
            </a:endParaRPr>
          </a:p>
        </p:txBody>
      </p:sp>
      <p:sp>
        <p:nvSpPr>
          <p:cNvPr id="18" name="矩形 59">
            <a:extLst>
              <a:ext uri="{FF2B5EF4-FFF2-40B4-BE49-F238E27FC236}">
                <a16:creationId xmlns:a16="http://schemas.microsoft.com/office/drawing/2014/main" id="{671971E6-652D-B54E-937E-84C02F4E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935" y="5523239"/>
            <a:ext cx="1153310" cy="552727"/>
          </a:xfrm>
          <a:prstGeom prst="rect">
            <a:avLst/>
          </a:prstGeom>
          <a:solidFill>
            <a:srgbClr val="EFC6AA"/>
          </a:solidFill>
          <a:ln>
            <a:noFill/>
          </a:ln>
        </p:spPr>
        <p:txBody>
          <a:bodyPr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2017.04.28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400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調降稅率</a:t>
            </a:r>
            <a:endParaRPr lang="zh-CN" altLang="en-US" sz="1400" b="1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软雅黑" pitchFamily="34" charset="-122"/>
            </a:endParaRPr>
          </a:p>
        </p:txBody>
      </p:sp>
      <p:pic>
        <p:nvPicPr>
          <p:cNvPr id="19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43" y="8043441"/>
            <a:ext cx="3257550" cy="158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6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718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微軟正黑體</vt:lpstr>
      <vt:lpstr>宋体</vt:lpstr>
      <vt:lpstr>Arial</vt:lpstr>
      <vt:lpstr>Calibri</vt:lpstr>
      <vt:lpstr>Calibri Light</vt:lpstr>
      <vt:lpstr>Wingdings</vt:lpstr>
      <vt:lpstr>Office 佈景主題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怡蓁 吳</dc:creator>
  <cp:lastModifiedBy>Matthew Hu</cp:lastModifiedBy>
  <cp:revision>18</cp:revision>
  <dcterms:created xsi:type="dcterms:W3CDTF">2019-12-12T15:11:09Z</dcterms:created>
  <dcterms:modified xsi:type="dcterms:W3CDTF">2019-12-13T03:04:21Z</dcterms:modified>
</cp:coreProperties>
</file>