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FD26-4825-4D4D-884B-355762CBCCC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EC13-D898-46D8-9300-E4B81C8B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6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FD26-4825-4D4D-884B-355762CBCCC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EC13-D898-46D8-9300-E4B81C8B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3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FD26-4825-4D4D-884B-355762CBCCC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EC13-D898-46D8-9300-E4B81C8B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8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FD26-4825-4D4D-884B-355762CBCCC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EC13-D898-46D8-9300-E4B81C8B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FD26-4825-4D4D-884B-355762CBCCC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EC13-D898-46D8-9300-E4B81C8B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0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FD26-4825-4D4D-884B-355762CBCCC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EC13-D898-46D8-9300-E4B81C8B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5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FD26-4825-4D4D-884B-355762CBCCC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EC13-D898-46D8-9300-E4B81C8B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6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FD26-4825-4D4D-884B-355762CBCCC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EC13-D898-46D8-9300-E4B81C8B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FD26-4825-4D4D-884B-355762CBCCC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EC13-D898-46D8-9300-E4B81C8B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FD26-4825-4D4D-884B-355762CBCCC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EC13-D898-46D8-9300-E4B81C8B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6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FD26-4825-4D4D-884B-355762CBCCC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EC13-D898-46D8-9300-E4B81C8B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4FD26-4825-4D4D-884B-355762CBCCC4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EC13-D898-46D8-9300-E4B81C8B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1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Diamond 87"/>
          <p:cNvSpPr/>
          <p:nvPr/>
        </p:nvSpPr>
        <p:spPr>
          <a:xfrm>
            <a:off x="5459905" y="730897"/>
            <a:ext cx="1352281" cy="643940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60581" y="803735"/>
            <a:ext cx="1043188" cy="5280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03455" y="909068"/>
            <a:ext cx="734095" cy="3219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2828" y="906767"/>
            <a:ext cx="877910" cy="3219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69109" y="4030572"/>
            <a:ext cx="1120462" cy="3219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49175" y="4009501"/>
            <a:ext cx="1044263" cy="3219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044922" y="258685"/>
            <a:ext cx="1388077" cy="298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 </a:t>
            </a:r>
            <a:r>
              <a:rPr lang="en-US" u="sng" dirty="0" smtClean="0"/>
              <a:t>b</a:t>
            </a:r>
            <a:r>
              <a:rPr lang="en-US" u="sng" dirty="0" smtClean="0"/>
              <a:t>ank ID</a:t>
            </a:r>
            <a:endParaRPr lang="en-US" u="sng" dirty="0"/>
          </a:p>
        </p:txBody>
      </p:sp>
      <p:sp>
        <p:nvSpPr>
          <p:cNvPr id="11" name="Oval 10"/>
          <p:cNvSpPr/>
          <p:nvPr/>
        </p:nvSpPr>
        <p:spPr>
          <a:xfrm>
            <a:off x="3593985" y="117018"/>
            <a:ext cx="1017432" cy="46363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50031" y="722326"/>
            <a:ext cx="1983346" cy="6954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eadquarter </a:t>
            </a:r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7284" y="4635879"/>
            <a:ext cx="1081825" cy="46363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646758" y="5187526"/>
            <a:ext cx="1313646" cy="46363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689948" y="4635878"/>
            <a:ext cx="933717" cy="46363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DoB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35766" y="3888905"/>
            <a:ext cx="933717" cy="46363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SSN</a:t>
            </a:r>
            <a:endParaRPr lang="en-US" u="sng" dirty="0"/>
          </a:p>
        </p:txBody>
      </p:sp>
      <p:sp>
        <p:nvSpPr>
          <p:cNvPr id="17" name="Oval 16"/>
          <p:cNvSpPr/>
          <p:nvPr/>
        </p:nvSpPr>
        <p:spPr>
          <a:xfrm>
            <a:off x="750597" y="2608424"/>
            <a:ext cx="1294325" cy="32948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417077" y="2034243"/>
            <a:ext cx="933717" cy="46363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year</a:t>
            </a:r>
            <a:endParaRPr lang="en-US" u="sng" dirty="0"/>
          </a:p>
        </p:txBody>
      </p:sp>
      <p:sp>
        <p:nvSpPr>
          <p:cNvPr id="19" name="Oval 18"/>
          <p:cNvSpPr/>
          <p:nvPr/>
        </p:nvSpPr>
        <p:spPr>
          <a:xfrm>
            <a:off x="9457264" y="3468588"/>
            <a:ext cx="1718367" cy="3848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a</a:t>
            </a:r>
            <a:r>
              <a:rPr lang="en-US" u="sng" dirty="0" smtClean="0"/>
              <a:t>ccount ID</a:t>
            </a:r>
            <a:endParaRPr lang="en-US" u="sng" dirty="0"/>
          </a:p>
        </p:txBody>
      </p:sp>
      <p:sp>
        <p:nvSpPr>
          <p:cNvPr id="20" name="Oval 19"/>
          <p:cNvSpPr/>
          <p:nvPr/>
        </p:nvSpPr>
        <p:spPr>
          <a:xfrm>
            <a:off x="9457264" y="4045990"/>
            <a:ext cx="933717" cy="46363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952837" y="4702816"/>
            <a:ext cx="1438142" cy="46363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currency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355862" y="4702815"/>
            <a:ext cx="1386626" cy="46363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234427" y="26709"/>
            <a:ext cx="1349765" cy="57622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b</a:t>
            </a:r>
            <a:r>
              <a:rPr lang="en-US" u="sng" dirty="0" smtClean="0"/>
              <a:t>ranch ID</a:t>
            </a:r>
            <a:endParaRPr lang="en-US" u="sng" dirty="0"/>
          </a:p>
        </p:txBody>
      </p:sp>
      <p:sp>
        <p:nvSpPr>
          <p:cNvPr id="24" name="Oval 23"/>
          <p:cNvSpPr/>
          <p:nvPr/>
        </p:nvSpPr>
        <p:spPr>
          <a:xfrm>
            <a:off x="7745177" y="159792"/>
            <a:ext cx="1386625" cy="46363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968670" y="642753"/>
            <a:ext cx="1983346" cy="6954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elephone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050940" y="3268356"/>
            <a:ext cx="1294325" cy="32948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200796" y="2852836"/>
            <a:ext cx="933717" cy="46363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623665" y="3582480"/>
            <a:ext cx="933717" cy="46363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9" name="Diamond 28"/>
          <p:cNvSpPr/>
          <p:nvPr/>
        </p:nvSpPr>
        <p:spPr>
          <a:xfrm>
            <a:off x="2303581" y="2266062"/>
            <a:ext cx="1326523" cy="917622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loan</a:t>
            </a:r>
            <a:endParaRPr lang="en-US" dirty="0"/>
          </a:p>
        </p:txBody>
      </p:sp>
      <p:cxnSp>
        <p:nvCxnSpPr>
          <p:cNvPr id="33" name="Straight Connector 32"/>
          <p:cNvCxnSpPr>
            <a:stCxn id="4" idx="1"/>
            <a:endCxn id="12" idx="6"/>
          </p:cNvCxnSpPr>
          <p:nvPr/>
        </p:nvCxnSpPr>
        <p:spPr>
          <a:xfrm flipH="1">
            <a:off x="3233377" y="1070054"/>
            <a:ext cx="4700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0" idx="5"/>
          </p:cNvCxnSpPr>
          <p:nvPr/>
        </p:nvCxnSpPr>
        <p:spPr>
          <a:xfrm flipH="1" flipV="1">
            <a:off x="3229720" y="513811"/>
            <a:ext cx="473736" cy="395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0"/>
            <a:endCxn id="11" idx="4"/>
          </p:cNvCxnSpPr>
          <p:nvPr/>
        </p:nvCxnSpPr>
        <p:spPr>
          <a:xfrm flipV="1">
            <a:off x="4070503" y="580656"/>
            <a:ext cx="32198" cy="32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1"/>
            <a:endCxn id="16" idx="6"/>
          </p:cNvCxnSpPr>
          <p:nvPr/>
        </p:nvCxnSpPr>
        <p:spPr>
          <a:xfrm flipH="1" flipV="1">
            <a:off x="1569483" y="4120725"/>
            <a:ext cx="199626" cy="70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13" idx="7"/>
          </p:cNvCxnSpPr>
          <p:nvPr/>
        </p:nvCxnSpPr>
        <p:spPr>
          <a:xfrm flipH="1">
            <a:off x="1610679" y="4331473"/>
            <a:ext cx="158430" cy="372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8" idx="2"/>
            <a:endCxn id="14" idx="0"/>
          </p:cNvCxnSpPr>
          <p:nvPr/>
        </p:nvCxnSpPr>
        <p:spPr>
          <a:xfrm flipH="1">
            <a:off x="2303581" y="4352544"/>
            <a:ext cx="25759" cy="834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5" idx="0"/>
          </p:cNvCxnSpPr>
          <p:nvPr/>
        </p:nvCxnSpPr>
        <p:spPr>
          <a:xfrm>
            <a:off x="2889571" y="4352544"/>
            <a:ext cx="267236" cy="283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2"/>
            <a:endCxn id="22" idx="7"/>
          </p:cNvCxnSpPr>
          <p:nvPr/>
        </p:nvCxnSpPr>
        <p:spPr>
          <a:xfrm flipH="1">
            <a:off x="8539421" y="4331473"/>
            <a:ext cx="31886" cy="439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21" idx="1"/>
          </p:cNvCxnSpPr>
          <p:nvPr/>
        </p:nvCxnSpPr>
        <p:spPr>
          <a:xfrm>
            <a:off x="8831719" y="4331473"/>
            <a:ext cx="331729" cy="439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0" idx="2"/>
          </p:cNvCxnSpPr>
          <p:nvPr/>
        </p:nvCxnSpPr>
        <p:spPr>
          <a:xfrm flipH="1">
            <a:off x="9092363" y="4277810"/>
            <a:ext cx="364901" cy="32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9" idx="3"/>
            <a:endCxn id="9" idx="3"/>
          </p:cNvCxnSpPr>
          <p:nvPr/>
        </p:nvCxnSpPr>
        <p:spPr>
          <a:xfrm flipH="1">
            <a:off x="9093438" y="3797104"/>
            <a:ext cx="615475" cy="373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5" idx="2"/>
            <a:endCxn id="7" idx="3"/>
          </p:cNvCxnSpPr>
          <p:nvPr/>
        </p:nvCxnSpPr>
        <p:spPr>
          <a:xfrm flipH="1">
            <a:off x="8603769" y="990482"/>
            <a:ext cx="364901" cy="77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7" idx="0"/>
          </p:cNvCxnSpPr>
          <p:nvPr/>
        </p:nvCxnSpPr>
        <p:spPr>
          <a:xfrm flipH="1">
            <a:off x="8082175" y="610548"/>
            <a:ext cx="53662" cy="19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23" idx="5"/>
          </p:cNvCxnSpPr>
          <p:nvPr/>
        </p:nvCxnSpPr>
        <p:spPr>
          <a:xfrm flipH="1" flipV="1">
            <a:off x="7386523" y="518548"/>
            <a:ext cx="174060" cy="29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9" idx="1"/>
            <a:endCxn id="17" idx="6"/>
          </p:cNvCxnSpPr>
          <p:nvPr/>
        </p:nvCxnSpPr>
        <p:spPr>
          <a:xfrm flipH="1">
            <a:off x="2044922" y="2724873"/>
            <a:ext cx="258659" cy="48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18" idx="5"/>
          </p:cNvCxnSpPr>
          <p:nvPr/>
        </p:nvCxnSpPr>
        <p:spPr>
          <a:xfrm flipH="1" flipV="1">
            <a:off x="2214054" y="2429984"/>
            <a:ext cx="395399" cy="6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Diamond 86"/>
          <p:cNvSpPr/>
          <p:nvPr/>
        </p:nvSpPr>
        <p:spPr>
          <a:xfrm>
            <a:off x="5607382" y="803735"/>
            <a:ext cx="1063575" cy="498265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90" name="Straight Connector 89"/>
          <p:cNvCxnSpPr>
            <a:stCxn id="88" idx="3"/>
            <a:endCxn id="7" idx="1"/>
          </p:cNvCxnSpPr>
          <p:nvPr/>
        </p:nvCxnSpPr>
        <p:spPr>
          <a:xfrm>
            <a:off x="6812186" y="1052867"/>
            <a:ext cx="748395" cy="1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8" idx="1"/>
            <a:endCxn id="4" idx="3"/>
          </p:cNvCxnSpPr>
          <p:nvPr/>
        </p:nvCxnSpPr>
        <p:spPr>
          <a:xfrm flipH="1">
            <a:off x="4437550" y="1052867"/>
            <a:ext cx="1022355" cy="17187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Diamond 94"/>
          <p:cNvSpPr/>
          <p:nvPr/>
        </p:nvSpPr>
        <p:spPr>
          <a:xfrm>
            <a:off x="4369843" y="3814300"/>
            <a:ext cx="2784686" cy="733569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97" name="Straight Connector 96"/>
          <p:cNvCxnSpPr>
            <a:stCxn id="28" idx="5"/>
          </p:cNvCxnSpPr>
          <p:nvPr/>
        </p:nvCxnSpPr>
        <p:spPr>
          <a:xfrm>
            <a:off x="4420642" y="3978221"/>
            <a:ext cx="517093" cy="6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6" idx="4"/>
          </p:cNvCxnSpPr>
          <p:nvPr/>
        </p:nvCxnSpPr>
        <p:spPr>
          <a:xfrm>
            <a:off x="4698103" y="3597841"/>
            <a:ext cx="424391" cy="38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7" idx="4"/>
            <a:endCxn id="95" idx="0"/>
          </p:cNvCxnSpPr>
          <p:nvPr/>
        </p:nvCxnSpPr>
        <p:spPr>
          <a:xfrm>
            <a:off x="5667655" y="3316475"/>
            <a:ext cx="94531" cy="49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8" idx="3"/>
            <a:endCxn id="95" idx="1"/>
          </p:cNvCxnSpPr>
          <p:nvPr/>
        </p:nvCxnSpPr>
        <p:spPr>
          <a:xfrm flipV="1">
            <a:off x="2889571" y="4181085"/>
            <a:ext cx="1480272" cy="10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9" idx="1"/>
          </p:cNvCxnSpPr>
          <p:nvPr/>
        </p:nvCxnSpPr>
        <p:spPr>
          <a:xfrm flipV="1">
            <a:off x="7154529" y="4170487"/>
            <a:ext cx="894646" cy="10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" idx="0"/>
            <a:endCxn id="29" idx="2"/>
          </p:cNvCxnSpPr>
          <p:nvPr/>
        </p:nvCxnSpPr>
        <p:spPr>
          <a:xfrm flipV="1">
            <a:off x="2329340" y="3183684"/>
            <a:ext cx="637503" cy="84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7" idx="2"/>
            <a:endCxn id="29" idx="3"/>
          </p:cNvCxnSpPr>
          <p:nvPr/>
        </p:nvCxnSpPr>
        <p:spPr>
          <a:xfrm flipH="1">
            <a:off x="3630104" y="1331769"/>
            <a:ext cx="4452071" cy="139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Diamond 124"/>
          <p:cNvSpPr/>
          <p:nvPr/>
        </p:nvSpPr>
        <p:spPr>
          <a:xfrm>
            <a:off x="7590368" y="2108795"/>
            <a:ext cx="1961878" cy="703629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Located at</a:t>
            </a:r>
            <a:endParaRPr lang="en-US" dirty="0"/>
          </a:p>
        </p:txBody>
      </p:sp>
      <p:cxnSp>
        <p:nvCxnSpPr>
          <p:cNvPr id="130" name="Straight Connector 129"/>
          <p:cNvCxnSpPr>
            <a:stCxn id="125" idx="2"/>
            <a:endCxn id="9" idx="0"/>
          </p:cNvCxnSpPr>
          <p:nvPr/>
        </p:nvCxnSpPr>
        <p:spPr>
          <a:xfrm>
            <a:off x="8571307" y="2812424"/>
            <a:ext cx="0" cy="119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893319" y="5145684"/>
            <a:ext cx="70903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Assumption: an </a:t>
            </a:r>
            <a:r>
              <a:rPr lang="en-US" dirty="0" smtClean="0"/>
              <a:t>Account </a:t>
            </a:r>
            <a:r>
              <a:rPr lang="en-US" dirty="0" smtClean="0"/>
              <a:t>may be held by multiple </a:t>
            </a:r>
            <a:r>
              <a:rPr lang="en-US" dirty="0" smtClean="0"/>
              <a:t>Customers</a:t>
            </a:r>
            <a:endParaRPr lang="en-US" dirty="0" smtClean="0"/>
          </a:p>
          <a:p>
            <a:r>
              <a:rPr lang="en-US" dirty="0" smtClean="0"/>
              <a:t>Assumption: an </a:t>
            </a:r>
            <a:r>
              <a:rPr lang="en-US" dirty="0" smtClean="0"/>
              <a:t>Account </a:t>
            </a:r>
            <a:r>
              <a:rPr lang="en-US" dirty="0" smtClean="0"/>
              <a:t>may only exist in one </a:t>
            </a:r>
            <a:r>
              <a:rPr lang="en-US" dirty="0"/>
              <a:t>B</a:t>
            </a:r>
            <a:r>
              <a:rPr lang="en-US" dirty="0" smtClean="0"/>
              <a:t>ranch</a:t>
            </a:r>
          </a:p>
          <a:p>
            <a:r>
              <a:rPr lang="en-US" dirty="0" smtClean="0"/>
              <a:t>Assumption: both Accounts and Customers may exist without transactions</a:t>
            </a:r>
          </a:p>
          <a:p>
            <a:r>
              <a:rPr lang="en-US" dirty="0" smtClean="0"/>
              <a:t>Assumption: a Customer can exist without either Account or loan</a:t>
            </a:r>
          </a:p>
          <a:p>
            <a:r>
              <a:rPr lang="en-US" dirty="0" smtClean="0"/>
              <a:t>Assumption: an Account must be linked to at least one Customer</a:t>
            </a:r>
          </a:p>
          <a:p>
            <a:r>
              <a:rPr lang="en-US" dirty="0" smtClean="0"/>
              <a:t>Assumption: each transaction has a unique ID</a:t>
            </a:r>
          </a:p>
        </p:txBody>
      </p:sp>
      <p:cxnSp>
        <p:nvCxnSpPr>
          <p:cNvPr id="148" name="Straight Arrow Connector 147"/>
          <p:cNvCxnSpPr>
            <a:stCxn id="125" idx="0"/>
          </p:cNvCxnSpPr>
          <p:nvPr/>
        </p:nvCxnSpPr>
        <p:spPr>
          <a:xfrm flipH="1" flipV="1">
            <a:off x="8438489" y="1334515"/>
            <a:ext cx="132818" cy="77428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39104" y="1023129"/>
            <a:ext cx="990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 … many)</a:t>
            </a:r>
            <a:endParaRPr lang="en-US" sz="1400" dirty="0"/>
          </a:p>
        </p:txBody>
      </p:sp>
      <p:sp>
        <p:nvSpPr>
          <p:cNvPr id="63" name="Diamond 62"/>
          <p:cNvSpPr/>
          <p:nvPr/>
        </p:nvSpPr>
        <p:spPr>
          <a:xfrm>
            <a:off x="5191970" y="4658445"/>
            <a:ext cx="1055778" cy="367401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65" name="Straight Connector 64"/>
          <p:cNvCxnSpPr>
            <a:stCxn id="63" idx="3"/>
          </p:cNvCxnSpPr>
          <p:nvPr/>
        </p:nvCxnSpPr>
        <p:spPr>
          <a:xfrm flipV="1">
            <a:off x="6247748" y="4307965"/>
            <a:ext cx="1801427" cy="534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3" idx="1"/>
          </p:cNvCxnSpPr>
          <p:nvPr/>
        </p:nvCxnSpPr>
        <p:spPr>
          <a:xfrm>
            <a:off x="2889571" y="4331473"/>
            <a:ext cx="2302399" cy="510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55998" y="4628343"/>
            <a:ext cx="990849" cy="307777"/>
          </a:xfrm>
          <a:prstGeom prst="rect">
            <a:avLst/>
          </a:prstGeom>
          <a:noFill/>
          <a:scene3d>
            <a:camera prst="orthographicFront">
              <a:rot lat="0" lon="0" rev="210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 … many)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5974160" y="3181780"/>
            <a:ext cx="1777223" cy="61749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t</a:t>
            </a:r>
            <a:r>
              <a:rPr lang="en-US" u="sng" dirty="0" smtClean="0"/>
              <a:t>ransaction ID</a:t>
            </a:r>
            <a:endParaRPr lang="en-US" u="sng" dirty="0"/>
          </a:p>
        </p:txBody>
      </p:sp>
      <p:cxnSp>
        <p:nvCxnSpPr>
          <p:cNvPr id="75" name="Straight Connector 74"/>
          <p:cNvCxnSpPr>
            <a:stCxn id="72" idx="3"/>
          </p:cNvCxnSpPr>
          <p:nvPr/>
        </p:nvCxnSpPr>
        <p:spPr>
          <a:xfrm flipH="1">
            <a:off x="6126012" y="3708845"/>
            <a:ext cx="108416" cy="18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12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Diamond 87"/>
          <p:cNvSpPr/>
          <p:nvPr/>
        </p:nvSpPr>
        <p:spPr>
          <a:xfrm>
            <a:off x="2604830" y="1609939"/>
            <a:ext cx="1681229" cy="649290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0640" y="2657125"/>
            <a:ext cx="1738164" cy="5280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17472" y="843277"/>
            <a:ext cx="734095" cy="3219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15607" y="2760156"/>
            <a:ext cx="1462777" cy="3219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81880" y="1124876"/>
            <a:ext cx="1120462" cy="3219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49175" y="4009501"/>
            <a:ext cx="1044263" cy="3219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5800" y="192894"/>
            <a:ext cx="882202" cy="3026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VIN</a:t>
            </a:r>
            <a:endParaRPr lang="en-US" u="sng" dirty="0"/>
          </a:p>
        </p:txBody>
      </p:sp>
      <p:sp>
        <p:nvSpPr>
          <p:cNvPr id="11" name="Oval 10"/>
          <p:cNvSpPr/>
          <p:nvPr/>
        </p:nvSpPr>
        <p:spPr>
          <a:xfrm>
            <a:off x="2129808" y="162994"/>
            <a:ext cx="963397" cy="3124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4192" y="656535"/>
            <a:ext cx="1262566" cy="62611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753818" y="2496850"/>
            <a:ext cx="1446665" cy="60400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inning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266766" y="1393217"/>
            <a:ext cx="933717" cy="46363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970083" y="174960"/>
            <a:ext cx="1343073" cy="65476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r</a:t>
            </a:r>
            <a:r>
              <a:rPr lang="en-US" u="sng" dirty="0" smtClean="0"/>
              <a:t>ace </a:t>
            </a:r>
            <a:r>
              <a:rPr lang="en-US" u="sng" dirty="0" smtClean="0"/>
              <a:t>number</a:t>
            </a:r>
            <a:endParaRPr lang="en-US" u="sng" dirty="0"/>
          </a:p>
        </p:txBody>
      </p:sp>
      <p:sp>
        <p:nvSpPr>
          <p:cNvPr id="19" name="Oval 18"/>
          <p:cNvSpPr/>
          <p:nvPr/>
        </p:nvSpPr>
        <p:spPr>
          <a:xfrm>
            <a:off x="9457264" y="3468588"/>
            <a:ext cx="1459265" cy="37817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d</a:t>
            </a:r>
            <a:r>
              <a:rPr lang="en-US" u="sng" dirty="0" smtClean="0"/>
              <a:t>river ID</a:t>
            </a:r>
            <a:endParaRPr lang="en-US" u="sng" dirty="0"/>
          </a:p>
        </p:txBody>
      </p:sp>
      <p:sp>
        <p:nvSpPr>
          <p:cNvPr id="20" name="Oval 19"/>
          <p:cNvSpPr/>
          <p:nvPr/>
        </p:nvSpPr>
        <p:spPr>
          <a:xfrm>
            <a:off x="9457264" y="4045990"/>
            <a:ext cx="1129450" cy="46363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301328" y="4687785"/>
            <a:ext cx="802029" cy="396701"/>
          </a:xfrm>
          <a:prstGeom prst="ellips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8239867" y="4754052"/>
            <a:ext cx="915626" cy="39670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DoB</a:t>
            </a:r>
            <a:endParaRPr lang="en-US" dirty="0"/>
          </a:p>
        </p:txBody>
      </p:sp>
      <p:cxnSp>
        <p:nvCxnSpPr>
          <p:cNvPr id="33" name="Straight Connector 32"/>
          <p:cNvCxnSpPr>
            <a:stCxn id="4" idx="1"/>
            <a:endCxn id="12" idx="6"/>
          </p:cNvCxnSpPr>
          <p:nvPr/>
        </p:nvCxnSpPr>
        <p:spPr>
          <a:xfrm flipH="1" flipV="1">
            <a:off x="1646758" y="969593"/>
            <a:ext cx="470714" cy="3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0" idx="5"/>
          </p:cNvCxnSpPr>
          <p:nvPr/>
        </p:nvCxnSpPr>
        <p:spPr>
          <a:xfrm flipH="1" flipV="1">
            <a:off x="1878807" y="451226"/>
            <a:ext cx="238666" cy="39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0"/>
            <a:endCxn id="11" idx="4"/>
          </p:cNvCxnSpPr>
          <p:nvPr/>
        </p:nvCxnSpPr>
        <p:spPr>
          <a:xfrm flipV="1">
            <a:off x="2484520" y="475442"/>
            <a:ext cx="126987" cy="367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0"/>
            <a:endCxn id="16" idx="5"/>
          </p:cNvCxnSpPr>
          <p:nvPr/>
        </p:nvCxnSpPr>
        <p:spPr>
          <a:xfrm flipH="1" flipV="1">
            <a:off x="9116468" y="733837"/>
            <a:ext cx="25643" cy="391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4" idx="3"/>
            <a:endCxn id="14" idx="2"/>
          </p:cNvCxnSpPr>
          <p:nvPr/>
        </p:nvCxnSpPr>
        <p:spPr>
          <a:xfrm flipV="1">
            <a:off x="9420940" y="2798851"/>
            <a:ext cx="332878" cy="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5" idx="2"/>
          </p:cNvCxnSpPr>
          <p:nvPr/>
        </p:nvCxnSpPr>
        <p:spPr>
          <a:xfrm>
            <a:off x="9702342" y="1450254"/>
            <a:ext cx="564424" cy="174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2"/>
            <a:endCxn id="22" idx="0"/>
          </p:cNvCxnSpPr>
          <p:nvPr/>
        </p:nvCxnSpPr>
        <p:spPr>
          <a:xfrm>
            <a:off x="8571307" y="4331473"/>
            <a:ext cx="126373" cy="42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21" idx="1"/>
          </p:cNvCxnSpPr>
          <p:nvPr/>
        </p:nvCxnSpPr>
        <p:spPr>
          <a:xfrm>
            <a:off x="8892205" y="4348643"/>
            <a:ext cx="526577" cy="397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0" idx="2"/>
          </p:cNvCxnSpPr>
          <p:nvPr/>
        </p:nvCxnSpPr>
        <p:spPr>
          <a:xfrm flipH="1">
            <a:off x="9092364" y="4277810"/>
            <a:ext cx="364900" cy="32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9" idx="3"/>
            <a:endCxn id="9" idx="3"/>
          </p:cNvCxnSpPr>
          <p:nvPr/>
        </p:nvCxnSpPr>
        <p:spPr>
          <a:xfrm flipH="1">
            <a:off x="9093438" y="3791381"/>
            <a:ext cx="577530" cy="37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Diamond 86"/>
          <p:cNvSpPr/>
          <p:nvPr/>
        </p:nvSpPr>
        <p:spPr>
          <a:xfrm>
            <a:off x="2756023" y="1688624"/>
            <a:ext cx="1352848" cy="499536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</a:t>
            </a:r>
            <a:endParaRPr lang="en-US" dirty="0"/>
          </a:p>
        </p:txBody>
      </p:sp>
      <p:cxnSp>
        <p:nvCxnSpPr>
          <p:cNvPr id="90" name="Straight Connector 89"/>
          <p:cNvCxnSpPr>
            <a:stCxn id="88" idx="2"/>
            <a:endCxn id="7" idx="1"/>
          </p:cNvCxnSpPr>
          <p:nvPr/>
        </p:nvCxnSpPr>
        <p:spPr>
          <a:xfrm>
            <a:off x="3445445" y="2259229"/>
            <a:ext cx="1045195" cy="66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8" idx="0"/>
            <a:endCxn id="4" idx="3"/>
          </p:cNvCxnSpPr>
          <p:nvPr/>
        </p:nvCxnSpPr>
        <p:spPr>
          <a:xfrm flipH="1" flipV="1">
            <a:off x="2851567" y="1004263"/>
            <a:ext cx="593878" cy="605676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84192" y="4648109"/>
            <a:ext cx="60718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ER model diagram cannot prevent multiple</a:t>
            </a:r>
          </a:p>
          <a:p>
            <a:r>
              <a:rPr lang="en-US" dirty="0"/>
              <a:t>d</a:t>
            </a:r>
            <a:r>
              <a:rPr lang="en-US" dirty="0" smtClean="0"/>
              <a:t>rivers from using the same car in the same </a:t>
            </a:r>
            <a:r>
              <a:rPr lang="en-US" dirty="0" smtClean="0"/>
              <a:t>race</a:t>
            </a:r>
          </a:p>
          <a:p>
            <a:endParaRPr lang="en-US" dirty="0"/>
          </a:p>
          <a:p>
            <a:r>
              <a:rPr lang="en-US" dirty="0" smtClean="0"/>
              <a:t>Assumption: Races cannot exist without participants, but</a:t>
            </a:r>
          </a:p>
          <a:p>
            <a:r>
              <a:rPr lang="en-US" dirty="0" smtClean="0"/>
              <a:t>drivers and cars can exist without participating in a race</a:t>
            </a:r>
          </a:p>
          <a:p>
            <a:r>
              <a:rPr lang="en-US" dirty="0" smtClean="0"/>
              <a:t>Assumption: Races do not have ties; each race has one winner</a:t>
            </a:r>
            <a:endParaRPr lang="en-US" dirty="0" smtClean="0"/>
          </a:p>
        </p:txBody>
      </p:sp>
      <p:sp>
        <p:nvSpPr>
          <p:cNvPr id="71" name="Oval 70"/>
          <p:cNvSpPr/>
          <p:nvPr/>
        </p:nvSpPr>
        <p:spPr>
          <a:xfrm>
            <a:off x="3029385" y="451225"/>
            <a:ext cx="1225711" cy="30321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194296" y="1409761"/>
            <a:ext cx="975732" cy="3124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</a:t>
            </a:r>
            <a:endParaRPr lang="en-US" dirty="0"/>
          </a:p>
        </p:txBody>
      </p:sp>
      <p:cxnSp>
        <p:nvCxnSpPr>
          <p:cNvPr id="74" name="Straight Connector 73"/>
          <p:cNvCxnSpPr>
            <a:endCxn id="72" idx="7"/>
          </p:cNvCxnSpPr>
          <p:nvPr/>
        </p:nvCxnSpPr>
        <p:spPr>
          <a:xfrm flipH="1">
            <a:off x="2027135" y="1156663"/>
            <a:ext cx="242737" cy="29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71" idx="3"/>
          </p:cNvCxnSpPr>
          <p:nvPr/>
        </p:nvCxnSpPr>
        <p:spPr>
          <a:xfrm flipV="1">
            <a:off x="2851567" y="710032"/>
            <a:ext cx="357319" cy="132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9476423" y="192894"/>
            <a:ext cx="933717" cy="46363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10165087" y="727476"/>
            <a:ext cx="1294132" cy="46363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rounds</a:t>
            </a:r>
            <a:endParaRPr lang="en-US" dirty="0"/>
          </a:p>
        </p:txBody>
      </p:sp>
      <p:cxnSp>
        <p:nvCxnSpPr>
          <p:cNvPr id="121" name="Straight Connector 120"/>
          <p:cNvCxnSpPr>
            <a:endCxn id="110" idx="3"/>
          </p:cNvCxnSpPr>
          <p:nvPr/>
        </p:nvCxnSpPr>
        <p:spPr>
          <a:xfrm flipV="1">
            <a:off x="9414397" y="588635"/>
            <a:ext cx="198766" cy="522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8" idx="3"/>
            <a:endCxn id="112" idx="2"/>
          </p:cNvCxnSpPr>
          <p:nvPr/>
        </p:nvCxnSpPr>
        <p:spPr>
          <a:xfrm flipV="1">
            <a:off x="9702342" y="959296"/>
            <a:ext cx="462745" cy="326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Diamond 128"/>
          <p:cNvSpPr/>
          <p:nvPr/>
        </p:nvSpPr>
        <p:spPr>
          <a:xfrm>
            <a:off x="6561022" y="1767294"/>
            <a:ext cx="911047" cy="392923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Diamond 130"/>
          <p:cNvSpPr/>
          <p:nvPr/>
        </p:nvSpPr>
        <p:spPr>
          <a:xfrm>
            <a:off x="6658274" y="1812340"/>
            <a:ext cx="716542" cy="304034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cxnSp>
        <p:nvCxnSpPr>
          <p:cNvPr id="132" name="Straight Connector 131"/>
          <p:cNvCxnSpPr>
            <a:stCxn id="129" idx="1"/>
            <a:endCxn id="7" idx="0"/>
          </p:cNvCxnSpPr>
          <p:nvPr/>
        </p:nvCxnSpPr>
        <p:spPr>
          <a:xfrm flipH="1">
            <a:off x="5359722" y="1963756"/>
            <a:ext cx="1201300" cy="693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9" idx="3"/>
            <a:endCxn id="8" idx="1"/>
          </p:cNvCxnSpPr>
          <p:nvPr/>
        </p:nvCxnSpPr>
        <p:spPr>
          <a:xfrm flipV="1">
            <a:off x="7472069" y="1285862"/>
            <a:ext cx="1109811" cy="67789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Diamond 143"/>
          <p:cNvSpPr/>
          <p:nvPr/>
        </p:nvSpPr>
        <p:spPr>
          <a:xfrm>
            <a:off x="6228804" y="3421502"/>
            <a:ext cx="1159652" cy="571439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Diamond 144"/>
          <p:cNvSpPr/>
          <p:nvPr/>
        </p:nvSpPr>
        <p:spPr>
          <a:xfrm>
            <a:off x="6360996" y="3486139"/>
            <a:ext cx="912071" cy="442165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</a:t>
            </a:r>
            <a:endParaRPr lang="en-US" dirty="0"/>
          </a:p>
        </p:txBody>
      </p:sp>
      <p:cxnSp>
        <p:nvCxnSpPr>
          <p:cNvPr id="146" name="Straight Connector 145"/>
          <p:cNvCxnSpPr>
            <a:stCxn id="144" idx="1"/>
            <a:endCxn id="7" idx="2"/>
          </p:cNvCxnSpPr>
          <p:nvPr/>
        </p:nvCxnSpPr>
        <p:spPr>
          <a:xfrm flipH="1" flipV="1">
            <a:off x="5359722" y="3185159"/>
            <a:ext cx="869082" cy="522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4" idx="3"/>
            <a:endCxn id="9" idx="1"/>
          </p:cNvCxnSpPr>
          <p:nvPr/>
        </p:nvCxnSpPr>
        <p:spPr>
          <a:xfrm>
            <a:off x="7388456" y="3707222"/>
            <a:ext cx="660719" cy="46326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Diamond 153"/>
          <p:cNvSpPr/>
          <p:nvPr/>
        </p:nvSpPr>
        <p:spPr>
          <a:xfrm>
            <a:off x="8131673" y="2556299"/>
            <a:ext cx="1289267" cy="489384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  <p:cxnSp>
        <p:nvCxnSpPr>
          <p:cNvPr id="167" name="Straight Arrow Connector 166"/>
          <p:cNvCxnSpPr>
            <a:stCxn id="154" idx="2"/>
            <a:endCxn id="9" idx="0"/>
          </p:cNvCxnSpPr>
          <p:nvPr/>
        </p:nvCxnSpPr>
        <p:spPr>
          <a:xfrm flipH="1">
            <a:off x="8571307" y="3045683"/>
            <a:ext cx="205000" cy="96381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8" idx="2"/>
            <a:endCxn id="154" idx="0"/>
          </p:cNvCxnSpPr>
          <p:nvPr/>
        </p:nvCxnSpPr>
        <p:spPr>
          <a:xfrm flipH="1">
            <a:off x="8776307" y="1446848"/>
            <a:ext cx="365804" cy="1109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407419" y="2034474"/>
            <a:ext cx="990849" cy="307777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 … many)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35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62695" y="2119483"/>
            <a:ext cx="1966431" cy="52803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3919" y="916014"/>
            <a:ext cx="734095" cy="3219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7662" y="2222514"/>
            <a:ext cx="1742360" cy="3219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line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20862" y="829109"/>
            <a:ext cx="1120462" cy="3219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16692" y="3654235"/>
            <a:ext cx="1455471" cy="55031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transaction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32247" y="265631"/>
            <a:ext cx="882202" cy="3026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36255" y="235731"/>
            <a:ext cx="963397" cy="3124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5516" y="899106"/>
            <a:ext cx="1181356" cy="34772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ItemID</a:t>
            </a:r>
            <a:endParaRPr lang="en-US" u="sng" dirty="0"/>
          </a:p>
        </p:txBody>
      </p:sp>
      <p:sp>
        <p:nvSpPr>
          <p:cNvPr id="14" name="Oval 13"/>
          <p:cNvSpPr/>
          <p:nvPr/>
        </p:nvSpPr>
        <p:spPr>
          <a:xfrm>
            <a:off x="138589" y="3214720"/>
            <a:ext cx="1446665" cy="60400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173985" y="174960"/>
            <a:ext cx="1122281" cy="34721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CustID</a:t>
            </a:r>
            <a:endParaRPr lang="en-US" u="sng" dirty="0"/>
          </a:p>
        </p:txBody>
      </p:sp>
      <p:sp>
        <p:nvSpPr>
          <p:cNvPr id="19" name="Oval 18"/>
          <p:cNvSpPr/>
          <p:nvPr/>
        </p:nvSpPr>
        <p:spPr>
          <a:xfrm>
            <a:off x="10103357" y="3334218"/>
            <a:ext cx="581695" cy="39924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ID</a:t>
            </a:r>
            <a:endParaRPr lang="en-US" u="sng" dirty="0"/>
          </a:p>
        </p:txBody>
      </p:sp>
      <p:sp>
        <p:nvSpPr>
          <p:cNvPr id="20" name="Oval 19"/>
          <p:cNvSpPr/>
          <p:nvPr/>
        </p:nvSpPr>
        <p:spPr>
          <a:xfrm>
            <a:off x="9905944" y="4015660"/>
            <a:ext cx="1129450" cy="46363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317944" y="4599036"/>
            <a:ext cx="915626" cy="39670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cxnSp>
        <p:nvCxnSpPr>
          <p:cNvPr id="33" name="Straight Connector 32"/>
          <p:cNvCxnSpPr>
            <a:stCxn id="4" idx="1"/>
            <a:endCxn id="12" idx="6"/>
          </p:cNvCxnSpPr>
          <p:nvPr/>
        </p:nvCxnSpPr>
        <p:spPr>
          <a:xfrm flipH="1" flipV="1">
            <a:off x="1456872" y="1072970"/>
            <a:ext cx="367047" cy="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0" idx="5"/>
          </p:cNvCxnSpPr>
          <p:nvPr/>
        </p:nvCxnSpPr>
        <p:spPr>
          <a:xfrm flipH="1" flipV="1">
            <a:off x="1585254" y="523963"/>
            <a:ext cx="238666" cy="39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0"/>
            <a:endCxn id="11" idx="4"/>
          </p:cNvCxnSpPr>
          <p:nvPr/>
        </p:nvCxnSpPr>
        <p:spPr>
          <a:xfrm flipV="1">
            <a:off x="2190967" y="548179"/>
            <a:ext cx="126987" cy="367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0"/>
            <a:endCxn id="16" idx="5"/>
          </p:cNvCxnSpPr>
          <p:nvPr/>
        </p:nvCxnSpPr>
        <p:spPr>
          <a:xfrm flipH="1" flipV="1">
            <a:off x="9131912" y="471330"/>
            <a:ext cx="49181" cy="357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2"/>
            <a:endCxn id="22" idx="0"/>
          </p:cNvCxnSpPr>
          <p:nvPr/>
        </p:nvCxnSpPr>
        <p:spPr>
          <a:xfrm>
            <a:off x="8844428" y="4204548"/>
            <a:ext cx="931329" cy="39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0" idx="2"/>
          </p:cNvCxnSpPr>
          <p:nvPr/>
        </p:nvCxnSpPr>
        <p:spPr>
          <a:xfrm flipH="1" flipV="1">
            <a:off x="9572163" y="4202334"/>
            <a:ext cx="333781" cy="45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9" idx="3"/>
            <a:endCxn id="9" idx="3"/>
          </p:cNvCxnSpPr>
          <p:nvPr/>
        </p:nvCxnSpPr>
        <p:spPr>
          <a:xfrm flipH="1">
            <a:off x="9572163" y="3674997"/>
            <a:ext cx="616381" cy="254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Diamond 86"/>
          <p:cNvSpPr/>
          <p:nvPr/>
        </p:nvSpPr>
        <p:spPr>
          <a:xfrm>
            <a:off x="2600174" y="1525278"/>
            <a:ext cx="1664546" cy="759771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refers </a:t>
            </a:r>
            <a:r>
              <a:rPr lang="en-US" dirty="0" smtClean="0"/>
              <a:t>to</a:t>
            </a:r>
            <a:endParaRPr lang="en-US" dirty="0"/>
          </a:p>
        </p:txBody>
      </p:sp>
      <p:cxnSp>
        <p:nvCxnSpPr>
          <p:cNvPr id="90" name="Straight Connector 89"/>
          <p:cNvCxnSpPr>
            <a:stCxn id="87" idx="2"/>
            <a:endCxn id="7" idx="1"/>
          </p:cNvCxnSpPr>
          <p:nvPr/>
        </p:nvCxnSpPr>
        <p:spPr>
          <a:xfrm>
            <a:off x="3432447" y="2285049"/>
            <a:ext cx="1630248" cy="98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7" idx="0"/>
            <a:endCxn id="4" idx="3"/>
          </p:cNvCxnSpPr>
          <p:nvPr/>
        </p:nvCxnSpPr>
        <p:spPr>
          <a:xfrm flipH="1" flipV="1">
            <a:off x="2558014" y="1077000"/>
            <a:ext cx="874433" cy="44827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-28996" y="4810454"/>
            <a:ext cx="6074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Assumption: a transaction may only be by one Customer</a:t>
            </a:r>
          </a:p>
          <a:p>
            <a:r>
              <a:rPr lang="en-US" dirty="0" smtClean="0"/>
              <a:t>Assumption: each </a:t>
            </a:r>
            <a:r>
              <a:rPr lang="en-US" dirty="0" smtClean="0"/>
              <a:t>Buy </a:t>
            </a:r>
            <a:r>
              <a:rPr lang="en-US" dirty="0" smtClean="0"/>
              <a:t>and </a:t>
            </a:r>
            <a:r>
              <a:rPr lang="en-US" dirty="0" smtClean="0"/>
              <a:t>Return </a:t>
            </a:r>
            <a:r>
              <a:rPr lang="en-US" dirty="0" smtClean="0"/>
              <a:t>transaction has a unique ID </a:t>
            </a:r>
            <a:r>
              <a:rPr lang="en-US" dirty="0" smtClean="0"/>
              <a:t>within </a:t>
            </a:r>
            <a:r>
              <a:rPr lang="en-US" dirty="0" smtClean="0"/>
              <a:t>the store</a:t>
            </a:r>
          </a:p>
          <a:p>
            <a:r>
              <a:rPr lang="en-US" dirty="0" smtClean="0"/>
              <a:t>Assumption</a:t>
            </a:r>
            <a:r>
              <a:rPr lang="en-US" dirty="0" smtClean="0"/>
              <a:t>: each transaction has a line for each </a:t>
            </a:r>
            <a:r>
              <a:rPr lang="en-US" dirty="0" smtClean="0"/>
              <a:t>different type </a:t>
            </a:r>
            <a:r>
              <a:rPr lang="en-US" dirty="0" smtClean="0"/>
              <a:t>of item within it.</a:t>
            </a:r>
          </a:p>
          <a:p>
            <a:r>
              <a:rPr lang="en-US" dirty="0" smtClean="0"/>
              <a:t>Assumption: a return transaction may apply to multiple items</a:t>
            </a:r>
          </a:p>
        </p:txBody>
      </p:sp>
      <p:sp>
        <p:nvSpPr>
          <p:cNvPr id="71" name="Oval 70"/>
          <p:cNvSpPr/>
          <p:nvPr/>
        </p:nvSpPr>
        <p:spPr>
          <a:xfrm>
            <a:off x="2735832" y="523962"/>
            <a:ext cx="1225711" cy="30321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75" name="Straight Connector 74"/>
          <p:cNvCxnSpPr>
            <a:endCxn id="71" idx="3"/>
          </p:cNvCxnSpPr>
          <p:nvPr/>
        </p:nvCxnSpPr>
        <p:spPr>
          <a:xfrm flipV="1">
            <a:off x="2558014" y="782769"/>
            <a:ext cx="357319" cy="132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9476423" y="192894"/>
            <a:ext cx="1110291" cy="35528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10165086" y="727477"/>
            <a:ext cx="1356353" cy="34549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9587379" y="498752"/>
            <a:ext cx="66219" cy="35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8" idx="3"/>
            <a:endCxn id="112" idx="2"/>
          </p:cNvCxnSpPr>
          <p:nvPr/>
        </p:nvCxnSpPr>
        <p:spPr>
          <a:xfrm flipV="1">
            <a:off x="9741324" y="900224"/>
            <a:ext cx="423762" cy="8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Diamond 143"/>
          <p:cNvSpPr/>
          <p:nvPr/>
        </p:nvSpPr>
        <p:spPr>
          <a:xfrm>
            <a:off x="6883122" y="2930955"/>
            <a:ext cx="1159652" cy="571439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Diamond 144"/>
          <p:cNvSpPr/>
          <p:nvPr/>
        </p:nvSpPr>
        <p:spPr>
          <a:xfrm>
            <a:off x="7015314" y="2995592"/>
            <a:ext cx="912071" cy="442165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cxnSp>
        <p:nvCxnSpPr>
          <p:cNvPr id="146" name="Straight Connector 145"/>
          <p:cNvCxnSpPr>
            <a:stCxn id="144" idx="0"/>
            <a:endCxn id="7" idx="3"/>
          </p:cNvCxnSpPr>
          <p:nvPr/>
        </p:nvCxnSpPr>
        <p:spPr>
          <a:xfrm flipH="1" flipV="1">
            <a:off x="7029126" y="2383500"/>
            <a:ext cx="433822" cy="54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4" idx="2"/>
            <a:endCxn id="9" idx="1"/>
          </p:cNvCxnSpPr>
          <p:nvPr/>
        </p:nvCxnSpPr>
        <p:spPr>
          <a:xfrm>
            <a:off x="7462948" y="3502394"/>
            <a:ext cx="653744" cy="42699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Diamond 153"/>
          <p:cNvSpPr/>
          <p:nvPr/>
        </p:nvSpPr>
        <p:spPr>
          <a:xfrm>
            <a:off x="8131673" y="2556299"/>
            <a:ext cx="1455706" cy="489384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cxnSp>
        <p:nvCxnSpPr>
          <p:cNvPr id="167" name="Straight Arrow Connector 166"/>
          <p:cNvCxnSpPr>
            <a:stCxn id="154" idx="0"/>
            <a:endCxn id="8" idx="2"/>
          </p:cNvCxnSpPr>
          <p:nvPr/>
        </p:nvCxnSpPr>
        <p:spPr>
          <a:xfrm flipV="1">
            <a:off x="8859526" y="1151081"/>
            <a:ext cx="321567" cy="140521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54" idx="2"/>
            <a:endCxn id="9" idx="0"/>
          </p:cNvCxnSpPr>
          <p:nvPr/>
        </p:nvCxnSpPr>
        <p:spPr>
          <a:xfrm flipH="1">
            <a:off x="8844428" y="3045683"/>
            <a:ext cx="15098" cy="60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iamond 104"/>
          <p:cNvSpPr/>
          <p:nvPr/>
        </p:nvSpPr>
        <p:spPr>
          <a:xfrm>
            <a:off x="3432447" y="2995592"/>
            <a:ext cx="1664546" cy="670781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revoke</a:t>
            </a:r>
            <a:endParaRPr lang="en-US" dirty="0"/>
          </a:p>
        </p:txBody>
      </p:sp>
      <p:cxnSp>
        <p:nvCxnSpPr>
          <p:cNvPr id="106" name="Straight Connector 105"/>
          <p:cNvCxnSpPr>
            <a:stCxn id="105" idx="3"/>
            <a:endCxn id="7" idx="2"/>
          </p:cNvCxnSpPr>
          <p:nvPr/>
        </p:nvCxnSpPr>
        <p:spPr>
          <a:xfrm flipV="1">
            <a:off x="5096993" y="2647517"/>
            <a:ext cx="948918" cy="68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5" idx="1"/>
          </p:cNvCxnSpPr>
          <p:nvPr/>
        </p:nvCxnSpPr>
        <p:spPr>
          <a:xfrm flipH="1">
            <a:off x="2863385" y="3330983"/>
            <a:ext cx="569062" cy="68346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409104" y="4015660"/>
            <a:ext cx="1455471" cy="6159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transaction</a:t>
            </a:r>
            <a:endParaRPr lang="en-US" dirty="0"/>
          </a:p>
        </p:txBody>
      </p:sp>
      <p:cxnSp>
        <p:nvCxnSpPr>
          <p:cNvPr id="114" name="Straight Connector 113"/>
          <p:cNvCxnSpPr>
            <a:stCxn id="14" idx="4"/>
          </p:cNvCxnSpPr>
          <p:nvPr/>
        </p:nvCxnSpPr>
        <p:spPr>
          <a:xfrm>
            <a:off x="861922" y="3818722"/>
            <a:ext cx="547182" cy="35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359123" y="4115514"/>
            <a:ext cx="581695" cy="39924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ID</a:t>
            </a:r>
            <a:endParaRPr lang="en-US" u="sng" dirty="0"/>
          </a:p>
        </p:txBody>
      </p:sp>
      <p:cxnSp>
        <p:nvCxnSpPr>
          <p:cNvPr id="119" name="Straight Connector 118"/>
          <p:cNvCxnSpPr>
            <a:stCxn id="117" idx="6"/>
            <a:endCxn id="113" idx="1"/>
          </p:cNvCxnSpPr>
          <p:nvPr/>
        </p:nvCxnSpPr>
        <p:spPr>
          <a:xfrm>
            <a:off x="940818" y="4315138"/>
            <a:ext cx="468286" cy="8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825827" y="1449586"/>
            <a:ext cx="1444484" cy="34549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937960" y="2398410"/>
            <a:ext cx="990849" cy="307777"/>
          </a:xfrm>
          <a:prstGeom prst="rect">
            <a:avLst/>
          </a:prstGeom>
          <a:noFill/>
          <a:scene3d>
            <a:camera prst="orthographicFront">
              <a:rot lat="0" lon="0" rev="186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 … many)</a:t>
            </a:r>
            <a:endParaRPr lang="en-US" sz="1400" dirty="0"/>
          </a:p>
        </p:txBody>
      </p:sp>
      <p:sp>
        <p:nvSpPr>
          <p:cNvPr id="134" name="Oval 133"/>
          <p:cNvSpPr/>
          <p:nvPr/>
        </p:nvSpPr>
        <p:spPr>
          <a:xfrm>
            <a:off x="6497661" y="1151081"/>
            <a:ext cx="1446665" cy="7371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line </a:t>
            </a:r>
            <a:r>
              <a:rPr lang="en-US" u="sng" dirty="0" smtClean="0"/>
              <a:t>number</a:t>
            </a:r>
            <a:endParaRPr lang="en-US" u="sng" dirty="0"/>
          </a:p>
        </p:txBody>
      </p:sp>
      <p:cxnSp>
        <p:nvCxnSpPr>
          <p:cNvPr id="135" name="Straight Connector 134"/>
          <p:cNvCxnSpPr>
            <a:stCxn id="128" idx="4"/>
          </p:cNvCxnSpPr>
          <p:nvPr/>
        </p:nvCxnSpPr>
        <p:spPr>
          <a:xfrm>
            <a:off x="5548069" y="1795080"/>
            <a:ext cx="75733" cy="324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4" idx="3"/>
          </p:cNvCxnSpPr>
          <p:nvPr/>
        </p:nvCxnSpPr>
        <p:spPr>
          <a:xfrm flipH="1">
            <a:off x="6571828" y="1780247"/>
            <a:ext cx="137692" cy="33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4179318" y="3825331"/>
            <a:ext cx="1444484" cy="34549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cxnSp>
        <p:nvCxnSpPr>
          <p:cNvPr id="139" name="Straight Connector 138"/>
          <p:cNvCxnSpPr>
            <a:stCxn id="105" idx="2"/>
            <a:endCxn id="138" idx="1"/>
          </p:cNvCxnSpPr>
          <p:nvPr/>
        </p:nvCxnSpPr>
        <p:spPr>
          <a:xfrm>
            <a:off x="4264720" y="3666373"/>
            <a:ext cx="126138" cy="20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154166" y="2903932"/>
            <a:ext cx="990849" cy="307777"/>
          </a:xfrm>
          <a:prstGeom prst="rect">
            <a:avLst/>
          </a:prstGeom>
          <a:noFill/>
          <a:scene3d>
            <a:camera prst="orthographicFront">
              <a:rot lat="0" lon="0" rev="216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 … many)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6802365" y="5325710"/>
            <a:ext cx="5383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ER model diagram cannot limit the quantity of the </a:t>
            </a:r>
          </a:p>
          <a:p>
            <a:r>
              <a:rPr lang="en-US" dirty="0" smtClean="0"/>
              <a:t>returned item to be less than or equal to the number </a:t>
            </a:r>
          </a:p>
          <a:p>
            <a:r>
              <a:rPr lang="en-US" dirty="0" smtClean="0"/>
              <a:t>bought, nor the return time to be later than the bought</a:t>
            </a:r>
          </a:p>
          <a:p>
            <a:r>
              <a:rPr lang="en-US" dirty="0" smtClean="0"/>
              <a:t>date.</a:t>
            </a:r>
          </a:p>
        </p:txBody>
      </p:sp>
    </p:spTree>
    <p:extLst>
      <p:ext uri="{BB962C8B-B14F-4D97-AF65-F5344CB8AC3E}">
        <p14:creationId xmlns:p14="http://schemas.microsoft.com/office/powerpoint/2010/main" val="104331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063" y="206062"/>
            <a:ext cx="656049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TABLE Students</a:t>
            </a:r>
          </a:p>
          <a:p>
            <a:r>
              <a:rPr lang="en-US" dirty="0" smtClean="0"/>
              <a:t>   (</a:t>
            </a:r>
            <a:r>
              <a:rPr lang="en-US" dirty="0" err="1" smtClean="0"/>
              <a:t>studentID</a:t>
            </a:r>
            <a:r>
              <a:rPr lang="en-US" dirty="0" smtClean="0"/>
              <a:t> INTEGER Primary Key,</a:t>
            </a:r>
          </a:p>
          <a:p>
            <a:r>
              <a:rPr lang="en-US" dirty="0"/>
              <a:t> </a:t>
            </a:r>
            <a:r>
              <a:rPr lang="en-US" dirty="0" smtClean="0"/>
              <a:t>   name VARCHAR2(30)</a:t>
            </a:r>
            <a:r>
              <a:rPr lang="en-US" dirty="0"/>
              <a:t> </a:t>
            </a:r>
            <a:r>
              <a:rPr lang="en-US" dirty="0" smtClean="0"/>
              <a:t>NOT NULL.,</a:t>
            </a:r>
          </a:p>
          <a:p>
            <a:r>
              <a:rPr lang="en-US" dirty="0"/>
              <a:t> </a:t>
            </a:r>
            <a:r>
              <a:rPr lang="en-US" dirty="0" smtClean="0"/>
              <a:t>   address VARCHAR2(100) NOT NULL,</a:t>
            </a:r>
          </a:p>
          <a:p>
            <a:r>
              <a:rPr lang="en-US" dirty="0"/>
              <a:t> </a:t>
            </a:r>
            <a:r>
              <a:rPr lang="en-US" dirty="0" smtClean="0"/>
              <a:t>   gender VARCHAR2(6) NOT NULL,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gpa</a:t>
            </a:r>
            <a:r>
              <a:rPr lang="en-US" dirty="0" smtClean="0"/>
              <a:t> REAL DEFAULT 0 NOT NULL,</a:t>
            </a:r>
          </a:p>
          <a:p>
            <a:r>
              <a:rPr lang="en-US" dirty="0"/>
              <a:t> </a:t>
            </a:r>
            <a:r>
              <a:rPr lang="en-US" dirty="0" smtClean="0"/>
              <a:t>   major VARCHAR2(30) NOT NULL,</a:t>
            </a:r>
          </a:p>
          <a:p>
            <a:r>
              <a:rPr lang="en-US" dirty="0"/>
              <a:t> </a:t>
            </a:r>
            <a:r>
              <a:rPr lang="en-US" dirty="0" smtClean="0"/>
              <a:t>   minor VARCHAR2(30),</a:t>
            </a:r>
          </a:p>
          <a:p>
            <a:r>
              <a:rPr lang="en-US" dirty="0"/>
              <a:t> </a:t>
            </a:r>
            <a:r>
              <a:rPr lang="en-US" dirty="0" smtClean="0"/>
              <a:t>   CONSTRAINT </a:t>
            </a:r>
            <a:r>
              <a:rPr lang="en-US" dirty="0" err="1" smtClean="0"/>
              <a:t>genderVal</a:t>
            </a:r>
            <a:r>
              <a:rPr lang="en-US" dirty="0" smtClean="0"/>
              <a:t> CHECK (gender IN (‘Male’, ‘Female</a:t>
            </a:r>
            <a:r>
              <a:rPr lang="en-US" dirty="0" smtClean="0"/>
              <a:t>’)),</a:t>
            </a:r>
            <a:endParaRPr lang="en-US" dirty="0" smtClean="0"/>
          </a:p>
          <a:p>
            <a:r>
              <a:rPr lang="en-US" dirty="0" smtClean="0"/>
              <a:t>    ON </a:t>
            </a:r>
            <a:r>
              <a:rPr lang="en-US" dirty="0"/>
              <a:t>DELETE CASCADE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CREATE TABLE Courses</a:t>
            </a:r>
          </a:p>
          <a:p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dirty="0" err="1" smtClean="0"/>
              <a:t>courseID</a:t>
            </a:r>
            <a:r>
              <a:rPr lang="en-US" dirty="0" smtClean="0"/>
              <a:t> INTEGER Primary Key,</a:t>
            </a:r>
          </a:p>
          <a:p>
            <a:r>
              <a:rPr lang="en-US" dirty="0"/>
              <a:t> </a:t>
            </a:r>
            <a:r>
              <a:rPr lang="en-US" dirty="0" smtClean="0"/>
              <a:t>   title VARCHAR2(40) NOT NULL,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numCredits</a:t>
            </a:r>
            <a:r>
              <a:rPr lang="en-US" dirty="0" smtClean="0"/>
              <a:t> INTEGER NOT NULL,</a:t>
            </a:r>
          </a:p>
          <a:p>
            <a:r>
              <a:rPr lang="en-US" dirty="0" smtClean="0"/>
              <a:t>    </a:t>
            </a:r>
            <a:r>
              <a:rPr lang="en-US" dirty="0"/>
              <a:t>ON DELETE CASCADE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CREATE TABLE Register</a:t>
            </a:r>
          </a:p>
          <a:p>
            <a:r>
              <a:rPr lang="en-US" dirty="0"/>
              <a:t> </a:t>
            </a:r>
            <a:r>
              <a:rPr lang="en-US" dirty="0" smtClean="0"/>
              <a:t>  (semester CHAR(1) Primary Key,</a:t>
            </a:r>
          </a:p>
          <a:p>
            <a:r>
              <a:rPr lang="en-US" dirty="0"/>
              <a:t> </a:t>
            </a:r>
            <a:r>
              <a:rPr lang="en-US" dirty="0" smtClean="0"/>
              <a:t>   grade CHAR(2),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courseID</a:t>
            </a:r>
            <a:r>
              <a:rPr lang="en-US" dirty="0" smtClean="0"/>
              <a:t> INTEGER Foreign Key References Courses(</a:t>
            </a:r>
            <a:r>
              <a:rPr lang="en-US" dirty="0" err="1" smtClean="0"/>
              <a:t>courseID</a:t>
            </a:r>
            <a:r>
              <a:rPr lang="en-US" dirty="0" smtClean="0"/>
              <a:t>),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studentID</a:t>
            </a:r>
            <a:r>
              <a:rPr lang="en-US" dirty="0" smtClean="0"/>
              <a:t> INTEGER Foreign Key References Students(</a:t>
            </a:r>
            <a:r>
              <a:rPr lang="en-US" dirty="0" err="1" smtClean="0"/>
              <a:t>studentID</a:t>
            </a:r>
            <a:r>
              <a:rPr lang="en-US" dirty="0" smtClean="0"/>
              <a:t>));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93169" y="206062"/>
            <a:ext cx="5353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Asumption</a:t>
            </a:r>
            <a:r>
              <a:rPr lang="en-US" dirty="0"/>
              <a:t>: </a:t>
            </a:r>
            <a:r>
              <a:rPr lang="en-US" dirty="0" smtClean="0"/>
              <a:t>grades may be null unknown values</a:t>
            </a:r>
            <a:endParaRPr lang="en-US" dirty="0"/>
          </a:p>
          <a:p>
            <a:r>
              <a:rPr lang="en-US" dirty="0" smtClean="0"/>
              <a:t>Assumption: all other attributes not explicitly stated to </a:t>
            </a:r>
          </a:p>
          <a:p>
            <a:r>
              <a:rPr lang="en-US" dirty="0" smtClean="0"/>
              <a:t>be optional are mandatory</a:t>
            </a:r>
          </a:p>
          <a:p>
            <a:r>
              <a:rPr lang="en-US" dirty="0" smtClean="0"/>
              <a:t>Assumption: all IDs are integers</a:t>
            </a:r>
          </a:p>
        </p:txBody>
      </p:sp>
    </p:spTree>
    <p:extLst>
      <p:ext uri="{BB962C8B-B14F-4D97-AF65-F5344CB8AC3E}">
        <p14:creationId xmlns:p14="http://schemas.microsoft.com/office/powerpoint/2010/main" val="2547306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467</Words>
  <Application>Microsoft Office PowerPoint</Application>
  <PresentationFormat>Widescreen</PresentationFormat>
  <Paragraphs>126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</dc:creator>
  <cp:lastModifiedBy>Matthew</cp:lastModifiedBy>
  <cp:revision>28</cp:revision>
  <dcterms:created xsi:type="dcterms:W3CDTF">2015-11-03T21:13:45Z</dcterms:created>
  <dcterms:modified xsi:type="dcterms:W3CDTF">2015-11-09T05:22:37Z</dcterms:modified>
</cp:coreProperties>
</file>