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2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13ED-298C-4495-909A-DB17A7D1E324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Алгоритмы вычерчивания отрезков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1968843"/>
          </a:xfrm>
        </p:spPr>
        <p:txBody>
          <a:bodyPr/>
          <a:lstStyle/>
          <a:p>
            <a:pPr lvl="0" algn="l"/>
            <a:r>
              <a:rPr lang="ru-RU" dirty="0"/>
              <a:t>Процесс определения пикселей, наилучшим образом аппроксимирующих заданный отрезок, называется </a:t>
            </a:r>
            <a:r>
              <a:rPr lang="ru-RU" b="1" i="1" dirty="0"/>
              <a:t>разложением в растр</a:t>
            </a:r>
            <a:r>
              <a:rPr lang="ru-RU" i="1" dirty="0"/>
              <a:t>.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Для горизонтальных, вертикальных и наклоненных под углом 45° отрезков выбор растровых элементов очевиден. При любой другой ориентации возникают варианты…</a:t>
            </a:r>
          </a:p>
        </p:txBody>
      </p:sp>
      <p:pic>
        <p:nvPicPr>
          <p:cNvPr id="4" name="Рисунок 3" descr="3,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42" y="2595338"/>
            <a:ext cx="7365667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23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Общий 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4493258"/>
            <a:ext cx="11391231" cy="17543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6019" y="3542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8744" y="843562"/>
            <a:ext cx="11391231" cy="230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ru-RU" sz="2400" dirty="0"/>
              <a:t>Чтобы реализация алгоритма </a:t>
            </a:r>
            <a:r>
              <a:rPr lang="ru-RU" sz="2400" dirty="0" err="1"/>
              <a:t>Брезенхема</a:t>
            </a:r>
            <a:r>
              <a:rPr lang="ru-RU" sz="2400" dirty="0"/>
              <a:t> была полной, необходимо обрабатывать </a:t>
            </a:r>
          </a:p>
          <a:p>
            <a:r>
              <a:rPr lang="ru-RU" sz="2400" dirty="0"/>
              <a:t>отрезки во всех октантах. </a:t>
            </a:r>
          </a:p>
          <a:p>
            <a:r>
              <a:rPr lang="ru-RU" sz="2400" dirty="0"/>
              <a:t>Когда </a:t>
            </a:r>
            <a:r>
              <a:rPr lang="en-US" sz="2400" dirty="0"/>
              <a:t>|k|&gt;</a:t>
            </a:r>
            <a:r>
              <a:rPr lang="ru-RU" sz="2400" dirty="0"/>
              <a:t> 1, то у = </a:t>
            </a:r>
            <a:r>
              <a:rPr lang="en-US" sz="2400" dirty="0"/>
              <a:t>y+1</a:t>
            </a:r>
            <a:r>
              <a:rPr lang="ru-RU" sz="2400" dirty="0"/>
              <a:t>, </a:t>
            </a:r>
            <a:endParaRPr lang="en-US" sz="2400" dirty="0"/>
          </a:p>
          <a:p>
            <a:r>
              <a:rPr lang="ru-RU" sz="2400" dirty="0"/>
              <a:t>а критерий ошибки </a:t>
            </a:r>
            <a:r>
              <a:rPr lang="ru-RU" sz="2400" dirty="0" err="1"/>
              <a:t>Брезенхема</a:t>
            </a:r>
            <a:r>
              <a:rPr lang="ru-RU" sz="2400" dirty="0"/>
              <a:t> используется для принятия решения </a:t>
            </a:r>
            <a:endParaRPr lang="en-US" sz="2400" dirty="0"/>
          </a:p>
          <a:p>
            <a:r>
              <a:rPr lang="ru-RU" sz="2400" dirty="0"/>
              <a:t>об изменении величины х. Выбор постоянно изменяющейся (на +1 или −1) </a:t>
            </a:r>
            <a:endParaRPr lang="en-US" sz="2400" dirty="0"/>
          </a:p>
          <a:p>
            <a:r>
              <a:rPr lang="ru-RU" sz="2400" dirty="0"/>
              <a:t>координаты зависит от квадранта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40639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Общий 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4493258"/>
            <a:ext cx="11391231" cy="17543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6019" y="3542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2DEA0-8661-48D6-B20F-51624D51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11" y="912273"/>
            <a:ext cx="5576063" cy="55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5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Общий 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6019" y="3542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8744" y="843562"/>
            <a:ext cx="5129599" cy="162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ru-RU" sz="2400" dirty="0"/>
              <a:t>Для иллюстрации рассмотрим отрезок из точки (0, 0) в точку (−8, −4). </a:t>
            </a:r>
            <a:endParaRPr lang="en-US" sz="2400" dirty="0"/>
          </a:p>
          <a:p>
            <a:r>
              <a:rPr lang="ru-RU" sz="2400" dirty="0"/>
              <a:t>Начальные установки: </a:t>
            </a:r>
            <a:br>
              <a:rPr lang="ru-RU" sz="2400" dirty="0"/>
            </a:br>
            <a:r>
              <a:rPr lang="ru-RU" sz="2400" dirty="0"/>
              <a:t>х = 0, у = 0, ∆х = 8, ∆у = 4, </a:t>
            </a:r>
            <a:r>
              <a:rPr lang="en-US" sz="2400" dirty="0"/>
              <a:t>E</a:t>
            </a:r>
            <a:r>
              <a:rPr lang="ru-RU" sz="2400" dirty="0"/>
              <a:t> = 0.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08608"/>
              </p:ext>
            </p:extLst>
          </p:nvPr>
        </p:nvGraphicFramePr>
        <p:xfrm>
          <a:off x="5779941" y="1423072"/>
          <a:ext cx="5896610" cy="296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988658129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582432113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95255304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631324822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586429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55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2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(−1, −1)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77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(−2, −1)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977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(−3, −2)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29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(−4, −2)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373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(−5, −3)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673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(−6, −3)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65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(−7, −4)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09846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4" y="2760551"/>
            <a:ext cx="4972964" cy="29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Алгоритмы вычерчивания отрезков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/>
          <a:lstStyle/>
          <a:p>
            <a:pPr algn="l"/>
            <a:r>
              <a:rPr lang="ru-RU" dirty="0"/>
              <a:t>Требования к таким алгоритмам: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отрезки должны выглядеть прямыми, начинаться и заканчиваться в заданных точках;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 яркость вдоль отрезка должна быть постоянной и не зависеть от длины и наклона;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рисовать нужно быстро. </a:t>
            </a:r>
          </a:p>
          <a:p>
            <a:pPr algn="l"/>
            <a:r>
              <a:rPr lang="ru-RU" dirty="0"/>
              <a:t>Не все из перечисленных критериев могут быть полностью удовлетворены. </a:t>
            </a:r>
          </a:p>
          <a:p>
            <a:pPr algn="l"/>
            <a:r>
              <a:rPr lang="ru-RU" dirty="0"/>
              <a:t>Обычным компромиссом является нахождение приближенной длины отрезка, </a:t>
            </a:r>
            <a:br>
              <a:rPr lang="ru-RU" dirty="0"/>
            </a:br>
            <a:r>
              <a:rPr lang="ru-RU" dirty="0"/>
              <a:t>сведение вычислений к минимуму, </a:t>
            </a:r>
            <a:br>
              <a:rPr lang="ru-RU" dirty="0"/>
            </a:br>
            <a:r>
              <a:rPr lang="ru-RU" dirty="0"/>
              <a:t>предпочтительное использование целочисленной арифметики, </a:t>
            </a:r>
            <a:br>
              <a:rPr lang="ru-RU" dirty="0"/>
            </a:br>
            <a:r>
              <a:rPr lang="ru-RU" dirty="0"/>
              <a:t>а также реализация алгоритмов на аппаратном или микропрограммном уровне.</a:t>
            </a:r>
          </a:p>
          <a:p>
            <a:pPr algn="l"/>
            <a:endParaRPr lang="ru-RU" dirty="0"/>
          </a:p>
          <a:p>
            <a:pPr lvl="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5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Цифровой дифференциальный анализатор</a:t>
            </a:r>
            <a:r>
              <a:rPr lang="en-US" sz="3200" dirty="0">
                <a:latin typeface="+mn-lt"/>
                <a:ea typeface="+mn-ea"/>
                <a:cs typeface="+mn-cs"/>
              </a:rPr>
              <a:t> (</a:t>
            </a:r>
            <a:r>
              <a:rPr lang="ru-RU" sz="3200" dirty="0">
                <a:latin typeface="+mn-lt"/>
                <a:ea typeface="+mn-ea"/>
                <a:cs typeface="+mn-cs"/>
              </a:rPr>
              <a:t>ЦДА</a:t>
            </a:r>
            <a:r>
              <a:rPr lang="en-US" sz="3200" dirty="0">
                <a:latin typeface="+mn-lt"/>
                <a:ea typeface="+mn-ea"/>
                <a:cs typeface="+mn-cs"/>
              </a:rPr>
              <a:t>)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474177"/>
          </a:xfrm>
        </p:spPr>
        <p:txBody>
          <a:bodyPr/>
          <a:lstStyle/>
          <a:p>
            <a:pPr algn="l"/>
            <a:r>
              <a:rPr lang="ru-RU" dirty="0"/>
              <a:t>Для прямой линии имеем</a:t>
            </a:r>
            <a:r>
              <a:rPr lang="en-US" dirty="0"/>
              <a:t> </a:t>
            </a:r>
            <a:r>
              <a:rPr lang="ru-RU" dirty="0"/>
              <a:t>дифференциальное уравнение: 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ru-RU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028700" y="1961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 bwMode="auto">
              <a:xfrm>
                <a:off x="966789" y="1752600"/>
                <a:ext cx="1852612" cy="84664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6789" y="1752600"/>
                <a:ext cx="1852612" cy="846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6519" y="3967182"/>
            <a:ext cx="11878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простом ЦДА большее из приращений (∆</a:t>
            </a:r>
            <a:r>
              <a:rPr lang="en-US" sz="2400" dirty="0"/>
              <a:t>x</a:t>
            </a:r>
            <a:r>
              <a:rPr lang="ru-RU" sz="2400" dirty="0"/>
              <a:t>, либо ∆</a:t>
            </a:r>
            <a:r>
              <a:rPr lang="en-US" sz="2400" dirty="0"/>
              <a:t>y</a:t>
            </a:r>
            <a:r>
              <a:rPr lang="ru-RU" sz="2400" dirty="0"/>
              <a:t>) выбирается в качестве единицы растра. </a:t>
            </a:r>
          </a:p>
          <a:p>
            <a:r>
              <a:rPr lang="ru-RU" sz="2400" dirty="0"/>
              <a:t>Ниже приводится простой алгоритм, работающий во всех четвертях плоскости.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6DF5794-0DE8-440D-8F9B-F3FEB23558D4}"/>
                  </a:ext>
                </a:extLst>
              </p:cNvPr>
              <p:cNvSpPr/>
              <p:nvPr/>
            </p:nvSpPr>
            <p:spPr>
              <a:xfrm>
                <a:off x="3266306" y="1717302"/>
                <a:ext cx="1988301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6DF5794-0DE8-440D-8F9B-F3FEB2355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06" y="1717302"/>
                <a:ext cx="1988301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C17E08E-C93E-4226-B3DB-BFE244003B3F}"/>
                  </a:ext>
                </a:extLst>
              </p:cNvPr>
              <p:cNvSpPr/>
              <p:nvPr/>
            </p:nvSpPr>
            <p:spPr>
              <a:xfrm>
                <a:off x="1028700" y="2980495"/>
                <a:ext cx="2268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C17E08E-C93E-4226-B3DB-BFE244003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980495"/>
                <a:ext cx="226889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26A299D-61FA-42A2-9D20-7211D406DF34}"/>
                  </a:ext>
                </a:extLst>
              </p:cNvPr>
              <p:cNvSpPr/>
              <p:nvPr/>
            </p:nvSpPr>
            <p:spPr>
              <a:xfrm>
                <a:off x="3612202" y="2871922"/>
                <a:ext cx="3284810" cy="785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26A299D-61FA-42A2-9D20-7211D406D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02" y="2871922"/>
                <a:ext cx="3284810" cy="785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Цифровой дифференциальный анализатор</a:t>
            </a:r>
            <a:r>
              <a:rPr lang="en-US" sz="3200" dirty="0">
                <a:latin typeface="+mn-lt"/>
                <a:ea typeface="+mn-ea"/>
                <a:cs typeface="+mn-cs"/>
              </a:rPr>
              <a:t> (</a:t>
            </a:r>
            <a:r>
              <a:rPr lang="ru-RU" sz="3200" dirty="0">
                <a:latin typeface="+mn-lt"/>
                <a:ea typeface="+mn-ea"/>
                <a:cs typeface="+mn-cs"/>
              </a:rPr>
              <a:t>ЦДА</a:t>
            </a:r>
            <a:r>
              <a:rPr lang="en-US" sz="3200" dirty="0">
                <a:latin typeface="+mn-lt"/>
                <a:ea typeface="+mn-ea"/>
                <a:cs typeface="+mn-cs"/>
              </a:rPr>
              <a:t>)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0844" y="766118"/>
            <a:ext cx="9086042" cy="582002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Аппроксимируем длину отрезка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abs(x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abs(y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— 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abs(x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abs(y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— 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Большее из приращений ∆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или ∆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будет равным единице растра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dx = (x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— y</a:t>
            </a:r>
            <a:r>
              <a:rPr lang="en-US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Округляем величины, а не отбрасываем дробную часть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использование знаковой функции делает алгоритм пригодным для всех квадрантов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х = х</a:t>
            </a:r>
            <a:r>
              <a:rPr lang="ru-RU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0.5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у = у</a:t>
            </a:r>
            <a:r>
              <a:rPr lang="ru-RU" sz="1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0.5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//начало основного цикла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Plot(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(x), Int(y))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dx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y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</a:pP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028700" y="1961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124700" y="3866043"/>
                <a:ext cx="242059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3866043"/>
                <a:ext cx="2420598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55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9999" y="720000"/>
            <a:ext cx="11520000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 err="1"/>
              <a:t>Брезенхем</a:t>
            </a:r>
            <a:r>
              <a:rPr lang="ru-RU" sz="2400" dirty="0"/>
              <a:t> предложил алгоритм, не требующий деления, но обеспечивающий минимизацию отклонения сгенерированного образа от истинного отрезка. </a:t>
            </a:r>
            <a:endParaRPr lang="en-US" sz="2400" dirty="0"/>
          </a:p>
          <a:p>
            <a:r>
              <a:rPr lang="ru-RU" sz="2400" dirty="0"/>
              <a:t>Основная идея алгоритма:</a:t>
            </a:r>
          </a:p>
          <a:p>
            <a:r>
              <a:rPr lang="ru-RU" sz="2400" dirty="0"/>
              <a:t>если угловой коэффициент прямой </a:t>
            </a:r>
            <a:r>
              <a:rPr lang="en-US" sz="2400" dirty="0"/>
              <a:t>k</a:t>
            </a:r>
            <a:r>
              <a:rPr lang="ru-RU" sz="2400" dirty="0"/>
              <a:t>&lt; 1/2, то естественно точку, следующую за точкой (0,0), поставить в позицию (1,0), </a:t>
            </a:r>
            <a:endParaRPr lang="en-US" sz="2400" dirty="0"/>
          </a:p>
          <a:p>
            <a:r>
              <a:rPr lang="ru-RU" sz="2400" dirty="0"/>
              <a:t>если угловой коэффициент </a:t>
            </a:r>
            <a:r>
              <a:rPr lang="en-US" sz="2400" dirty="0"/>
              <a:t>k</a:t>
            </a:r>
            <a:r>
              <a:rPr lang="ru-RU" sz="2400" dirty="0"/>
              <a:t>&gt; 1/2, то - в позицию (1,1).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32BCC5-A2C2-40D8-9662-C42DD4F1C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72" y="2978625"/>
            <a:ext cx="4734752" cy="27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772" y="743059"/>
            <a:ext cx="11239399" cy="58617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Для принятия решения куда заносить очередной пиксел вводится величина отклонения Е точной позиции от середины между двумя возможными растровыми точками в направлении наименьшей относительной координаты. </a:t>
            </a:r>
            <a:endParaRPr lang="en-US" sz="2400" dirty="0"/>
          </a:p>
          <a:p>
            <a:r>
              <a:rPr lang="ru-RU" sz="2400" dirty="0"/>
              <a:t>Знак Е используется как критерий для выбора ближайшей растровой точки.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Алгоритм построен так, что требуется проверять лишь знак этой ошибки. </a:t>
            </a:r>
          </a:p>
          <a:p>
            <a:r>
              <a:rPr lang="ru-RU" sz="2400" dirty="0"/>
              <a:t>Рассмотрим отрезок в первом октанте, т. е. отрезок с угловым коэффициентом, лежащим в диапазоне от нуля до единицы. </a:t>
            </a:r>
          </a:p>
        </p:txBody>
      </p:sp>
    </p:spTree>
    <p:extLst>
      <p:ext uri="{BB962C8B-B14F-4D97-AF65-F5344CB8AC3E}">
        <p14:creationId xmlns:p14="http://schemas.microsoft.com/office/powerpoint/2010/main" val="3651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0000" y="720001"/>
            <a:ext cx="6489903" cy="34493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ru-RU" sz="2400" dirty="0"/>
              <a:t>Не всегда отрезки проходят через точки растра. </a:t>
            </a:r>
            <a:endParaRPr lang="en-US" sz="2400" dirty="0"/>
          </a:p>
          <a:p>
            <a:r>
              <a:rPr lang="ru-RU" sz="2400" dirty="0"/>
              <a:t>Для принятия решения куда заносить очередной пиксел вводится величина отклонения </a:t>
            </a:r>
            <a:r>
              <a:rPr lang="ru-RU" sz="2400" i="1" dirty="0"/>
              <a:t>Е</a:t>
            </a:r>
            <a:r>
              <a:rPr lang="ru-RU" sz="2400" dirty="0"/>
              <a:t> точной позиции от середины между двумя возможными растровыми точками в направлении наименьшей относительной координаты. </a:t>
            </a:r>
            <a:endParaRPr lang="en-US" sz="2400" dirty="0"/>
          </a:p>
          <a:p>
            <a:r>
              <a:rPr lang="ru-RU" sz="2400" dirty="0"/>
              <a:t>Знак </a:t>
            </a:r>
            <a:r>
              <a:rPr lang="ru-RU" sz="2400" i="1" dirty="0"/>
              <a:t>Е</a:t>
            </a:r>
            <a:r>
              <a:rPr lang="ru-RU" sz="2400" dirty="0"/>
              <a:t> используется как критерий для выбора ближайшей растровой точки.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 </a:t>
            </a:r>
          </a:p>
          <a:p>
            <a:pPr>
              <a:spcAft>
                <a:spcPts val="0"/>
              </a:spcAft>
            </a:pP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093727-620D-4E37-B6FC-C9B583D4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03" y="927285"/>
            <a:ext cx="5018247" cy="27134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66840" y="4169329"/>
            <a:ext cx="11386135" cy="193899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Начальное значение 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ru-RU" sz="2400" dirty="0"/>
              <a:t>= </a:t>
            </a:r>
            <a:r>
              <a:rPr lang="ru-RU" sz="2400" b="1" dirty="0"/>
              <a:t>−</a:t>
            </a:r>
            <a:r>
              <a:rPr lang="ru-RU" sz="2400" dirty="0"/>
              <a:t>1/2. </a:t>
            </a:r>
          </a:p>
          <a:p>
            <a:r>
              <a:rPr lang="ru-RU" sz="2400" dirty="0"/>
              <a:t>Таким образом, если угловой коэффициент отрезка </a:t>
            </a:r>
            <a:r>
              <a:rPr lang="en-US" sz="2400" dirty="0"/>
              <a:t>k&gt;=</a:t>
            </a:r>
            <a:r>
              <a:rPr lang="ru-RU" sz="2400" dirty="0"/>
              <a:t>1/2, </a:t>
            </a:r>
            <a:endParaRPr lang="en-US" sz="2400" dirty="0"/>
          </a:p>
          <a:p>
            <a:r>
              <a:rPr lang="ru-RU" sz="2400" dirty="0"/>
              <a:t>то величина ошибки в следующей точке растра с координатами (1, 0) может быть вычислена как </a:t>
            </a:r>
          </a:p>
          <a:p>
            <a:r>
              <a:rPr lang="en-US" sz="2400" i="1" dirty="0"/>
              <a:t>E</a:t>
            </a:r>
            <a:r>
              <a:rPr lang="ru-RU" sz="2400" i="1" dirty="0"/>
              <a:t> = </a:t>
            </a:r>
            <a:r>
              <a:rPr lang="en-US" sz="2400" i="1" dirty="0"/>
              <a:t>E</a:t>
            </a:r>
            <a:r>
              <a:rPr lang="ru-RU" sz="2400" i="1" dirty="0"/>
              <a:t> + </a:t>
            </a:r>
            <a:r>
              <a:rPr lang="en-US" sz="2400" i="1" dirty="0"/>
              <a:t>k</a:t>
            </a:r>
            <a:r>
              <a:rPr lang="ru-RU" sz="2400" i="1" dirty="0"/>
              <a:t>,   </a:t>
            </a:r>
            <a:r>
              <a:rPr lang="ru-RU" sz="2400" dirty="0"/>
              <a:t>где </a:t>
            </a:r>
            <a:r>
              <a:rPr lang="en-US" sz="2400" i="1" dirty="0"/>
              <a:t>k</a:t>
            </a:r>
            <a:r>
              <a:rPr lang="ru-RU" sz="2400" dirty="0"/>
              <a:t> — угловой коэффициент. </a:t>
            </a:r>
          </a:p>
        </p:txBody>
      </p:sp>
    </p:spTree>
    <p:extLst>
      <p:ext uri="{BB962C8B-B14F-4D97-AF65-F5344CB8AC3E}">
        <p14:creationId xmlns:p14="http://schemas.microsoft.com/office/powerpoint/2010/main" val="33328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0000" y="720001"/>
            <a:ext cx="6489903" cy="34390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Пусть </a:t>
            </a:r>
            <a:r>
              <a:rPr lang="en-US" sz="2400" dirty="0"/>
              <a:t>k=2/5</a:t>
            </a:r>
            <a:r>
              <a:rPr lang="ru-RU" sz="2400" dirty="0"/>
              <a:t>.</a:t>
            </a:r>
          </a:p>
          <a:p>
            <a:r>
              <a:rPr lang="en-US" sz="2400" i="1" dirty="0"/>
              <a:t>E</a:t>
            </a:r>
            <a:r>
              <a:rPr lang="ru-RU" sz="2400" i="1" baseline="-25000" dirty="0"/>
              <a:t>1</a:t>
            </a:r>
            <a:r>
              <a:rPr lang="ru-RU" sz="2400" dirty="0"/>
              <a:t> = −1/2 + </a:t>
            </a:r>
            <a:r>
              <a:rPr lang="en-US" sz="2400" dirty="0"/>
              <a:t>2</a:t>
            </a:r>
            <a:r>
              <a:rPr lang="ru-RU" sz="2400" dirty="0"/>
              <a:t>/</a:t>
            </a:r>
            <a:r>
              <a:rPr lang="en-US" sz="2400" dirty="0"/>
              <a:t>5</a:t>
            </a:r>
            <a:r>
              <a:rPr lang="ru-RU" sz="2400" dirty="0"/>
              <a:t> = −1/</a:t>
            </a:r>
            <a:r>
              <a:rPr lang="en-US" sz="2400" dirty="0"/>
              <a:t>10</a:t>
            </a:r>
            <a:r>
              <a:rPr lang="ru-RU" sz="2400" dirty="0"/>
              <a:t>.</a:t>
            </a:r>
          </a:p>
          <a:p>
            <a:r>
              <a:rPr lang="ru-RU" sz="2400" dirty="0"/>
              <a:t>Так как </a:t>
            </a:r>
            <a:r>
              <a:rPr lang="en-US" sz="2400" i="1" dirty="0"/>
              <a:t>E&lt;0</a:t>
            </a:r>
            <a:r>
              <a:rPr lang="ru-RU" sz="2400" dirty="0"/>
              <a:t>, то отрезок пройдет ниже середины пикселя. Следовательно, пиксель на том же самом горизонтальном уровне лучше аппроксимирует положение отрезка, поэтому </a:t>
            </a:r>
            <a:r>
              <a:rPr lang="ru-RU" sz="2400" i="1" dirty="0"/>
              <a:t>у</a:t>
            </a:r>
            <a:r>
              <a:rPr lang="ru-RU" sz="2400" dirty="0"/>
              <a:t> не увеличивается. Получаем точку </a:t>
            </a:r>
            <a:r>
              <a:rPr lang="en-US" sz="2400" dirty="0"/>
              <a:t>(1, 0).</a:t>
            </a:r>
            <a:endParaRPr lang="ru-RU" sz="2400" dirty="0"/>
          </a:p>
          <a:p>
            <a:r>
              <a:rPr lang="ru-RU" sz="2400" dirty="0"/>
              <a:t>Аналогично вычисляем ошибку </a:t>
            </a:r>
          </a:p>
          <a:p>
            <a:r>
              <a:rPr lang="en-US" sz="2400" i="1" dirty="0"/>
              <a:t>E</a:t>
            </a:r>
            <a:r>
              <a:rPr lang="ru-RU" sz="2400" i="1" baseline="-25000" dirty="0"/>
              <a:t>2</a:t>
            </a:r>
            <a:r>
              <a:rPr lang="ru-RU" sz="2400" dirty="0"/>
              <a:t> = −1/10 + 2/5 = 1/5</a:t>
            </a:r>
            <a:r>
              <a:rPr lang="en-US" sz="2400" dirty="0"/>
              <a:t> &gt; 0</a:t>
            </a:r>
            <a:r>
              <a:rPr lang="ru-RU" sz="2400" dirty="0"/>
              <a:t>, т.е. точка (2,1)</a:t>
            </a:r>
          </a:p>
          <a:p>
            <a:r>
              <a:rPr lang="ru-RU" dirty="0"/>
              <a:t> </a:t>
            </a:r>
          </a:p>
          <a:p>
            <a:pPr>
              <a:spcAft>
                <a:spcPts val="0"/>
              </a:spcAft>
            </a:pP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093727-620D-4E37-B6FC-C9B583D4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03" y="927285"/>
            <a:ext cx="5018247" cy="271341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0000" y="4493258"/>
            <a:ext cx="11391231" cy="17543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6019" y="3542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66841" y="4123683"/>
            <a:ext cx="11384390" cy="22866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ru-RU" sz="2400" dirty="0"/>
              <a:t>Т.к. отклонение считается от </a:t>
            </a:r>
            <a:r>
              <a:rPr lang="en-US" sz="2400" dirty="0"/>
              <a:t>Y-</a:t>
            </a:r>
            <a:r>
              <a:rPr lang="ru-RU" sz="2400" dirty="0"/>
              <a:t>координаты, </a:t>
            </a:r>
            <a:endParaRPr lang="en-US" sz="2400" dirty="0"/>
          </a:p>
          <a:p>
            <a:r>
              <a:rPr lang="ru-RU" sz="2400" dirty="0"/>
              <a:t>то </a:t>
            </a:r>
            <a:r>
              <a:rPr lang="en-US" sz="2400" i="1" dirty="0"/>
              <a:t>E</a:t>
            </a:r>
            <a:r>
              <a:rPr lang="ru-RU" sz="2400" i="1" baseline="-25000" dirty="0"/>
              <a:t>2</a:t>
            </a:r>
            <a:r>
              <a:rPr lang="ru-RU" sz="2400" dirty="0"/>
              <a:t> =</a:t>
            </a:r>
            <a:r>
              <a:rPr lang="en-US" sz="2400" i="1" dirty="0"/>
              <a:t> E</a:t>
            </a:r>
            <a:r>
              <a:rPr lang="ru-RU" sz="2400" i="1" baseline="-25000" dirty="0"/>
              <a:t>2</a:t>
            </a:r>
            <a:r>
              <a:rPr lang="ru-RU" sz="2400" dirty="0"/>
              <a:t> – 1 = -4</a:t>
            </a:r>
            <a:r>
              <a:rPr lang="en-US" sz="2400" dirty="0"/>
              <a:t>/</a:t>
            </a:r>
            <a:r>
              <a:rPr lang="ru-RU" sz="2400" dirty="0"/>
              <a:t>5 </a:t>
            </a:r>
          </a:p>
          <a:p>
            <a:r>
              <a:rPr lang="ru-RU" sz="2400" dirty="0"/>
              <a:t>Далее:</a:t>
            </a:r>
          </a:p>
          <a:p>
            <a:r>
              <a:rPr lang="en-US" sz="2400" i="1" dirty="0"/>
              <a:t>E</a:t>
            </a:r>
            <a:r>
              <a:rPr lang="ru-RU" sz="2400" i="1" baseline="-25000" dirty="0"/>
              <a:t>3</a:t>
            </a:r>
            <a:r>
              <a:rPr lang="ru-RU" sz="2400" dirty="0"/>
              <a:t> =  -4/5 + 2/5 = -2/5</a:t>
            </a:r>
            <a:r>
              <a:rPr lang="en-US" sz="2400" dirty="0"/>
              <a:t> &lt; 0</a:t>
            </a:r>
            <a:r>
              <a:rPr lang="ru-RU" sz="2400" dirty="0"/>
              <a:t>, т.е. точка (</a:t>
            </a:r>
            <a:r>
              <a:rPr lang="en-US" sz="2400" dirty="0"/>
              <a:t>3</a:t>
            </a:r>
            <a:r>
              <a:rPr lang="ru-RU" sz="2400" dirty="0"/>
              <a:t>,1)</a:t>
            </a:r>
          </a:p>
          <a:p>
            <a:r>
              <a:rPr lang="en-US" sz="2400" i="1" dirty="0"/>
              <a:t>E</a:t>
            </a:r>
            <a:r>
              <a:rPr lang="en-US" sz="2400" i="1" baseline="-25000" dirty="0"/>
              <a:t>4</a:t>
            </a:r>
            <a:r>
              <a:rPr lang="ru-RU" sz="2400" dirty="0"/>
              <a:t> =  -</a:t>
            </a:r>
            <a:r>
              <a:rPr lang="en-US" sz="2400" dirty="0"/>
              <a:t>2</a:t>
            </a:r>
            <a:r>
              <a:rPr lang="ru-RU" sz="2400" dirty="0"/>
              <a:t>/5 + 2/5 = </a:t>
            </a:r>
            <a:r>
              <a:rPr lang="en-US" sz="2400" dirty="0"/>
              <a:t>0</a:t>
            </a:r>
            <a:r>
              <a:rPr lang="ru-RU" sz="2400" dirty="0"/>
              <a:t>, т.е. точка (</a:t>
            </a:r>
            <a:r>
              <a:rPr lang="en-US" sz="2400" dirty="0"/>
              <a:t>4</a:t>
            </a:r>
            <a:r>
              <a:rPr lang="ru-RU" sz="2400" dirty="0"/>
              <a:t>,</a:t>
            </a:r>
            <a:r>
              <a:rPr lang="en-US" sz="2400" dirty="0"/>
              <a:t>2</a:t>
            </a:r>
            <a:r>
              <a:rPr lang="ru-RU" sz="2400" dirty="0"/>
              <a:t>)</a:t>
            </a:r>
          </a:p>
          <a:p>
            <a:endParaRPr lang="ru-RU" sz="2400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74" y="4073155"/>
            <a:ext cx="4447305" cy="20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Целочисленный алгоритм </a:t>
            </a:r>
            <a:r>
              <a:rPr lang="ru-RU" sz="3200" dirty="0" err="1">
                <a:latin typeface="+mn-lt"/>
                <a:ea typeface="+mn-ea"/>
                <a:cs typeface="+mn-cs"/>
              </a:rPr>
              <a:t>Брезенхема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816180" y="1753370"/>
            <a:ext cx="170028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772150" y="3667310"/>
            <a:ext cx="6096000" cy="205721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745" y="699627"/>
            <a:ext cx="11409405" cy="58821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0000" y="4493258"/>
            <a:ext cx="11391231" cy="17543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ru-RU" sz="24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266019" y="3542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8745" y="843562"/>
            <a:ext cx="10401822" cy="379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Быстродействие алгоритма можно увеличить,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если использовать только целочисленную арифметику и исключить деление.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Так как важен лишь знак ошибки, то простое преобразование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превратит предыдущий алгоритм в целочисленный и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позволит эффективно реализовать его на аппаратном или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микропрограммном уровне.</a:t>
            </a: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Объект 16">
                <a:extLst>
                  <a:ext uri="{FF2B5EF4-FFF2-40B4-BE49-F238E27FC236}">
                    <a16:creationId xmlns:a16="http://schemas.microsoft.com/office/drawing/2014/main" id="{0EF87A0C-5333-48BB-9FB1-ED065142E8FA}"/>
                  </a:ext>
                </a:extLst>
              </p:cNvPr>
              <p:cNvSpPr txBox="1"/>
              <p:nvPr/>
            </p:nvSpPr>
            <p:spPr bwMode="auto">
              <a:xfrm>
                <a:off x="775607" y="2025411"/>
                <a:ext cx="2370364" cy="66875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ru-RU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ru-RU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ru-RU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Объект 16">
                <a:extLst>
                  <a:ext uri="{FF2B5EF4-FFF2-40B4-BE49-F238E27FC236}">
                    <a16:creationId xmlns:a16="http://schemas.microsoft.com/office/drawing/2014/main" id="{0EF87A0C-5333-48BB-9FB1-ED065142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607" y="2025411"/>
                <a:ext cx="2370364" cy="668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687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1006</Words>
  <Application>Microsoft Office PowerPoint</Application>
  <PresentationFormat>Широкоэкранный</PresentationFormat>
  <Paragraphs>140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Алгоритмы вычерчивания отрезков</vt:lpstr>
      <vt:lpstr>Алгоритмы вычерчивания отрезков</vt:lpstr>
      <vt:lpstr>Цифровой дифференциальный анализатор (ЦДА)</vt:lpstr>
      <vt:lpstr>Цифровой дифференциальный анализатор (ЦДА)</vt:lpstr>
      <vt:lpstr>Алгоритм Брезенхема</vt:lpstr>
      <vt:lpstr>Алгоритм Брезенхема</vt:lpstr>
      <vt:lpstr>Алгоритм Брезенхема</vt:lpstr>
      <vt:lpstr>Алгоритм Брезенхема</vt:lpstr>
      <vt:lpstr>Целочисленный алгоритм Брезенхема</vt:lpstr>
      <vt:lpstr>Общий алгоритм Брезенхема</vt:lpstr>
      <vt:lpstr>Общий алгоритм Брезенхема</vt:lpstr>
      <vt:lpstr>Общий алгоритм Брезенхема</vt:lpstr>
    </vt:vector>
  </TitlesOfParts>
  <Company>ФГБОУ ВО "КубГУ"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компьютерной графики</dc:title>
  <dc:creator>Олег Васильевич Гаркуша</dc:creator>
  <cp:lastModifiedBy>Гаркуша ОВ</cp:lastModifiedBy>
  <cp:revision>49</cp:revision>
  <dcterms:created xsi:type="dcterms:W3CDTF">2021-10-08T05:43:25Z</dcterms:created>
  <dcterms:modified xsi:type="dcterms:W3CDTF">2021-11-17T09:46:39Z</dcterms:modified>
</cp:coreProperties>
</file>