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68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17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06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17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50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4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4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12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81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13ED-298C-4495-909A-DB17A7D1E324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4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713ED-298C-4495-909A-DB17A7D1E324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2F8F-AEA2-4F1E-B72F-2CFD4FF07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1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ea typeface="+mn-ea"/>
                <a:cs typeface="+mn-cs"/>
              </a:rPr>
              <a:t>Направления компьютерной графики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995" y="1070919"/>
            <a:ext cx="11878962" cy="5568777"/>
          </a:xfrm>
        </p:spPr>
        <p:txBody>
          <a:bodyPr/>
          <a:lstStyle/>
          <a:p>
            <a:pPr marL="457200" lvl="0" indent="-457200" algn="l">
              <a:buFont typeface="+mj-lt"/>
              <a:buAutoNum type="arabicPeriod"/>
            </a:pPr>
            <a:r>
              <a:rPr lang="ru-RU" b="1" dirty="0"/>
              <a:t>Научная графика.</a:t>
            </a:r>
            <a:r>
              <a:rPr lang="ru-RU" dirty="0"/>
              <a:t> Это направление появилось первым. Первые компьютеры использовались лишь для решения научных и производственных задач. </a:t>
            </a:r>
            <a:r>
              <a:rPr lang="ru-RU" dirty="0" smtClean="0"/>
              <a:t>Современная </a:t>
            </a:r>
            <a:r>
              <a:rPr lang="ru-RU" dirty="0"/>
              <a:t>научная компьютерная графика дает возможность проводить вычислительные </a:t>
            </a:r>
            <a:r>
              <a:rPr lang="ru-RU" dirty="0" smtClean="0"/>
              <a:t>эксперименты </a:t>
            </a:r>
            <a:r>
              <a:rPr lang="ru-RU" dirty="0"/>
              <a:t>с наглядным </a:t>
            </a:r>
            <a:r>
              <a:rPr lang="ru-RU" dirty="0" smtClean="0"/>
              <a:t>представлением </a:t>
            </a:r>
            <a:r>
              <a:rPr lang="ru-RU" dirty="0"/>
              <a:t>их результатов</a:t>
            </a:r>
            <a:r>
              <a:rPr lang="ru-RU" dirty="0" smtClean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b="1" dirty="0"/>
              <a:t>Деловая графика</a:t>
            </a:r>
            <a:r>
              <a:rPr lang="ru-RU" dirty="0"/>
              <a:t> </a:t>
            </a:r>
            <a:r>
              <a:rPr lang="ru-RU" dirty="0" smtClean="0"/>
              <a:t>предназначена </a:t>
            </a:r>
            <a:r>
              <a:rPr lang="ru-RU" dirty="0"/>
              <a:t>для наглядного представления различных показателей работы учреждений. </a:t>
            </a:r>
            <a:endParaRPr lang="ru-RU" dirty="0" smtClean="0"/>
          </a:p>
          <a:p>
            <a:pPr marL="457200" indent="-457200" algn="l">
              <a:buFont typeface="+mj-lt"/>
              <a:buAutoNum type="arabicPeriod"/>
            </a:pPr>
            <a:r>
              <a:rPr lang="ru-RU" b="1" dirty="0"/>
              <a:t>Конструкторская </a:t>
            </a:r>
            <a:r>
              <a:rPr lang="ru-RU" b="1" dirty="0" smtClean="0"/>
              <a:t>графика</a:t>
            </a:r>
            <a:r>
              <a:rPr lang="ru-RU" dirty="0" smtClean="0"/>
              <a:t> используется </a:t>
            </a:r>
            <a:r>
              <a:rPr lang="ru-RU" dirty="0"/>
              <a:t>в работе инженеров-конструкторов, архитекторов, изобретателей новой </a:t>
            </a:r>
            <a:r>
              <a:rPr lang="ru-RU" dirty="0" smtClean="0"/>
              <a:t>техники - обязательный элемент </a:t>
            </a:r>
            <a:r>
              <a:rPr lang="ru-RU" dirty="0"/>
              <a:t>САПР (систем автоматизации проектирования). </a:t>
            </a:r>
            <a:endParaRPr lang="ru-RU" dirty="0" smtClean="0"/>
          </a:p>
          <a:p>
            <a:pPr marL="457200" indent="-457200" algn="l">
              <a:buFont typeface="+mj-lt"/>
              <a:buAutoNum type="arabicPeriod"/>
            </a:pPr>
            <a:r>
              <a:rPr lang="ru-RU" b="1" dirty="0"/>
              <a:t>Иллюстративная графика</a:t>
            </a:r>
            <a:r>
              <a:rPr lang="ru-RU" dirty="0"/>
              <a:t> </a:t>
            </a:r>
            <a:r>
              <a:rPr lang="ru-RU" b="1" dirty="0"/>
              <a:t>− </a:t>
            </a:r>
            <a:r>
              <a:rPr lang="ru-RU" dirty="0"/>
              <a:t>это произвольное рисование и черчение на экране </a:t>
            </a:r>
            <a:r>
              <a:rPr lang="ru-RU" dirty="0" smtClean="0"/>
              <a:t>компьютера (графические редакторы).</a:t>
            </a:r>
            <a:endParaRPr lang="ru-RU" dirty="0"/>
          </a:p>
          <a:p>
            <a:pPr marL="457200" indent="-457200" algn="l">
              <a:buFont typeface="+mj-lt"/>
              <a:buAutoNum type="arabicPeriod"/>
            </a:pPr>
            <a:r>
              <a:rPr lang="ru-RU" b="1" dirty="0"/>
              <a:t>Художественная и рекламная графика</a:t>
            </a:r>
            <a:r>
              <a:rPr lang="ru-RU" dirty="0"/>
              <a:t>. </a:t>
            </a:r>
            <a:r>
              <a:rPr lang="ru-RU" dirty="0" smtClean="0"/>
              <a:t>Создаются </a:t>
            </a:r>
            <a:r>
              <a:rPr lang="ru-RU" dirty="0"/>
              <a:t>рекламные ролики, мультфильмы, компьютерные игры, </a:t>
            </a:r>
            <a:r>
              <a:rPr lang="ru-RU" dirty="0" err="1"/>
              <a:t>видеоуроки</a:t>
            </a:r>
            <a:r>
              <a:rPr lang="ru-RU" dirty="0"/>
              <a:t>, </a:t>
            </a:r>
            <a:r>
              <a:rPr lang="ru-RU" dirty="0" err="1"/>
              <a:t>видеопрезентации</a:t>
            </a:r>
            <a:r>
              <a:rPr lang="ru-RU" dirty="0"/>
              <a:t>. </a:t>
            </a:r>
          </a:p>
          <a:p>
            <a:pPr algn="l"/>
            <a:endParaRPr lang="ru-RU" dirty="0"/>
          </a:p>
          <a:p>
            <a:pPr lvl="0"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323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757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/>
              <a:t>Фрактальная графика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" y="1043622"/>
            <a:ext cx="3133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Множество Мандельброта</a:t>
            </a:r>
            <a:endParaRPr lang="ru-RU" sz="2400" i="1" dirty="0"/>
          </a:p>
        </p:txBody>
      </p:sp>
      <p:pic>
        <p:nvPicPr>
          <p:cNvPr id="6" name="Рисунок 5" descr="https://upload.wikimedia.org/wikipedia/commons/5/5b/Mandel_zoom_03_seehors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0" y="1080000"/>
            <a:ext cx="7199630" cy="5399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049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757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/>
              <a:t>Фрактальная графика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" y="1043622"/>
            <a:ext cx="3133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Множество Мандельброта</a:t>
            </a:r>
            <a:endParaRPr lang="ru-RU" sz="2400" i="1" dirty="0"/>
          </a:p>
        </p:txBody>
      </p:sp>
      <p:pic>
        <p:nvPicPr>
          <p:cNvPr id="5" name="Рисунок 4" descr="ÑÐ¾Ð·Ð´Ð°Ð½Ð¸Ðµ ÑÑÐ°ÐºÑÐ°Ð»ÑÐ½Ð¾Ð¹ Ð³ÑÐ°ÑÐ¸ÐºÐ¸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0" y="1080000"/>
            <a:ext cx="7199630" cy="5399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71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757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/>
              <a:t>Фрактальная графика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" y="1043622"/>
            <a:ext cx="3133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Множество Мандельброта</a:t>
            </a:r>
            <a:endParaRPr lang="ru-RU" sz="2400" i="1" dirty="0"/>
          </a:p>
        </p:txBody>
      </p:sp>
      <p:pic>
        <p:nvPicPr>
          <p:cNvPr id="6" name="Рисунок 5" descr="https://avatars.mds.yandex.net/get-pdb/402538/7d04670a-452f-4199-acd6-53d1a274da71/s1200?webp=fals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0" y="1080000"/>
            <a:ext cx="7195820" cy="5399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690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757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/>
              <a:t>Фрактальная графика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" y="1043622"/>
            <a:ext cx="3133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Множество Мандельброта</a:t>
            </a:r>
            <a:endParaRPr lang="ru-RU" sz="2400" i="1" dirty="0"/>
          </a:p>
        </p:txBody>
      </p:sp>
      <p:pic>
        <p:nvPicPr>
          <p:cNvPr id="5" name="Рисунок 4" descr="http://mobilizacia.kiev.ua/uploads/posts/2013-02/1360756261_2ec3f6a07678c3a9336ceea63ad0575a-d32xdj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0" y="1080000"/>
            <a:ext cx="8639810" cy="5399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19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757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/>
              <a:t>Фрактальная графика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" y="1043622"/>
            <a:ext cx="3133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Множество Мандельброта</a:t>
            </a:r>
            <a:endParaRPr lang="ru-RU" sz="2400" i="1" dirty="0"/>
          </a:p>
        </p:txBody>
      </p:sp>
      <p:pic>
        <p:nvPicPr>
          <p:cNvPr id="6" name="Рисунок 5" descr="https://avatars.mds.yandex.net/get-pdb/909745/43eeb51e-163f-4a34-9081-b4a308260272/s1200?webp=fals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0" y="1080000"/>
            <a:ext cx="8099425" cy="5399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41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+mn-lt"/>
                <a:ea typeface="+mn-ea"/>
                <a:cs typeface="+mn-cs"/>
              </a:rPr>
              <a:t>Виды </a:t>
            </a:r>
            <a:r>
              <a:rPr lang="ru-RU" sz="3200" dirty="0">
                <a:latin typeface="+mn-lt"/>
                <a:ea typeface="+mn-ea"/>
                <a:cs typeface="+mn-cs"/>
              </a:rPr>
              <a:t>компьютерной </a:t>
            </a:r>
            <a:r>
              <a:rPr lang="ru-RU" sz="3200" dirty="0" smtClean="0">
                <a:latin typeface="+mn-lt"/>
                <a:ea typeface="+mn-ea"/>
                <a:cs typeface="+mn-cs"/>
              </a:rPr>
              <a:t>графики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995" y="1070919"/>
            <a:ext cx="11878962" cy="5568777"/>
          </a:xfrm>
        </p:spPr>
        <p:txBody>
          <a:bodyPr/>
          <a:lstStyle/>
          <a:p>
            <a:pPr lvl="0" algn="l"/>
            <a:r>
              <a:rPr lang="ru-RU" b="1" dirty="0" smtClean="0"/>
              <a:t>Двумерная (</a:t>
            </a:r>
            <a:r>
              <a:rPr lang="ru-RU" b="1" dirty="0"/>
              <a:t>2</a:t>
            </a:r>
            <a:r>
              <a:rPr lang="en-US" b="1" dirty="0"/>
              <a:t>D</a:t>
            </a:r>
            <a:r>
              <a:rPr lang="ru-RU" b="1" dirty="0" smtClean="0"/>
              <a:t>)</a:t>
            </a:r>
          </a:p>
          <a:p>
            <a:pPr algn="l"/>
            <a:r>
              <a:rPr lang="ru-RU" b="1" dirty="0"/>
              <a:t>Растровую</a:t>
            </a:r>
            <a:r>
              <a:rPr lang="ru-RU" dirty="0"/>
              <a:t> графику применяют при разработке электронных (мультимедийных) и полиграфических изданий. </a:t>
            </a:r>
            <a:r>
              <a:rPr lang="ru-RU" dirty="0" smtClean="0"/>
              <a:t>Большинство </a:t>
            </a:r>
            <a:r>
              <a:rPr lang="ru-RU" dirty="0"/>
              <a:t>графических редакторов, предназначенных для работы с растровыми иллюстрациями, ориентированы не столько на создание изображений, сколько на их обработку</a:t>
            </a:r>
            <a:r>
              <a:rPr lang="ru-RU" dirty="0" smtClean="0"/>
              <a:t>.</a:t>
            </a:r>
          </a:p>
          <a:p>
            <a:pPr lvl="0" algn="l"/>
            <a:r>
              <a:rPr lang="ru-RU" dirty="0"/>
              <a:t>Программные средства для работы с </a:t>
            </a:r>
            <a:r>
              <a:rPr lang="ru-RU" b="1" dirty="0"/>
              <a:t>векторной</a:t>
            </a:r>
            <a:r>
              <a:rPr lang="ru-RU" dirty="0"/>
              <a:t> графикой </a:t>
            </a:r>
            <a:r>
              <a:rPr lang="ru-RU" dirty="0" smtClean="0"/>
              <a:t>предназначены </a:t>
            </a:r>
            <a:r>
              <a:rPr lang="ru-RU" dirty="0"/>
              <a:t>в первую очередь для создания иллюстраций и в меньшей степени для их обработки</a:t>
            </a:r>
            <a:r>
              <a:rPr lang="ru-RU" dirty="0" smtClean="0"/>
              <a:t>.</a:t>
            </a:r>
          </a:p>
          <a:p>
            <a:pPr algn="l"/>
            <a:r>
              <a:rPr lang="ru-RU" dirty="0"/>
              <a:t>Программные средства для работы с </a:t>
            </a:r>
            <a:r>
              <a:rPr lang="ru-RU" b="1" dirty="0"/>
              <a:t>фрактальной</a:t>
            </a:r>
            <a:r>
              <a:rPr lang="ru-RU" dirty="0"/>
              <a:t> графикой предназначены для автоматической генерации изображений путем математических расчетов. Создание фрактальной художественной композиции состоит не в рисовании или оформлении, а в программировании. </a:t>
            </a:r>
            <a:endParaRPr lang="ru-RU" dirty="0" smtClean="0"/>
          </a:p>
          <a:p>
            <a:pPr lvl="0"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54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995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+mn-lt"/>
                <a:ea typeface="+mn-ea"/>
                <a:cs typeface="+mn-cs"/>
              </a:rPr>
              <a:t>Виды </a:t>
            </a:r>
            <a:r>
              <a:rPr lang="ru-RU" sz="3200" dirty="0">
                <a:latin typeface="+mn-lt"/>
                <a:ea typeface="+mn-ea"/>
                <a:cs typeface="+mn-cs"/>
              </a:rPr>
              <a:t>компьютерной </a:t>
            </a:r>
            <a:r>
              <a:rPr lang="ru-RU" sz="3200" dirty="0" smtClean="0">
                <a:latin typeface="+mn-lt"/>
                <a:ea typeface="+mn-ea"/>
                <a:cs typeface="+mn-cs"/>
              </a:rPr>
              <a:t>графики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995" y="1070919"/>
            <a:ext cx="11878962" cy="5568777"/>
          </a:xfrm>
        </p:spPr>
        <p:txBody>
          <a:bodyPr/>
          <a:lstStyle/>
          <a:p>
            <a:pPr lvl="0" algn="l"/>
            <a:r>
              <a:rPr lang="ru-RU" b="1" dirty="0" smtClean="0"/>
              <a:t>Трехмерная (</a:t>
            </a:r>
            <a:r>
              <a:rPr lang="ru-RU" b="1" dirty="0"/>
              <a:t>3</a:t>
            </a:r>
            <a:r>
              <a:rPr lang="en-US" b="1" dirty="0"/>
              <a:t>D</a:t>
            </a:r>
            <a:r>
              <a:rPr lang="ru-RU" b="1" dirty="0" smtClean="0"/>
              <a:t>)</a:t>
            </a:r>
          </a:p>
          <a:p>
            <a:pPr algn="l"/>
            <a:r>
              <a:rPr lang="ru-RU" dirty="0" smtClean="0"/>
              <a:t>Изучает </a:t>
            </a:r>
            <a:r>
              <a:rPr lang="ru-RU" dirty="0"/>
              <a:t>приёмы и методы создания объёмных моделей объектов, которые максимально соответствуют реальным. Такие объёмные изображения можно вращать и рассматривать со всех сторон. Для создания объёмных изображений используют разные графические фигуры и гладкие поверхности. С их помощью сначала создаётся каркас объекта, потом его поверхность покрывают материалами, визуально похожими на реальные. После этого настраивают осветление, гравитацию, свойства атмосферы и другие параметры пространства, в котором находится объект. Для двигающихся объектов указывают траекторию движения, скорость.</a:t>
            </a:r>
          </a:p>
          <a:p>
            <a:pPr lvl="0"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337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757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+mn-lt"/>
                <a:ea typeface="+mn-ea"/>
                <a:cs typeface="+mn-cs"/>
              </a:rPr>
              <a:t>Двумерная </a:t>
            </a:r>
            <a:r>
              <a:rPr lang="ru-RU" sz="3200" dirty="0">
                <a:latin typeface="+mn-lt"/>
                <a:ea typeface="+mn-ea"/>
                <a:cs typeface="+mn-cs"/>
              </a:rPr>
              <a:t>(2</a:t>
            </a:r>
            <a:r>
              <a:rPr lang="en-US" sz="3200" dirty="0">
                <a:latin typeface="+mn-lt"/>
                <a:ea typeface="+mn-ea"/>
                <a:cs typeface="+mn-cs"/>
              </a:rPr>
              <a:t>D</a:t>
            </a:r>
            <a:r>
              <a:rPr lang="ru-RU" sz="3200" dirty="0" smtClean="0">
                <a:latin typeface="+mn-lt"/>
                <a:ea typeface="+mn-ea"/>
                <a:cs typeface="+mn-cs"/>
              </a:rPr>
              <a:t>) графика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995" y="1070919"/>
            <a:ext cx="11878962" cy="5568777"/>
          </a:xfrm>
        </p:spPr>
        <p:txBody>
          <a:bodyPr>
            <a:noAutofit/>
          </a:bodyPr>
          <a:lstStyle/>
          <a:p>
            <a:pPr algn="l"/>
            <a:r>
              <a:rPr lang="ru-RU" b="1" dirty="0"/>
              <a:t>Растровая графика</a:t>
            </a:r>
            <a:r>
              <a:rPr lang="ru-RU" dirty="0"/>
              <a:t>. Основным (наименьшим) элементом растрового изображения является </a:t>
            </a:r>
            <a:r>
              <a:rPr lang="ru-RU" i="1" dirty="0"/>
              <a:t>пиксель</a:t>
            </a:r>
            <a:r>
              <a:rPr lang="ru-RU" dirty="0"/>
              <a:t>. </a:t>
            </a:r>
            <a:r>
              <a:rPr lang="ru-RU" dirty="0" smtClean="0"/>
              <a:t>Его </a:t>
            </a:r>
            <a:r>
              <a:rPr lang="ru-RU" dirty="0"/>
              <a:t>свойства: позиция на экране и цвет. Чем больше количество пикселей и чем меньше их размеры, тем лучше выглядит изображение. Основной недостаток растровых изображений – большие объемы памяти, занимаемые изображением. Второй недостаток растровых изображений связан с невозможностью их увеличения для рассмотрения деталей. </a:t>
            </a:r>
            <a:r>
              <a:rPr lang="ru-RU" dirty="0" smtClean="0"/>
              <a:t>Основной </a:t>
            </a:r>
            <a:r>
              <a:rPr lang="ru-RU" dirty="0"/>
              <a:t>плюс растровых изображений это широкая цветопередача и возможность получения реалистичных изображений.</a:t>
            </a:r>
          </a:p>
          <a:p>
            <a:pPr algn="l"/>
            <a:r>
              <a:rPr lang="ru-RU" b="1" dirty="0"/>
              <a:t>Векторная графика.</a:t>
            </a:r>
            <a:r>
              <a:rPr lang="ru-RU" dirty="0"/>
              <a:t> </a:t>
            </a:r>
            <a:r>
              <a:rPr lang="ru-RU" dirty="0" smtClean="0"/>
              <a:t>Основным </a:t>
            </a:r>
            <a:r>
              <a:rPr lang="ru-RU" dirty="0"/>
              <a:t>элементом изображения является </a:t>
            </a:r>
            <a:r>
              <a:rPr lang="ru-RU" i="1" dirty="0"/>
              <a:t>линия</a:t>
            </a:r>
            <a:r>
              <a:rPr lang="ru-RU" dirty="0"/>
              <a:t> (при этом не важно, прямая это линия или кривая). В растровой графике тоже существуют линии, но там они рассматриваются как комбинации точек. </a:t>
            </a:r>
            <a:r>
              <a:rPr lang="ru-RU" dirty="0" smtClean="0"/>
              <a:t>Чем </a:t>
            </a:r>
            <a:r>
              <a:rPr lang="ru-RU" dirty="0"/>
              <a:t>длиннее растровая линия, тем больше памяти она занимает. В векторной графике объем памяти, занимаемый линией, не зависит от размеров линии, поскольку линия представляется в виде нескольких параметров. Что бы мы ни делали с этой линией, меняются только ее параметры, хранящиеся в ячейках памяти. Количество же ячеек остается неизменным для любой линии.</a:t>
            </a:r>
          </a:p>
        </p:txBody>
      </p:sp>
    </p:spTree>
    <p:extLst>
      <p:ext uri="{BB962C8B-B14F-4D97-AF65-F5344CB8AC3E}">
        <p14:creationId xmlns:p14="http://schemas.microsoft.com/office/powerpoint/2010/main" val="31881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757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+mn-lt"/>
                <a:ea typeface="+mn-ea"/>
                <a:cs typeface="+mn-cs"/>
              </a:rPr>
              <a:t>Двумерная </a:t>
            </a:r>
            <a:r>
              <a:rPr lang="ru-RU" sz="3200" dirty="0">
                <a:latin typeface="+mn-lt"/>
                <a:ea typeface="+mn-ea"/>
                <a:cs typeface="+mn-cs"/>
              </a:rPr>
              <a:t>(2</a:t>
            </a:r>
            <a:r>
              <a:rPr lang="en-US" sz="3200" dirty="0">
                <a:latin typeface="+mn-lt"/>
                <a:ea typeface="+mn-ea"/>
                <a:cs typeface="+mn-cs"/>
              </a:rPr>
              <a:t>D</a:t>
            </a:r>
            <a:r>
              <a:rPr lang="ru-RU" sz="3200" dirty="0" smtClean="0">
                <a:latin typeface="+mn-lt"/>
                <a:ea typeface="+mn-ea"/>
                <a:cs typeface="+mn-cs"/>
              </a:rPr>
              <a:t>) графика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8225" y="5068550"/>
            <a:ext cx="4029075" cy="659026"/>
          </a:xfrm>
        </p:spPr>
        <p:txBody>
          <a:bodyPr>
            <a:noAutofit/>
          </a:bodyPr>
          <a:lstStyle/>
          <a:p>
            <a:pPr algn="l"/>
            <a:r>
              <a:rPr lang="ru-RU" i="1" dirty="0"/>
              <a:t>Растровая графика</a:t>
            </a:r>
            <a:endParaRPr lang="ru-RU" b="1" dirty="0"/>
          </a:p>
        </p:txBody>
      </p:sp>
      <p:pic>
        <p:nvPicPr>
          <p:cNvPr id="5" name="Рисунок 4" descr="https://studfiles.net/html/2706/227/html_bm7DL6JxMQ.T0ri/img-MgBmS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" y="1446847"/>
            <a:ext cx="5054509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studfiles.net/html/2706/227/html_bm7DL6JxMQ.T0ri/img-GGN7v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765" y="1399060"/>
            <a:ext cx="488885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6804652" y="5068550"/>
            <a:ext cx="4029075" cy="659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i="1" dirty="0"/>
              <a:t>Векторная графика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1358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757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+mn-lt"/>
                <a:ea typeface="+mn-ea"/>
                <a:cs typeface="+mn-cs"/>
              </a:rPr>
              <a:t>Двумерная </a:t>
            </a:r>
            <a:r>
              <a:rPr lang="ru-RU" sz="3200" dirty="0">
                <a:latin typeface="+mn-lt"/>
                <a:ea typeface="+mn-ea"/>
                <a:cs typeface="+mn-cs"/>
              </a:rPr>
              <a:t>(2</a:t>
            </a:r>
            <a:r>
              <a:rPr lang="en-US" sz="3200" dirty="0">
                <a:latin typeface="+mn-lt"/>
                <a:ea typeface="+mn-ea"/>
                <a:cs typeface="+mn-cs"/>
              </a:rPr>
              <a:t>D</a:t>
            </a:r>
            <a:r>
              <a:rPr lang="ru-RU" sz="3200" dirty="0" smtClean="0">
                <a:latin typeface="+mn-lt"/>
                <a:ea typeface="+mn-ea"/>
                <a:cs typeface="+mn-cs"/>
              </a:rPr>
              <a:t>) графика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995" y="1070919"/>
            <a:ext cx="11878962" cy="5568777"/>
          </a:xfrm>
        </p:spPr>
        <p:txBody>
          <a:bodyPr>
            <a:noAutofit/>
          </a:bodyPr>
          <a:lstStyle/>
          <a:p>
            <a:pPr algn="l"/>
            <a:r>
              <a:rPr lang="ru-RU" b="1" dirty="0"/>
              <a:t>Фрактальная графика.</a:t>
            </a:r>
            <a:r>
              <a:rPr lang="ru-RU" dirty="0"/>
              <a:t> Фрактал </a:t>
            </a:r>
            <a:r>
              <a:rPr lang="ru-RU" b="1" dirty="0"/>
              <a:t>− </a:t>
            </a:r>
            <a:r>
              <a:rPr lang="ru-RU" dirty="0"/>
              <a:t>это рисунок, который состоит из подобных между собой элементов. Существует большое количество графических изображений, которые являются фракталами: треугольник </a:t>
            </a:r>
            <a:r>
              <a:rPr lang="ru-RU" dirty="0" err="1"/>
              <a:t>Серпинского</a:t>
            </a:r>
            <a:r>
              <a:rPr lang="ru-RU" dirty="0"/>
              <a:t>, снежинка Коха, «дракон» </a:t>
            </a:r>
            <a:r>
              <a:rPr lang="ru-RU" dirty="0" err="1"/>
              <a:t>Хартера</a:t>
            </a:r>
            <a:r>
              <a:rPr lang="ru-RU" dirty="0"/>
              <a:t> </a:t>
            </a:r>
            <a:r>
              <a:rPr lang="ru-RU" b="1" dirty="0"/>
              <a:t>− </a:t>
            </a:r>
            <a:r>
              <a:rPr lang="ru-RU" dirty="0" err="1"/>
              <a:t>Хейтуэя</a:t>
            </a:r>
            <a:r>
              <a:rPr lang="ru-RU" dirty="0"/>
              <a:t>, множество Мандельброта. </a:t>
            </a:r>
            <a:endParaRPr lang="ru-RU" dirty="0" smtClean="0"/>
          </a:p>
          <a:p>
            <a:pPr algn="l"/>
            <a:r>
              <a:rPr lang="ru-RU" dirty="0" smtClean="0"/>
              <a:t>Построение </a:t>
            </a:r>
            <a:r>
              <a:rPr lang="ru-RU" dirty="0"/>
              <a:t>фрактального рисунка осуществляется по какому-то алгоритму или путём автоматической генерации изображений при помощи вычислений по конкретным формулам. Изменения значений в алгоритмах или коэффициентов в формулах приводит к модификации этих изображений. </a:t>
            </a:r>
          </a:p>
          <a:p>
            <a:pPr algn="l"/>
            <a:r>
              <a:rPr lang="ru-RU" dirty="0"/>
              <a:t>Главное преимущество фрактальной графики состоит в том, что в файле фрактального изображения сохраняются только алгоритмы и формулы.</a:t>
            </a:r>
          </a:p>
        </p:txBody>
      </p:sp>
    </p:spTree>
    <p:extLst>
      <p:ext uri="{BB962C8B-B14F-4D97-AF65-F5344CB8AC3E}">
        <p14:creationId xmlns:p14="http://schemas.microsoft.com/office/powerpoint/2010/main" val="41446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757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/>
              <a:t>Фрактальная графика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Рисунок 4" descr="https://im0-tub-ru.yandex.net/i?id=c9e57a0cf3a67abdfbb2b5fea59c374a&amp;n=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260" y="957897"/>
            <a:ext cx="7199630" cy="5399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865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757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/>
              <a:t>Фрактальная графика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Рисунок 3" descr="https://ic.pics.livejournal.com/sev_nik5/83568415/19767/19767_origin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085" y="1043622"/>
            <a:ext cx="4726305" cy="53994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95300" y="1043622"/>
            <a:ext cx="313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Снежинка Коха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59919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757" y="271849"/>
            <a:ext cx="11878962" cy="494269"/>
          </a:xfrm>
        </p:spPr>
        <p:txBody>
          <a:bodyPr>
            <a:noAutofit/>
          </a:bodyPr>
          <a:lstStyle/>
          <a:p>
            <a:r>
              <a:rPr lang="ru-RU" sz="3200" b="1" dirty="0"/>
              <a:t>Фрактальная графика</a:t>
            </a:r>
            <a:endParaRPr lang="ru-RU" sz="3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Рисунок 4" descr="https://ds04.infourok.ru/uploads/ex/0331/00092af0-13d8445c/7/img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210" y="900747"/>
            <a:ext cx="7199630" cy="5399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4636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607</Words>
  <Application>Microsoft Office PowerPoint</Application>
  <PresentationFormat>Широкоэкранный</PresentationFormat>
  <Paragraphs>38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Направления компьютерной графики</vt:lpstr>
      <vt:lpstr>Виды компьютерной графики</vt:lpstr>
      <vt:lpstr>Виды компьютерной графики</vt:lpstr>
      <vt:lpstr>Двумерная (2D) графика</vt:lpstr>
      <vt:lpstr>Двумерная (2D) графика</vt:lpstr>
      <vt:lpstr>Двумерная (2D) графика</vt:lpstr>
      <vt:lpstr>Фрактальная графика</vt:lpstr>
      <vt:lpstr>Фрактальная графика</vt:lpstr>
      <vt:lpstr>Фрактальная графика</vt:lpstr>
      <vt:lpstr>Фрактальная графика</vt:lpstr>
      <vt:lpstr>Фрактальная графика</vt:lpstr>
      <vt:lpstr>Фрактальная графика</vt:lpstr>
      <vt:lpstr>Фрактальная графика</vt:lpstr>
      <vt:lpstr>Фрактальная графика</vt:lpstr>
    </vt:vector>
  </TitlesOfParts>
  <Company>ФГБОУ ВО "КубГУ"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Направления компьютерной графики</dc:title>
  <dc:creator>Олег Васильевич Гаркуша</dc:creator>
  <cp:lastModifiedBy>Олег Васильевич Гаркуша</cp:lastModifiedBy>
  <cp:revision>12</cp:revision>
  <dcterms:created xsi:type="dcterms:W3CDTF">2021-10-08T05:43:25Z</dcterms:created>
  <dcterms:modified xsi:type="dcterms:W3CDTF">2021-10-11T05:57:21Z</dcterms:modified>
</cp:coreProperties>
</file>