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68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7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6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1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5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4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2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81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4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13ED-298C-4495-909A-DB17A7D1E324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Основные понятия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1070919"/>
            <a:ext cx="11878962" cy="556877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600" b="1" dirty="0"/>
              <a:t>Разрешение экрана − </a:t>
            </a:r>
            <a:r>
              <a:rPr lang="ru-RU" sz="2600" dirty="0" smtClean="0"/>
              <a:t>определяет </a:t>
            </a:r>
            <a:r>
              <a:rPr lang="ru-RU" sz="2600" dirty="0"/>
              <a:t>размер изображения, которое может поместиться на экране целиком. Разрешение экрана измеряется в пикселях.</a:t>
            </a:r>
          </a:p>
          <a:p>
            <a:pPr algn="l"/>
            <a:r>
              <a:rPr lang="ru-RU" sz="2600" b="1" dirty="0"/>
              <a:t>Разрешение принтера − </a:t>
            </a:r>
            <a:r>
              <a:rPr lang="ru-RU" sz="2600" dirty="0" smtClean="0"/>
              <a:t>количество точек</a:t>
            </a:r>
            <a:r>
              <a:rPr lang="ru-RU" sz="2600" dirty="0"/>
              <a:t>, которые могут быть напечатаны на участке единичной длины. </a:t>
            </a:r>
            <a:r>
              <a:rPr lang="ru-RU" sz="2600" dirty="0" smtClean="0"/>
              <a:t>Измеряется </a:t>
            </a:r>
            <a:r>
              <a:rPr lang="ru-RU" sz="2600" dirty="0"/>
              <a:t>в единицах </a:t>
            </a:r>
            <a:r>
              <a:rPr lang="ru-RU" sz="2600" b="1" i="1" dirty="0" err="1"/>
              <a:t>dpi</a:t>
            </a:r>
            <a:r>
              <a:rPr lang="ru-RU" sz="2600" dirty="0"/>
              <a:t> (</a:t>
            </a:r>
            <a:r>
              <a:rPr lang="ru-RU" sz="2600" dirty="0" err="1"/>
              <a:t>dots</a:t>
            </a:r>
            <a:r>
              <a:rPr lang="ru-RU" sz="2600" dirty="0"/>
              <a:t> </a:t>
            </a:r>
            <a:r>
              <a:rPr lang="ru-RU" sz="2600" dirty="0" err="1"/>
              <a:t>per</a:t>
            </a:r>
            <a:r>
              <a:rPr lang="ru-RU" sz="2600" dirty="0"/>
              <a:t> </a:t>
            </a:r>
            <a:r>
              <a:rPr lang="ru-RU" sz="2600" dirty="0" err="1"/>
              <a:t>inch</a:t>
            </a:r>
            <a:r>
              <a:rPr lang="ru-RU" sz="2600" dirty="0"/>
              <a:t> — точки на дюйм) и определяет размер изображения при заданном качестве или, наоборот, качество изображения при заданном размере.</a:t>
            </a:r>
          </a:p>
          <a:p>
            <a:pPr algn="l"/>
            <a:r>
              <a:rPr lang="ru-RU" sz="2600" b="1" dirty="0"/>
              <a:t>Разрешение изображения − </a:t>
            </a:r>
            <a:r>
              <a:rPr lang="ru-RU" sz="2600" dirty="0"/>
              <a:t>это свойство самого изображения. </a:t>
            </a:r>
            <a:r>
              <a:rPr lang="ru-RU" sz="2600" dirty="0" smtClean="0"/>
              <a:t>Измеряется </a:t>
            </a:r>
            <a:r>
              <a:rPr lang="ru-RU" sz="2600" dirty="0"/>
              <a:t>в </a:t>
            </a:r>
            <a:r>
              <a:rPr lang="ru-RU" sz="2600" b="1" i="1" dirty="0" err="1" smtClean="0"/>
              <a:t>dpi</a:t>
            </a:r>
            <a:r>
              <a:rPr lang="ru-RU" sz="2600" dirty="0" smtClean="0"/>
              <a:t> </a:t>
            </a:r>
            <a:r>
              <a:rPr lang="ru-RU" sz="2600" dirty="0"/>
              <a:t>и задается при создании изображения в графическом редакторе или с помощью сканера. </a:t>
            </a:r>
            <a:endParaRPr lang="ru-RU" sz="2600" dirty="0" smtClean="0"/>
          </a:p>
          <a:p>
            <a:pPr algn="l"/>
            <a:r>
              <a:rPr lang="ru-RU" sz="2600" dirty="0" smtClean="0"/>
              <a:t>Для </a:t>
            </a:r>
            <a:r>
              <a:rPr lang="ru-RU" sz="2600" dirty="0"/>
              <a:t>просмотра </a:t>
            </a:r>
            <a:r>
              <a:rPr lang="ru-RU" sz="2600" dirty="0" smtClean="0"/>
              <a:t>на </a:t>
            </a:r>
            <a:r>
              <a:rPr lang="ru-RU" sz="2600" dirty="0"/>
              <a:t>экране </a:t>
            </a:r>
            <a:r>
              <a:rPr lang="ru-RU" sz="2600" dirty="0" smtClean="0"/>
              <a:t>достаточно 72 </a:t>
            </a:r>
            <a:r>
              <a:rPr lang="ru-RU" sz="2600" dirty="0" err="1" smtClean="0"/>
              <a:t>dpi</a:t>
            </a:r>
            <a:endParaRPr lang="ru-RU" sz="2600" dirty="0" smtClean="0"/>
          </a:p>
          <a:p>
            <a:pPr algn="l"/>
            <a:r>
              <a:rPr lang="ru-RU" sz="2600" dirty="0" smtClean="0"/>
              <a:t>Для </a:t>
            </a:r>
            <a:r>
              <a:rPr lang="ru-RU" sz="2600" dirty="0"/>
              <a:t>печати на принтере </a:t>
            </a:r>
            <a:r>
              <a:rPr lang="ru-RU" sz="2600" b="1" dirty="0"/>
              <a:t>− </a:t>
            </a:r>
            <a:r>
              <a:rPr lang="ru-RU" sz="2600" dirty="0"/>
              <a:t>не меньше 300 </a:t>
            </a:r>
            <a:r>
              <a:rPr lang="ru-RU" sz="2600" dirty="0" err="1"/>
              <a:t>dpi</a:t>
            </a:r>
            <a:r>
              <a:rPr lang="ru-RU" sz="2600" dirty="0"/>
              <a:t>. </a:t>
            </a:r>
          </a:p>
          <a:p>
            <a:pPr algn="l"/>
            <a:r>
              <a:rPr lang="ru-RU" sz="2600" b="1" dirty="0"/>
              <a:t>Физический размер изображения </a:t>
            </a:r>
            <a:r>
              <a:rPr lang="ru-RU" sz="2600" dirty="0"/>
              <a:t>определяет размер рисунка по </a:t>
            </a:r>
            <a:r>
              <a:rPr lang="ru-RU" sz="2600" dirty="0" smtClean="0"/>
              <a:t>вертикали </a:t>
            </a:r>
            <a:r>
              <a:rPr lang="ru-RU" sz="2600" dirty="0"/>
              <a:t>и </a:t>
            </a:r>
            <a:r>
              <a:rPr lang="ru-RU" sz="2600" dirty="0" smtClean="0"/>
              <a:t>горизонтали, </a:t>
            </a:r>
            <a:r>
              <a:rPr lang="ru-RU" sz="2600" dirty="0"/>
              <a:t>может измеряться как в пикселях, так и в единицах длины (миллиметрах, сантиметрах, дюймах). Он задается при создании изображения и хранится вместе с файлом. </a:t>
            </a:r>
          </a:p>
          <a:p>
            <a:pPr algn="l"/>
            <a:r>
              <a:rPr lang="ru-RU" sz="2600" dirty="0"/>
              <a:t>Физический размер и разрешение изображения неразрывно связаны друг с другом. При изменении разрешения автоматически меняется физический размер.</a:t>
            </a:r>
          </a:p>
          <a:p>
            <a:pPr algn="l"/>
            <a:endParaRPr lang="ru-RU" sz="2600" dirty="0"/>
          </a:p>
          <a:p>
            <a:pPr lvl="0" algn="l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77323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/>
              <a:t>Графические растровые форматы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823269"/>
            <a:ext cx="11878962" cy="5568777"/>
          </a:xfrm>
        </p:spPr>
        <p:txBody>
          <a:bodyPr>
            <a:noAutofit/>
          </a:bodyPr>
          <a:lstStyle/>
          <a:p>
            <a:pPr algn="l"/>
            <a:r>
              <a:rPr lang="ru-RU" b="1" dirty="0"/>
              <a:t>PNG</a:t>
            </a:r>
            <a:r>
              <a:rPr lang="ru-RU" dirty="0"/>
              <a:t> (</a:t>
            </a:r>
            <a:r>
              <a:rPr lang="ru-RU" dirty="0" err="1"/>
              <a:t>Portable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Graphics</a:t>
            </a:r>
            <a:r>
              <a:rPr lang="ru-RU" dirty="0"/>
              <a:t>) – свободный формат, при котором изображение сжимается без потерь, что позволяет его использовать в разных областях компьютерной графики. Работают с этим форматом программы</a:t>
            </a:r>
            <a:r>
              <a:rPr lang="en-US" dirty="0"/>
              <a:t>: Viewer, Paint, Photoshop, Visio, Corel </a:t>
            </a:r>
            <a:r>
              <a:rPr lang="en-US" dirty="0" err="1"/>
              <a:t>PaintShop</a:t>
            </a:r>
            <a:r>
              <a:rPr lang="en-US" dirty="0"/>
              <a:t> Pro. </a:t>
            </a:r>
            <a:endParaRPr lang="ru-RU" dirty="0"/>
          </a:p>
          <a:p>
            <a:pPr algn="l"/>
            <a:r>
              <a:rPr lang="ru-RU" b="1" dirty="0"/>
              <a:t>ICO</a:t>
            </a:r>
            <a:r>
              <a:rPr lang="ru-RU" dirty="0"/>
              <a:t> 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Icon</a:t>
            </a:r>
            <a:r>
              <a:rPr lang="ru-RU" dirty="0"/>
              <a:t>) – используется для создания изображений малого формата, иконок. </a:t>
            </a:r>
            <a:r>
              <a:rPr lang="ru-RU" dirty="0" smtClean="0"/>
              <a:t>Маркируются </a:t>
            </a:r>
            <a:r>
              <a:rPr lang="ru-RU" dirty="0"/>
              <a:t>сайты в адресной строке или в панели «Избранное» браузеров. Для работы с этим форматом используются программы: </a:t>
            </a:r>
            <a:r>
              <a:rPr lang="ru-RU" dirty="0" err="1"/>
              <a:t>Inkscape</a:t>
            </a:r>
            <a:r>
              <a:rPr lang="ru-RU" dirty="0"/>
              <a:t>, </a:t>
            </a:r>
            <a:r>
              <a:rPr lang="ru-RU" dirty="0" err="1"/>
              <a:t>Newera</a:t>
            </a:r>
            <a:r>
              <a:rPr lang="ru-RU" dirty="0"/>
              <a:t> </a:t>
            </a:r>
            <a:r>
              <a:rPr lang="ru-RU" dirty="0" err="1"/>
              <a:t>Iconcool</a:t>
            </a:r>
            <a:r>
              <a:rPr lang="ru-RU" dirty="0"/>
              <a:t> </a:t>
            </a:r>
            <a:r>
              <a:rPr lang="ru-RU" dirty="0" err="1"/>
              <a:t>Editor</a:t>
            </a:r>
            <a:r>
              <a:rPr lang="ru-RU" dirty="0"/>
              <a:t>, </a:t>
            </a:r>
            <a:r>
              <a:rPr lang="ru-RU" dirty="0" err="1"/>
              <a:t>Sibcode</a:t>
            </a:r>
            <a:r>
              <a:rPr lang="ru-RU" dirty="0"/>
              <a:t> </a:t>
            </a:r>
            <a:r>
              <a:rPr lang="ru-RU" dirty="0" err="1"/>
              <a:t>Sib</a:t>
            </a:r>
            <a:r>
              <a:rPr lang="ru-RU" dirty="0"/>
              <a:t> </a:t>
            </a:r>
            <a:r>
              <a:rPr lang="ru-RU" dirty="0" err="1"/>
              <a:t>Icon</a:t>
            </a:r>
            <a:r>
              <a:rPr lang="ru-RU" dirty="0"/>
              <a:t> </a:t>
            </a:r>
            <a:r>
              <a:rPr lang="ru-RU" dirty="0" err="1"/>
              <a:t>Editor</a:t>
            </a:r>
            <a:r>
              <a:rPr lang="ru-RU" dirty="0"/>
              <a:t>. </a:t>
            </a:r>
          </a:p>
          <a:p>
            <a:pPr algn="l"/>
            <a:r>
              <a:rPr lang="ru-RU" b="1" dirty="0"/>
              <a:t>RAW</a:t>
            </a:r>
            <a:r>
              <a:rPr lang="ru-RU" dirty="0"/>
              <a:t> (расширения: </a:t>
            </a:r>
            <a:r>
              <a:rPr lang="ru-RU" dirty="0" err="1"/>
              <a:t>ari</a:t>
            </a:r>
            <a:r>
              <a:rPr lang="ru-RU" dirty="0"/>
              <a:t>, </a:t>
            </a:r>
            <a:r>
              <a:rPr lang="ru-RU" dirty="0" err="1"/>
              <a:t>dpx</a:t>
            </a:r>
            <a:r>
              <a:rPr lang="ru-RU" dirty="0"/>
              <a:t>, </a:t>
            </a:r>
            <a:r>
              <a:rPr lang="ru-RU" dirty="0" err="1"/>
              <a:t>arw</a:t>
            </a:r>
            <a:r>
              <a:rPr lang="ru-RU" dirty="0"/>
              <a:t>, </a:t>
            </a:r>
            <a:r>
              <a:rPr lang="ru-RU" dirty="0" err="1"/>
              <a:t>srf</a:t>
            </a:r>
            <a:r>
              <a:rPr lang="ru-RU" dirty="0"/>
              <a:t>, sr2, </a:t>
            </a:r>
            <a:r>
              <a:rPr lang="ru-RU" dirty="0" err="1"/>
              <a:t>bay</a:t>
            </a:r>
            <a:r>
              <a:rPr lang="ru-RU" dirty="0"/>
              <a:t>, </a:t>
            </a:r>
            <a:r>
              <a:rPr lang="ru-RU" dirty="0" err="1"/>
              <a:t>crw</a:t>
            </a:r>
            <a:r>
              <a:rPr lang="ru-RU" dirty="0"/>
              <a:t>, cr2, </a:t>
            </a:r>
            <a:r>
              <a:rPr lang="ru-RU" dirty="0" err="1"/>
              <a:t>dng</a:t>
            </a:r>
            <a:r>
              <a:rPr lang="ru-RU" dirty="0"/>
              <a:t>, </a:t>
            </a:r>
            <a:r>
              <a:rPr lang="ru-RU" dirty="0" err="1"/>
              <a:t>dcr</a:t>
            </a:r>
            <a:r>
              <a:rPr lang="ru-RU" dirty="0"/>
              <a:t>, </a:t>
            </a:r>
            <a:r>
              <a:rPr lang="ru-RU" dirty="0" err="1"/>
              <a:t>kdc</a:t>
            </a:r>
            <a:r>
              <a:rPr lang="ru-RU" dirty="0"/>
              <a:t>, </a:t>
            </a:r>
            <a:r>
              <a:rPr lang="ru-RU" dirty="0" err="1"/>
              <a:t>erf</a:t>
            </a:r>
            <a:r>
              <a:rPr lang="ru-RU" dirty="0"/>
              <a:t>, 3fr, </a:t>
            </a:r>
            <a:r>
              <a:rPr lang="ru-RU" dirty="0" err="1"/>
              <a:t>mef</a:t>
            </a:r>
            <a:r>
              <a:rPr lang="ru-RU" dirty="0"/>
              <a:t>, </a:t>
            </a:r>
            <a:r>
              <a:rPr lang="ru-RU" dirty="0" err="1"/>
              <a:t>mrw</a:t>
            </a:r>
            <a:r>
              <a:rPr lang="ru-RU" dirty="0"/>
              <a:t>, </a:t>
            </a:r>
            <a:r>
              <a:rPr lang="ru-RU" dirty="0" err="1"/>
              <a:t>nef</a:t>
            </a:r>
            <a:r>
              <a:rPr lang="ru-RU" dirty="0"/>
              <a:t>, </a:t>
            </a:r>
            <a:r>
              <a:rPr lang="ru-RU" dirty="0" err="1"/>
              <a:t>nrw</a:t>
            </a:r>
            <a:r>
              <a:rPr lang="ru-RU" dirty="0"/>
              <a:t>, </a:t>
            </a:r>
            <a:r>
              <a:rPr lang="ru-RU" dirty="0" err="1"/>
              <a:t>orf</a:t>
            </a:r>
            <a:r>
              <a:rPr lang="ru-RU" dirty="0"/>
              <a:t>, </a:t>
            </a:r>
            <a:r>
              <a:rPr lang="ru-RU" dirty="0" err="1"/>
              <a:t>ptx</a:t>
            </a:r>
            <a:r>
              <a:rPr lang="ru-RU" dirty="0"/>
              <a:t>, </a:t>
            </a:r>
            <a:r>
              <a:rPr lang="ru-RU" dirty="0" err="1"/>
              <a:t>pef</a:t>
            </a:r>
            <a:r>
              <a:rPr lang="ru-RU" dirty="0"/>
              <a:t>, </a:t>
            </a:r>
            <a:r>
              <a:rPr lang="ru-RU" dirty="0" err="1"/>
              <a:t>raf</a:t>
            </a:r>
            <a:r>
              <a:rPr lang="ru-RU" dirty="0"/>
              <a:t>, </a:t>
            </a:r>
            <a:r>
              <a:rPr lang="ru-RU" dirty="0" err="1"/>
              <a:t>raw</a:t>
            </a:r>
            <a:r>
              <a:rPr lang="ru-RU" dirty="0"/>
              <a:t>, </a:t>
            </a:r>
            <a:r>
              <a:rPr lang="ru-RU" dirty="0" err="1"/>
              <a:t>rwl</a:t>
            </a:r>
            <a:r>
              <a:rPr lang="ru-RU" dirty="0"/>
              <a:t>, </a:t>
            </a:r>
            <a:r>
              <a:rPr lang="ru-RU" dirty="0" err="1"/>
              <a:t>dng</a:t>
            </a:r>
            <a:r>
              <a:rPr lang="ru-RU" dirty="0"/>
              <a:t>, rw2, r3d, </a:t>
            </a:r>
            <a:r>
              <a:rPr lang="ru-RU" dirty="0" err="1"/>
              <a:t>srw</a:t>
            </a:r>
            <a:r>
              <a:rPr lang="ru-RU" dirty="0"/>
              <a:t>, x3f) – форма, который называют цифровым негативом. Используется при сохранении изображений профессиональными фотокамерами. Общий стандарт расширения этого формата </a:t>
            </a:r>
            <a:r>
              <a:rPr lang="ru-RU" dirty="0" smtClean="0"/>
              <a:t>отсутствует. Обычно обрабатывается программой </a:t>
            </a:r>
            <a:r>
              <a:rPr lang="en-US" dirty="0" smtClean="0"/>
              <a:t>Photoshop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 algn="l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21563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/>
              <a:t>Графические </a:t>
            </a:r>
            <a:r>
              <a:rPr lang="ru-RU" sz="3200" b="1" dirty="0" smtClean="0"/>
              <a:t>векторные </a:t>
            </a:r>
            <a:r>
              <a:rPr lang="ru-RU" sz="3200" b="1" dirty="0"/>
              <a:t>форматы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823269"/>
            <a:ext cx="11878962" cy="5568777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/>
              <a:t>CDR </a:t>
            </a:r>
            <a:r>
              <a:rPr lang="ru-RU" dirty="0" smtClean="0"/>
              <a:t>– </a:t>
            </a:r>
            <a:r>
              <a:rPr lang="ru-RU" dirty="0"/>
              <a:t>внутренний формат пакета программ </a:t>
            </a:r>
            <a:r>
              <a:rPr lang="ru-RU" dirty="0" err="1"/>
              <a:t>CorelDRAW</a:t>
            </a:r>
            <a:r>
              <a:rPr lang="ru-RU" dirty="0"/>
              <a:t>. Позволяет сохранять изображения, созданные в этой программе и текст. Также этот пакет программ может использовать другие специальные форматы: CDT, CDX, CGM, CLK, CMX, CPX, CSL, DES, DRW, DSF. Часть из этих форматов поддерживает совместное использование растровой и векторной графики. </a:t>
            </a:r>
            <a:endParaRPr lang="ru-RU" dirty="0" smtClean="0"/>
          </a:p>
          <a:p>
            <a:pPr algn="l"/>
            <a:r>
              <a:rPr lang="ru-RU" b="1" dirty="0" smtClean="0"/>
              <a:t>AI</a:t>
            </a:r>
            <a:r>
              <a:rPr lang="ru-RU" dirty="0" smtClean="0"/>
              <a:t> – </a:t>
            </a:r>
            <a:r>
              <a:rPr lang="ru-RU" dirty="0"/>
              <a:t>формат использующийся в программе </a:t>
            </a:r>
            <a:r>
              <a:rPr lang="ru-RU" dirty="0" err="1"/>
              <a:t>Adobe</a:t>
            </a:r>
            <a:r>
              <a:rPr lang="ru-RU" dirty="0"/>
              <a:t> </a:t>
            </a:r>
            <a:r>
              <a:rPr lang="en-US" dirty="0" smtClean="0"/>
              <a:t>Ill</a:t>
            </a:r>
            <a:r>
              <a:rPr lang="ru-RU" dirty="0" err="1" smtClean="0"/>
              <a:t>ustrator</a:t>
            </a:r>
            <a:r>
              <a:rPr lang="ru-RU" dirty="0"/>
              <a:t>. При работе с этим файлом стоит помнить, что созданный на свежей версии ПО файл невозможно открыть на устаревшей версии утилиты</a:t>
            </a:r>
            <a:r>
              <a:rPr lang="ru-RU" dirty="0" smtClean="0"/>
              <a:t>.</a:t>
            </a:r>
          </a:p>
          <a:p>
            <a:pPr algn="l"/>
            <a:r>
              <a:rPr lang="ru-RU" b="1" dirty="0" smtClean="0"/>
              <a:t>EPS</a:t>
            </a:r>
            <a:r>
              <a:rPr lang="en-US" b="1" dirty="0"/>
              <a:t> (E</a:t>
            </a:r>
            <a:r>
              <a:rPr lang="en-US" dirty="0"/>
              <a:t>ncapsulated</a:t>
            </a:r>
            <a:r>
              <a:rPr lang="en-US" b="1" dirty="0"/>
              <a:t> </a:t>
            </a:r>
            <a:r>
              <a:rPr lang="en-US" b="1" dirty="0" smtClean="0"/>
              <a:t>P</a:t>
            </a:r>
            <a:r>
              <a:rPr lang="en-US" dirty="0" smtClean="0"/>
              <a:t>ost</a:t>
            </a:r>
            <a:r>
              <a:rPr lang="en-US" b="1" dirty="0" smtClean="0"/>
              <a:t>S</a:t>
            </a:r>
            <a:r>
              <a:rPr lang="en-US" dirty="0" smtClean="0"/>
              <a:t>cript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формат, поддерживаемый многими программами для работы с векторной графикой. Имеет несколько версий, которые указаны цифровыми значениями, но многие программы не поддерживают EPS выше 7. Благодаря этому формату к конвертированию прибегают в крайних случаях, ведь гораздо проще сохранить файл в нем, чем потом восстанавливать потерянные свойства. </a:t>
            </a:r>
          </a:p>
          <a:p>
            <a:pPr algn="l"/>
            <a:endParaRPr lang="ru-RU" dirty="0"/>
          </a:p>
          <a:p>
            <a:r>
              <a:rPr lang="ru-RU" dirty="0"/>
              <a:t> </a:t>
            </a:r>
          </a:p>
          <a:p>
            <a:pPr lvl="0" algn="l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09198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/>
              <a:t>Графические </a:t>
            </a:r>
            <a:r>
              <a:rPr lang="ru-RU" sz="3200" b="1" dirty="0" smtClean="0"/>
              <a:t>векторные </a:t>
            </a:r>
            <a:r>
              <a:rPr lang="ru-RU" sz="3200" b="1" dirty="0"/>
              <a:t>форматы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823269"/>
            <a:ext cx="11878962" cy="5568777"/>
          </a:xfrm>
        </p:spPr>
        <p:txBody>
          <a:bodyPr>
            <a:noAutofit/>
          </a:bodyPr>
          <a:lstStyle/>
          <a:p>
            <a:pPr algn="l"/>
            <a:r>
              <a:rPr lang="ru-RU" b="1" dirty="0"/>
              <a:t>WMF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b="1" dirty="0"/>
              <a:t>W</a:t>
            </a:r>
            <a:r>
              <a:rPr lang="en-US" dirty="0"/>
              <a:t>indows </a:t>
            </a:r>
            <a:r>
              <a:rPr lang="en-US" b="1" dirty="0" err="1"/>
              <a:t>M</a:t>
            </a:r>
            <a:r>
              <a:rPr lang="en-US" dirty="0" err="1"/>
              <a:t>eta</a:t>
            </a:r>
            <a:r>
              <a:rPr lang="en-US" b="1" dirty="0" err="1"/>
              <a:t>F</a:t>
            </a:r>
            <a:r>
              <a:rPr lang="en-US" dirty="0" err="1"/>
              <a:t>ile</a:t>
            </a:r>
            <a:r>
              <a:rPr lang="ru-RU" dirty="0" smtClean="0"/>
              <a:t>) </a:t>
            </a:r>
            <a:r>
              <a:rPr lang="ru-RU" dirty="0"/>
              <a:t>– используется для работы с приложениями на базе </a:t>
            </a:r>
            <a:r>
              <a:rPr lang="ru-RU" dirty="0" err="1" smtClean="0"/>
              <a:t>Windows</a:t>
            </a:r>
            <a:r>
              <a:rPr lang="ru-RU" dirty="0" smtClean="0"/>
              <a:t>. </a:t>
            </a:r>
            <a:r>
              <a:rPr lang="ru-RU" dirty="0"/>
              <a:t>Это универсальный инструмент, используемых для выведения изображений на экраны компьютеров и принтеры. </a:t>
            </a:r>
          </a:p>
          <a:p>
            <a:pPr algn="l"/>
            <a:r>
              <a:rPr lang="ru-RU" b="1" dirty="0" smtClean="0"/>
              <a:t>TGA</a:t>
            </a:r>
            <a:r>
              <a:rPr lang="ru-RU" dirty="0" smtClean="0"/>
              <a:t> </a:t>
            </a:r>
            <a:r>
              <a:rPr lang="ru-RU" dirty="0"/>
              <a:t>– популярный формат, используемый в анимационной графике и при редактировании видеоизображений. Информация сохраняется с глубиной 32 разряда на точку. Это универсальный вариант файла, который может также применяться для хранения растровых изображений. </a:t>
            </a:r>
          </a:p>
          <a:p>
            <a:pPr algn="l"/>
            <a:r>
              <a:rPr lang="ru-RU" b="1" dirty="0"/>
              <a:t>FLA</a:t>
            </a:r>
            <a:r>
              <a:rPr lang="ru-RU" dirty="0"/>
              <a:t>, </a:t>
            </a:r>
            <a:r>
              <a:rPr lang="ru-RU" b="1" dirty="0"/>
              <a:t>FH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/>
              <a:t>Adobe </a:t>
            </a:r>
            <a:r>
              <a:rPr lang="en-US" b="1" dirty="0"/>
              <a:t>Fla</a:t>
            </a:r>
            <a:r>
              <a:rPr lang="en-US" dirty="0"/>
              <a:t>sh movie</a:t>
            </a:r>
            <a:r>
              <a:rPr lang="ru-RU" dirty="0" smtClean="0"/>
              <a:t>) </a:t>
            </a:r>
            <a:r>
              <a:rPr lang="ru-RU" dirty="0"/>
              <a:t>– используется для хранения исходных вариантов </a:t>
            </a:r>
            <a:r>
              <a:rPr lang="ru-RU" dirty="0" err="1"/>
              <a:t>Flash</a:t>
            </a:r>
            <a:r>
              <a:rPr lang="ru-RU" dirty="0"/>
              <a:t>-изображений. Открываются только на программном обеспечении фирмы </a:t>
            </a:r>
            <a:r>
              <a:rPr lang="ru-RU" dirty="0" err="1"/>
              <a:t>Adobe</a:t>
            </a:r>
            <a:r>
              <a:rPr lang="ru-RU" dirty="0"/>
              <a:t>. В частности, для них используется программа </a:t>
            </a:r>
            <a:r>
              <a:rPr lang="ru-RU" dirty="0" err="1"/>
              <a:t>Flash</a:t>
            </a:r>
            <a:r>
              <a:rPr lang="ru-RU" dirty="0"/>
              <a:t> и векторный редактор </a:t>
            </a:r>
            <a:r>
              <a:rPr lang="ru-RU" dirty="0" err="1"/>
              <a:t>FreeHand</a:t>
            </a:r>
            <a:r>
              <a:rPr lang="ru-RU" dirty="0"/>
              <a:t>. </a:t>
            </a:r>
          </a:p>
          <a:p>
            <a:pPr algn="l"/>
            <a:r>
              <a:rPr lang="ru-RU" dirty="0"/>
              <a:t> </a:t>
            </a:r>
          </a:p>
          <a:p>
            <a:pPr lvl="0" algn="l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26268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Основные понятия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1070919"/>
            <a:ext cx="11878962" cy="5568777"/>
          </a:xfrm>
        </p:spPr>
        <p:txBody>
          <a:bodyPr>
            <a:normAutofit/>
          </a:bodyPr>
          <a:lstStyle/>
          <a:p>
            <a:pPr algn="l"/>
            <a:r>
              <a:rPr lang="ru-RU" b="1" dirty="0"/>
              <a:t>Глубина цвета − </a:t>
            </a:r>
            <a:r>
              <a:rPr lang="ru-RU" dirty="0"/>
              <a:t>это количество бит, которое используют для кодирования цвета одного пикселя. </a:t>
            </a:r>
            <a:endParaRPr lang="ru-RU" dirty="0" smtClean="0"/>
          </a:p>
          <a:p>
            <a:pPr algn="l"/>
            <a:r>
              <a:rPr lang="ru-RU" dirty="0" smtClean="0"/>
              <a:t>Выделение </a:t>
            </a:r>
            <a:r>
              <a:rPr lang="ru-RU" dirty="0"/>
              <a:t>одного байта позволяет закодировать </a:t>
            </a:r>
            <a:r>
              <a:rPr lang="ru-RU" dirty="0" smtClean="0"/>
              <a:t>2</a:t>
            </a:r>
            <a:r>
              <a:rPr lang="ru-RU" baseline="30000" dirty="0" smtClean="0"/>
              <a:t>8</a:t>
            </a:r>
            <a:r>
              <a:rPr lang="ru-RU" dirty="0" smtClean="0"/>
              <a:t> = 256 </a:t>
            </a:r>
            <a:r>
              <a:rPr lang="ru-RU" dirty="0"/>
              <a:t>различных цветовых оттенков. </a:t>
            </a:r>
            <a:endParaRPr lang="ru-RU" dirty="0" smtClean="0"/>
          </a:p>
          <a:p>
            <a:pPr algn="l"/>
            <a:r>
              <a:rPr lang="ru-RU" dirty="0" smtClean="0"/>
              <a:t>Два </a:t>
            </a:r>
            <a:r>
              <a:rPr lang="ru-RU" dirty="0"/>
              <a:t>байта (16 битов) позволяют определить </a:t>
            </a:r>
            <a:r>
              <a:rPr lang="ru-RU" dirty="0" smtClean="0"/>
              <a:t>2</a:t>
            </a:r>
            <a:r>
              <a:rPr lang="ru-RU" baseline="30000" dirty="0" smtClean="0"/>
              <a:t>16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65 </a:t>
            </a:r>
            <a:r>
              <a:rPr lang="ru-RU" dirty="0"/>
              <a:t>536 различных цветов. Этот режим называется </a:t>
            </a:r>
            <a:r>
              <a:rPr lang="ru-RU" dirty="0" err="1"/>
              <a:t>High</a:t>
            </a:r>
            <a:r>
              <a:rPr lang="ru-RU" dirty="0"/>
              <a:t> </a:t>
            </a:r>
            <a:r>
              <a:rPr lang="ru-RU" dirty="0" err="1"/>
              <a:t>Color</a:t>
            </a:r>
            <a:r>
              <a:rPr lang="ru-RU" dirty="0"/>
              <a:t>. </a:t>
            </a:r>
            <a:endParaRPr lang="ru-RU" dirty="0" smtClean="0"/>
          </a:p>
          <a:p>
            <a:pPr algn="l"/>
            <a:r>
              <a:rPr lang="ru-RU" dirty="0" smtClean="0"/>
              <a:t>Три </a:t>
            </a:r>
            <a:r>
              <a:rPr lang="ru-RU" dirty="0"/>
              <a:t>байта (24 бита), возможно одновременное отображение </a:t>
            </a:r>
            <a:r>
              <a:rPr lang="ru-RU" dirty="0" smtClean="0"/>
              <a:t>2</a:t>
            </a:r>
            <a:r>
              <a:rPr lang="ru-RU" baseline="30000" dirty="0" smtClean="0"/>
              <a:t>24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16,5 </a:t>
            </a:r>
            <a:r>
              <a:rPr lang="ru-RU" dirty="0"/>
              <a:t>млн цветов. Этот режим называется </a:t>
            </a:r>
            <a:r>
              <a:rPr lang="ru-RU" dirty="0" err="1"/>
              <a:t>True</a:t>
            </a:r>
            <a:r>
              <a:rPr lang="ru-RU" dirty="0"/>
              <a:t> </a:t>
            </a:r>
            <a:r>
              <a:rPr lang="ru-RU" dirty="0" err="1"/>
              <a:t>Color</a:t>
            </a:r>
            <a:r>
              <a:rPr lang="ru-RU" dirty="0"/>
              <a:t>. От глубины цвета зависит размер файла, в котором сохранено изображение.</a:t>
            </a:r>
          </a:p>
          <a:p>
            <a:pPr algn="l"/>
            <a:r>
              <a:rPr lang="ru-RU" b="1" dirty="0" smtClean="0"/>
              <a:t>Цветовая модель -</a:t>
            </a:r>
            <a:r>
              <a:rPr lang="ru-RU" i="1" dirty="0" smtClean="0"/>
              <a:t> </a:t>
            </a:r>
            <a:r>
              <a:rPr lang="ru-RU" dirty="0" smtClean="0"/>
              <a:t>способ </a:t>
            </a:r>
            <a:r>
              <a:rPr lang="ru-RU" dirty="0"/>
              <a:t>разделения цветового оттенка на составляющие </a:t>
            </a:r>
            <a:r>
              <a:rPr lang="ru-RU" dirty="0" smtClean="0"/>
              <a:t>компоненты.</a:t>
            </a:r>
            <a:endParaRPr lang="ru-RU" sz="2600" dirty="0"/>
          </a:p>
          <a:p>
            <a:pPr lvl="0" algn="l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75365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Цветовые модели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00" y="1002504"/>
            <a:ext cx="4800000" cy="54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274" y="1002504"/>
            <a:ext cx="6448425" cy="54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400" b="1" dirty="0" smtClean="0"/>
              <a:t>RGB - </a:t>
            </a:r>
            <a:r>
              <a:rPr lang="ru-RU" sz="2400" dirty="0" smtClean="0"/>
              <a:t>любой </a:t>
            </a:r>
            <a:r>
              <a:rPr lang="ru-RU" sz="2400" dirty="0"/>
              <a:t>цвет считается состоящим из трех основных компонент: красного (</a:t>
            </a:r>
            <a:r>
              <a:rPr lang="ru-RU" sz="2400" dirty="0" err="1"/>
              <a:t>Red</a:t>
            </a:r>
            <a:r>
              <a:rPr lang="ru-RU" sz="2400" dirty="0"/>
              <a:t>), зеленого (</a:t>
            </a:r>
            <a:r>
              <a:rPr lang="ru-RU" sz="2400" dirty="0" err="1"/>
              <a:t>Green</a:t>
            </a:r>
            <a:r>
              <a:rPr lang="ru-RU" sz="2400" dirty="0"/>
              <a:t>) и синего (</a:t>
            </a:r>
            <a:r>
              <a:rPr lang="ru-RU" sz="2400" dirty="0" err="1"/>
              <a:t>Blue</a:t>
            </a:r>
            <a:r>
              <a:rPr lang="ru-RU" sz="2400" dirty="0"/>
              <a:t>).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Получение </a:t>
            </a:r>
            <a:r>
              <a:rPr lang="ru-RU" sz="2400" dirty="0"/>
              <a:t>нового оттенка суммированием яркостей составляющих компонент называют </a:t>
            </a:r>
            <a:r>
              <a:rPr lang="ru-RU" sz="2400" b="1" i="1" dirty="0"/>
              <a:t>аддитивным методом.</a:t>
            </a:r>
            <a:r>
              <a:rPr lang="ru-RU" sz="2400" dirty="0"/>
              <a:t>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ru-RU" sz="2400" dirty="0"/>
              <a:t>0, 0, 0</a:t>
            </a:r>
            <a:r>
              <a:rPr lang="ru-RU" sz="2400" dirty="0" smtClean="0"/>
              <a:t>) - черный цвет. </a:t>
            </a:r>
          </a:p>
          <a:p>
            <a:r>
              <a:rPr lang="ru-RU" sz="2400" dirty="0" smtClean="0"/>
              <a:t>(</a:t>
            </a:r>
            <a:r>
              <a:rPr lang="ru-RU" sz="2400" dirty="0"/>
              <a:t>255, 255, 255</a:t>
            </a:r>
            <a:r>
              <a:rPr lang="ru-RU" sz="2400" dirty="0" smtClean="0"/>
              <a:t>)</a:t>
            </a:r>
            <a:r>
              <a:rPr lang="ru-RU" sz="2400" dirty="0"/>
              <a:t> </a:t>
            </a:r>
            <a:r>
              <a:rPr lang="ru-RU" sz="2400" dirty="0" smtClean="0"/>
              <a:t>- белый цвет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3754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Цветовые модели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142" y="847724"/>
            <a:ext cx="6224458" cy="59436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400" b="1" dirty="0" smtClean="0"/>
              <a:t>CMYK</a:t>
            </a:r>
            <a:r>
              <a:rPr lang="ru-RU" sz="2400" dirty="0" smtClean="0"/>
              <a:t> </a:t>
            </a:r>
            <a:r>
              <a:rPr lang="ru-RU" sz="2400" dirty="0"/>
              <a:t>используется для </a:t>
            </a:r>
            <a:r>
              <a:rPr lang="ru-RU" sz="2400" dirty="0" smtClean="0"/>
              <a:t>печатных </a:t>
            </a:r>
            <a:r>
              <a:rPr lang="ru-RU" sz="2400" dirty="0"/>
              <a:t>изображений.</a:t>
            </a:r>
            <a:endParaRPr lang="en-US" sz="2400" b="1" dirty="0" smtClean="0"/>
          </a:p>
          <a:p>
            <a:r>
              <a:rPr lang="ru-RU" sz="2400" dirty="0"/>
              <a:t>И</a:t>
            </a:r>
            <a:r>
              <a:rPr lang="ru-RU" sz="2400" dirty="0" smtClean="0"/>
              <a:t>спользуется </a:t>
            </a:r>
            <a:r>
              <a:rPr lang="ru-RU" sz="2400" dirty="0"/>
              <a:t>не аддитивная (суммирующая</a:t>
            </a:r>
            <a:r>
              <a:rPr lang="ru-RU" sz="2400" dirty="0" smtClean="0"/>
              <a:t>), а </a:t>
            </a:r>
            <a:r>
              <a:rPr lang="ru-RU" sz="2400" b="1" i="1" dirty="0"/>
              <a:t>субтрактивная</a:t>
            </a:r>
            <a:r>
              <a:rPr lang="ru-RU" sz="2400" dirty="0"/>
              <a:t> (вычитающая) модель. </a:t>
            </a:r>
            <a:endParaRPr lang="ru-RU" sz="2400" dirty="0" smtClean="0"/>
          </a:p>
          <a:p>
            <a:r>
              <a:rPr lang="ru-RU" sz="2400" dirty="0" smtClean="0"/>
              <a:t>Вычитание </a:t>
            </a:r>
            <a:r>
              <a:rPr lang="ru-RU" sz="2400" dirty="0"/>
              <a:t>основных цветов из белого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голубой </a:t>
            </a:r>
            <a:r>
              <a:rPr lang="ru-RU" sz="2400" dirty="0"/>
              <a:t>(</a:t>
            </a:r>
            <a:r>
              <a:rPr lang="ru-RU" sz="2400" b="1" i="1" dirty="0" err="1"/>
              <a:t>C</a:t>
            </a:r>
            <a:r>
              <a:rPr lang="ru-RU" sz="2400" i="1" dirty="0" err="1"/>
              <a:t>yan</a:t>
            </a:r>
            <a:r>
              <a:rPr lang="ru-RU" sz="2400" dirty="0"/>
              <a:t>) = белый </a:t>
            </a:r>
            <a:r>
              <a:rPr lang="ru-RU" sz="2400" b="1" dirty="0"/>
              <a:t>−</a:t>
            </a:r>
            <a:r>
              <a:rPr lang="ru-RU" sz="2400" dirty="0"/>
              <a:t> красный = </a:t>
            </a:r>
            <a:endParaRPr lang="ru-RU" sz="2400" dirty="0" smtClean="0"/>
          </a:p>
          <a:p>
            <a:pPr indent="-457200"/>
            <a:r>
              <a:rPr lang="ru-RU" sz="2400" dirty="0" smtClean="0"/>
              <a:t>                               зелёный </a:t>
            </a:r>
            <a:r>
              <a:rPr lang="ru-RU" sz="2400" dirty="0"/>
              <a:t>+ синий (0, 255, 255);</a:t>
            </a:r>
          </a:p>
          <a:p>
            <a:r>
              <a:rPr lang="ru-RU" sz="2400" dirty="0" smtClean="0"/>
              <a:t>пурпурный </a:t>
            </a:r>
            <a:r>
              <a:rPr lang="ru-RU" sz="2400" dirty="0"/>
              <a:t>(</a:t>
            </a:r>
            <a:r>
              <a:rPr lang="ru-RU" sz="2400" b="1" i="1" dirty="0" err="1"/>
              <a:t>M</a:t>
            </a:r>
            <a:r>
              <a:rPr lang="ru-RU" sz="2400" i="1" dirty="0" err="1"/>
              <a:t>agenta</a:t>
            </a:r>
            <a:r>
              <a:rPr lang="ru-RU" sz="2400" dirty="0"/>
              <a:t>) = белый </a:t>
            </a:r>
            <a:r>
              <a:rPr lang="ru-RU" sz="2400" b="1" dirty="0"/>
              <a:t>−</a:t>
            </a:r>
            <a:r>
              <a:rPr lang="ru-RU" sz="2400" dirty="0"/>
              <a:t> зелёный = </a:t>
            </a:r>
            <a:endParaRPr lang="ru-RU" sz="2400" dirty="0" smtClean="0"/>
          </a:p>
          <a:p>
            <a:r>
              <a:rPr lang="ru-RU" sz="2400" dirty="0" smtClean="0"/>
              <a:t>                               красный </a:t>
            </a:r>
            <a:r>
              <a:rPr lang="ru-RU" sz="2400" dirty="0"/>
              <a:t>+ синий (255, 0, 255);</a:t>
            </a:r>
          </a:p>
          <a:p>
            <a:r>
              <a:rPr lang="ru-RU" sz="2400" dirty="0" smtClean="0"/>
              <a:t>жёлтый </a:t>
            </a:r>
            <a:r>
              <a:rPr lang="ru-RU" sz="2400" dirty="0"/>
              <a:t>(</a:t>
            </a:r>
            <a:r>
              <a:rPr lang="ru-RU" sz="2400" b="1" i="1" dirty="0" err="1"/>
              <a:t>Y</a:t>
            </a:r>
            <a:r>
              <a:rPr lang="ru-RU" sz="2400" i="1" dirty="0" err="1"/>
              <a:t>ellow</a:t>
            </a:r>
            <a:r>
              <a:rPr lang="ru-RU" sz="2400" dirty="0"/>
              <a:t>) = белый </a:t>
            </a:r>
            <a:r>
              <a:rPr lang="ru-RU" sz="2400" b="1" dirty="0"/>
              <a:t>−</a:t>
            </a:r>
            <a:r>
              <a:rPr lang="ru-RU" sz="2400" dirty="0"/>
              <a:t> синий = 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                       красный </a:t>
            </a:r>
            <a:r>
              <a:rPr lang="ru-RU" sz="2400" dirty="0"/>
              <a:t>+ зелёный (255, 255, </a:t>
            </a:r>
            <a:r>
              <a:rPr lang="ru-RU" sz="2400" dirty="0" smtClean="0"/>
              <a:t>0).</a:t>
            </a:r>
          </a:p>
          <a:p>
            <a:r>
              <a:rPr lang="ru-RU" sz="2400" dirty="0" smtClean="0"/>
              <a:t>Черный </a:t>
            </a:r>
            <a:r>
              <a:rPr lang="ru-RU" sz="2400" dirty="0"/>
              <a:t>цвет</a:t>
            </a:r>
            <a:r>
              <a:rPr lang="ru-RU" sz="2400" dirty="0" smtClean="0"/>
              <a:t> </a:t>
            </a:r>
            <a:r>
              <a:rPr lang="ru-RU" sz="2400" dirty="0"/>
              <a:t>можно получить совмещением трех основных </a:t>
            </a:r>
            <a:r>
              <a:rPr lang="ru-RU" sz="2400" dirty="0" smtClean="0"/>
              <a:t>красок</a:t>
            </a:r>
            <a:r>
              <a:rPr lang="ru-RU" sz="2400" dirty="0"/>
              <a:t>, но на практике результат оказывается негодным. Поэтому в </a:t>
            </a:r>
            <a:r>
              <a:rPr lang="ru-RU" sz="2400" dirty="0" smtClean="0"/>
              <a:t>модель CMY </a:t>
            </a:r>
            <a:r>
              <a:rPr lang="ru-RU" sz="2400" dirty="0"/>
              <a:t>добавлен </a:t>
            </a:r>
            <a:r>
              <a:rPr lang="ru-RU" sz="2400" dirty="0" smtClean="0"/>
              <a:t>компонент </a:t>
            </a:r>
            <a:r>
              <a:rPr lang="ru-RU" sz="2400" dirty="0"/>
              <a:t>– черный </a:t>
            </a:r>
            <a:r>
              <a:rPr lang="ru-RU" sz="2400" dirty="0" smtClean="0"/>
              <a:t> (</a:t>
            </a:r>
            <a:r>
              <a:rPr lang="ru-RU" sz="2400" dirty="0" err="1"/>
              <a:t>blac</a:t>
            </a:r>
            <a:r>
              <a:rPr lang="ru-RU" sz="2400" b="1" i="1" dirty="0" err="1"/>
              <a:t>K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00" y="1019482"/>
            <a:ext cx="469946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4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Цветовые модели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274" y="1002504"/>
            <a:ext cx="6448425" cy="54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400" b="1" dirty="0" smtClean="0"/>
              <a:t>HSB</a:t>
            </a:r>
            <a:r>
              <a:rPr lang="ru-RU" sz="2400" dirty="0" smtClean="0"/>
              <a:t> </a:t>
            </a:r>
            <a:r>
              <a:rPr lang="en-US" sz="2400" b="1" dirty="0" smtClean="0"/>
              <a:t>(HSV)</a:t>
            </a:r>
          </a:p>
          <a:p>
            <a:r>
              <a:rPr lang="ru-RU" sz="2400" dirty="0" smtClean="0"/>
              <a:t>оттенок </a:t>
            </a:r>
            <a:r>
              <a:rPr lang="ru-RU" sz="2400" dirty="0"/>
              <a:t>цвета (</a:t>
            </a:r>
            <a:r>
              <a:rPr lang="ru-RU" sz="2400" b="1" dirty="0" err="1"/>
              <a:t>H</a:t>
            </a:r>
            <a:r>
              <a:rPr lang="ru-RU" sz="2400" dirty="0" err="1"/>
              <a:t>ue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 smtClean="0"/>
              <a:t>насыщенность </a:t>
            </a:r>
            <a:r>
              <a:rPr lang="ru-RU" sz="2400" dirty="0"/>
              <a:t>цвета (</a:t>
            </a:r>
            <a:r>
              <a:rPr lang="ru-RU" sz="2400" b="1" dirty="0" err="1"/>
              <a:t>S</a:t>
            </a:r>
            <a:r>
              <a:rPr lang="ru-RU" sz="2400" dirty="0" err="1"/>
              <a:t>aturation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 smtClean="0"/>
              <a:t>яркость </a:t>
            </a:r>
            <a:r>
              <a:rPr lang="ru-RU" sz="2400" dirty="0"/>
              <a:t>цвета (</a:t>
            </a:r>
            <a:r>
              <a:rPr lang="ru-RU" sz="2400" b="1" dirty="0" err="1"/>
              <a:t>B</a:t>
            </a:r>
            <a:r>
              <a:rPr lang="ru-RU" sz="2400" dirty="0" err="1"/>
              <a:t>rightness</a:t>
            </a:r>
            <a:r>
              <a:rPr lang="ru-RU" sz="2400" dirty="0"/>
              <a:t>).</a:t>
            </a:r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7" name="Рисунок 6" descr="https://www.av8n.com/imaging/img48/disk-rays-h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146175"/>
            <a:ext cx="540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91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Цветовые модели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pic>
        <p:nvPicPr>
          <p:cNvPr id="1027" name="Рисунок 14" descr="https://upload.wikimedia.org/wikipedia/commons/thumb/e/e0/HSV_cylinder.png/250px-HSV_cylin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6" y="1881574"/>
            <a:ext cx="28765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Рисунок 15" descr="https://upload.wikimedia.org/wikipedia/commons/thumb/e/ea/HSV_cone.png/250px-HSV_c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52" y="1752599"/>
            <a:ext cx="28765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16" descr="https://upload.wikimedia.org/wikipedia/commons/thumb/1/1b/Triangulo_HSV.png/250px-Triangulo_HS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816" y="1695191"/>
            <a:ext cx="28765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67075" y="142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67075" y="2905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67075" y="521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82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Графические </a:t>
            </a:r>
            <a:r>
              <a:rPr lang="ru-RU" sz="3200" b="1" dirty="0"/>
              <a:t>форматы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823269"/>
            <a:ext cx="11878962" cy="5568777"/>
          </a:xfrm>
        </p:spPr>
        <p:txBody>
          <a:bodyPr>
            <a:noAutofit/>
          </a:bodyPr>
          <a:lstStyle/>
          <a:p>
            <a:pPr algn="l"/>
            <a:r>
              <a:rPr lang="ru-RU" dirty="0"/>
              <a:t>Различают форматы файлов </a:t>
            </a:r>
            <a:r>
              <a:rPr lang="ru-RU" b="1" i="1" dirty="0"/>
              <a:t>растровых</a:t>
            </a:r>
            <a:r>
              <a:rPr lang="ru-RU" dirty="0"/>
              <a:t> и </a:t>
            </a:r>
            <a:r>
              <a:rPr lang="ru-RU" b="1" i="1" dirty="0"/>
              <a:t>векторных</a:t>
            </a:r>
            <a:r>
              <a:rPr lang="ru-RU" dirty="0"/>
              <a:t> изображений.</a:t>
            </a:r>
          </a:p>
          <a:p>
            <a:pPr algn="l"/>
            <a:r>
              <a:rPr lang="ru-RU" b="1" dirty="0"/>
              <a:t>Растровые</a:t>
            </a:r>
            <a:r>
              <a:rPr lang="ru-RU" dirty="0"/>
              <a:t> изображения сохраняются в файле в виде прямоугольной таблицы, в каждой клетке которой записан двоичный код цвета соответствующего пикселя. Такой файл хранит данные и о других свойствах графического изображения, а также алгоритме его сжатия.</a:t>
            </a:r>
          </a:p>
          <a:p>
            <a:pPr algn="l"/>
            <a:r>
              <a:rPr lang="ru-RU" b="1" dirty="0"/>
              <a:t>Векторные</a:t>
            </a:r>
            <a:r>
              <a:rPr lang="ru-RU" dirty="0"/>
              <a:t> изображения сохраняются в файле как перечень объектов и значений их свойств </a:t>
            </a:r>
            <a:r>
              <a:rPr lang="ru-RU" b="1" dirty="0"/>
              <a:t>− </a:t>
            </a:r>
            <a:r>
              <a:rPr lang="ru-RU" dirty="0"/>
              <a:t>координат, размеров, цветов и т.п</a:t>
            </a:r>
            <a:r>
              <a:rPr lang="ru-RU" dirty="0" smtClean="0"/>
              <a:t>.</a:t>
            </a:r>
          </a:p>
          <a:p>
            <a:pPr algn="l"/>
            <a:r>
              <a:rPr lang="ru-RU" dirty="0" smtClean="0"/>
              <a:t>Нет </a:t>
            </a:r>
            <a:r>
              <a:rPr lang="ru-RU" dirty="0"/>
              <a:t>идеального формата, который бы удовлетворял всем возможным требованиям. Выбор того или другого формата </a:t>
            </a:r>
            <a:r>
              <a:rPr lang="ru-RU" dirty="0" smtClean="0"/>
              <a:t>зависит </a:t>
            </a:r>
            <a:r>
              <a:rPr lang="ru-RU" dirty="0"/>
              <a:t>от целей и задач работы с изображением. </a:t>
            </a:r>
            <a:endParaRPr lang="ru-RU" dirty="0" smtClean="0"/>
          </a:p>
          <a:p>
            <a:pPr algn="l"/>
            <a:r>
              <a:rPr lang="ru-RU" dirty="0" smtClean="0"/>
              <a:t>Если </a:t>
            </a:r>
            <a:r>
              <a:rPr lang="ru-RU" dirty="0"/>
              <a:t>нужна фотографическая точность воссоздания цветов, то преимущество отдают одному из растровых форматов. </a:t>
            </a:r>
            <a:endParaRPr lang="ru-RU" dirty="0" smtClean="0"/>
          </a:p>
          <a:p>
            <a:pPr algn="l"/>
            <a:r>
              <a:rPr lang="ru-RU" dirty="0" smtClean="0"/>
              <a:t>Логотипы</a:t>
            </a:r>
            <a:r>
              <a:rPr lang="ru-RU" dirty="0"/>
              <a:t>, схемы, элементы оформления целесообразно хранить в векторных форматах. Формат файла также влияет на объем памяти, который занимает этот файл. Графические редакторы позволяют пользователю самостоятельно выбирать формат сохранения изображения. </a:t>
            </a:r>
          </a:p>
          <a:p>
            <a:pPr algn="l"/>
            <a:endParaRPr lang="ru-RU" dirty="0"/>
          </a:p>
          <a:p>
            <a:pPr algn="l"/>
            <a:endParaRPr lang="ru-RU" sz="2600" dirty="0"/>
          </a:p>
          <a:p>
            <a:pPr lvl="0" algn="l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03388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Графические </a:t>
            </a:r>
            <a:r>
              <a:rPr lang="ru-RU" sz="3200" b="1" dirty="0" smtClean="0"/>
              <a:t>растровые форматы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823269"/>
            <a:ext cx="11878962" cy="5568777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BMP</a:t>
            </a:r>
            <a:r>
              <a:rPr lang="en-US" dirty="0"/>
              <a:t> (Windows Device Independent </a:t>
            </a:r>
            <a:r>
              <a:rPr lang="en-US" b="1" dirty="0"/>
              <a:t>B</a:t>
            </a:r>
            <a:r>
              <a:rPr lang="en-US" dirty="0"/>
              <a:t>it</a:t>
            </a:r>
            <a:r>
              <a:rPr lang="en-US" b="1" dirty="0"/>
              <a:t>m</a:t>
            </a:r>
            <a:r>
              <a:rPr lang="en-US" dirty="0"/>
              <a:t>a</a:t>
            </a:r>
            <a:r>
              <a:rPr lang="en-US" b="1" dirty="0"/>
              <a:t>p</a:t>
            </a:r>
            <a:r>
              <a:rPr lang="en-US" dirty="0"/>
              <a:t>). </a:t>
            </a:r>
            <a:r>
              <a:rPr lang="ru-RU" dirty="0"/>
              <a:t>«Родной» формат </a:t>
            </a:r>
            <a:r>
              <a:rPr lang="ru-RU" dirty="0" err="1"/>
              <a:t>Windows</a:t>
            </a:r>
            <a:r>
              <a:rPr lang="ru-RU" dirty="0"/>
              <a:t>, поддерживается всеми графическими редакторами, работающими под управлением этой операционной системы. Применяется для хранения растровых изображений, предназначенных для использования в </a:t>
            </a:r>
            <a:r>
              <a:rPr lang="ru-RU" dirty="0" err="1"/>
              <a:t>Windows</a:t>
            </a:r>
            <a:r>
              <a:rPr lang="ru-RU" dirty="0"/>
              <a:t>, и на этом область его применения заканчивается. </a:t>
            </a:r>
            <a:endParaRPr lang="en-US" dirty="0" smtClean="0"/>
          </a:p>
          <a:p>
            <a:pPr algn="l"/>
            <a:r>
              <a:rPr lang="en-US" b="1" dirty="0"/>
              <a:t>TIFF, TIF</a:t>
            </a:r>
            <a:r>
              <a:rPr lang="en-US" dirty="0"/>
              <a:t> (</a:t>
            </a:r>
            <a:r>
              <a:rPr lang="en-US" b="1" dirty="0"/>
              <a:t>T</a:t>
            </a:r>
            <a:r>
              <a:rPr lang="en-US" dirty="0"/>
              <a:t>arget </a:t>
            </a:r>
            <a:r>
              <a:rPr lang="en-US" b="1" dirty="0"/>
              <a:t>I</a:t>
            </a:r>
            <a:r>
              <a:rPr lang="en-US" dirty="0"/>
              <a:t>mage </a:t>
            </a:r>
            <a:r>
              <a:rPr lang="en-US" b="1" dirty="0"/>
              <a:t>F</a:t>
            </a:r>
            <a:r>
              <a:rPr lang="en-US" dirty="0"/>
              <a:t>ile </a:t>
            </a:r>
            <a:r>
              <a:rPr lang="en-US" b="1" dirty="0"/>
              <a:t>F</a:t>
            </a:r>
            <a:r>
              <a:rPr lang="en-US" dirty="0"/>
              <a:t>ormat)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 err="1"/>
              <a:t>аппаратно</a:t>
            </a:r>
            <a:r>
              <a:rPr lang="en-US" dirty="0"/>
              <a:t>-</a:t>
            </a:r>
            <a:r>
              <a:rPr lang="ru-RU" dirty="0"/>
              <a:t>независимый, один из самых распространенных и надежных на сегодняшний день, его поддерживают практически все программы на PC и </a:t>
            </a:r>
            <a:r>
              <a:rPr lang="ru-RU" dirty="0" err="1"/>
              <a:t>Mac</a:t>
            </a:r>
            <a:r>
              <a:rPr lang="ru-RU" dirty="0"/>
              <a:t>. В формате TIFF есть возможность сохранения с применением нескольких видов сжатия (JPEG, ZIP), но, как правило, используется только LZW-компрессия.</a:t>
            </a:r>
          </a:p>
          <a:p>
            <a:pPr algn="l"/>
            <a:r>
              <a:rPr lang="ru-RU" b="1" dirty="0" smtClean="0"/>
              <a:t>PDF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ru-RU" b="1" dirty="0" err="1" smtClean="0"/>
              <a:t>P</a:t>
            </a:r>
            <a:r>
              <a:rPr lang="ru-RU" dirty="0" err="1" smtClean="0"/>
              <a:t>ortable</a:t>
            </a:r>
            <a:r>
              <a:rPr lang="ru-RU" dirty="0" smtClean="0"/>
              <a:t> </a:t>
            </a:r>
            <a:r>
              <a:rPr lang="ru-RU" b="1" dirty="0" err="1"/>
              <a:t>D</a:t>
            </a:r>
            <a:r>
              <a:rPr lang="ru-RU" dirty="0" err="1"/>
              <a:t>ocument</a:t>
            </a:r>
            <a:r>
              <a:rPr lang="ru-RU" dirty="0"/>
              <a:t> </a:t>
            </a:r>
            <a:r>
              <a:rPr lang="ru-RU" b="1" dirty="0" err="1"/>
              <a:t>F</a:t>
            </a:r>
            <a:r>
              <a:rPr lang="ru-RU" dirty="0" err="1"/>
              <a:t>ormat</a:t>
            </a:r>
            <a:r>
              <a:rPr lang="ru-RU" dirty="0"/>
              <a:t>) разработан для работы с пакетом программ </a:t>
            </a:r>
            <a:r>
              <a:rPr lang="ru-RU" dirty="0" err="1"/>
              <a:t>Acrobat</a:t>
            </a:r>
            <a:r>
              <a:rPr lang="ru-RU" dirty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этом формате могут быть сохранены изображения и векторного, и растрового формата, текст с большим количеством шрифтов и гипертекстовые ссылки. Размеры файлов в формате </a:t>
            </a:r>
            <a:r>
              <a:rPr lang="en-US" dirty="0"/>
              <a:t>PDF</a:t>
            </a:r>
            <a:r>
              <a:rPr lang="ru-RU" dirty="0"/>
              <a:t> достаточно малы. Минус данного формата в том, что он позволяет только просматривать файлы, редактирование изображений в этом формате невозможно.</a:t>
            </a:r>
          </a:p>
          <a:p>
            <a:pPr algn="l"/>
            <a:r>
              <a:rPr lang="ru-RU" b="1" dirty="0" smtClean="0"/>
              <a:t>EPS</a:t>
            </a:r>
            <a:r>
              <a:rPr lang="ru-RU" dirty="0" smtClean="0"/>
              <a:t> (</a:t>
            </a:r>
            <a:r>
              <a:rPr lang="ru-RU" b="1" dirty="0" err="1" smtClean="0"/>
              <a:t>E</a:t>
            </a:r>
            <a:r>
              <a:rPr lang="ru-RU" dirty="0" err="1" smtClean="0"/>
              <a:t>ncapsulated</a:t>
            </a:r>
            <a:r>
              <a:rPr lang="ru-RU" dirty="0" smtClean="0"/>
              <a:t> </a:t>
            </a:r>
            <a:r>
              <a:rPr lang="ru-RU" b="1" dirty="0" err="1"/>
              <a:t>P</a:t>
            </a:r>
            <a:r>
              <a:rPr lang="ru-RU" dirty="0" err="1"/>
              <a:t>ost</a:t>
            </a:r>
            <a:r>
              <a:rPr lang="ru-RU" b="1" dirty="0" err="1"/>
              <a:t>S</a:t>
            </a:r>
            <a:r>
              <a:rPr lang="ru-RU" dirty="0" err="1"/>
              <a:t>cript</a:t>
            </a:r>
            <a:r>
              <a:rPr lang="ru-RU" dirty="0"/>
              <a:t>) </a:t>
            </a:r>
            <a:r>
              <a:rPr lang="ru-RU" dirty="0" smtClean="0"/>
              <a:t>рекомендуется </a:t>
            </a:r>
            <a:r>
              <a:rPr lang="ru-RU" dirty="0"/>
              <a:t>для печати и создания иллюстраций в настольных издательских системах. Этот формат позволяет сохранить векторный контур, который будет ограничивать растровое изображение</a:t>
            </a:r>
            <a:r>
              <a:rPr lang="ru-RU" dirty="0" smtClean="0"/>
              <a:t>.</a:t>
            </a:r>
          </a:p>
          <a:p>
            <a:pPr lvl="0" algn="l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3849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/>
              <a:t>Графические растровые форматы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823269"/>
            <a:ext cx="11878962" cy="5568777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GIF</a:t>
            </a:r>
            <a:r>
              <a:rPr lang="en-US" dirty="0"/>
              <a:t> (CompuServe </a:t>
            </a:r>
            <a:r>
              <a:rPr lang="en-US" b="1" dirty="0"/>
              <a:t>G</a:t>
            </a:r>
            <a:r>
              <a:rPr lang="en-US" dirty="0"/>
              <a:t>raphics </a:t>
            </a:r>
            <a:r>
              <a:rPr lang="en-US" b="1" dirty="0"/>
              <a:t>I</a:t>
            </a:r>
            <a:r>
              <a:rPr lang="en-US" dirty="0"/>
              <a:t>nterchange </a:t>
            </a:r>
            <a:r>
              <a:rPr lang="en-US" b="1" dirty="0"/>
              <a:t>F</a:t>
            </a:r>
            <a:r>
              <a:rPr lang="en-US" dirty="0"/>
              <a:t>ormat)</a:t>
            </a:r>
            <a:r>
              <a:rPr lang="ru-RU" dirty="0"/>
              <a:t> - </a:t>
            </a:r>
            <a:r>
              <a:rPr lang="en-US" dirty="0"/>
              <a:t> </a:t>
            </a:r>
            <a:r>
              <a:rPr lang="ru-RU" dirty="0"/>
              <a:t>не зависит от аппаратного обеспечения.</a:t>
            </a:r>
            <a:br>
              <a:rPr lang="ru-RU" dirty="0"/>
            </a:br>
            <a:r>
              <a:rPr lang="ru-RU" dirty="0"/>
              <a:t>Был разработан в 1987 г. (G</a:t>
            </a:r>
            <a:r>
              <a:rPr lang="en-US" dirty="0"/>
              <a:t>I</a:t>
            </a:r>
            <a:r>
              <a:rPr lang="ru-RU" dirty="0"/>
              <a:t>F87a) фирмой </a:t>
            </a:r>
            <a:r>
              <a:rPr lang="ru-RU" dirty="0" err="1"/>
              <a:t>CompuServe</a:t>
            </a:r>
            <a:r>
              <a:rPr lang="ru-RU" dirty="0"/>
              <a:t> для передачи растровых изображений по сетям. В 1989 г. формат был модифицирован (GIF89a), добавлены поддержка прозрачности и анимации. GIF использует LZW-компрессию, что позволяет неплохо сжимать файлы, в которых много однородных заливок (логотипы, надписи, схемы).</a:t>
            </a:r>
          </a:p>
          <a:p>
            <a:pPr algn="l"/>
            <a:r>
              <a:rPr lang="en-US" b="1" dirty="0" smtClean="0"/>
              <a:t>JPEG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/>
              <a:t>J</a:t>
            </a:r>
            <a:r>
              <a:rPr lang="en-US" dirty="0"/>
              <a:t>oint </a:t>
            </a:r>
            <a:r>
              <a:rPr lang="en-US" b="1" dirty="0"/>
              <a:t>P</a:t>
            </a:r>
            <a:r>
              <a:rPr lang="en-US" dirty="0"/>
              <a:t>hotographic </a:t>
            </a:r>
            <a:r>
              <a:rPr lang="en-US" b="1" dirty="0"/>
              <a:t>E</a:t>
            </a:r>
            <a:r>
              <a:rPr lang="en-US" dirty="0"/>
              <a:t>xperts </a:t>
            </a:r>
            <a:r>
              <a:rPr lang="en-US" b="1" dirty="0"/>
              <a:t>G</a:t>
            </a:r>
            <a:r>
              <a:rPr lang="en-US" dirty="0"/>
              <a:t>roup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b="1" dirty="0"/>
              <a:t>− </a:t>
            </a:r>
            <a:r>
              <a:rPr lang="ru-RU" dirty="0"/>
              <a:t>не формат, а алгоритм сжатия, основанный на разнице между пикселями. Чем выше уровень компрессии, тем больше данных отбрасывается, тем ниже качество. Используя JPEG можно получить файл в 1</a:t>
            </a:r>
            <a:r>
              <a:rPr lang="ru-RU" b="1" dirty="0"/>
              <a:t>−</a:t>
            </a:r>
            <a:r>
              <a:rPr lang="ru-RU" dirty="0"/>
              <a:t>500 раз меньше, чем BMP. С помощью JPEG растровые картинки фотографического качества сжимаются лучше, чем логотипы или схемы</a:t>
            </a:r>
            <a:r>
              <a:rPr lang="ru-RU" dirty="0" smtClean="0"/>
              <a:t>.</a:t>
            </a:r>
            <a:endParaRPr lang="en-US" dirty="0" smtClean="0"/>
          </a:p>
          <a:p>
            <a:pPr algn="l"/>
            <a:r>
              <a:rPr lang="en-US" b="1" dirty="0"/>
              <a:t>JP</a:t>
            </a:r>
            <a:r>
              <a:rPr lang="ru-RU" b="1" dirty="0"/>
              <a:t>2 </a:t>
            </a:r>
            <a:r>
              <a:rPr lang="ru-RU" dirty="0"/>
              <a:t>(</a:t>
            </a:r>
            <a:r>
              <a:rPr lang="ru-RU" dirty="0" err="1"/>
              <a:t>Joint</a:t>
            </a:r>
            <a:r>
              <a:rPr lang="ru-RU" dirty="0"/>
              <a:t> </a:t>
            </a:r>
            <a:r>
              <a:rPr lang="ru-RU" dirty="0" err="1"/>
              <a:t>Photographic</a:t>
            </a:r>
            <a:r>
              <a:rPr lang="ru-RU" dirty="0"/>
              <a:t> </a:t>
            </a:r>
            <a:r>
              <a:rPr lang="ru-RU" dirty="0" err="1"/>
              <a:t>Expert</a:t>
            </a:r>
            <a:r>
              <a:rPr lang="ru-RU" dirty="0"/>
              <a:t> </a:t>
            </a:r>
            <a:r>
              <a:rPr lang="ru-RU" dirty="0" err="1"/>
              <a:t>Group</a:t>
            </a:r>
            <a:r>
              <a:rPr lang="ru-RU" dirty="0"/>
              <a:t> 2000) – позволяет при сжатии получить более четкие изображения, при этом вес файла становится меньше. Обрабатывается теми же программами, что и его прототип. Мало распространен, так как поддерживают его не все браузеры. </a:t>
            </a:r>
          </a:p>
          <a:p>
            <a:pPr lvl="0" algn="l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809057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1438</Words>
  <Application>Microsoft Office PowerPoint</Application>
  <PresentationFormat>Широкоэкранный</PresentationFormat>
  <Paragraphs>73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Основные понятия</vt:lpstr>
      <vt:lpstr>Основные понятия</vt:lpstr>
      <vt:lpstr>Цветовые модели</vt:lpstr>
      <vt:lpstr>Цветовые модели</vt:lpstr>
      <vt:lpstr>Цветовые модели</vt:lpstr>
      <vt:lpstr>Цветовые модели</vt:lpstr>
      <vt:lpstr>Графические форматы</vt:lpstr>
      <vt:lpstr>Графические растровые форматы</vt:lpstr>
      <vt:lpstr>Графические растровые форматы</vt:lpstr>
      <vt:lpstr>Графические растровые форматы</vt:lpstr>
      <vt:lpstr>Графические векторные форматы</vt:lpstr>
      <vt:lpstr>Графические векторные форматы</vt:lpstr>
    </vt:vector>
  </TitlesOfParts>
  <Company>ФГБОУ ВО "КубГУ"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Направления компьютерной графики</dc:title>
  <dc:creator>Олег Васильевич Гаркуша</dc:creator>
  <cp:lastModifiedBy>Олег Васильевич Гаркуша</cp:lastModifiedBy>
  <cp:revision>28</cp:revision>
  <dcterms:created xsi:type="dcterms:W3CDTF">2021-10-08T05:43:25Z</dcterms:created>
  <dcterms:modified xsi:type="dcterms:W3CDTF">2021-10-14T09:12:24Z</dcterms:modified>
</cp:coreProperties>
</file>