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68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17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06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17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50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4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4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12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81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4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713ED-298C-4495-909A-DB17A7D1E32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1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+mn-lt"/>
                <a:ea typeface="+mn-ea"/>
                <a:cs typeface="+mn-cs"/>
              </a:rPr>
              <a:t>Алгоритм Брезенхема генерации окружностей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2465" y="848496"/>
            <a:ext cx="11417643" cy="1112110"/>
          </a:xfrm>
        </p:spPr>
        <p:txBody>
          <a:bodyPr>
            <a:normAutofit lnSpcReduction="10000"/>
          </a:bodyPr>
          <a:lstStyle/>
          <a:p>
            <a:pPr lvl="0" algn="l"/>
            <a:r>
              <a:rPr lang="ru-RU" dirty="0"/>
              <a:t>Заметим, что необходимо сгенерировать только </a:t>
            </a:r>
            <a:r>
              <a:rPr lang="en-US" dirty="0"/>
              <a:t>1/8</a:t>
            </a:r>
            <a:r>
              <a:rPr lang="ru-RU" dirty="0"/>
              <a:t> часть окружности </a:t>
            </a:r>
            <a:r>
              <a:rPr lang="en-US" dirty="0"/>
              <a:t>(</a:t>
            </a:r>
            <a:r>
              <a:rPr lang="ru-RU" dirty="0"/>
              <a:t>первый октант</a:t>
            </a:r>
            <a:r>
              <a:rPr lang="en-US" dirty="0"/>
              <a:t>)</a:t>
            </a:r>
            <a:r>
              <a:rPr lang="ru-RU" dirty="0"/>
              <a:t>. </a:t>
            </a:r>
            <a:endParaRPr lang="en-US" dirty="0"/>
          </a:p>
          <a:p>
            <a:pPr lvl="0" algn="l"/>
            <a:r>
              <a:rPr lang="ru-RU" dirty="0"/>
              <a:t>Остальные ее части могут быть получены последовательными отражениями. 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70" y="2211774"/>
            <a:ext cx="7866920" cy="409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3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+mn-lt"/>
                <a:ea typeface="+mn-ea"/>
                <a:cs typeface="+mn-cs"/>
              </a:rPr>
              <a:t>Алгоритм Брезенхема генерации окружностей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2465" y="848497"/>
            <a:ext cx="11428482" cy="494267"/>
          </a:xfrm>
        </p:spPr>
        <p:txBody>
          <a:bodyPr>
            <a:noAutofit/>
          </a:bodyPr>
          <a:lstStyle/>
          <a:p>
            <a:pPr algn="l"/>
            <a:r>
              <a:rPr lang="ru-RU" dirty="0"/>
              <a:t>Проверка компонент δ' показывает, что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76425" y="18652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E81CF95-78D2-421C-9A32-49757D9E2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0" y="2880000"/>
            <a:ext cx="4856431" cy="3471922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A5F0008E-15A2-4103-A479-43DAF2AA89B4}"/>
              </a:ext>
            </a:extLst>
          </p:cNvPr>
          <p:cNvSpPr txBox="1">
            <a:spLocks/>
          </p:cNvSpPr>
          <p:nvPr/>
        </p:nvSpPr>
        <p:spPr>
          <a:xfrm>
            <a:off x="362465" y="1976451"/>
            <a:ext cx="7927293" cy="161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Так как для случая 3 диагональный пиксель </a:t>
            </a:r>
            <a:r>
              <a:rPr lang="ru-RU" i="1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 </a:t>
            </a:r>
            <a:r>
              <a:rPr lang="ru-RU" i="1" dirty="0"/>
              <a:t>+ </a:t>
            </a:r>
            <a:r>
              <a:rPr lang="ru-RU" dirty="0"/>
              <a:t>1</a:t>
            </a:r>
            <a:r>
              <a:rPr lang="ru-RU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ru-RU" b="1" dirty="0"/>
              <a:t>−</a:t>
            </a:r>
            <a:r>
              <a:rPr lang="ru-RU" i="1" dirty="0"/>
              <a:t> </a:t>
            </a:r>
            <a:r>
              <a:rPr lang="ru-RU" dirty="0"/>
              <a:t>1</a:t>
            </a:r>
            <a:r>
              <a:rPr lang="ru-RU" i="1" dirty="0"/>
              <a:t>)</a:t>
            </a:r>
            <a:r>
              <a:rPr lang="ru-RU" dirty="0"/>
              <a:t> находится вне окружности, </a:t>
            </a:r>
          </a:p>
          <a:p>
            <a:pPr algn="l"/>
            <a:r>
              <a:rPr lang="ru-RU" dirty="0"/>
              <a:t>тогда как вертикальный пиксель </a:t>
            </a:r>
            <a:r>
              <a:rPr lang="ru-RU" i="1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ru-RU" i="1" dirty="0"/>
              <a:t>,</a:t>
            </a:r>
            <a:r>
              <a:rPr lang="en-US" i="1" dirty="0"/>
              <a:t> 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baseline="-25000" dirty="0"/>
              <a:t> </a:t>
            </a:r>
            <a:r>
              <a:rPr lang="ru-RU" b="1" dirty="0"/>
              <a:t>−</a:t>
            </a:r>
            <a:r>
              <a:rPr lang="en-US" b="1" dirty="0"/>
              <a:t> </a:t>
            </a:r>
            <a:r>
              <a:rPr lang="ru-RU" dirty="0"/>
              <a:t>1</a:t>
            </a:r>
            <a:r>
              <a:rPr lang="ru-RU" i="1" dirty="0"/>
              <a:t>)</a:t>
            </a:r>
            <a:r>
              <a:rPr lang="ru-RU" dirty="0"/>
              <a:t> лежит внутри ее. Это позволяет записать δ' в виде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A7099E33-2468-41F3-B24A-084F2202038D}"/>
                  </a:ext>
                </a:extLst>
              </p:cNvPr>
              <p:cNvSpPr/>
              <p:nvPr/>
            </p:nvSpPr>
            <p:spPr>
              <a:xfrm>
                <a:off x="1782000" y="1250434"/>
                <a:ext cx="4991778" cy="76576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RU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200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2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200" i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&lt;0</a:t>
                </a:r>
                <a:endParaRPr lang="ru-RU" sz="2200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A7099E33-2468-41F3-B24A-084F22020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000" y="1250434"/>
                <a:ext cx="4991778" cy="765766"/>
              </a:xfrm>
              <a:prstGeom prst="rect">
                <a:avLst/>
              </a:prstGeom>
              <a:blipFill>
                <a:blip r:embed="rId3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8DE7D238-8F86-409B-8E22-19C41D06B684}"/>
                  </a:ext>
                </a:extLst>
              </p:cNvPr>
              <p:cNvSpPr/>
              <p:nvPr/>
            </p:nvSpPr>
            <p:spPr>
              <a:xfrm>
                <a:off x="494820" y="3515453"/>
                <a:ext cx="7626495" cy="456540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20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8DE7D238-8F86-409B-8E22-19C41D06B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20" y="3515453"/>
                <a:ext cx="7626495" cy="456540"/>
              </a:xfrm>
              <a:prstGeom prst="rect">
                <a:avLst/>
              </a:prstGeom>
              <a:blipFill>
                <a:blip r:embed="rId4"/>
                <a:stretch>
                  <a:fillRect l="-80" b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54501E58-8D8A-47CB-81A7-04F7D835B5BF}"/>
              </a:ext>
            </a:extLst>
          </p:cNvPr>
          <p:cNvSpPr txBox="1">
            <a:spLocks/>
          </p:cNvSpPr>
          <p:nvPr/>
        </p:nvSpPr>
        <p:spPr>
          <a:xfrm>
            <a:off x="494820" y="3946477"/>
            <a:ext cx="6616176" cy="854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Дополнение до полного квадрата члена </a:t>
            </a:r>
            <a:r>
              <a:rPr lang="ru-RU" i="1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ru-RU" i="1" dirty="0"/>
              <a:t>)</a:t>
            </a:r>
            <a:r>
              <a:rPr lang="ru-RU" i="1" baseline="30000" dirty="0"/>
              <a:t>2</a:t>
            </a:r>
            <a:r>
              <a:rPr lang="ru-RU" dirty="0"/>
              <a:t> </a:t>
            </a:r>
            <a:r>
              <a:rPr lang="en-US" dirty="0"/>
              <a:t>c</a:t>
            </a:r>
            <a:r>
              <a:rPr lang="ru-RU" dirty="0"/>
              <a:t> помощью добавления и вычитания </a:t>
            </a:r>
            <a:r>
              <a:rPr lang="ru-RU" i="1" dirty="0"/>
              <a:t>2х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ru-RU" i="1" dirty="0"/>
              <a:t>+ </a:t>
            </a:r>
            <a:r>
              <a:rPr lang="ru-RU" dirty="0"/>
              <a:t>1 дает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B2DAFD3F-99A4-4F15-BA8D-538149939FB0}"/>
                  </a:ext>
                </a:extLst>
              </p:cNvPr>
              <p:cNvSpPr/>
              <p:nvPr/>
            </p:nvSpPr>
            <p:spPr>
              <a:xfrm>
                <a:off x="374238" y="4740753"/>
                <a:ext cx="573823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2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ru-RU" sz="2200" i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sz="2200" i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200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B2DAFD3F-99A4-4F15-BA8D-538149939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38" y="4740753"/>
                <a:ext cx="5738238" cy="43088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одзаголовок 2">
                <a:extLst>
                  <a:ext uri="{FF2B5EF4-FFF2-40B4-BE49-F238E27FC236}">
                    <a16:creationId xmlns:a16="http://schemas.microsoft.com/office/drawing/2014/main" id="{A10AAAF9-897B-4894-A9E7-9F0282D16C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820" y="5171641"/>
                <a:ext cx="6616176" cy="1180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ru-RU" dirty="0"/>
                  <a:t>Используя определение </a:t>
                </a:r>
                <a:r>
                  <a:rPr lang="ru-RU" i="1" dirty="0"/>
                  <a:t>∆</a:t>
                </a:r>
                <a:r>
                  <a:rPr lang="en-US" i="1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ru-RU" baseline="-25000" dirty="0"/>
                  <a:t> </a:t>
                </a:r>
                <a:r>
                  <a:rPr lang="ru-RU" dirty="0"/>
                  <a:t>получим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2(∆</a:t>
                </a:r>
                <a:r>
                  <a:rPr lang="en-US" i="1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ru-RU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ru-RU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−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13" name="Подзаголовок 2">
                <a:extLst>
                  <a:ext uri="{FF2B5EF4-FFF2-40B4-BE49-F238E27FC236}">
                    <a16:creationId xmlns:a16="http://schemas.microsoft.com/office/drawing/2014/main" id="{A10AAAF9-897B-4894-A9E7-9F0282D16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20" y="5171641"/>
                <a:ext cx="6616176" cy="1180282"/>
              </a:xfrm>
              <a:prstGeom prst="rect">
                <a:avLst/>
              </a:prstGeom>
              <a:blipFill>
                <a:blip r:embed="rId6"/>
                <a:stretch>
                  <a:fillRect l="-1381" t="-72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83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+mn-lt"/>
                <a:ea typeface="+mn-ea"/>
                <a:cs typeface="+mn-cs"/>
              </a:rPr>
              <a:t>Алгоритм Брезенхема генерации окружностей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2465" y="848497"/>
            <a:ext cx="11428482" cy="1262738"/>
          </a:xfrm>
        </p:spPr>
        <p:txBody>
          <a:bodyPr>
            <a:noAutofit/>
          </a:bodyPr>
          <a:lstStyle/>
          <a:p>
            <a:pPr algn="l"/>
            <a:r>
              <a:rPr lang="ru-RU" dirty="0"/>
              <a:t>В </a:t>
            </a:r>
            <a:r>
              <a:rPr lang="ru-RU" b="1" dirty="0"/>
              <a:t>случае 4</a:t>
            </a:r>
            <a:r>
              <a:rPr lang="ru-RU" dirty="0"/>
              <a:t>, следует выбрать вертикальный пиксель </a:t>
            </a:r>
            <a:r>
              <a:rPr lang="ru-RU" i="1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ru-RU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ru-RU" b="1" dirty="0"/>
              <a:t>−</a:t>
            </a:r>
            <a:r>
              <a:rPr lang="ru-RU" i="1" dirty="0"/>
              <a:t> </a:t>
            </a:r>
            <a:r>
              <a:rPr lang="ru-RU" dirty="0"/>
              <a:t>1</a:t>
            </a:r>
            <a:r>
              <a:rPr lang="ru-RU" i="1" dirty="0"/>
              <a:t>)</a:t>
            </a:r>
            <a:r>
              <a:rPr lang="ru-RU" dirty="0"/>
              <a:t>, так как </a:t>
            </a:r>
            <a:r>
              <a:rPr lang="ru-RU" i="1" dirty="0"/>
              <a:t>у</a:t>
            </a:r>
            <a:r>
              <a:rPr lang="ru-RU" dirty="0"/>
              <a:t> является монотонно убывающей функцией при возрастании </a:t>
            </a:r>
            <a:r>
              <a:rPr lang="en-US" i="1" dirty="0"/>
              <a:t>x</a:t>
            </a:r>
            <a:r>
              <a:rPr lang="ru-RU" dirty="0"/>
              <a:t>.</a:t>
            </a:r>
          </a:p>
          <a:p>
            <a:pPr algn="l"/>
            <a:r>
              <a:rPr lang="ru-RU" dirty="0"/>
              <a:t>Проверка компонент δ' для случая 4 показывает, что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76425" y="18652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E81CF95-78D2-421C-9A32-49757D9E2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0" y="2880000"/>
            <a:ext cx="4856431" cy="3471922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A5F0008E-15A2-4103-A479-43DAF2AA89B4}"/>
              </a:ext>
            </a:extLst>
          </p:cNvPr>
          <p:cNvSpPr txBox="1">
            <a:spLocks/>
          </p:cNvSpPr>
          <p:nvPr/>
        </p:nvSpPr>
        <p:spPr>
          <a:xfrm>
            <a:off x="362465" y="3064309"/>
            <a:ext cx="7927293" cy="161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Так как оба пикселя находятся вне окружности. Следовательно, δ' &gt; 0 и при использовании критерия для случая 3, происходит верный выбор </a:t>
            </a:r>
            <a:r>
              <a:rPr lang="ru-RU" i="1" dirty="0"/>
              <a:t>m</a:t>
            </a:r>
            <a:r>
              <a:rPr lang="en-US" i="1" baseline="-25000" dirty="0"/>
              <a:t>V</a:t>
            </a:r>
            <a:r>
              <a:rPr lang="ru-R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A7099E33-2468-41F3-B24A-084F2202038D}"/>
                  </a:ext>
                </a:extLst>
              </p:cNvPr>
              <p:cNvSpPr/>
              <p:nvPr/>
            </p:nvSpPr>
            <p:spPr>
              <a:xfrm>
                <a:off x="1307019" y="2118403"/>
                <a:ext cx="4991778" cy="76576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2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200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2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200" i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200" dirty="0">
                  <a:latin typeface="Cambria Math" panose="02040503050406030204" pitchFamily="18" charset="0"/>
                </a:endParaRPr>
              </a:p>
              <a:p>
                <a:endParaRPr lang="ru-RU" sz="2200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A7099E33-2468-41F3-B24A-084F22020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19" y="2118403"/>
                <a:ext cx="4991778" cy="765766"/>
              </a:xfrm>
              <a:prstGeom prst="rect">
                <a:avLst/>
              </a:prstGeom>
              <a:blipFill>
                <a:blip r:embed="rId3"/>
                <a:stretch>
                  <a:fillRect b="-5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99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+mn-lt"/>
                <a:ea typeface="+mn-ea"/>
                <a:cs typeface="+mn-cs"/>
              </a:rPr>
              <a:t>Алгоритм Брезенхема генерации окружностей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2465" y="848497"/>
            <a:ext cx="11428482" cy="932392"/>
          </a:xfrm>
        </p:spPr>
        <p:txBody>
          <a:bodyPr>
            <a:noAutofit/>
          </a:bodyPr>
          <a:lstStyle/>
          <a:p>
            <a:pPr algn="l"/>
            <a:r>
              <a:rPr lang="ru-RU" b="1" dirty="0"/>
              <a:t>Случай 5: </a:t>
            </a:r>
            <a:r>
              <a:rPr lang="ru-RU" dirty="0"/>
              <a:t>диагональный пиксель </a:t>
            </a:r>
            <a:r>
              <a:rPr lang="ru-RU" i="1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 </a:t>
            </a:r>
            <a:r>
              <a:rPr lang="ru-RU" i="1" dirty="0"/>
              <a:t>+ </a:t>
            </a:r>
            <a:r>
              <a:rPr lang="ru-RU" dirty="0"/>
              <a:t>1</a:t>
            </a:r>
            <a:r>
              <a:rPr lang="ru-RU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ru-RU" b="1" dirty="0"/>
              <a:t>−</a:t>
            </a:r>
            <a:r>
              <a:rPr lang="ru-RU" i="1" dirty="0"/>
              <a:t> </a:t>
            </a:r>
            <a:r>
              <a:rPr lang="ru-RU" dirty="0"/>
              <a:t>1</a:t>
            </a:r>
            <a:r>
              <a:rPr lang="ru-RU" i="1" dirty="0"/>
              <a:t>)</a:t>
            </a:r>
            <a:r>
              <a:rPr lang="ru-RU" dirty="0"/>
              <a:t> лежит на окружности, </a:t>
            </a:r>
          </a:p>
          <a:p>
            <a:pPr algn="l"/>
            <a:r>
              <a:rPr lang="ru-RU" dirty="0"/>
              <a:t>т. е. </a:t>
            </a:r>
            <a:r>
              <a:rPr lang="ru-RU" i="1" dirty="0"/>
              <a:t>∆</a:t>
            </a:r>
            <a:r>
              <a:rPr lang="en-US" i="1" baseline="-25000" dirty="0" err="1"/>
              <a:t>i</a:t>
            </a:r>
            <a:r>
              <a:rPr lang="ru-RU" i="1" dirty="0"/>
              <a:t> = </a:t>
            </a:r>
            <a:r>
              <a:rPr lang="ru-RU" dirty="0"/>
              <a:t>0. Проверка компонент δ показывает, что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76425" y="18652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E81CF95-78D2-421C-9A32-49757D9E2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0" y="2880000"/>
            <a:ext cx="4856431" cy="3471922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A5F0008E-15A2-4103-A479-43DAF2AA89B4}"/>
              </a:ext>
            </a:extLst>
          </p:cNvPr>
          <p:cNvSpPr txBox="1">
            <a:spLocks/>
          </p:cNvSpPr>
          <p:nvPr/>
        </p:nvSpPr>
        <p:spPr>
          <a:xfrm>
            <a:off x="362465" y="2630987"/>
            <a:ext cx="7927293" cy="1146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Следовательно, δ &gt; 0 и выбирается диагональный пиксель </a:t>
            </a:r>
            <a:r>
              <a:rPr lang="ru-RU" i="1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ru-RU" i="1" baseline="-25000" dirty="0"/>
              <a:t> </a:t>
            </a:r>
            <a:r>
              <a:rPr lang="ru-RU" i="1" dirty="0"/>
              <a:t>+ </a:t>
            </a:r>
            <a:r>
              <a:rPr lang="ru-RU" dirty="0"/>
              <a:t>1</a:t>
            </a:r>
            <a:r>
              <a:rPr lang="ru-RU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ru-RU" b="1" dirty="0"/>
              <a:t>−</a:t>
            </a:r>
            <a:r>
              <a:rPr lang="ru-RU" i="1" dirty="0"/>
              <a:t> </a:t>
            </a:r>
            <a:r>
              <a:rPr lang="ru-RU" dirty="0"/>
              <a:t>1</a:t>
            </a:r>
            <a:r>
              <a:rPr lang="ru-RU" i="1" dirty="0"/>
              <a:t>)</a:t>
            </a:r>
            <a:r>
              <a:rPr lang="ru-RU" dirty="0"/>
              <a:t>. </a:t>
            </a:r>
            <a:endParaRPr lang="en-US" dirty="0"/>
          </a:p>
          <a:p>
            <a:pPr algn="l"/>
            <a:r>
              <a:rPr lang="ru-RU" dirty="0"/>
              <a:t>Аналогичным образом оцениваем компоненты δ’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A7099E33-2468-41F3-B24A-084F2202038D}"/>
                  </a:ext>
                </a:extLst>
              </p:cNvPr>
              <p:cNvSpPr/>
              <p:nvPr/>
            </p:nvSpPr>
            <p:spPr>
              <a:xfrm>
                <a:off x="1307019" y="1824352"/>
                <a:ext cx="4991778" cy="76576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2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200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2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200" i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r>
                      <a:rPr lang="ru-RU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200" dirty="0">
                  <a:latin typeface="Cambria Math" panose="02040503050406030204" pitchFamily="18" charset="0"/>
                </a:endParaRPr>
              </a:p>
              <a:p>
                <a:endParaRPr lang="ru-RU" sz="2200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A7099E33-2468-41F3-B24A-084F22020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19" y="1824352"/>
                <a:ext cx="4991778" cy="765766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07C5D4F8-142C-439D-82A5-B96B2EC07D12}"/>
                  </a:ext>
                </a:extLst>
              </p:cNvPr>
              <p:cNvSpPr/>
              <p:nvPr/>
            </p:nvSpPr>
            <p:spPr>
              <a:xfrm>
                <a:off x="1210766" y="3867917"/>
                <a:ext cx="4991778" cy="76576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200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2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200" i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200" dirty="0">
                  <a:latin typeface="Cambria Math" panose="02040503050406030204" pitchFamily="18" charset="0"/>
                </a:endParaRPr>
              </a:p>
              <a:p>
                <a:endParaRPr lang="ru-RU" sz="2200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07C5D4F8-142C-439D-82A5-B96B2EC07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766" y="3867917"/>
                <a:ext cx="4991778" cy="765766"/>
              </a:xfrm>
              <a:prstGeom prst="rect">
                <a:avLst/>
              </a:prstGeom>
              <a:blipFill>
                <a:blip r:embed="rId4"/>
                <a:stretch>
                  <a:fillRect b="-4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227497C7-E750-404B-82B6-6659A3996C8C}"/>
              </a:ext>
            </a:extLst>
          </p:cNvPr>
          <p:cNvSpPr txBox="1">
            <a:spLocks/>
          </p:cNvSpPr>
          <p:nvPr/>
        </p:nvSpPr>
        <p:spPr>
          <a:xfrm>
            <a:off x="362465" y="4690194"/>
            <a:ext cx="6964768" cy="155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и δ &lt; 0, что является условием выбора правильного диагонально шага к </a:t>
            </a:r>
            <a:r>
              <a:rPr lang="ru-RU" i="1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 </a:t>
            </a:r>
            <a:r>
              <a:rPr lang="ru-RU" i="1" dirty="0"/>
              <a:t>+ </a:t>
            </a:r>
            <a:r>
              <a:rPr lang="ru-RU" dirty="0"/>
              <a:t>1</a:t>
            </a:r>
            <a:r>
              <a:rPr lang="ru-RU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ru-RU" b="1" dirty="0"/>
              <a:t>−</a:t>
            </a:r>
            <a:r>
              <a:rPr lang="ru-RU" i="1" dirty="0"/>
              <a:t> </a:t>
            </a:r>
            <a:r>
              <a:rPr lang="ru-RU" dirty="0"/>
              <a:t>1</a:t>
            </a:r>
            <a:r>
              <a:rPr lang="ru-RU" i="1" dirty="0"/>
              <a:t>)</a:t>
            </a:r>
            <a:r>
              <a:rPr lang="ru-RU" dirty="0"/>
              <a:t>. </a:t>
            </a:r>
            <a:endParaRPr lang="en-US" dirty="0"/>
          </a:p>
          <a:p>
            <a:pPr algn="l"/>
            <a:r>
              <a:rPr lang="ru-RU" dirty="0"/>
              <a:t>Таким образом, случай </a:t>
            </a:r>
            <a:r>
              <a:rPr lang="ru-RU" i="1" dirty="0"/>
              <a:t>∆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ru-RU" i="1" dirty="0"/>
              <a:t>= </a:t>
            </a:r>
            <a:r>
              <a:rPr lang="ru-RU" dirty="0"/>
              <a:t>0 подчиняется тому же критерию, что и случай </a:t>
            </a:r>
            <a:r>
              <a:rPr lang="ru-RU" i="1" dirty="0"/>
              <a:t>∆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ru-RU" i="1" dirty="0"/>
              <a:t>&lt; </a:t>
            </a:r>
            <a:r>
              <a:rPr lang="ru-RU" dirty="0"/>
              <a:t>0 или </a:t>
            </a:r>
            <a:r>
              <a:rPr lang="ru-RU" i="1" dirty="0"/>
              <a:t>∆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ru-RU" i="1" dirty="0"/>
              <a:t>&gt;</a:t>
            </a:r>
            <a:r>
              <a:rPr lang="ru-RU" dirty="0"/>
              <a:t> 0. </a:t>
            </a:r>
          </a:p>
        </p:txBody>
      </p:sp>
    </p:spTree>
    <p:extLst>
      <p:ext uri="{BB962C8B-B14F-4D97-AF65-F5344CB8AC3E}">
        <p14:creationId xmlns:p14="http://schemas.microsoft.com/office/powerpoint/2010/main" val="199578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+mn-lt"/>
                <a:ea typeface="+mn-ea"/>
                <a:cs typeface="+mn-cs"/>
              </a:rPr>
              <a:t>Алгоритм Брезенхема генерации окружностей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2465" y="848495"/>
            <a:ext cx="7746819" cy="3097861"/>
          </a:xfrm>
        </p:spPr>
        <p:txBody>
          <a:bodyPr>
            <a:noAutofit/>
          </a:bodyPr>
          <a:lstStyle/>
          <a:p>
            <a:pPr algn="l"/>
            <a:r>
              <a:rPr lang="ru-RU" dirty="0"/>
              <a:t>Подведем итог.</a:t>
            </a:r>
          </a:p>
          <a:p>
            <a:pPr algn="l"/>
            <a:r>
              <a:rPr lang="ru-RU" dirty="0"/>
              <a:t>Если </a:t>
            </a:r>
            <a:r>
              <a:rPr lang="ru-RU" i="1" dirty="0"/>
              <a:t>∆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ru-RU" i="1" dirty="0"/>
              <a:t>&lt; </a:t>
            </a:r>
            <a:r>
              <a:rPr lang="ru-RU" dirty="0"/>
              <a:t>0, то при </a:t>
            </a:r>
            <a:r>
              <a:rPr lang="en-US" dirty="0"/>
              <a:t>δ </a:t>
            </a:r>
            <a:r>
              <a:rPr lang="ru-RU" dirty="0"/>
              <a:t>&lt;= 0 выбираем </a:t>
            </a:r>
            <a:r>
              <a:rPr lang="ru-RU" i="1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 </a:t>
            </a:r>
            <a:r>
              <a:rPr lang="ru-RU" i="1" dirty="0"/>
              <a:t>+ </a:t>
            </a:r>
            <a:r>
              <a:rPr lang="ru-RU" dirty="0"/>
              <a:t>1</a:t>
            </a:r>
            <a:r>
              <a:rPr lang="ru-RU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ru-RU" i="1" dirty="0"/>
              <a:t>) → </a:t>
            </a:r>
            <a:r>
              <a:rPr lang="en-US" i="1" dirty="0" err="1"/>
              <a:t>m</a:t>
            </a:r>
            <a:r>
              <a:rPr lang="en-US" i="1" baseline="-25000" dirty="0" err="1"/>
              <a:t>H</a:t>
            </a:r>
            <a:r>
              <a:rPr lang="ru-RU" dirty="0"/>
              <a:t>; </a:t>
            </a:r>
            <a:endParaRPr lang="en-US" dirty="0"/>
          </a:p>
          <a:p>
            <a:pPr algn="l"/>
            <a:r>
              <a:rPr lang="ru-RU" dirty="0"/>
              <a:t>                    при </a:t>
            </a:r>
            <a:r>
              <a:rPr lang="en-US" dirty="0"/>
              <a:t>δ </a:t>
            </a:r>
            <a:r>
              <a:rPr lang="ru-RU" dirty="0"/>
              <a:t>&gt; 0 выбираем </a:t>
            </a:r>
            <a:r>
              <a:rPr lang="ru-RU" i="1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 </a:t>
            </a:r>
            <a:r>
              <a:rPr lang="ru-RU" i="1" dirty="0"/>
              <a:t>+ </a:t>
            </a:r>
            <a:r>
              <a:rPr lang="ru-RU" dirty="0"/>
              <a:t>1</a:t>
            </a:r>
            <a:r>
              <a:rPr lang="ru-RU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ru-RU" b="1" dirty="0"/>
              <a:t>− </a:t>
            </a:r>
            <a:r>
              <a:rPr lang="ru-RU" dirty="0"/>
              <a:t>1</a:t>
            </a:r>
            <a:r>
              <a:rPr lang="ru-RU" i="1" dirty="0"/>
              <a:t>) → </a:t>
            </a:r>
            <a:r>
              <a:rPr lang="en-US" i="1" dirty="0" err="1"/>
              <a:t>m</a:t>
            </a:r>
            <a:r>
              <a:rPr lang="en-US" i="1" baseline="-25000" dirty="0" err="1"/>
              <a:t>D</a:t>
            </a:r>
            <a:r>
              <a:rPr lang="ru-RU" i="1" baseline="-25000" dirty="0"/>
              <a:t>.</a:t>
            </a:r>
            <a:r>
              <a:rPr lang="ru-RU" dirty="0"/>
              <a:t> </a:t>
            </a:r>
          </a:p>
          <a:p>
            <a:pPr algn="l"/>
            <a:r>
              <a:rPr lang="ru-RU" dirty="0"/>
              <a:t>Если </a:t>
            </a:r>
            <a:r>
              <a:rPr lang="ru-RU" i="1" dirty="0"/>
              <a:t>∆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ru-RU" i="1" dirty="0"/>
              <a:t>&gt; </a:t>
            </a:r>
            <a:r>
              <a:rPr lang="ru-RU" dirty="0"/>
              <a:t>0, то при δ' &lt;= 0 выбираем </a:t>
            </a:r>
            <a:r>
              <a:rPr lang="ru-RU" i="1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ru-RU" i="1" baseline="-25000" dirty="0"/>
              <a:t> </a:t>
            </a:r>
            <a:r>
              <a:rPr lang="ru-RU" i="1" dirty="0"/>
              <a:t>+ </a:t>
            </a:r>
            <a:r>
              <a:rPr lang="ru-RU" dirty="0"/>
              <a:t>1</a:t>
            </a:r>
            <a:r>
              <a:rPr lang="ru-RU" i="1" dirty="0"/>
              <a:t>, 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ru-RU" i="1" baseline="-25000" dirty="0"/>
              <a:t> </a:t>
            </a:r>
            <a:r>
              <a:rPr lang="ru-RU" b="1" dirty="0"/>
              <a:t>− </a:t>
            </a:r>
            <a:r>
              <a:rPr lang="ru-RU" dirty="0"/>
              <a:t>1</a:t>
            </a:r>
            <a:r>
              <a:rPr lang="ru-RU" i="1" dirty="0"/>
              <a:t>) → </a:t>
            </a:r>
            <a:r>
              <a:rPr lang="en-US" i="1" dirty="0" err="1"/>
              <a:t>m</a:t>
            </a:r>
            <a:r>
              <a:rPr lang="en-US" i="1" baseline="-25000" dirty="0" err="1"/>
              <a:t>D</a:t>
            </a:r>
            <a:r>
              <a:rPr lang="ru-RU" dirty="0"/>
              <a:t>; </a:t>
            </a:r>
            <a:endParaRPr lang="en-US" dirty="0"/>
          </a:p>
          <a:p>
            <a:pPr algn="l"/>
            <a:r>
              <a:rPr lang="ru-RU" dirty="0"/>
              <a:t>                  </a:t>
            </a:r>
            <a:r>
              <a:rPr lang="en-US" dirty="0"/>
              <a:t> </a:t>
            </a:r>
            <a:r>
              <a:rPr lang="ru-RU" dirty="0"/>
              <a:t> при δ' &gt; 0 выбираем </a:t>
            </a:r>
            <a:r>
              <a:rPr lang="ru-RU" i="1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 </a:t>
            </a:r>
            <a:r>
              <a:rPr lang="ru-RU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ru-RU" b="1" dirty="0"/>
              <a:t>−</a:t>
            </a:r>
            <a:r>
              <a:rPr lang="ru-RU" i="1" dirty="0"/>
              <a:t> </a:t>
            </a:r>
            <a:r>
              <a:rPr lang="ru-RU" dirty="0"/>
              <a:t>1</a:t>
            </a:r>
            <a:r>
              <a:rPr lang="ru-RU" i="1" dirty="0"/>
              <a:t>) → </a:t>
            </a:r>
            <a:r>
              <a:rPr lang="en-US" i="1" dirty="0"/>
              <a:t>m</a:t>
            </a:r>
            <a:r>
              <a:rPr lang="en-US" i="1" baseline="-25000" dirty="0"/>
              <a:t>V</a:t>
            </a:r>
            <a:r>
              <a:rPr lang="ru-RU" i="1" baseline="-25000" dirty="0"/>
              <a:t>.</a:t>
            </a:r>
            <a:endParaRPr lang="ru-RU" dirty="0"/>
          </a:p>
          <a:p>
            <a:pPr algn="l"/>
            <a:r>
              <a:rPr lang="ru-RU" dirty="0"/>
              <a:t>Если </a:t>
            </a:r>
            <a:r>
              <a:rPr lang="ru-RU" i="1" dirty="0"/>
              <a:t>∆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ru-RU" i="1" dirty="0"/>
              <a:t>= </a:t>
            </a:r>
            <a:r>
              <a:rPr lang="ru-RU" dirty="0"/>
              <a:t>0 выбираем </a:t>
            </a:r>
            <a:r>
              <a:rPr lang="ru-RU" i="1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 </a:t>
            </a:r>
            <a:r>
              <a:rPr lang="ru-RU" i="1" dirty="0"/>
              <a:t>+ </a:t>
            </a:r>
            <a:r>
              <a:rPr lang="ru-RU" dirty="0"/>
              <a:t>1</a:t>
            </a:r>
            <a:r>
              <a:rPr lang="ru-RU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ru-RU" b="1" dirty="0"/>
              <a:t>−</a:t>
            </a:r>
            <a:r>
              <a:rPr lang="ru-RU" i="1" dirty="0"/>
              <a:t> </a:t>
            </a:r>
            <a:r>
              <a:rPr lang="ru-RU" dirty="0"/>
              <a:t>1</a:t>
            </a:r>
            <a:r>
              <a:rPr lang="ru-RU" i="1" dirty="0"/>
              <a:t>) → </a:t>
            </a:r>
            <a:r>
              <a:rPr lang="en-US" i="1" dirty="0" err="1"/>
              <a:t>m</a:t>
            </a:r>
            <a:r>
              <a:rPr lang="en-US" i="1" baseline="-25000" dirty="0" err="1"/>
              <a:t>D</a:t>
            </a:r>
            <a:r>
              <a:rPr lang="ru-RU" i="1" baseline="-25000" dirty="0"/>
              <a:t>.</a:t>
            </a:r>
            <a:endParaRPr lang="ru-RU" dirty="0"/>
          </a:p>
          <a:p>
            <a:pPr algn="l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76425" y="18652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E81CF95-78D2-421C-9A32-49757D9E2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0" y="2880000"/>
            <a:ext cx="4856431" cy="347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5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+mn-lt"/>
                <a:ea typeface="+mn-ea"/>
                <a:cs typeface="+mn-cs"/>
              </a:rPr>
              <a:t>Алгоритм Брезенхема генерации окружностей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2465" y="848495"/>
            <a:ext cx="8648185" cy="3037705"/>
          </a:xfrm>
        </p:spPr>
        <p:txBody>
          <a:bodyPr>
            <a:noAutofit/>
          </a:bodyPr>
          <a:lstStyle/>
          <a:p>
            <a:pPr algn="l"/>
            <a:r>
              <a:rPr lang="ru-RU" dirty="0"/>
              <a:t>Рассмотрим первую четверть окружности с центром в начале координат. </a:t>
            </a:r>
          </a:p>
          <a:p>
            <a:pPr algn="l"/>
            <a:r>
              <a:rPr lang="ru-RU" dirty="0"/>
              <a:t>Если работа алгоритма начинается в точке </a:t>
            </a:r>
            <a:r>
              <a:rPr lang="ru-RU" i="1" dirty="0"/>
              <a:t>х = </a:t>
            </a:r>
            <a:r>
              <a:rPr lang="ru-RU" dirty="0"/>
              <a:t>0</a:t>
            </a:r>
            <a:r>
              <a:rPr lang="ru-RU" i="1" dirty="0"/>
              <a:t>, у = R</a:t>
            </a:r>
            <a:r>
              <a:rPr lang="ru-RU" dirty="0"/>
              <a:t>, то при генерации окружности по часовой стрелке в первом квадранте </a:t>
            </a:r>
            <a:r>
              <a:rPr lang="ru-RU" i="1" dirty="0"/>
              <a:t>у</a:t>
            </a:r>
            <a:r>
              <a:rPr lang="ru-RU" dirty="0"/>
              <a:t> является монотонно убывающей функцией аргумента </a:t>
            </a:r>
            <a:r>
              <a:rPr lang="en-US" i="1" dirty="0"/>
              <a:t>x</a:t>
            </a:r>
            <a:r>
              <a:rPr lang="ru-RU" dirty="0"/>
              <a:t>. </a:t>
            </a:r>
          </a:p>
          <a:p>
            <a:pPr algn="l"/>
            <a:r>
              <a:rPr lang="ru-RU" dirty="0"/>
              <a:t>Аналогично, если исходной точкой является </a:t>
            </a:r>
            <a:r>
              <a:rPr lang="ru-RU" i="1" dirty="0"/>
              <a:t>у = </a:t>
            </a:r>
            <a:r>
              <a:rPr lang="ru-RU" dirty="0"/>
              <a:t>0</a:t>
            </a:r>
            <a:r>
              <a:rPr lang="ru-RU" i="1" dirty="0"/>
              <a:t>, х = R</a:t>
            </a:r>
            <a:r>
              <a:rPr lang="ru-RU" dirty="0"/>
              <a:t> , то при генерации окружности против часовой стрелки </a:t>
            </a:r>
            <a:r>
              <a:rPr lang="ru-RU" i="1" dirty="0"/>
              <a:t>х</a:t>
            </a:r>
            <a:r>
              <a:rPr lang="ru-RU" dirty="0"/>
              <a:t> будет монотонно возрастающей функцией аргумента </a:t>
            </a:r>
            <a:r>
              <a:rPr lang="ru-RU" i="1" dirty="0"/>
              <a:t>у</a:t>
            </a:r>
            <a:r>
              <a:rPr lang="ru-RU" dirty="0"/>
              <a:t>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65" y="848495"/>
            <a:ext cx="2572385" cy="250748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438150" y="3888938"/>
            <a:ext cx="11239500" cy="25309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ru-RU" sz="2400" dirty="0"/>
              <a:t>Рассмотрим случай генерации по часовой стрелке с началом в точке </a:t>
            </a:r>
            <a:r>
              <a:rPr lang="ru-RU" sz="2400" i="1" dirty="0"/>
              <a:t>х = </a:t>
            </a:r>
            <a:r>
              <a:rPr lang="ru-RU" sz="2400" dirty="0"/>
              <a:t>0</a:t>
            </a:r>
            <a:r>
              <a:rPr lang="ru-RU" sz="2400" i="1" dirty="0"/>
              <a:t>, у = R </a:t>
            </a:r>
            <a:r>
              <a:rPr lang="ru-RU" sz="2400" dirty="0"/>
              <a:t>. Предполагается, что центр окружности и начальная точка находятся точно в точках растра.</a:t>
            </a:r>
          </a:p>
          <a:p>
            <a:r>
              <a:rPr lang="ru-RU" sz="2400" dirty="0"/>
              <a:t>Для любой заданной точки на окружности при генерации по часовой стрелке существует только 3 возможности выбрать следующий пиксель, наилучшим образом приближающий окружность: горизонтально вправо, по диагонали вниз и вправо, вертикально вниз.</a:t>
            </a:r>
          </a:p>
        </p:txBody>
      </p:sp>
    </p:spTree>
    <p:extLst>
      <p:ext uri="{BB962C8B-B14F-4D97-AF65-F5344CB8AC3E}">
        <p14:creationId xmlns:p14="http://schemas.microsoft.com/office/powerpoint/2010/main" val="51663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+mn-lt"/>
                <a:ea typeface="+mn-ea"/>
                <a:cs typeface="+mn-cs"/>
              </a:rPr>
              <a:t>Алгоритм Брезенхема генерации окружностей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2465" y="848496"/>
            <a:ext cx="11417643" cy="1112110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/>
              <a:t>Направления обозначены соответственно </a:t>
            </a:r>
            <a:r>
              <a:rPr lang="ru-RU" i="1" dirty="0" err="1"/>
              <a:t>m</a:t>
            </a:r>
            <a:r>
              <a:rPr lang="ru-RU" i="1" baseline="-25000" dirty="0" err="1"/>
              <a:t>H</a:t>
            </a:r>
            <a:r>
              <a:rPr lang="ru-RU" i="1" baseline="-25000" dirty="0"/>
              <a:t>, </a:t>
            </a:r>
            <a:r>
              <a:rPr lang="ru-RU" i="1" dirty="0" err="1"/>
              <a:t>m</a:t>
            </a:r>
            <a:r>
              <a:rPr lang="ru-RU" i="1" baseline="-25000" dirty="0" err="1"/>
              <a:t>D</a:t>
            </a:r>
            <a:r>
              <a:rPr lang="ru-RU" i="1" dirty="0"/>
              <a:t>, m</a:t>
            </a:r>
            <a:r>
              <a:rPr lang="en-US" i="1" baseline="-25000" dirty="0"/>
              <a:t>V</a:t>
            </a:r>
            <a:r>
              <a:rPr lang="ru-RU" dirty="0"/>
              <a:t>. </a:t>
            </a:r>
          </a:p>
          <a:p>
            <a:pPr algn="l"/>
            <a:r>
              <a:rPr lang="ru-RU" dirty="0"/>
              <a:t>Алгоритм выбирает пиксель, для которого минимален квадрат расстояния между одним из этих пикселей и окружностью, т. е. минимум из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195475"/>
              </p:ext>
            </p:extLst>
          </p:nvPr>
        </p:nvGraphicFramePr>
        <p:xfrm>
          <a:off x="561975" y="2204833"/>
          <a:ext cx="3991598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r:id="rId3" imgW="1955800" imgH="889000" progId="Equation.3">
                  <p:embed/>
                </p:oleObj>
              </mc:Choice>
              <mc:Fallback>
                <p:oleObj r:id="rId3" imgW="1955800" imgH="889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204833"/>
                        <a:ext cx="3991598" cy="180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655" y="2204833"/>
            <a:ext cx="3867395" cy="32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6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+mn-lt"/>
                <a:ea typeface="+mn-ea"/>
                <a:cs typeface="+mn-cs"/>
              </a:rPr>
              <a:t>Алгоритм Брезенхема генерации окружностей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2465" y="848496"/>
            <a:ext cx="11417643" cy="1604577"/>
          </a:xfrm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Вычисления можно упростить, если заметить, что в окрестности точки </a:t>
            </a:r>
            <a:r>
              <a:rPr lang="ru-RU" i="1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ru-RU" i="1" dirty="0"/>
              <a:t>, у</a:t>
            </a:r>
            <a:r>
              <a:rPr lang="en-US" i="1" baseline="-25000" dirty="0" err="1"/>
              <a:t>i</a:t>
            </a:r>
            <a:r>
              <a:rPr lang="ru-RU" i="1" dirty="0"/>
              <a:t>)</a:t>
            </a:r>
            <a:r>
              <a:rPr lang="ru-RU" altLang="ru-RU" dirty="0"/>
              <a:t> возможны только пять типов пересечений окружности и сетки растра.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Разность между квадратами расстояний от центра окружности до диагонального пикселя </a:t>
            </a:r>
            <a:r>
              <a:rPr lang="ru-RU" i="1" dirty="0"/>
              <a:t>(х</a:t>
            </a:r>
            <a:r>
              <a:rPr lang="en-US" i="1" baseline="-25000" dirty="0" err="1"/>
              <a:t>i</a:t>
            </a:r>
            <a:r>
              <a:rPr lang="ru-RU" i="1" dirty="0"/>
              <a:t> + </a:t>
            </a:r>
            <a:r>
              <a:rPr lang="ru-RU" dirty="0"/>
              <a:t>1</a:t>
            </a:r>
            <a:r>
              <a:rPr lang="ru-RU" i="1" dirty="0"/>
              <a:t>, у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ru-RU" b="1" dirty="0"/>
              <a:t>− </a:t>
            </a:r>
            <a:r>
              <a:rPr lang="ru-RU" dirty="0"/>
              <a:t>1</a:t>
            </a:r>
            <a:r>
              <a:rPr lang="ru-RU" i="1" dirty="0"/>
              <a:t>)</a:t>
            </a:r>
            <a:r>
              <a:rPr lang="ru-RU" altLang="ru-RU" dirty="0"/>
              <a:t> и от центра до точки на окружности </a:t>
            </a:r>
            <a:r>
              <a:rPr lang="ru-RU" i="1" dirty="0"/>
              <a:t>R</a:t>
            </a:r>
            <a:r>
              <a:rPr lang="ru-RU" i="1" baseline="30000" dirty="0"/>
              <a:t>2</a:t>
            </a:r>
            <a:r>
              <a:rPr lang="ru-RU" altLang="ru-RU" dirty="0"/>
              <a:t> равна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dirty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322498"/>
              </p:ext>
            </p:extLst>
          </p:nvPr>
        </p:nvGraphicFramePr>
        <p:xfrm>
          <a:off x="2371725" y="2453073"/>
          <a:ext cx="4445395" cy="585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r:id="rId3" imgW="1803400" imgH="241300" progId="Equation.3">
                  <p:embed/>
                </p:oleObj>
              </mc:Choice>
              <mc:Fallback>
                <p:oleObj r:id="rId3" imgW="18034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2453073"/>
                        <a:ext cx="4445395" cy="5854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000" y="2880000"/>
            <a:ext cx="4856431" cy="347192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29139" y="2957670"/>
            <a:ext cx="6343135" cy="36336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Для выбора пикселя лучше использовать только знак ошибки, а не ее величину.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/>
              <a:t>При </a:t>
            </a:r>
            <a:r>
              <a:rPr lang="ru-RU" sz="2400" i="1" dirty="0"/>
              <a:t>∆</a:t>
            </a:r>
            <a:r>
              <a:rPr lang="en-US" sz="2400" i="1" dirty="0" err="1"/>
              <a:t>i</a:t>
            </a:r>
            <a:r>
              <a:rPr lang="ru-RU" sz="2400" i="1" dirty="0"/>
              <a:t> &lt; </a:t>
            </a:r>
            <a:r>
              <a:rPr lang="ru-RU" sz="2400" dirty="0"/>
              <a:t>0 диагональная точка </a:t>
            </a:r>
            <a:r>
              <a:rPr lang="ru-RU" sz="2400" i="1" dirty="0"/>
              <a:t>(х</a:t>
            </a:r>
            <a:r>
              <a:rPr lang="en-US" sz="2400" i="1" baseline="-25000" dirty="0" err="1"/>
              <a:t>i</a:t>
            </a:r>
            <a:r>
              <a:rPr lang="en-US" sz="2400" i="1" baseline="-25000" dirty="0"/>
              <a:t> </a:t>
            </a:r>
            <a:r>
              <a:rPr lang="ru-RU" sz="2400" i="1" dirty="0"/>
              <a:t>+ </a:t>
            </a:r>
            <a:r>
              <a:rPr lang="ru-RU" sz="2400" dirty="0"/>
              <a:t>1</a:t>
            </a:r>
            <a:r>
              <a:rPr lang="ru-RU" sz="2400" i="1" dirty="0"/>
              <a:t>,</a:t>
            </a:r>
            <a:r>
              <a:rPr lang="en-US" sz="2400" i="1" dirty="0" err="1"/>
              <a:t>y</a:t>
            </a:r>
            <a:r>
              <a:rPr lang="en-US" sz="2400" i="1" baseline="-25000" dirty="0" err="1"/>
              <a:t>i</a:t>
            </a:r>
            <a:r>
              <a:rPr lang="en-US" sz="2400" i="1" dirty="0"/>
              <a:t> </a:t>
            </a:r>
            <a:r>
              <a:rPr lang="ru-RU" sz="2400" b="1" dirty="0"/>
              <a:t>−</a:t>
            </a:r>
            <a:r>
              <a:rPr lang="ru-RU" sz="2400" i="1" dirty="0"/>
              <a:t> </a:t>
            </a:r>
            <a:r>
              <a:rPr lang="ru-RU" sz="2400" dirty="0"/>
              <a:t>1</a:t>
            </a:r>
            <a:r>
              <a:rPr lang="ru-RU" sz="2400" i="1" dirty="0"/>
              <a:t>)</a:t>
            </a:r>
            <a:r>
              <a:rPr lang="ru-RU" sz="2400" dirty="0"/>
              <a:t> находится внутри реальной окружности.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/>
              <a:t>В этой ситуации: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/>
              <a:t> </a:t>
            </a:r>
            <a:r>
              <a:rPr lang="ru-RU" sz="2400" i="1" dirty="0"/>
              <a:t>(х</a:t>
            </a:r>
            <a:r>
              <a:rPr lang="en-US" sz="2400" i="1" baseline="-25000" dirty="0" err="1"/>
              <a:t>i</a:t>
            </a:r>
            <a:r>
              <a:rPr lang="ru-RU" sz="2400" i="1" dirty="0"/>
              <a:t> + </a:t>
            </a:r>
            <a:r>
              <a:rPr lang="ru-RU" sz="2400" dirty="0"/>
              <a:t>1</a:t>
            </a:r>
            <a:r>
              <a:rPr lang="ru-RU" sz="2400" i="1" dirty="0"/>
              <a:t>, </a:t>
            </a:r>
            <a:r>
              <a:rPr lang="en-US" sz="2400" i="1" dirty="0" err="1"/>
              <a:t>y</a:t>
            </a:r>
            <a:r>
              <a:rPr lang="en-US" sz="2400" i="1" baseline="-25000" dirty="0" err="1"/>
              <a:t>i</a:t>
            </a:r>
            <a:r>
              <a:rPr lang="ru-RU" sz="2400" i="1" dirty="0"/>
              <a:t>)</a:t>
            </a:r>
            <a:r>
              <a:rPr lang="ru-RU" sz="2400" dirty="0"/>
              <a:t>, т. е. </a:t>
            </a:r>
            <a:r>
              <a:rPr lang="en-US" sz="2400" i="1" dirty="0" err="1"/>
              <a:t>m</a:t>
            </a:r>
            <a:r>
              <a:rPr lang="en-US" sz="2400" i="1" baseline="-25000" dirty="0" err="1"/>
              <a:t>H</a:t>
            </a:r>
            <a:r>
              <a:rPr lang="ru-RU" sz="2400" dirty="0"/>
              <a:t>,     (1) либо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i="1" dirty="0"/>
              <a:t>(</a:t>
            </a:r>
            <a:r>
              <a:rPr lang="en-US" sz="2400" i="1" dirty="0"/>
              <a:t>x</a:t>
            </a:r>
            <a:r>
              <a:rPr lang="en-US" sz="2400" i="1" baseline="-25000" dirty="0"/>
              <a:t>i </a:t>
            </a:r>
            <a:r>
              <a:rPr lang="ru-RU" sz="2400" i="1" dirty="0"/>
              <a:t>+ </a:t>
            </a:r>
            <a:r>
              <a:rPr lang="ru-RU" sz="2400" dirty="0"/>
              <a:t>1</a:t>
            </a:r>
            <a:r>
              <a:rPr lang="ru-RU" sz="2400" i="1" dirty="0"/>
              <a:t>, y</a:t>
            </a:r>
            <a:r>
              <a:rPr lang="en-US" sz="2400" i="1" baseline="-25000" dirty="0" err="1"/>
              <a:t>i</a:t>
            </a:r>
            <a:r>
              <a:rPr lang="en-US" sz="2400" i="1" dirty="0"/>
              <a:t> </a:t>
            </a:r>
            <a:r>
              <a:rPr lang="ru-RU" sz="2400" b="1" dirty="0"/>
              <a:t>− </a:t>
            </a:r>
            <a:r>
              <a:rPr lang="ru-RU" sz="2400" dirty="0"/>
              <a:t>1</a:t>
            </a:r>
            <a:r>
              <a:rPr lang="ru-RU" sz="2400" i="1" dirty="0"/>
              <a:t>)</a:t>
            </a:r>
            <a:r>
              <a:rPr lang="ru-RU" sz="2400" dirty="0"/>
              <a:t>, т. е. </a:t>
            </a:r>
            <a:r>
              <a:rPr lang="ru-RU" sz="2400" i="1" dirty="0" err="1"/>
              <a:t>m</a:t>
            </a:r>
            <a:r>
              <a:rPr lang="ru-RU" sz="2400" i="1" baseline="-25000" dirty="0" err="1"/>
              <a:t>D</a:t>
            </a:r>
            <a:r>
              <a:rPr lang="ru-RU" sz="2400" dirty="0"/>
              <a:t> (2).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404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+mn-lt"/>
                <a:ea typeface="+mn-ea"/>
                <a:cs typeface="+mn-cs"/>
              </a:rPr>
              <a:t>Алгоритм Брезенхема генерации окружностей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2465" y="848497"/>
            <a:ext cx="11417643" cy="838460"/>
          </a:xfrm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Для этого сначала рассмотрим </a:t>
            </a:r>
            <a:r>
              <a:rPr lang="ru-RU" b="1" dirty="0"/>
              <a:t>случай 1 </a:t>
            </a:r>
            <a:r>
              <a:rPr lang="ru-RU" dirty="0"/>
              <a:t>и проверим разность квадратов расстояний от окружности до пикселей в горизонтальном и диагональном направлениях: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dirty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0" y="2880000"/>
            <a:ext cx="4856431" cy="347192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29139" y="2481419"/>
            <a:ext cx="6343135" cy="39479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ru-RU" sz="2400" dirty="0"/>
              <a:t>При δ &lt; 0 расстояние от окружности до диагонального пикселя (</a:t>
            </a:r>
            <a:r>
              <a:rPr lang="en-US" sz="2400" i="1" dirty="0"/>
              <a:t>m</a:t>
            </a:r>
            <a:r>
              <a:rPr lang="ru-RU" sz="2400" i="1" baseline="-25000" dirty="0"/>
              <a:t>D</a:t>
            </a:r>
            <a:r>
              <a:rPr lang="ru-RU" sz="2400" dirty="0"/>
              <a:t>) больше, чем до горизонтального (</a:t>
            </a:r>
            <a:r>
              <a:rPr lang="en-US" sz="2400" i="1" dirty="0"/>
              <a:t>m</a:t>
            </a:r>
            <a:r>
              <a:rPr lang="ru-RU" sz="2400" i="1" baseline="-25000" dirty="0"/>
              <a:t>H</a:t>
            </a:r>
            <a:r>
              <a:rPr lang="ru-RU" sz="2400" dirty="0"/>
              <a:t>). </a:t>
            </a:r>
          </a:p>
          <a:p>
            <a:r>
              <a:rPr lang="ru-RU" sz="2400" dirty="0"/>
              <a:t>При δ &gt; 0, расстояние до горизонтального пикселя (</a:t>
            </a:r>
            <a:r>
              <a:rPr lang="en-US" sz="2400" i="1" dirty="0"/>
              <a:t>m</a:t>
            </a:r>
            <a:r>
              <a:rPr lang="ru-RU" sz="2400" i="1" baseline="-25000" dirty="0"/>
              <a:t>H</a:t>
            </a:r>
            <a:r>
              <a:rPr lang="ru-RU" sz="2400" dirty="0"/>
              <a:t>) больше. Таким образом: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/>
              <a:t>при δ &lt;0 выбираем </a:t>
            </a:r>
            <a:r>
              <a:rPr lang="en-US" sz="2400" i="1" dirty="0" err="1"/>
              <a:t>m</a:t>
            </a:r>
            <a:r>
              <a:rPr lang="en-US" sz="2400" i="1" baseline="-25000" dirty="0" err="1"/>
              <a:t>H</a:t>
            </a:r>
            <a:r>
              <a:rPr lang="ru-RU" sz="2400" dirty="0"/>
              <a:t> в </a:t>
            </a:r>
            <a:r>
              <a:rPr lang="ru-RU" sz="2400" i="1" dirty="0"/>
              <a:t>(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ru-RU" sz="2400" i="1" dirty="0"/>
              <a:t> + </a:t>
            </a:r>
            <a:r>
              <a:rPr lang="ru-RU" sz="2400" dirty="0"/>
              <a:t>1</a:t>
            </a:r>
            <a:r>
              <a:rPr lang="ru-RU" sz="2400" i="1" dirty="0"/>
              <a:t>,</a:t>
            </a:r>
            <a:r>
              <a:rPr lang="en-US" sz="2400" i="1" dirty="0" err="1"/>
              <a:t>y</a:t>
            </a:r>
            <a:r>
              <a:rPr lang="en-US" sz="2400" i="1" baseline="-25000" dirty="0" err="1"/>
              <a:t>i</a:t>
            </a:r>
            <a:r>
              <a:rPr lang="ru-RU" sz="2400" i="1" dirty="0"/>
              <a:t>,),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/>
              <a:t>при δ &gt; 0 выбираем </a:t>
            </a:r>
            <a:r>
              <a:rPr lang="ru-RU" sz="2400" i="1" dirty="0" err="1"/>
              <a:t>m</a:t>
            </a:r>
            <a:r>
              <a:rPr lang="ru-RU" sz="2400" i="1" baseline="-25000" dirty="0" err="1"/>
              <a:t>D</a:t>
            </a:r>
            <a:r>
              <a:rPr lang="ru-RU" sz="2400" dirty="0"/>
              <a:t> в </a:t>
            </a:r>
            <a:r>
              <a:rPr lang="ru-RU" sz="2400" i="1" dirty="0"/>
              <a:t>(</a:t>
            </a:r>
            <a:r>
              <a:rPr lang="en-US" sz="2400" i="1" dirty="0"/>
              <a:t>x</a:t>
            </a:r>
            <a:r>
              <a:rPr lang="en-US" sz="2400" i="1" baseline="-25000" dirty="0"/>
              <a:t>i </a:t>
            </a:r>
            <a:r>
              <a:rPr lang="ru-RU" sz="2400" i="1" dirty="0"/>
              <a:t>+</a:t>
            </a:r>
            <a:r>
              <a:rPr lang="ru-RU" sz="2400" dirty="0"/>
              <a:t>1</a:t>
            </a:r>
            <a:r>
              <a:rPr lang="ru-RU" sz="2400" i="1" dirty="0"/>
              <a:t>,</a:t>
            </a:r>
            <a:r>
              <a:rPr lang="en-US" sz="2400" i="1" dirty="0" err="1"/>
              <a:t>y</a:t>
            </a:r>
            <a:r>
              <a:rPr lang="en-US" sz="2400" i="1" baseline="-25000" dirty="0" err="1"/>
              <a:t>i</a:t>
            </a:r>
            <a:r>
              <a:rPr lang="en-US" sz="2400" i="1" dirty="0"/>
              <a:t> </a:t>
            </a:r>
            <a:r>
              <a:rPr lang="ru-RU" sz="2400" b="1" dirty="0"/>
              <a:t>−</a:t>
            </a:r>
            <a:r>
              <a:rPr lang="ru-RU" sz="2400" i="1" dirty="0"/>
              <a:t> </a:t>
            </a:r>
            <a:r>
              <a:rPr lang="ru-RU" sz="2400" dirty="0"/>
              <a:t>1</a:t>
            </a:r>
            <a:r>
              <a:rPr lang="ru-RU" sz="2400" i="1" dirty="0"/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/>
              <a:t>При δ = 0, когда расстояние от окружности до обоих пикселей одинаковы, выбираем горизонтальный шаг.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76425" y="18652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620335"/>
              </p:ext>
            </p:extLst>
          </p:nvPr>
        </p:nvGraphicFramePr>
        <p:xfrm>
          <a:off x="1876425" y="1693777"/>
          <a:ext cx="7211850" cy="72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r:id="rId4" imgW="3060700" imgH="304800" progId="Equation.3">
                  <p:embed/>
                </p:oleObj>
              </mc:Choice>
              <mc:Fallback>
                <p:oleObj r:id="rId4" imgW="3060700" imgH="304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1693777"/>
                        <a:ext cx="7211850" cy="7211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769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+mn-lt"/>
                <a:ea typeface="+mn-ea"/>
                <a:cs typeface="+mn-cs"/>
              </a:rPr>
              <a:t>Алгоритм Брезенхема генерации окружностей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2465" y="848497"/>
            <a:ext cx="11417643" cy="838460"/>
          </a:xfrm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Количество вычислений, необходимых для оценки величины δ,</a:t>
            </a:r>
            <a:r>
              <a:rPr lang="en-US" dirty="0"/>
              <a:t> </a:t>
            </a:r>
            <a:r>
              <a:rPr lang="ru-RU" dirty="0"/>
              <a:t>можно сократить, если заметить, что в случае 1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dirty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29139" y="2443319"/>
            <a:ext cx="10600811" cy="1249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ru-RU" sz="2400" dirty="0"/>
              <a:t>так как диагональный пиксель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/>
              <a:t>всегда лежит внутри окружности, а горизонтальный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/>
              <a:t> </a:t>
            </a:r>
            <a:r>
              <a:rPr lang="ru-RU" sz="2400" b="1" dirty="0"/>
              <a:t>−</a:t>
            </a:r>
            <a:r>
              <a:rPr lang="ru-RU" sz="2400" dirty="0"/>
              <a:t> вне ее. </a:t>
            </a:r>
            <a:endParaRPr lang="en-US" sz="2400" dirty="0"/>
          </a:p>
          <a:p>
            <a:r>
              <a:rPr lang="ru-RU" sz="2400" dirty="0"/>
              <a:t>Таким образом, δ можно вычислить по формуле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76425" y="18652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1158942" y="3703802"/>
                <a:ext cx="7438510" cy="572498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2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ru-RU" sz="2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942" y="3703802"/>
                <a:ext cx="7438510" cy="572498"/>
              </a:xfrm>
              <a:prstGeom prst="rect">
                <a:avLst/>
              </a:prstGeom>
              <a:blipFill>
                <a:blip r:embed="rId2"/>
                <a:stretch>
                  <a:fillRect l="-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>
                <a:spLocks noChangeAspect="1"/>
              </p:cNvSpPr>
              <p:nvPr/>
            </p:nvSpPr>
            <p:spPr>
              <a:xfrm>
                <a:off x="2849453" y="1584423"/>
                <a:ext cx="4057488" cy="841536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22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ru-RU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2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ru-RU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2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ru-RU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2200" i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22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ru-RU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2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ru-RU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2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ru-RU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2200" i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</m:m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453" y="1584423"/>
                <a:ext cx="4057488" cy="84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362464" y="4276300"/>
            <a:ext cx="11181835" cy="77195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2400" dirty="0"/>
              <a:t>Дополнение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dirty="0"/>
              <a:t>до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dirty="0"/>
              <a:t>полного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dirty="0"/>
              <a:t>квадрата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sz="2400" i="1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ru-RU" sz="2400" i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dirty="0"/>
              <a:t>с помощью добавления и вычитания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−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24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sz="2400" i="1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 +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1 </a:t>
            </a:r>
            <a:r>
              <a:rPr lang="ru-RU" sz="2400" dirty="0"/>
              <a:t>дает 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447800" y="54516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099218" y="5109982"/>
                <a:ext cx="551542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2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ru-RU" sz="2200" i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sz="2200" i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200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18" y="5109982"/>
                <a:ext cx="5515421" cy="430887"/>
              </a:xfrm>
              <a:prstGeom prst="rect">
                <a:avLst/>
              </a:prstGeom>
              <a:blipFill>
                <a:blip r:embed="rId4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/>
          <p:cNvSpPr/>
          <p:nvPr/>
        </p:nvSpPr>
        <p:spPr>
          <a:xfrm>
            <a:off x="362464" y="5537135"/>
            <a:ext cx="11010386" cy="968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ru-RU" sz="2400" dirty="0">
                <a:ea typeface="Calibri" panose="020F0502020204030204" pitchFamily="34" charset="0"/>
              </a:rPr>
              <a:t>В квадратных скобках стоит по определению 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∆</a:t>
            </a:r>
            <a:r>
              <a:rPr lang="en-US" sz="2400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ea typeface="Calibri" panose="020F0502020204030204" pitchFamily="34" charset="0"/>
              </a:rPr>
              <a:t>, и его подстановка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δ 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2(∆</a:t>
            </a:r>
            <a:r>
              <a:rPr lang="en-US" sz="2400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4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−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ea typeface="Calibri" panose="020F0502020204030204" pitchFamily="34" charset="0"/>
              </a:rPr>
              <a:t> существенно упрощает выражение.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4926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+mn-lt"/>
                <a:ea typeface="+mn-ea"/>
                <a:cs typeface="+mn-cs"/>
              </a:rPr>
              <a:t>Алгоритм Брезенхема генерации окружностей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2465" y="848497"/>
            <a:ext cx="11428482" cy="1690166"/>
          </a:xfrm>
        </p:spPr>
        <p:txBody>
          <a:bodyPr>
            <a:no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В квадратных скобках стоит по определению </a:t>
            </a:r>
            <a:r>
              <a:rPr lang="ru-RU" i="1" dirty="0"/>
              <a:t>∆</a:t>
            </a:r>
            <a:r>
              <a:rPr lang="en-US" i="1" baseline="-25000" dirty="0" err="1"/>
              <a:t>i</a:t>
            </a:r>
            <a:r>
              <a:rPr lang="ru-RU" dirty="0"/>
              <a:t>, и его подстановка δ </a:t>
            </a:r>
            <a:r>
              <a:rPr lang="ru-RU" i="1" dirty="0"/>
              <a:t>= 2(∆</a:t>
            </a:r>
            <a:r>
              <a:rPr lang="en-US" i="1" baseline="-25000" dirty="0" err="1"/>
              <a:t>i</a:t>
            </a:r>
            <a:r>
              <a:rPr lang="ru-RU" i="1" dirty="0"/>
              <a:t>+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ru-RU" i="1" dirty="0"/>
              <a:t>)</a:t>
            </a:r>
            <a:r>
              <a:rPr lang="ru-RU" b="1" dirty="0"/>
              <a:t> −</a:t>
            </a:r>
            <a:r>
              <a:rPr lang="ru-RU" dirty="0"/>
              <a:t>1 существенно упрощает выражение.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/>
              <a:t>Случай 2: </a:t>
            </a:r>
            <a:r>
              <a:rPr lang="ru-RU" dirty="0"/>
              <a:t>Должен быть выбран горизонтальный пиксель </a:t>
            </a:r>
            <a:r>
              <a:rPr lang="ru-RU" i="1" dirty="0"/>
              <a:t>(х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ru-RU" i="1" dirty="0"/>
              <a:t>+ </a:t>
            </a:r>
            <a:r>
              <a:rPr lang="ru-RU" dirty="0"/>
              <a:t>1</a:t>
            </a:r>
            <a:r>
              <a:rPr lang="ru-RU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ru-RU" i="1" dirty="0"/>
              <a:t>)</a:t>
            </a:r>
            <a:r>
              <a:rPr lang="ru-RU" dirty="0"/>
              <a:t>, так как </a:t>
            </a:r>
            <a:r>
              <a:rPr lang="ru-RU" i="1" dirty="0"/>
              <a:t>у</a:t>
            </a:r>
            <a:r>
              <a:rPr lang="ru-RU" dirty="0"/>
              <a:t> является монотонно убывающей функцией. Проверка компонент δ показывает, что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28326" y="3637772"/>
            <a:ext cx="6529674" cy="271989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ru-RU" sz="2400" dirty="0"/>
              <a:t>Так как в случае 2 горизонтальный и диагональный пиксели лежат вне окружности. 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Таким образом, δ</a:t>
            </a:r>
            <a:r>
              <a:rPr lang="en-US" sz="2400" dirty="0"/>
              <a:t>&lt;</a:t>
            </a:r>
            <a:r>
              <a:rPr lang="ru-RU" sz="2400" dirty="0"/>
              <a:t>0 и аналогично случаю 1, выбирается пиксель 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ru-RU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76425" y="18652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855569" y="2457194"/>
                <a:ext cx="4159016" cy="839242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2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200" i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200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2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200" i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&lt;0</a:t>
                </a:r>
                <a:endParaRPr lang="ru-RU" sz="22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69" y="2457194"/>
                <a:ext cx="4159016" cy="839242"/>
              </a:xfrm>
              <a:prstGeom prst="rect">
                <a:avLst/>
              </a:prstGeom>
              <a:blipFill>
                <a:blip r:embed="rId2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447800" y="54516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E81CF95-78D2-421C-9A32-49757D9E2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0" y="2880000"/>
            <a:ext cx="4856431" cy="347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6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+mn-lt"/>
                <a:ea typeface="+mn-ea"/>
                <a:cs typeface="+mn-cs"/>
              </a:rPr>
              <a:t>Алгоритм Брезенхема генерации окружностей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2465" y="848497"/>
            <a:ext cx="11428482" cy="1690166"/>
          </a:xfrm>
        </p:spPr>
        <p:txBody>
          <a:bodyPr>
            <a:noAutofit/>
          </a:bodyPr>
          <a:lstStyle/>
          <a:p>
            <a:pPr algn="l"/>
            <a:r>
              <a:rPr lang="ru-RU" dirty="0"/>
              <a:t>Если </a:t>
            </a:r>
            <a:r>
              <a:rPr lang="ru-RU" i="1" dirty="0"/>
              <a:t>∆</a:t>
            </a:r>
            <a:r>
              <a:rPr lang="en-US" i="1" baseline="-25000" dirty="0" err="1"/>
              <a:t>i</a:t>
            </a:r>
            <a:r>
              <a:rPr lang="ru-RU" i="1" dirty="0"/>
              <a:t> &gt; </a:t>
            </a:r>
            <a:r>
              <a:rPr lang="ru-RU" dirty="0"/>
              <a:t>0, то диагональная точка </a:t>
            </a:r>
            <a:r>
              <a:rPr lang="ru-RU" i="1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 </a:t>
            </a:r>
            <a:r>
              <a:rPr lang="ru-RU" i="1" dirty="0"/>
              <a:t>+ </a:t>
            </a:r>
            <a:r>
              <a:rPr lang="ru-RU" dirty="0"/>
              <a:t>1</a:t>
            </a:r>
            <a:r>
              <a:rPr lang="ru-RU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ru-RU" b="1" dirty="0"/>
              <a:t>−</a:t>
            </a:r>
            <a:r>
              <a:rPr lang="ru-RU" i="1" dirty="0"/>
              <a:t> </a:t>
            </a:r>
            <a:r>
              <a:rPr lang="ru-RU" dirty="0"/>
              <a:t>1</a:t>
            </a:r>
            <a:r>
              <a:rPr lang="ru-RU" i="1" dirty="0"/>
              <a:t>)</a:t>
            </a:r>
            <a:r>
              <a:rPr lang="ru-RU" dirty="0"/>
              <a:t> находится вне окружности, т. е. это случаи 3 и 4. В данной ситуации ясно, что должен быть выбран либо пиксель</a:t>
            </a:r>
          </a:p>
          <a:p>
            <a:pPr algn="l"/>
            <a:r>
              <a:rPr lang="ru-RU" dirty="0"/>
              <a:t> </a:t>
            </a:r>
            <a:r>
              <a:rPr lang="ru-RU" i="1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ru-RU" i="1" baseline="-25000" dirty="0"/>
              <a:t> </a:t>
            </a:r>
            <a:r>
              <a:rPr lang="ru-RU" i="1" dirty="0"/>
              <a:t>+ </a:t>
            </a:r>
            <a:r>
              <a:rPr lang="ru-RU" dirty="0"/>
              <a:t>1</a:t>
            </a:r>
            <a:r>
              <a:rPr lang="ru-RU" i="1" dirty="0"/>
              <a:t>, 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ru-RU" i="1" baseline="-25000" dirty="0"/>
              <a:t> </a:t>
            </a:r>
            <a:r>
              <a:rPr lang="ru-RU" b="1" dirty="0"/>
              <a:t>− </a:t>
            </a:r>
            <a:r>
              <a:rPr lang="ru-RU" dirty="0"/>
              <a:t>1</a:t>
            </a:r>
            <a:r>
              <a:rPr lang="ru-RU" i="1" dirty="0"/>
              <a:t>)</a:t>
            </a:r>
            <a:r>
              <a:rPr lang="ru-RU" dirty="0"/>
              <a:t>, т. е. </a:t>
            </a:r>
            <a:r>
              <a:rPr lang="ru-RU" i="1" dirty="0" err="1"/>
              <a:t>m</a:t>
            </a:r>
            <a:r>
              <a:rPr lang="ru-RU" i="1" baseline="-25000" dirty="0" err="1"/>
              <a:t>D</a:t>
            </a:r>
            <a:r>
              <a:rPr lang="ru-RU" dirty="0"/>
              <a:t>,    либо </a:t>
            </a:r>
          </a:p>
          <a:p>
            <a:pPr algn="l"/>
            <a:r>
              <a:rPr lang="ru-RU" i="1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ru-RU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ru-RU" b="1" dirty="0"/>
              <a:t>−</a:t>
            </a:r>
            <a:r>
              <a:rPr lang="ru-RU" i="1" dirty="0"/>
              <a:t> </a:t>
            </a:r>
            <a:r>
              <a:rPr lang="ru-RU" dirty="0"/>
              <a:t>1</a:t>
            </a:r>
            <a:r>
              <a:rPr lang="ru-RU" i="1" dirty="0"/>
              <a:t>)</a:t>
            </a:r>
            <a:r>
              <a:rPr lang="ru-RU" dirty="0"/>
              <a:t>, т. е. </a:t>
            </a:r>
            <a:r>
              <a:rPr lang="en-US" i="1" dirty="0"/>
              <a:t>m</a:t>
            </a:r>
            <a:r>
              <a:rPr lang="en-US" i="1" baseline="-25000" dirty="0"/>
              <a:t>V</a:t>
            </a:r>
            <a:r>
              <a:rPr lang="ru-RU" dirty="0"/>
              <a:t>.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76425" y="18652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E81CF95-78D2-421C-9A32-49757D9E2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0" y="2880000"/>
            <a:ext cx="4856431" cy="347192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37B3EE1-2971-4505-9BA7-D690F19DF746}"/>
              </a:ext>
            </a:extLst>
          </p:cNvPr>
          <p:cNvSpPr/>
          <p:nvPr/>
        </p:nvSpPr>
        <p:spPr>
          <a:xfrm>
            <a:off x="383999" y="2715909"/>
            <a:ext cx="6786821" cy="209672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аналогии с предыдущим случаем критерий выбора можно получить, рассматривая сначала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случай 3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проверяя разность между квадратами расстояний от окружности до диагонального </a:t>
            </a:r>
            <a:r>
              <a:rPr lang="ru-RU" sz="2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ru-RU" sz="2400" i="1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вертикального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i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пикселей, т. е. 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27571E17-12F5-4E5B-A6C1-2AC02C4B5306}"/>
                  </a:ext>
                </a:extLst>
              </p:cNvPr>
              <p:cNvSpPr/>
              <p:nvPr/>
            </p:nvSpPr>
            <p:spPr>
              <a:xfrm>
                <a:off x="494821" y="4976722"/>
                <a:ext cx="5217180" cy="1032781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20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200" i="0" dirty="0">
                  <a:latin typeface="Cambria Math" panose="02040503050406030204" pitchFamily="18" charset="0"/>
                </a:endParaRPr>
              </a:p>
              <a:p>
                <a:r>
                  <a:rPr lang="en-US" sz="2200" dirty="0"/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200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2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200" i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ru-RU" sz="22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sz="2200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27571E17-12F5-4E5B-A6C1-2AC02C4B5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21" y="4976722"/>
                <a:ext cx="5217180" cy="1032781"/>
              </a:xfrm>
              <a:prstGeom prst="rect">
                <a:avLst/>
              </a:prstGeom>
              <a:blipFill>
                <a:blip r:embed="rId3"/>
                <a:stretch>
                  <a:fillRect l="-1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64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+mn-lt"/>
                <a:ea typeface="+mn-ea"/>
                <a:cs typeface="+mn-cs"/>
              </a:rPr>
              <a:t>Алгоритм Брезенхема генерации окружностей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62465" y="848497"/>
                <a:ext cx="11428482" cy="1690166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ru-RU" dirty="0"/>
                  <a:t>При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i="1" dirty="0"/>
                  <a:t> </a:t>
                </a:r>
                <a:r>
                  <a:rPr lang="en-US" i="1" dirty="0"/>
                  <a:t>&lt;</a:t>
                </a:r>
                <a:r>
                  <a:rPr lang="ru-RU" i="1" dirty="0"/>
                  <a:t> </a:t>
                </a:r>
                <a:r>
                  <a:rPr lang="ru-RU" dirty="0"/>
                  <a:t>0, расстояние от окружности до вертикального пикселя </a:t>
                </a:r>
                <a:r>
                  <a:rPr lang="ru-RU" i="1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ru-RU" i="1" dirty="0"/>
                  <a:t>,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 </a:t>
                </a:r>
                <a:r>
                  <a:rPr lang="ru-RU" b="1" dirty="0"/>
                  <a:t>−</a:t>
                </a:r>
                <a:r>
                  <a:rPr lang="ru-RU" dirty="0"/>
                  <a:t>1</a:t>
                </a:r>
                <a:r>
                  <a:rPr lang="ru-RU" i="1" dirty="0"/>
                  <a:t>)</a:t>
                </a:r>
                <a:r>
                  <a:rPr lang="ru-RU" dirty="0"/>
                  <a:t> больше и следует выбрать диагональный шаг </a:t>
                </a:r>
                <a:r>
                  <a:rPr lang="ru-RU" i="1" dirty="0" err="1"/>
                  <a:t>m</a:t>
                </a:r>
                <a:r>
                  <a:rPr lang="ru-RU" i="1" baseline="-25000" dirty="0" err="1"/>
                  <a:t>D</a:t>
                </a:r>
                <a:r>
                  <a:rPr lang="ru-RU" dirty="0"/>
                  <a:t>, к пикселю </a:t>
                </a:r>
                <a:r>
                  <a:rPr lang="ru-RU" i="1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 </a:t>
                </a:r>
                <a:r>
                  <a:rPr lang="ru-RU" i="1" dirty="0"/>
                  <a:t>+ 1,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 </a:t>
                </a:r>
                <a:r>
                  <a:rPr lang="ru-RU" b="1" dirty="0"/>
                  <a:t>−</a:t>
                </a:r>
                <a:r>
                  <a:rPr lang="ru-RU" i="1" dirty="0"/>
                  <a:t> 1)</a:t>
                </a:r>
                <a:r>
                  <a:rPr lang="ru-RU" dirty="0"/>
                  <a:t>.</a:t>
                </a:r>
              </a:p>
              <a:p>
                <a:pPr algn="l"/>
                <a:r>
                  <a:rPr lang="ru-RU" dirty="0"/>
                  <a:t>При δ' &gt; 0 расстояние от окружности до диагонального пикселя больше и следует выбрать вертикальное движение к пикселю </a:t>
                </a:r>
                <a:r>
                  <a:rPr lang="ru-RU" i="1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ru-RU" i="1" dirty="0"/>
                  <a:t>,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 </a:t>
                </a:r>
                <a:r>
                  <a:rPr lang="ru-RU" b="1" dirty="0"/>
                  <a:t>−</a:t>
                </a:r>
                <a:r>
                  <a:rPr lang="ru-RU" i="1" dirty="0"/>
                  <a:t> </a:t>
                </a:r>
                <a:r>
                  <a:rPr lang="ru-RU" dirty="0"/>
                  <a:t>1</a:t>
                </a:r>
                <a:r>
                  <a:rPr lang="ru-RU" i="1" dirty="0"/>
                  <a:t>)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62465" y="848497"/>
                <a:ext cx="11428482" cy="1690166"/>
              </a:xfrm>
              <a:blipFill>
                <a:blip r:embed="rId2"/>
                <a:stretch>
                  <a:fillRect l="-800" t="-50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76425" y="18652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E81CF95-78D2-421C-9A32-49757D9E2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0" y="2880000"/>
            <a:ext cx="4856431" cy="3471922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A5F0008E-15A2-4103-A479-43DAF2AA89B4}"/>
              </a:ext>
            </a:extLst>
          </p:cNvPr>
          <p:cNvSpPr txBox="1">
            <a:spLocks/>
          </p:cNvSpPr>
          <p:nvPr/>
        </p:nvSpPr>
        <p:spPr>
          <a:xfrm>
            <a:off x="398235" y="2538663"/>
            <a:ext cx="6616176" cy="2731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Таким образом, </a:t>
            </a:r>
          </a:p>
          <a:p>
            <a:pPr algn="l"/>
            <a:r>
              <a:rPr lang="ru-RU" dirty="0"/>
              <a:t>при δ' &lt;= 0 выбираем </a:t>
            </a:r>
            <a:r>
              <a:rPr lang="ru-RU" i="1" dirty="0" err="1"/>
              <a:t>m</a:t>
            </a:r>
            <a:r>
              <a:rPr lang="ru-RU" i="1" baseline="-25000" dirty="0" err="1"/>
              <a:t>D</a:t>
            </a:r>
            <a:r>
              <a:rPr lang="ru-RU" dirty="0"/>
              <a:t>  в  </a:t>
            </a:r>
            <a:r>
              <a:rPr lang="ru-RU" i="1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 </a:t>
            </a:r>
            <a:r>
              <a:rPr lang="ru-RU" i="1" dirty="0"/>
              <a:t>+ </a:t>
            </a:r>
            <a:r>
              <a:rPr lang="ru-RU" dirty="0"/>
              <a:t>1</a:t>
            </a:r>
            <a:r>
              <a:rPr lang="ru-RU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ru-RU" b="1" dirty="0"/>
              <a:t>−</a:t>
            </a:r>
            <a:r>
              <a:rPr lang="ru-RU" i="1" dirty="0"/>
              <a:t> </a:t>
            </a:r>
            <a:r>
              <a:rPr lang="ru-RU" dirty="0"/>
              <a:t>1</a:t>
            </a:r>
            <a:r>
              <a:rPr lang="ru-RU" i="1" dirty="0"/>
              <a:t>),</a:t>
            </a:r>
            <a:endParaRPr lang="ru-RU" dirty="0"/>
          </a:p>
          <a:p>
            <a:pPr algn="l"/>
            <a:r>
              <a:rPr lang="ru-RU" dirty="0"/>
              <a:t>при δ' &gt; 0 выбираем </a:t>
            </a:r>
            <a:r>
              <a:rPr lang="ru-RU" i="1" dirty="0"/>
              <a:t>m</a:t>
            </a:r>
            <a:r>
              <a:rPr lang="en-US" i="1" baseline="-25000" dirty="0"/>
              <a:t>V</a:t>
            </a:r>
            <a:r>
              <a:rPr lang="en-US" baseline="-25000" dirty="0"/>
              <a:t> </a:t>
            </a:r>
            <a:r>
              <a:rPr lang="ru-RU" baseline="-25000" dirty="0"/>
              <a:t> </a:t>
            </a:r>
            <a:r>
              <a:rPr lang="ru-RU" dirty="0"/>
              <a:t>в  </a:t>
            </a:r>
            <a:r>
              <a:rPr lang="ru-RU" i="1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ru-RU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ru-RU" b="1" dirty="0"/>
              <a:t>−</a:t>
            </a:r>
            <a:r>
              <a:rPr lang="ru-RU" i="1" dirty="0"/>
              <a:t> </a:t>
            </a:r>
            <a:r>
              <a:rPr lang="ru-RU" dirty="0"/>
              <a:t>1</a:t>
            </a:r>
            <a:r>
              <a:rPr lang="ru-RU" i="1" dirty="0"/>
              <a:t>).</a:t>
            </a:r>
            <a:r>
              <a:rPr lang="ru-RU" dirty="0"/>
              <a:t> </a:t>
            </a:r>
          </a:p>
          <a:p>
            <a:pPr algn="l"/>
            <a:r>
              <a:rPr lang="ru-RU" dirty="0"/>
              <a:t>в случае δ' = 0, т. е. когда расстояния равны, выбран диагональный шаг. </a:t>
            </a:r>
          </a:p>
        </p:txBody>
      </p:sp>
    </p:spTree>
    <p:extLst>
      <p:ext uri="{BB962C8B-B14F-4D97-AF65-F5344CB8AC3E}">
        <p14:creationId xmlns:p14="http://schemas.microsoft.com/office/powerpoint/2010/main" val="7154991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1423</Words>
  <Application>Microsoft Office PowerPoint</Application>
  <PresentationFormat>Широкоэкранный</PresentationFormat>
  <Paragraphs>94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Тема Office</vt:lpstr>
      <vt:lpstr>Equation.3</vt:lpstr>
      <vt:lpstr>Алгоритм Брезенхема генерации окружностей</vt:lpstr>
      <vt:lpstr>Алгоритм Брезенхема генерации окружностей</vt:lpstr>
      <vt:lpstr>Алгоритм Брезенхема генерации окружностей</vt:lpstr>
      <vt:lpstr>Алгоритм Брезенхема генерации окружностей</vt:lpstr>
      <vt:lpstr>Алгоритм Брезенхема генерации окружностей</vt:lpstr>
      <vt:lpstr>Алгоритм Брезенхема генерации окружностей</vt:lpstr>
      <vt:lpstr>Алгоритм Брезенхема генерации окружностей</vt:lpstr>
      <vt:lpstr>Алгоритм Брезенхема генерации окружностей</vt:lpstr>
      <vt:lpstr>Алгоритм Брезенхема генерации окружностей</vt:lpstr>
      <vt:lpstr>Алгоритм Брезенхема генерации окружностей</vt:lpstr>
      <vt:lpstr>Алгоритм Брезенхема генерации окружностей</vt:lpstr>
      <vt:lpstr>Алгоритм Брезенхема генерации окружностей</vt:lpstr>
      <vt:lpstr>Алгоритм Брезенхема генерации окружностей</vt:lpstr>
    </vt:vector>
  </TitlesOfParts>
  <Company>ФГБОУ ВО "КубГУ"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Направления компьютерной графики</dc:title>
  <dc:creator>Олег Васильевич Гаркуша</dc:creator>
  <cp:lastModifiedBy>Гаркуша ОВ</cp:lastModifiedBy>
  <cp:revision>74</cp:revision>
  <dcterms:created xsi:type="dcterms:W3CDTF">2021-10-08T05:43:25Z</dcterms:created>
  <dcterms:modified xsi:type="dcterms:W3CDTF">2021-12-02T06:38:57Z</dcterms:modified>
</cp:coreProperties>
</file>