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sldIdLst>
    <p:sldId id="256" r:id="rId5"/>
    <p:sldId id="291" r:id="rId6"/>
    <p:sldId id="292" r:id="rId7"/>
    <p:sldId id="260" r:id="rId8"/>
    <p:sldId id="261" r:id="rId9"/>
    <p:sldId id="271" r:id="rId10"/>
    <p:sldId id="273" r:id="rId11"/>
    <p:sldId id="289" r:id="rId12"/>
    <p:sldId id="290" r:id="rId13"/>
    <p:sldId id="274" r:id="rId14"/>
    <p:sldId id="263" r:id="rId15"/>
    <p:sldId id="303" r:id="rId16"/>
    <p:sldId id="295" r:id="rId17"/>
    <p:sldId id="296" r:id="rId18"/>
    <p:sldId id="298" r:id="rId19"/>
    <p:sldId id="299" r:id="rId20"/>
    <p:sldId id="300" r:id="rId21"/>
    <p:sldId id="304" r:id="rId22"/>
    <p:sldId id="262" r:id="rId23"/>
    <p:sldId id="269" r:id="rId24"/>
    <p:sldId id="264" r:id="rId25"/>
    <p:sldId id="265" r:id="rId26"/>
    <p:sldId id="266" r:id="rId27"/>
    <p:sldId id="267" r:id="rId28"/>
    <p:sldId id="268" r:id="rId29"/>
    <p:sldId id="305" r:id="rId30"/>
    <p:sldId id="280" r:id="rId31"/>
    <p:sldId id="278" r:id="rId32"/>
    <p:sldId id="276" r:id="rId33"/>
    <p:sldId id="279" r:id="rId34"/>
    <p:sldId id="285" r:id="rId35"/>
    <p:sldId id="286" r:id="rId36"/>
    <p:sldId id="307" r:id="rId37"/>
    <p:sldId id="308" r:id="rId38"/>
    <p:sldId id="310" r:id="rId39"/>
    <p:sldId id="309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6" r:id="rId51"/>
    <p:sldId id="321" r:id="rId52"/>
    <p:sldId id="322" r:id="rId53"/>
    <p:sldId id="323" r:id="rId54"/>
    <p:sldId id="324" r:id="rId55"/>
    <p:sldId id="329" r:id="rId56"/>
    <p:sldId id="325" r:id="rId57"/>
    <p:sldId id="327" r:id="rId58"/>
    <p:sldId id="328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84CF3-3DF5-46B9-B789-E147918F1B9A}" v="3" dt="2021-01-16T19:22:09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2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дим Сторчак" userId="S::s0136721@edu.kubsu.ru::b49ad9f2-861e-49dd-ace6-8291f50159af" providerId="AD" clId="Web-{8C884CF3-3DF5-46B9-B789-E147918F1B9A}"/>
    <pc:docChg chg="modSld">
      <pc:chgData name="Вадим Сторчак" userId="S::s0136721@edu.kubsu.ru::b49ad9f2-861e-49dd-ace6-8291f50159af" providerId="AD" clId="Web-{8C884CF3-3DF5-46B9-B789-E147918F1B9A}" dt="2021-01-16T19:21:39.002" v="3" actId="20577"/>
      <pc:docMkLst>
        <pc:docMk/>
      </pc:docMkLst>
      <pc:sldChg chg="modSp">
        <pc:chgData name="Вадим Сторчак" userId="S::s0136721@edu.kubsu.ru::b49ad9f2-861e-49dd-ace6-8291f50159af" providerId="AD" clId="Web-{8C884CF3-3DF5-46B9-B789-E147918F1B9A}" dt="2021-01-16T19:21:39.002" v="3" actId="20577"/>
        <pc:sldMkLst>
          <pc:docMk/>
          <pc:sldMk cId="2186666196" sldId="303"/>
        </pc:sldMkLst>
        <pc:spChg chg="mod">
          <ac:chgData name="Вадим Сторчак" userId="S::s0136721@edu.kubsu.ru::b49ad9f2-861e-49dd-ace6-8291f50159af" providerId="AD" clId="Web-{8C884CF3-3DF5-46B9-B789-E147918F1B9A}" dt="2021-01-16T19:21:39.002" v="3" actId="20577"/>
          <ac:spMkLst>
            <pc:docMk/>
            <pc:sldMk cId="2186666196" sldId="3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2947F-FF56-42DF-97A4-9F6AC695A1CF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1A817-2661-40D4-8FC2-DEEB8B9B97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11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1A817-2661-40D4-8FC2-DEEB8B9B97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E77F-7BAC-47AE-9220-4A89E4029740}" type="datetime1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4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3F01-A6E7-4935-B046-A9C746DC18B3}" type="datetime1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75CC-8868-45EA-B6EA-59B58E80AF51}" type="datetime1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2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BD25-130D-429A-BA41-412117463B1D}" type="datetime1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855C-298F-435D-B287-334FB18571E2}" type="datetime1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8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5C49-0860-421E-B99F-0B51D27C6910}" type="datetime1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41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7367-5B49-4BE1-9F49-63AA205AF368}" type="datetime1">
              <a:rPr lang="ru-RU" smtClean="0"/>
              <a:t>16.01.2021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5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DB6-4936-4717-95E9-A0BD4902B35B}" type="datetime1">
              <a:rPr lang="ru-RU" smtClean="0"/>
              <a:t>16.01.2021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8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0E89-9DD7-4C4A-A4D7-43DCD29B837C}" type="datetime1">
              <a:rPr lang="ru-RU" smtClean="0"/>
              <a:t>16.01.2021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4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A5A1-B31A-4FB1-BEAE-48E5CF0B33D7}" type="datetime1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2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593E-151F-4F5D-B293-1A5D824809E1}" type="datetime1">
              <a:rPr lang="ru-RU" smtClean="0"/>
              <a:t>16.01.2021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E6C4-8089-4741-9CD8-E581B125B9D2}" type="datetime1">
              <a:rPr lang="ru-RU" smtClean="0"/>
              <a:t>16.01.2021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7EE1-4C02-4547-877A-388702325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90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plentydiffers.blogspot.com/search/label/dbms_schedul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3144" y="280416"/>
            <a:ext cx="9144000" cy="834230"/>
          </a:xfrm>
        </p:spPr>
        <p:txBody>
          <a:bodyPr>
            <a:normAutofit/>
          </a:bodyPr>
          <a:lstStyle/>
          <a:p>
            <a:r>
              <a:rPr lang="ru-RU" sz="4000" dirty="0"/>
              <a:t>Средства</a:t>
            </a:r>
            <a:r>
              <a:rPr lang="en-US" sz="4000" dirty="0"/>
              <a:t> </a:t>
            </a:r>
            <a:r>
              <a:rPr lang="ru-RU" sz="4000" dirty="0"/>
              <a:t>и опции миграции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8200" y="1719448"/>
            <a:ext cx="10233212" cy="5002027"/>
          </a:xfrm>
        </p:spPr>
        <p:txBody>
          <a:bodyPr>
            <a:normAutofit fontScale="92500" lnSpcReduction="20000"/>
          </a:bodyPr>
          <a:lstStyle/>
          <a:p>
            <a:pPr indent="360000" algn="l">
              <a:lnSpc>
                <a:spcPct val="100000"/>
              </a:lnSpc>
            </a:pPr>
            <a:r>
              <a:rPr lang="ru-RU" dirty="0"/>
              <a:t>Миграция данных это перемещение данных из одной системы в другую. Для выполнения этой операции в </a:t>
            </a:r>
            <a:r>
              <a:rPr lang="en-US" dirty="0"/>
              <a:t>Oracle </a:t>
            </a:r>
            <a:r>
              <a:rPr lang="ru-RU" dirty="0"/>
              <a:t>имеется масса средств.</a:t>
            </a:r>
          </a:p>
          <a:p>
            <a:pPr indent="360000" algn="l">
              <a:lnSpc>
                <a:spcPct val="100000"/>
              </a:lnSpc>
            </a:pPr>
            <a:r>
              <a:rPr lang="en-US" dirty="0"/>
              <a:t>Oracle </a:t>
            </a:r>
            <a:r>
              <a:rPr lang="ru-RU" dirty="0"/>
              <a:t>поддерживает также репликацию данных</a:t>
            </a:r>
            <a:r>
              <a:rPr lang="en-US" dirty="0"/>
              <a:t>,</a:t>
            </a:r>
            <a:r>
              <a:rPr lang="ru-RU" dirty="0"/>
              <a:t> процессы сохранения/восстановления данных (</a:t>
            </a:r>
            <a:r>
              <a:rPr lang="en-US" dirty="0"/>
              <a:t>backup and recovery) </a:t>
            </a:r>
            <a:r>
              <a:rPr lang="ru-RU" dirty="0"/>
              <a:t>и материализованные представления (</a:t>
            </a:r>
            <a:r>
              <a:rPr lang="en-US" dirty="0"/>
              <a:t>materialized views </a:t>
            </a:r>
            <a:r>
              <a:rPr lang="ru-RU" dirty="0"/>
              <a:t>)</a:t>
            </a:r>
            <a:r>
              <a:rPr lang="en-US" dirty="0"/>
              <a:t>.</a:t>
            </a:r>
            <a:endParaRPr lang="ru-RU" dirty="0"/>
          </a:p>
          <a:p>
            <a:pPr algn="l">
              <a:lnSpc>
                <a:spcPct val="100000"/>
              </a:lnSpc>
            </a:pPr>
            <a:r>
              <a:rPr lang="ru-RU" dirty="0"/>
              <a:t>Содержание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ru-RU" dirty="0"/>
              <a:t>Миграция данных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ru-RU" dirty="0"/>
              <a:t>Резервное копирование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dirty="0"/>
              <a:t>Data Pump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en-US" dirty="0"/>
              <a:t>RMAN</a:t>
            </a:r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ru-RU" dirty="0"/>
              <a:t>SQL*</a:t>
            </a:r>
            <a:r>
              <a:rPr lang="ru-RU" dirty="0" err="1"/>
              <a:t>Loader</a:t>
            </a:r>
            <a:endParaRPr lang="en-US" dirty="0"/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ru-RU" dirty="0"/>
              <a:t>Материализованные представления</a:t>
            </a:r>
            <a:endParaRPr lang="en-US" dirty="0"/>
          </a:p>
          <a:p>
            <a:pPr marL="457200" indent="-457200" algn="l">
              <a:lnSpc>
                <a:spcPct val="100000"/>
              </a:lnSpc>
              <a:buAutoNum type="arabicPeriod"/>
            </a:pPr>
            <a:r>
              <a:rPr lang="ru-RU" dirty="0"/>
              <a:t>Планировщик</a:t>
            </a:r>
            <a:endParaRPr lang="en-US" dirty="0"/>
          </a:p>
          <a:p>
            <a:pPr marL="457200" indent="-457200" algn="l">
              <a:lnSpc>
                <a:spcPct val="100000"/>
              </a:lnSpc>
              <a:buAutoNum type="arabicPeriod"/>
            </a:pPr>
            <a:endParaRPr lang="ru-RU" dirty="0"/>
          </a:p>
          <a:p>
            <a:pPr indent="360000" algn="l">
              <a:lnSpc>
                <a:spcPct val="100000"/>
              </a:lnSpc>
            </a:pPr>
            <a:endParaRPr lang="ru-RU" dirty="0"/>
          </a:p>
          <a:p>
            <a:pPr indent="360000" algn="l">
              <a:lnSpc>
                <a:spcPct val="100000"/>
              </a:lnSpc>
            </a:pPr>
            <a:endParaRPr lang="ru-RU" dirty="0"/>
          </a:p>
          <a:p>
            <a:pPr indent="360000" algn="l">
              <a:lnSpc>
                <a:spcPct val="100000"/>
              </a:lnSpc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01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917" y="0"/>
            <a:ext cx="10515600" cy="10668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Уровни резервного копирования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Копирование открытой и закрытой базы данных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6800"/>
            <a:ext cx="10977282" cy="5791200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Уровни резервного копирования в </a:t>
            </a:r>
            <a:r>
              <a:rPr lang="ru-RU" sz="2000" dirty="0" err="1"/>
              <a:t>Oracle</a:t>
            </a:r>
            <a:r>
              <a:rPr lang="ru-RU" sz="2000" dirty="0"/>
              <a:t>:</a:t>
            </a:r>
          </a:p>
          <a:p>
            <a:pPr marL="0" indent="-360000">
              <a:buNone/>
            </a:pPr>
            <a:r>
              <a:rPr lang="ru-RU" sz="2000" dirty="0"/>
              <a:t>•  Уровень всей базы. Подразумевает выполнение резервного копирования всех файлов включая  управляющие. Возможно в режимах ARCHIVELOG и NOARCHIVELOG.</a:t>
            </a:r>
          </a:p>
          <a:p>
            <a:pPr marL="0" indent="-360000">
              <a:buNone/>
            </a:pPr>
            <a:r>
              <a:rPr lang="ru-RU" sz="2000" dirty="0"/>
              <a:t>•  Уровень табличного пространства. Выполняется резервное копирование всех файлов, находящихся в этом табличном пространстве. Выполнять резервное копирование на таком уровне допускается только в режиме ARCHIVELOG.</a:t>
            </a:r>
          </a:p>
          <a:p>
            <a:pPr marL="0" indent="-360000">
              <a:buNone/>
            </a:pPr>
            <a:r>
              <a:rPr lang="ru-RU" sz="2000" dirty="0"/>
              <a:t>•  Уровень файла данных. Выполняется резервное копирование единственного файла данных. Только в режиме ARCHIVELOG.</a:t>
            </a:r>
          </a:p>
          <a:p>
            <a:pPr marL="0" indent="360000">
              <a:buNone/>
            </a:pPr>
            <a:r>
              <a:rPr lang="ru-RU" sz="2000" dirty="0"/>
              <a:t>Резервное копирование открытой базы данных (</a:t>
            </a:r>
            <a:r>
              <a:rPr lang="ru-RU" sz="2000" dirty="0" err="1"/>
              <a:t>open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оно же оперативное (</a:t>
            </a:r>
            <a:r>
              <a:rPr lang="ru-RU" sz="2000" dirty="0" err="1"/>
              <a:t>online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оно же горячее резервное копирование (</a:t>
            </a:r>
            <a:r>
              <a:rPr lang="ru-RU" sz="2000" dirty="0" err="1"/>
              <a:t>hot</a:t>
            </a:r>
            <a:r>
              <a:rPr lang="ru-RU" sz="2000" dirty="0"/>
              <a:t>/</a:t>
            </a:r>
            <a:r>
              <a:rPr lang="ru-RU" sz="2000" dirty="0" err="1"/>
              <a:t>warm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подразумевает создание резервных копий при открытой и доступной для пользователей базе данных. Выполнять оперативное резервное копирование всей базы данных или её табличного пространства или файла данных можно только в режиме ARCHIVELOG. </a:t>
            </a:r>
          </a:p>
          <a:p>
            <a:pPr marL="0" indent="360000">
              <a:buNone/>
            </a:pPr>
            <a:r>
              <a:rPr lang="ru-RU" sz="2000" dirty="0"/>
              <a:t>Резервное, оно же холодное резервное </a:t>
            </a:r>
            <a:r>
              <a:rPr lang="en-US" sz="2000" dirty="0"/>
              <a:t>(cold backup)</a:t>
            </a:r>
            <a:r>
              <a:rPr lang="ru-RU" sz="2000" dirty="0"/>
              <a:t> копирование закрытой базы данных (</a:t>
            </a:r>
            <a:r>
              <a:rPr lang="ru-RU" sz="2000" dirty="0" err="1"/>
              <a:t>closed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подразумевает создание резервных копий при закрытой, то есть остановленной базе данных. Такое копирование создаёт согласованные резервные копии, если только база данных не была внезапно остановлена командой SHUTDOWN ABORT.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9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0882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200" dirty="0">
                <a:solidFill>
                  <a:srgbClr val="FF0000"/>
                </a:solidFill>
                <a:latin typeface="+mn-lt"/>
              </a:rPr>
            </a:br>
            <a:r>
              <a:rPr lang="ru-RU" sz="3600" dirty="0">
                <a:solidFill>
                  <a:srgbClr val="FF0000"/>
                </a:solidFill>
                <a:latin typeface="+mn-lt"/>
              </a:rPr>
              <a:t>Управляемые пользователем резервные копии</a:t>
            </a:r>
            <a:br>
              <a:rPr lang="ru-RU" sz="3600" dirty="0">
                <a:solidFill>
                  <a:srgbClr val="FF0000"/>
                </a:solidFill>
                <a:latin typeface="+mn-lt"/>
              </a:rPr>
            </a:br>
            <a:endParaRPr lang="ru-RU" sz="3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72860"/>
            <a:ext cx="10515600" cy="6081623"/>
          </a:xfrm>
        </p:spPr>
        <p:txBody>
          <a:bodyPr>
            <a:normAutofit fontScale="92500" lnSpcReduction="20000"/>
          </a:bodyPr>
          <a:lstStyle/>
          <a:p>
            <a:pPr marL="0" indent="360000">
              <a:buNone/>
            </a:pPr>
            <a:r>
              <a:rPr lang="ru-RU" sz="2200" dirty="0"/>
              <a:t>В </a:t>
            </a:r>
            <a:r>
              <a:rPr lang="ru-RU" sz="2200" dirty="0" err="1"/>
              <a:t>Oracle</a:t>
            </a:r>
            <a:r>
              <a:rPr lang="ru-RU" sz="2200" dirty="0"/>
              <a:t> существуют два способа резервного копирования базы</a:t>
            </a:r>
            <a:r>
              <a:rPr lang="en-US" sz="2200" dirty="0"/>
              <a:t> </a:t>
            </a:r>
            <a:r>
              <a:rPr lang="ru-RU" sz="2200" dirty="0"/>
              <a:t>данных: управляемые пользователем резервные копии (</a:t>
            </a:r>
            <a:r>
              <a:rPr lang="ru-RU" sz="2200" dirty="0" err="1"/>
              <a:t>User</a:t>
            </a:r>
            <a:r>
              <a:rPr lang="ru-RU" sz="2200" dirty="0"/>
              <a:t> </a:t>
            </a:r>
            <a:r>
              <a:rPr lang="ru-RU" sz="2200" dirty="0" err="1"/>
              <a:t>managed</a:t>
            </a:r>
            <a:r>
              <a:rPr lang="en-US" sz="2200" dirty="0"/>
              <a:t>  </a:t>
            </a:r>
            <a:r>
              <a:rPr lang="ru-RU" sz="2200" dirty="0" err="1"/>
              <a:t>backups</a:t>
            </a:r>
            <a:r>
              <a:rPr lang="ru-RU" sz="2200" dirty="0"/>
              <a:t>) и </a:t>
            </a:r>
            <a:r>
              <a:rPr lang="ru-RU" sz="2200" dirty="0" err="1"/>
              <a:t>Oracle</a:t>
            </a:r>
            <a:r>
              <a:rPr lang="ru-RU" sz="2200" dirty="0"/>
              <a:t> </a:t>
            </a:r>
            <a:r>
              <a:rPr lang="ru-RU" sz="2200" dirty="0" err="1"/>
              <a:t>Recovery</a:t>
            </a:r>
            <a:r>
              <a:rPr lang="ru-RU" sz="2200" dirty="0"/>
              <a:t> </a:t>
            </a:r>
            <a:r>
              <a:rPr lang="ru-RU" sz="2200" dirty="0" err="1"/>
              <a:t>Manager</a:t>
            </a:r>
            <a:r>
              <a:rPr lang="ru-RU" sz="2200" dirty="0"/>
              <a:t> (RMAN).</a:t>
            </a:r>
            <a:endParaRPr lang="en-US" sz="2200" dirty="0"/>
          </a:p>
          <a:p>
            <a:pPr marL="0" indent="360000">
              <a:buNone/>
            </a:pPr>
            <a:r>
              <a:rPr lang="ru-RU" sz="2200" dirty="0"/>
              <a:t>Резервные копии, управляемые пользователями, создаются без непосредственного участия самой СУБД в процессе создания </a:t>
            </a:r>
            <a:r>
              <a:rPr lang="ru-RU" sz="2200" dirty="0" err="1"/>
              <a:t>бэкапа</a:t>
            </a:r>
            <a:r>
              <a:rPr lang="ru-RU" sz="2200" dirty="0"/>
              <a:t>.</a:t>
            </a:r>
          </a:p>
          <a:p>
            <a:pPr marL="0" indent="360000">
              <a:buNone/>
            </a:pPr>
            <a:r>
              <a:rPr lang="ru-RU" sz="2200" dirty="0"/>
              <a:t>Для сохранения, архивирования или </a:t>
            </a:r>
            <a:r>
              <a:rPr lang="ru-RU" sz="2200" dirty="0" err="1"/>
              <a:t>бэкапа</a:t>
            </a:r>
            <a:r>
              <a:rPr lang="ru-RU" sz="2200" dirty="0"/>
              <a:t> базы данных </a:t>
            </a:r>
            <a:r>
              <a:rPr lang="ru-RU" sz="2200" dirty="0" err="1"/>
              <a:t>Oracle</a:t>
            </a:r>
            <a:r>
              <a:rPr lang="ru-RU" sz="2200" dirty="0"/>
              <a:t>, следует создавать копии следующих групп файлов:</a:t>
            </a:r>
          </a:p>
          <a:p>
            <a:pPr lvl="0"/>
            <a:r>
              <a:rPr lang="ru-RU" sz="2200" b="1" dirty="0"/>
              <a:t>*.DBF</a:t>
            </a:r>
            <a:r>
              <a:rPr lang="ru-RU" sz="2200" dirty="0"/>
              <a:t> – файлы данных, табличных пространств и управляющие файлы базы данных. Расположены, например, в</a:t>
            </a:r>
            <a:br>
              <a:rPr lang="ru-RU" sz="2200" dirty="0"/>
            </a:br>
            <a:r>
              <a:rPr lang="ru-RU" sz="2200" i="1" dirty="0"/>
              <a:t>C:\oraclexe\app\oracle\oradata\XE</a:t>
            </a:r>
            <a:endParaRPr lang="ru-RU" sz="2200" dirty="0"/>
          </a:p>
          <a:p>
            <a:pPr lvl="0"/>
            <a:r>
              <a:rPr lang="ru-RU" sz="2200" b="1" dirty="0"/>
              <a:t>*.</a:t>
            </a:r>
            <a:r>
              <a:rPr lang="ru-RU" sz="2200" b="1" dirty="0" err="1"/>
              <a:t>ora</a:t>
            </a:r>
            <a:r>
              <a:rPr lang="ru-RU" sz="2200" dirty="0"/>
              <a:t> – файлы конфигурации базы данных и файлы паролей.</a:t>
            </a:r>
            <a:br>
              <a:rPr lang="ru-RU" sz="2200" dirty="0"/>
            </a:br>
            <a:r>
              <a:rPr lang="ru-RU" sz="2200" dirty="0"/>
              <a:t>Файлы конфигурации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i="1" dirty="0"/>
              <a:t>C:\oraclexe\app\oracle\product\11.2.0\server\dbs</a:t>
            </a:r>
            <a:br>
              <a:rPr lang="en-US" sz="2200" dirty="0"/>
            </a:br>
            <a:r>
              <a:rPr lang="ru-RU" sz="2200" dirty="0"/>
              <a:t>Файлы паролей</a:t>
            </a:r>
            <a:r>
              <a:rPr lang="en-US" sz="2200" dirty="0"/>
              <a:t> (PW…</a:t>
            </a:r>
            <a:r>
              <a:rPr lang="en-US" sz="2200" dirty="0" err="1"/>
              <a:t>ora</a:t>
            </a:r>
            <a:r>
              <a:rPr lang="en-US" sz="2200" dirty="0"/>
              <a:t>):</a:t>
            </a:r>
            <a:br>
              <a:rPr lang="en-US" sz="2200" dirty="0"/>
            </a:br>
            <a:r>
              <a:rPr lang="en-US" sz="2200" i="1" dirty="0"/>
              <a:t>C:\oraclexe\app\oracle\product\11.2.0\server\database</a:t>
            </a:r>
            <a:endParaRPr lang="ru-RU" sz="2200" dirty="0"/>
          </a:p>
          <a:p>
            <a:pPr lvl="0"/>
            <a:r>
              <a:rPr lang="en-US" sz="2200" b="1" dirty="0"/>
              <a:t>*.LOG</a:t>
            </a:r>
            <a:r>
              <a:rPr lang="en-US" sz="2200" dirty="0"/>
              <a:t> – </a:t>
            </a:r>
            <a:r>
              <a:rPr lang="ru-RU" sz="2200" dirty="0"/>
              <a:t>файлы журналов транзакций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i="1" dirty="0"/>
              <a:t>C:\oraclexe\app\oracle\fast_recovery_area\XE\ONLINELOG</a:t>
            </a:r>
            <a:endParaRPr lang="ru-RU" sz="2200" dirty="0"/>
          </a:p>
          <a:p>
            <a:pPr marL="0" indent="0">
              <a:buNone/>
            </a:pPr>
            <a:r>
              <a:rPr lang="ru-RU" sz="2200" u="sng" dirty="0"/>
              <a:t>Итог</a:t>
            </a:r>
            <a:r>
              <a:rPr lang="ru-RU" sz="2200" dirty="0"/>
              <a:t>: Архивация средствами операционной системы предполагает ручное копирование следующих файлов:</a:t>
            </a:r>
          </a:p>
          <a:p>
            <a:pPr lvl="0"/>
            <a:r>
              <a:rPr lang="ru-RU" sz="2200" dirty="0"/>
              <a:t>Файлы табличных пространств.</a:t>
            </a:r>
          </a:p>
          <a:p>
            <a:pPr lvl="0"/>
            <a:r>
              <a:rPr lang="ru-RU" sz="2200" dirty="0"/>
              <a:t>Управляющие файлы.</a:t>
            </a:r>
          </a:p>
          <a:p>
            <a:pPr lvl="0"/>
            <a:r>
              <a:rPr lang="ru-RU" sz="2200" dirty="0"/>
              <a:t>Файлы журналов транзакций.</a:t>
            </a:r>
          </a:p>
          <a:p>
            <a:pPr lvl="0"/>
            <a:r>
              <a:rPr lang="ru-RU" sz="2200" dirty="0"/>
              <a:t>Файлы конфигурации и паролей.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0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512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Помпа/насос данных </a:t>
            </a:r>
            <a:r>
              <a:rPr lang="en-US" sz="3200" dirty="0">
                <a:solidFill>
                  <a:srgbClr val="FF0000"/>
                </a:solidFill>
              </a:rPr>
              <a:t>Data Pump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487271"/>
            <a:ext cx="10421471" cy="2689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359410">
              <a:buNone/>
            </a:pPr>
            <a:r>
              <a:rPr lang="ru-RU" sz="2000" dirty="0">
                <a:ea typeface="+mn-lt"/>
                <a:cs typeface="+mn-lt"/>
              </a:rPr>
              <a:t>В версиях начиная с 10g для экспорта и импорта данных можно использовать утилиты </a:t>
            </a:r>
            <a:r>
              <a:rPr lang="ru-RU" sz="2000" dirty="0" err="1">
                <a:ea typeface="+mn-lt"/>
                <a:cs typeface="+mn-lt"/>
              </a:rPr>
              <a:t>Data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Pump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Export</a:t>
            </a:r>
            <a:r>
              <a:rPr lang="ru-RU" sz="2000" dirty="0">
                <a:ea typeface="+mn-lt"/>
                <a:cs typeface="+mn-lt"/>
              </a:rPr>
              <a:t> (Помпа данных для экспорта) и </a:t>
            </a:r>
            <a:r>
              <a:rPr lang="ru-RU" sz="2000" dirty="0" err="1">
                <a:ea typeface="+mn-lt"/>
                <a:cs typeface="+mn-lt"/>
              </a:rPr>
              <a:t>Data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Pump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dirty="0" err="1">
                <a:ea typeface="+mn-lt"/>
                <a:cs typeface="+mn-lt"/>
              </a:rPr>
              <a:t>Import</a:t>
            </a:r>
            <a:r>
              <a:rPr lang="ru-RU" sz="2000" dirty="0">
                <a:ea typeface="+mn-lt"/>
                <a:cs typeface="+mn-lt"/>
              </a:rPr>
              <a:t> (Помпа данных для импорта).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6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1932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Понятие о</a:t>
            </a:r>
            <a:r>
              <a:rPr lang="en-US" sz="3200" dirty="0">
                <a:solidFill>
                  <a:srgbClr val="FF0000"/>
                </a:solidFill>
              </a:rPr>
              <a:t> Data Pump</a:t>
            </a:r>
            <a:r>
              <a:rPr lang="ru-RU" sz="3200" dirty="0">
                <a:solidFill>
                  <a:srgbClr val="FF0000"/>
                </a:solidFill>
              </a:rPr>
              <a:t> 1/2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979459"/>
          </a:xfrm>
        </p:spPr>
        <p:txBody>
          <a:bodyPr>
            <a:normAutofit fontScale="92500" lnSpcReduction="10000"/>
          </a:bodyPr>
          <a:lstStyle/>
          <a:p>
            <a:pPr marL="0" indent="360000">
              <a:buNone/>
            </a:pPr>
            <a:r>
              <a:rPr lang="ru-RU" sz="2200" dirty="0"/>
              <a:t>Технология </a:t>
            </a:r>
            <a:r>
              <a:rPr lang="ru-RU" sz="2200" dirty="0" err="1"/>
              <a:t>Oracle</a:t>
            </a:r>
            <a:r>
              <a:rPr lang="ru-RU" sz="2200" dirty="0"/>
              <a:t> </a:t>
            </a:r>
            <a:r>
              <a:rPr lang="ru-RU" sz="2200" dirty="0" err="1"/>
              <a:t>Data</a:t>
            </a:r>
            <a:r>
              <a:rPr lang="ru-RU" sz="2200" dirty="0"/>
              <a:t> </a:t>
            </a:r>
            <a:r>
              <a:rPr lang="ru-RU" sz="2200" dirty="0" err="1"/>
              <a:t>Pump</a:t>
            </a:r>
            <a:r>
              <a:rPr lang="ru-RU" sz="2200" dirty="0"/>
              <a:t> работает только на сервере.</a:t>
            </a:r>
          </a:p>
          <a:p>
            <a:pPr marL="0" indent="360000">
              <a:buNone/>
            </a:pPr>
            <a:r>
              <a:rPr lang="ru-RU" sz="2200" dirty="0"/>
              <a:t>С помощью </a:t>
            </a:r>
            <a:r>
              <a:rPr lang="ru-RU" sz="2200" dirty="0" err="1"/>
              <a:t>Oracle</a:t>
            </a:r>
            <a:r>
              <a:rPr lang="ru-RU" sz="2200" dirty="0"/>
              <a:t> </a:t>
            </a:r>
            <a:r>
              <a:rPr lang="ru-RU" sz="2200" dirty="0" err="1"/>
              <a:t>Data</a:t>
            </a:r>
            <a:r>
              <a:rPr lang="ru-RU" sz="2200" dirty="0"/>
              <a:t> </a:t>
            </a:r>
            <a:r>
              <a:rPr lang="ru-RU" sz="2200" dirty="0" err="1"/>
              <a:t>Pump</a:t>
            </a:r>
            <a:r>
              <a:rPr lang="ru-RU" sz="2200" dirty="0"/>
              <a:t> можно:</a:t>
            </a:r>
          </a:p>
          <a:p>
            <a:pPr marL="0" indent="0"/>
            <a:r>
              <a:rPr lang="ru-RU" sz="2200" dirty="0"/>
              <a:t>  создать один или несколько файлов логического дампа БД в директории на сервере</a:t>
            </a:r>
          </a:p>
          <a:p>
            <a:pPr marL="0" indent="0"/>
            <a:r>
              <a:rPr lang="ru-RU" sz="2200" dirty="0"/>
              <a:t>  перенести данные напрямую из одной БД в другую через </a:t>
            </a:r>
            <a:r>
              <a:rPr lang="ru-RU" sz="2200" dirty="0" err="1"/>
              <a:t>dblink</a:t>
            </a:r>
            <a:r>
              <a:rPr lang="ru-RU" sz="2200" dirty="0"/>
              <a:t>.</a:t>
            </a:r>
          </a:p>
          <a:p>
            <a:pPr marL="0" indent="360000">
              <a:buNone/>
            </a:pPr>
            <a:r>
              <a:rPr lang="ru-RU" sz="2200" dirty="0"/>
              <a:t>По сравнению со старыми утилитами </a:t>
            </a:r>
            <a:r>
              <a:rPr lang="ru-RU" sz="2200" dirty="0" err="1"/>
              <a:t>exp</a:t>
            </a:r>
            <a:r>
              <a:rPr lang="ru-RU" sz="2200" dirty="0"/>
              <a:t>/</a:t>
            </a:r>
            <a:r>
              <a:rPr lang="ru-RU" sz="2200" dirty="0" err="1"/>
              <a:t>imp</a:t>
            </a:r>
            <a:r>
              <a:rPr lang="ru-RU" sz="2200" dirty="0"/>
              <a:t> технология </a:t>
            </a:r>
            <a:r>
              <a:rPr lang="ru-RU" sz="2200" dirty="0" err="1"/>
              <a:t>Data</a:t>
            </a:r>
            <a:r>
              <a:rPr lang="ru-RU" sz="2200" dirty="0"/>
              <a:t> </a:t>
            </a:r>
            <a:r>
              <a:rPr lang="ru-RU" sz="2200" dirty="0" err="1"/>
              <a:t>Pump</a:t>
            </a:r>
            <a:r>
              <a:rPr lang="ru-RU" sz="2200" dirty="0"/>
              <a:t> значительно быстрее. Имеет более гибкие настройки. Может вызываться, как из командной строки (утилиты), так и из PL/SQL с помощью пакетов DBMS_DATAPUMP и DBMS_METADATA.</a:t>
            </a:r>
          </a:p>
          <a:p>
            <a:pPr marL="0" indent="360000">
              <a:buNone/>
            </a:pPr>
            <a:r>
              <a:rPr lang="ru-RU" sz="2200" dirty="0"/>
              <a:t>Для вызова </a:t>
            </a:r>
            <a:r>
              <a:rPr lang="ru-RU" sz="2200" dirty="0" err="1"/>
              <a:t>Data</a:t>
            </a:r>
            <a:r>
              <a:rPr lang="ru-RU" sz="2200" dirty="0"/>
              <a:t> </a:t>
            </a:r>
            <a:r>
              <a:rPr lang="ru-RU" sz="2200" dirty="0" err="1"/>
              <a:t>Pump</a:t>
            </a:r>
            <a:r>
              <a:rPr lang="ru-RU" sz="2200" dirty="0"/>
              <a:t> из командной строки используются утилиты </a:t>
            </a:r>
            <a:r>
              <a:rPr lang="ru-RU" sz="2200" dirty="0" err="1"/>
              <a:t>expdp</a:t>
            </a:r>
            <a:r>
              <a:rPr lang="ru-RU" sz="2200" dirty="0"/>
              <a:t> и </a:t>
            </a:r>
            <a:r>
              <a:rPr lang="ru-RU" sz="2200" dirty="0" err="1"/>
              <a:t>impdp</a:t>
            </a:r>
            <a:endParaRPr lang="ru-RU" sz="2200" dirty="0"/>
          </a:p>
          <a:p>
            <a:pPr marL="0" indent="360000">
              <a:buNone/>
            </a:pPr>
            <a:r>
              <a:rPr lang="ru-RU" sz="2200" dirty="0"/>
              <a:t>Использовать утилиты </a:t>
            </a:r>
            <a:r>
              <a:rPr lang="ru-RU" sz="2200" dirty="0" err="1"/>
              <a:t>exp</a:t>
            </a:r>
            <a:r>
              <a:rPr lang="ru-RU" sz="2200" dirty="0"/>
              <a:t>/</a:t>
            </a:r>
            <a:r>
              <a:rPr lang="ru-RU" sz="2200" dirty="0" err="1"/>
              <a:t>imp</a:t>
            </a:r>
            <a:r>
              <a:rPr lang="ru-RU" sz="2200" dirty="0"/>
              <a:t> следует только если у вас нет доступа к файловой системе сервера </a:t>
            </a:r>
            <a:r>
              <a:rPr lang="ru-RU" sz="2200" dirty="0" err="1"/>
              <a:t>Oracle</a:t>
            </a:r>
            <a:r>
              <a:rPr lang="ru-RU" sz="2200" dirty="0"/>
              <a:t>.</a:t>
            </a:r>
          </a:p>
          <a:p>
            <a:pPr marL="0" indent="360000">
              <a:buNone/>
            </a:pPr>
            <a:r>
              <a:rPr lang="ru-RU" sz="2200" dirty="0"/>
              <a:t>Пять режимов работы утилит </a:t>
            </a:r>
            <a:r>
              <a:rPr lang="ru-RU" sz="2200" dirty="0" err="1"/>
              <a:t>expdp</a:t>
            </a:r>
            <a:r>
              <a:rPr lang="ru-RU" sz="2200" dirty="0"/>
              <a:t> и </a:t>
            </a:r>
            <a:r>
              <a:rPr lang="ru-RU" sz="2200" dirty="0" err="1"/>
              <a:t>impdp</a:t>
            </a:r>
            <a:r>
              <a:rPr lang="en-US" sz="2200" dirty="0"/>
              <a:t> </a:t>
            </a:r>
            <a:r>
              <a:rPr lang="ru-RU" sz="2200" dirty="0"/>
              <a:t>входящих в </a:t>
            </a:r>
            <a:r>
              <a:rPr lang="en-US" sz="2200" dirty="0"/>
              <a:t>Data Pump</a:t>
            </a:r>
            <a:r>
              <a:rPr lang="ru-RU" sz="2200" dirty="0"/>
              <a:t>:</a:t>
            </a:r>
          </a:p>
          <a:p>
            <a:r>
              <a:rPr lang="ru-RU" sz="2200" dirty="0" err="1"/>
              <a:t>Full</a:t>
            </a:r>
            <a:r>
              <a:rPr lang="ru-RU" sz="2200" dirty="0"/>
              <a:t> – экспорт и импорт всей БД;</a:t>
            </a:r>
          </a:p>
          <a:p>
            <a:r>
              <a:rPr lang="ru-RU" sz="2200" dirty="0" err="1"/>
              <a:t>Schema</a:t>
            </a:r>
            <a:r>
              <a:rPr lang="ru-RU" sz="2200" dirty="0"/>
              <a:t> — экспорт и импорт выбранных схем;</a:t>
            </a:r>
          </a:p>
          <a:p>
            <a:r>
              <a:rPr lang="ru-RU" sz="2200" dirty="0" err="1"/>
              <a:t>Table</a:t>
            </a:r>
            <a:r>
              <a:rPr lang="ru-RU" sz="2200" dirty="0"/>
              <a:t> — экспорт и импорт выбранных таблиц;</a:t>
            </a:r>
          </a:p>
          <a:p>
            <a:r>
              <a:rPr lang="ru-RU" sz="2200" dirty="0" err="1"/>
              <a:t>Tablespace</a:t>
            </a:r>
            <a:r>
              <a:rPr lang="ru-RU" sz="2200" dirty="0"/>
              <a:t> — экспорт и импорт выбранных табличных пространств;</a:t>
            </a:r>
          </a:p>
          <a:p>
            <a:r>
              <a:rPr lang="ru-RU" sz="2200" dirty="0" err="1"/>
              <a:t>Transportable</a:t>
            </a:r>
            <a:r>
              <a:rPr lang="ru-RU" sz="2200" dirty="0"/>
              <a:t> </a:t>
            </a:r>
            <a:r>
              <a:rPr lang="ru-RU" sz="2200" dirty="0" err="1"/>
              <a:t>Tablespace</a:t>
            </a:r>
            <a:r>
              <a:rPr lang="ru-RU" sz="2200" dirty="0"/>
              <a:t> — экспорт и импорт табличных пространств для переноса на другой сервер.</a:t>
            </a:r>
          </a:p>
          <a:p>
            <a:pPr marL="0" indent="36000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75728" y="-81442"/>
            <a:ext cx="5176284" cy="55990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Понятие о</a:t>
            </a:r>
            <a:r>
              <a:rPr lang="en-US" sz="3200" dirty="0">
                <a:solidFill>
                  <a:srgbClr val="FF0000"/>
                </a:solidFill>
              </a:rPr>
              <a:t> Data Pump</a:t>
            </a:r>
            <a:r>
              <a:rPr lang="ru-RU" sz="3200" dirty="0">
                <a:solidFill>
                  <a:srgbClr val="FF0000"/>
                </a:solidFill>
              </a:rPr>
              <a:t> 2/2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363" y="393404"/>
            <a:ext cx="10843437" cy="6328071"/>
          </a:xfrm>
        </p:spPr>
        <p:txBody>
          <a:bodyPr>
            <a:normAutofit fontScale="92500" lnSpcReduction="20000"/>
          </a:bodyPr>
          <a:lstStyle/>
          <a:p>
            <a:pPr marL="0" indent="360000">
              <a:buNone/>
            </a:pPr>
            <a:r>
              <a:rPr lang="ru-RU" sz="2000" dirty="0"/>
              <a:t>Итак, в технологии экспорта/импорта данных и метаданных </a:t>
            </a:r>
            <a:r>
              <a:rPr lang="en-US" sz="2000" dirty="0"/>
              <a:t>Data Pump </a:t>
            </a:r>
            <a:r>
              <a:rPr lang="ru-RU" sz="2000" dirty="0"/>
              <a:t>имеются две утилиты: </a:t>
            </a:r>
          </a:p>
          <a:p>
            <a:r>
              <a:rPr lang="en-US" sz="2000" dirty="0"/>
              <a:t>Data Pump Export (</a:t>
            </a:r>
            <a:r>
              <a:rPr lang="en-US" sz="2000" dirty="0" err="1"/>
              <a:t>expdp</a:t>
            </a:r>
            <a:r>
              <a:rPr lang="en-US" sz="2000" dirty="0"/>
              <a:t>) </a:t>
            </a:r>
            <a:r>
              <a:rPr lang="ru-RU" sz="2000" dirty="0"/>
              <a:t>– </a:t>
            </a:r>
          </a:p>
          <a:p>
            <a:pPr marL="0" indent="0">
              <a:buNone/>
            </a:pPr>
            <a:r>
              <a:rPr lang="ru-RU" sz="2000" dirty="0"/>
              <a:t>выгружает данные в файлы ОС, </a:t>
            </a:r>
          </a:p>
          <a:p>
            <a:pPr marL="0" indent="0">
              <a:buNone/>
            </a:pPr>
            <a:r>
              <a:rPr lang="ru-RU" sz="2000" dirty="0"/>
              <a:t>называемые файлами дампа </a:t>
            </a:r>
          </a:p>
          <a:p>
            <a:pPr marL="0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dumps</a:t>
            </a:r>
            <a:r>
              <a:rPr lang="ru-RU" sz="2000" dirty="0"/>
              <a:t> </a:t>
            </a:r>
            <a:r>
              <a:rPr lang="ru-RU" sz="2000" dirty="0" err="1"/>
              <a:t>files</a:t>
            </a:r>
            <a:r>
              <a:rPr lang="ru-RU" sz="2000" dirty="0"/>
              <a:t>), в формате, </a:t>
            </a:r>
          </a:p>
          <a:p>
            <a:pPr marL="0" indent="0">
              <a:buNone/>
            </a:pPr>
            <a:r>
              <a:rPr lang="ru-RU" sz="2000" dirty="0"/>
              <a:t>который понимает только </a:t>
            </a:r>
          </a:p>
          <a:p>
            <a:r>
              <a:rPr lang="ru-RU" sz="2000" dirty="0"/>
              <a:t>утилита 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Pump</a:t>
            </a:r>
            <a:r>
              <a:rPr lang="ru-RU" sz="2000" dirty="0"/>
              <a:t> </a:t>
            </a:r>
            <a:r>
              <a:rPr lang="ru-RU" sz="2000" dirty="0" err="1"/>
              <a:t>Import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impdp</a:t>
            </a:r>
            <a:r>
              <a:rPr lang="en-US" sz="2000" dirty="0"/>
              <a:t>).</a:t>
            </a:r>
            <a:r>
              <a:rPr lang="ru-RU" sz="2000" dirty="0"/>
              <a:t> </a:t>
            </a:r>
          </a:p>
          <a:p>
            <a:pPr marL="0" indent="360000">
              <a:buNone/>
            </a:pPr>
            <a:r>
              <a:rPr lang="ru-RU" sz="2000" dirty="0"/>
              <a:t>Расположены в </a:t>
            </a:r>
          </a:p>
          <a:p>
            <a:pPr marL="0" indent="0">
              <a:buNone/>
            </a:pPr>
            <a:r>
              <a:rPr lang="en-US" sz="2000" dirty="0"/>
              <a:t>ORACLE_HOME/bin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Традиционные утилиты </a:t>
            </a:r>
          </a:p>
          <a:p>
            <a:pPr marL="0" indent="0">
              <a:buNone/>
            </a:pPr>
            <a:r>
              <a:rPr lang="ru-RU" sz="2000" dirty="0"/>
              <a:t>экспорта/импорта </a:t>
            </a:r>
          </a:p>
          <a:p>
            <a:pPr marL="0" indent="0">
              <a:buNone/>
            </a:pPr>
            <a:r>
              <a:rPr lang="ru-RU" sz="2000" dirty="0"/>
              <a:t>(</a:t>
            </a:r>
            <a:r>
              <a:rPr lang="ru-RU" sz="2000" dirty="0" err="1"/>
              <a:t>exp</a:t>
            </a:r>
            <a:r>
              <a:rPr lang="ru-RU" sz="2000" dirty="0"/>
              <a:t> и </a:t>
            </a:r>
            <a:r>
              <a:rPr lang="ru-RU" sz="2000" dirty="0" err="1"/>
              <a:t>imp</a:t>
            </a:r>
            <a:r>
              <a:rPr lang="ru-RU" sz="2000" dirty="0"/>
              <a:t> ), </a:t>
            </a:r>
            <a:r>
              <a:rPr lang="ru-RU" sz="2000" dirty="0" err="1"/>
              <a:t>оставленны</a:t>
            </a:r>
            <a:r>
              <a:rPr lang="ru-RU" sz="2000" dirty="0"/>
              <a:t> для</a:t>
            </a:r>
          </a:p>
          <a:p>
            <a:pPr marL="0" indent="0">
              <a:buNone/>
            </a:pPr>
            <a:r>
              <a:rPr lang="ru-RU" sz="2000" dirty="0"/>
              <a:t>совместимости.</a:t>
            </a:r>
          </a:p>
          <a:p>
            <a:pPr marL="0" indent="360000">
              <a:buNone/>
            </a:pPr>
            <a:r>
              <a:rPr lang="ru-RU" sz="2000" dirty="0"/>
              <a:t>Справку по утилитам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можно получить в </a:t>
            </a:r>
            <a:r>
              <a:rPr lang="en-US" sz="2000" dirty="0" err="1"/>
              <a:t>cmd</a:t>
            </a:r>
            <a:r>
              <a:rPr lang="en-US" sz="2000" dirty="0"/>
              <a:t> </a:t>
            </a:r>
            <a:r>
              <a:rPr lang="ru-RU" sz="2000" dirty="0"/>
              <a:t>так:</a:t>
            </a:r>
          </a:p>
          <a:p>
            <a:pPr marL="0" indent="0">
              <a:buNone/>
            </a:pPr>
            <a:r>
              <a:rPr lang="ru-RU" sz="2000" dirty="0" err="1"/>
              <a:t>expdp</a:t>
            </a:r>
            <a:r>
              <a:rPr lang="ru-RU" sz="2000" dirty="0"/>
              <a:t> </a:t>
            </a:r>
            <a:r>
              <a:rPr lang="ru-RU" sz="2000" dirty="0" err="1"/>
              <a:t>help</a:t>
            </a:r>
            <a:r>
              <a:rPr lang="ru-RU" sz="2000" dirty="0"/>
              <a:t>=y</a:t>
            </a:r>
          </a:p>
          <a:p>
            <a:pPr marL="0" indent="0">
              <a:buNone/>
            </a:pPr>
            <a:r>
              <a:rPr lang="ru-RU" sz="2000" dirty="0" err="1"/>
              <a:t>impdp</a:t>
            </a:r>
            <a:r>
              <a:rPr lang="ru-RU" sz="2000" dirty="0"/>
              <a:t> </a:t>
            </a:r>
            <a:r>
              <a:rPr lang="ru-RU" sz="2000" dirty="0" err="1"/>
              <a:t>help</a:t>
            </a:r>
            <a:r>
              <a:rPr lang="ru-RU" sz="2000" dirty="0"/>
              <a:t>=y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626" y="689197"/>
            <a:ext cx="8279374" cy="59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3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014"/>
            <a:ext cx="10515600" cy="640837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600" dirty="0">
                <a:solidFill>
                  <a:srgbClr val="FF0000"/>
                </a:solidFill>
              </a:rPr>
              <a:t>Пример. Дампинг всей базы</a:t>
            </a:r>
            <a:r>
              <a:rPr lang="ru-RU" sz="3600" dirty="0"/>
              <a:t> </a:t>
            </a:r>
            <a:r>
              <a:rPr lang="ru-RU" sz="3600" dirty="0">
                <a:solidFill>
                  <a:srgbClr val="FF0000"/>
                </a:solidFill>
              </a:rPr>
              <a:t>1/3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7854" y="1109274"/>
            <a:ext cx="10515600" cy="414881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Вызываем утилиту </a:t>
            </a:r>
            <a:r>
              <a:rPr lang="en-US" sz="2000" dirty="0" err="1"/>
              <a:t>expdp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9" y="1477940"/>
            <a:ext cx="10480359" cy="53800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2" y="669851"/>
            <a:ext cx="10376291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649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Пример. Дампинг всей базы 2/3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36495"/>
            <a:ext cx="10515600" cy="1013011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Образуются файлы дампа, которых раньше не было в пути C:\oraclexe\app\oracle\admin\XE\dpdump. </a:t>
            </a:r>
          </a:p>
          <a:p>
            <a:pPr marL="0" indent="360000">
              <a:buNone/>
            </a:pPr>
            <a:r>
              <a:rPr lang="ru-RU" sz="2000" dirty="0"/>
              <a:t>Как и следовало ожидать файл EXPDAT не читается текстовым редактором.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33" y="1748118"/>
            <a:ext cx="10135540" cy="277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0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475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Пример. Дампинг всей базы 3/3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24753"/>
            <a:ext cx="10515600" cy="388657"/>
          </a:xfrm>
        </p:spPr>
        <p:txBody>
          <a:bodyPr>
            <a:normAutofit/>
          </a:bodyPr>
          <a:lstStyle/>
          <a:p>
            <a:r>
              <a:rPr lang="ru-RU" sz="2000" dirty="0"/>
              <a:t>Текстовый файл </a:t>
            </a:r>
            <a:r>
              <a:rPr lang="en-US" sz="2000" dirty="0"/>
              <a:t>export: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69" y="1319279"/>
            <a:ext cx="10964461" cy="41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7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098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Резервное копирование и восстановление данных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(backup and recovery) </a:t>
            </a:r>
            <a:r>
              <a:rPr lang="ru-RU" sz="3200" dirty="0">
                <a:solidFill>
                  <a:srgbClr val="FF0000"/>
                </a:solidFill>
              </a:rPr>
              <a:t>помощью </a:t>
            </a:r>
            <a:r>
              <a:rPr lang="en-US" sz="3200" dirty="0">
                <a:solidFill>
                  <a:srgbClr val="FF0000"/>
                </a:solidFill>
              </a:rPr>
              <a:t>RMAN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86518"/>
            <a:ext cx="10515600" cy="199044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8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0457" y="-1"/>
            <a:ext cx="9144000" cy="92310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RMAN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686" y="923109"/>
            <a:ext cx="11077303" cy="5773782"/>
          </a:xfrm>
        </p:spPr>
        <p:txBody>
          <a:bodyPr>
            <a:normAutofit/>
          </a:bodyPr>
          <a:lstStyle/>
          <a:p>
            <a:pPr indent="360000" algn="l">
              <a:lnSpc>
                <a:spcPct val="110000"/>
              </a:lnSpc>
            </a:pPr>
            <a:r>
              <a:rPr lang="ru-RU" sz="2000" dirty="0"/>
              <a:t>RMAN работает на уровнях: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базы данных,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табличных пространств,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файлов табличных пространств,</a:t>
            </a:r>
          </a:p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служебных файлов базы (контрольные, архивные).</a:t>
            </a:r>
          </a:p>
          <a:p>
            <a:pPr indent="360000" algn="l">
              <a:lnSpc>
                <a:spcPct val="110000"/>
              </a:lnSpc>
            </a:pPr>
            <a:r>
              <a:rPr lang="en-US" sz="2000" dirty="0"/>
              <a:t>RMAN</a:t>
            </a:r>
            <a:r>
              <a:rPr lang="ru-RU" sz="2000" dirty="0"/>
              <a:t> может выполнить: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полное резервирование и резервирование изменений;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холодное/горячее резервирование; при горячем резервировании табличные пространства не переводятся в режим </a:t>
            </a:r>
            <a:r>
              <a:rPr lang="ru-RU" sz="2000" dirty="0" err="1"/>
              <a:t>backup</a:t>
            </a:r>
            <a:r>
              <a:rPr lang="ru-RU" sz="2000" dirty="0"/>
              <a:t> чтобы уменьшить нагрузку на журнал;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обнаружение поврежденных блоков;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параллельное выполнения операций ввода/вывода;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автоматическое протоколирование операций копирования и восстановления.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360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Администрирование баз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3031"/>
            <a:ext cx="10515600" cy="6124968"/>
          </a:xfrm>
        </p:spPr>
        <p:txBody>
          <a:bodyPr>
            <a:normAutofit fontScale="92500" lnSpcReduction="20000"/>
          </a:bodyPr>
          <a:lstStyle/>
          <a:p>
            <a:pPr marL="0" indent="360000">
              <a:buNone/>
            </a:pPr>
            <a:r>
              <a:rPr lang="ru-RU" sz="2000" dirty="0"/>
              <a:t>Задачи и должностные обязанности администратора базы данных:</a:t>
            </a:r>
          </a:p>
          <a:p>
            <a:r>
              <a:rPr lang="ru-RU" sz="2000" dirty="0"/>
              <a:t>Проектирование базы данных.</a:t>
            </a:r>
          </a:p>
          <a:p>
            <a:r>
              <a:rPr lang="ru-RU" sz="2000" dirty="0"/>
              <a:t>Организация резервного копирования и восстановления базы данных. Регламенты, процедуры копирования и восстановления.</a:t>
            </a:r>
          </a:p>
          <a:p>
            <a:r>
              <a:rPr lang="ru-RU" sz="2000" dirty="0"/>
              <a:t>Сопровождение базы данных, в том числе: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Настройка конфигурации.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Обеспечение миграции данных.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Отслеживание состояния (сбор статистики) и оптимизация производительности.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</a:t>
            </a:r>
            <a:r>
              <a:rPr lang="ru-RU" sz="2000" dirty="0" err="1"/>
              <a:t>Рефакторинг</a:t>
            </a:r>
            <a:r>
              <a:rPr lang="ru-RU" sz="2000" dirty="0"/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Обеспечение безопасности. Контроль права доступа и привилегий пользователя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Обеспечение перехода на новые версии СУБД и базы данных.</a:t>
            </a: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-- </a:t>
            </a:r>
            <a:r>
              <a:rPr lang="ru-RU" sz="2000" dirty="0"/>
              <a:t>Установка и настройка ПО.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/>
              <a:t>    -- прогнозирование состояния ИС и управление её развитием.</a:t>
            </a:r>
          </a:p>
          <a:p>
            <a:pPr marL="0" indent="360000">
              <a:buNone/>
            </a:pPr>
            <a:r>
              <a:rPr lang="ru-RU" sz="2000" dirty="0"/>
              <a:t>Что мы уже знаем:</a:t>
            </a:r>
          </a:p>
          <a:p>
            <a:r>
              <a:rPr lang="ru-RU" sz="2000" dirty="0"/>
              <a:t>Основы архитектуры баз данных.</a:t>
            </a:r>
          </a:p>
          <a:p>
            <a:r>
              <a:rPr lang="ru-RU" sz="2000" dirty="0"/>
              <a:t>Запуск и останов базы данных.</a:t>
            </a:r>
          </a:p>
          <a:p>
            <a:r>
              <a:rPr lang="ru-RU" sz="2000" dirty="0"/>
              <a:t>Словарь и метаданные почти всех хранимых объектов базы.</a:t>
            </a:r>
          </a:p>
          <a:p>
            <a:r>
              <a:rPr lang="ru-RU" sz="2000" dirty="0"/>
              <a:t>Работа с пользователями.</a:t>
            </a:r>
          </a:p>
          <a:p>
            <a:r>
              <a:rPr lang="ru-RU" sz="2000" dirty="0"/>
              <a:t>Достаточно много пакетов (</a:t>
            </a:r>
            <a:r>
              <a:rPr lang="en-US" sz="2000" dirty="0" err="1"/>
              <a:t>dbms_metadata</a:t>
            </a:r>
            <a:r>
              <a:rPr lang="en-US" sz="2000" dirty="0"/>
              <a:t>, </a:t>
            </a:r>
            <a:r>
              <a:rPr lang="en-US" sz="2000" dirty="0" err="1"/>
              <a:t>dbms_util</a:t>
            </a:r>
            <a:r>
              <a:rPr lang="en-US" sz="2000" dirty="0"/>
              <a:t>, )</a:t>
            </a:r>
            <a:r>
              <a:rPr lang="ru-RU" sz="2000" dirty="0"/>
              <a:t> и команд, используемых администратором (</a:t>
            </a:r>
            <a:r>
              <a:rPr lang="en-US" sz="2000" dirty="0"/>
              <a:t>SHOW, ).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3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55734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Основные понятия RMAN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r>
              <a:rPr lang="ru-RU" sz="2000" b="1" dirty="0"/>
              <a:t>Канал</a:t>
            </a:r>
            <a:r>
              <a:rPr lang="ru-RU" sz="2000" dirty="0"/>
              <a:t> (</a:t>
            </a:r>
            <a:r>
              <a:rPr lang="ru-RU" sz="2000" dirty="0" err="1"/>
              <a:t>channel</a:t>
            </a:r>
            <a:r>
              <a:rPr lang="ru-RU" sz="2000" dirty="0"/>
              <a:t>). Серверный процесс для записи или чтения файлов резервирования.</a:t>
            </a:r>
          </a:p>
          <a:p>
            <a:r>
              <a:rPr lang="ru-RU" sz="2000" b="1" dirty="0"/>
              <a:t>Целевая БД </a:t>
            </a:r>
            <a:r>
              <a:rPr lang="ru-RU" sz="2000" dirty="0"/>
              <a:t>(</a:t>
            </a:r>
            <a:r>
              <a:rPr lang="ru-RU" sz="2000" dirty="0" err="1"/>
              <a:t>target</a:t>
            </a:r>
            <a:r>
              <a:rPr lang="ru-RU" sz="2000" dirty="0"/>
              <a:t> </a:t>
            </a:r>
            <a:r>
              <a:rPr lang="ru-RU" sz="2000" dirty="0" err="1"/>
              <a:t>database</a:t>
            </a:r>
            <a:r>
              <a:rPr lang="ru-RU" sz="2000" dirty="0"/>
              <a:t>). БД, для которой снимается резервная копия, или которая восстанавливается по ранее снятой копии.</a:t>
            </a:r>
          </a:p>
          <a:p>
            <a:r>
              <a:rPr lang="ru-RU" sz="2000" b="1" dirty="0"/>
              <a:t>Каталог</a:t>
            </a:r>
            <a:r>
              <a:rPr lang="ru-RU" sz="2000" dirty="0"/>
              <a:t> (</a:t>
            </a:r>
            <a:r>
              <a:rPr lang="ru-RU" sz="2000" dirty="0" err="1"/>
              <a:t>recovery</a:t>
            </a:r>
            <a:r>
              <a:rPr lang="ru-RU" sz="2000" dirty="0"/>
              <a:t> </a:t>
            </a:r>
            <a:r>
              <a:rPr lang="ru-RU" sz="2000" dirty="0" err="1"/>
              <a:t>catalog</a:t>
            </a:r>
            <a:r>
              <a:rPr lang="ru-RU" sz="2000" dirty="0"/>
              <a:t>). Схема в БД, предназначенная для хранения служебной информации о целевых базах, снятых копиях и процедурах восстановления. Можно работать индивидуально с каждой целевой БД, когда служебная информация помещается в контрольный файл этой БД.</a:t>
            </a:r>
          </a:p>
          <a:p>
            <a:r>
              <a:rPr lang="ru-RU" sz="2000" b="1" dirty="0"/>
              <a:t>Копия</a:t>
            </a:r>
            <a:r>
              <a:rPr lang="ru-RU" sz="2000" dirty="0"/>
              <a:t> (RMAN </a:t>
            </a:r>
            <a:r>
              <a:rPr lang="ru-RU" sz="2000" dirty="0" err="1"/>
              <a:t>backup</a:t>
            </a:r>
            <a:r>
              <a:rPr lang="ru-RU" sz="2000" dirty="0"/>
              <a:t>). Резервная копия какого-нибудь элемента БД, созданная командой RMAN </a:t>
            </a:r>
            <a:r>
              <a:rPr lang="ru-RU" sz="2000" dirty="0" err="1"/>
              <a:t>backup</a:t>
            </a:r>
            <a:r>
              <a:rPr lang="ru-RU" sz="2000" dirty="0"/>
              <a:t>.</a:t>
            </a:r>
          </a:p>
          <a:p>
            <a:r>
              <a:rPr lang="ru-RU" sz="2000" b="1" dirty="0"/>
              <a:t>Резервный набор </a:t>
            </a:r>
            <a:r>
              <a:rPr lang="ru-RU" sz="2000" dirty="0"/>
              <a:t>(</a:t>
            </a:r>
            <a:r>
              <a:rPr lang="ru-RU" sz="2000" dirty="0" err="1"/>
              <a:t>backup</a:t>
            </a:r>
            <a:r>
              <a:rPr lang="ru-RU" sz="2000" dirty="0"/>
              <a:t> </a:t>
            </a:r>
            <a:r>
              <a:rPr lang="ru-RU" sz="2000" dirty="0" err="1"/>
              <a:t>set</a:t>
            </a:r>
            <a:r>
              <a:rPr lang="ru-RU" sz="2000" dirty="0"/>
              <a:t>). Именует набор файлов, сформированных при копировании.</a:t>
            </a:r>
          </a:p>
          <a:p>
            <a:r>
              <a:rPr lang="ru-RU" sz="2000" b="1" dirty="0"/>
              <a:t>Резервный файл </a:t>
            </a:r>
            <a:r>
              <a:rPr lang="ru-RU" sz="2000" dirty="0"/>
              <a:t>(</a:t>
            </a:r>
            <a:r>
              <a:rPr lang="ru-RU" sz="2000" dirty="0" err="1"/>
              <a:t>backup</a:t>
            </a:r>
            <a:r>
              <a:rPr lang="ru-RU" sz="2000" dirty="0"/>
              <a:t> </a:t>
            </a:r>
            <a:r>
              <a:rPr lang="ru-RU" sz="2000" dirty="0" err="1"/>
              <a:t>piece</a:t>
            </a:r>
            <a:r>
              <a:rPr lang="ru-RU" sz="2000" dirty="0"/>
              <a:t>). Двоичный файл с резервной информацией.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5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412" y="1"/>
            <a:ext cx="11051176" cy="609600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600" dirty="0">
                <a:solidFill>
                  <a:srgbClr val="FF0000"/>
                </a:solidFill>
                <a:latin typeface="+mn-lt"/>
              </a:rPr>
            </a:br>
            <a:r>
              <a:rPr lang="ru-RU" sz="3600" dirty="0">
                <a:solidFill>
                  <a:srgbClr val="FF0000"/>
                </a:solidFill>
              </a:rPr>
              <a:t>Работаем с RMAN 1/5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5430"/>
            <a:ext cx="10515600" cy="62440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Открываем командную строку: (</a:t>
            </a:r>
            <a:r>
              <a:rPr lang="en-US" sz="2000" dirty="0"/>
              <a:t>WIN</a:t>
            </a:r>
            <a:r>
              <a:rPr lang="ru-RU" sz="2000" dirty="0"/>
              <a:t>+</a:t>
            </a:r>
            <a:r>
              <a:rPr lang="en-US" sz="2000" dirty="0"/>
              <a:t>R</a:t>
            </a:r>
            <a:r>
              <a:rPr lang="ru-RU" sz="2000" dirty="0"/>
              <a:t>, в текстовом поле вводим: </a:t>
            </a:r>
            <a:r>
              <a:rPr lang="en-US" sz="2000" dirty="0"/>
              <a:t>CMD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Для того, чтобы иметь возможность сделать резервную копию, из которой можно восстановить БД в консистентном состоянии, требуется, чтобы БД была в режим</a:t>
            </a:r>
            <a:r>
              <a:rPr lang="en-US" sz="2000" dirty="0"/>
              <a:t>e </a:t>
            </a:r>
            <a:r>
              <a:rPr lang="ru-RU" sz="2000" dirty="0"/>
              <a:t>“</a:t>
            </a:r>
            <a:r>
              <a:rPr lang="ru-RU" sz="2000" dirty="0" err="1"/>
              <a:t>archivelog</a:t>
            </a:r>
            <a:r>
              <a:rPr lang="ru-RU" sz="2000" dirty="0"/>
              <a:t>”(необходим для того чтобы ваша база данных была полностью защищена не только от сбоев операционной системы, но и от сбоя аппаратного обеспечения, СУБД находится в режим архивирования логов)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2000" dirty="0"/>
              <a:t>Проверим: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SELECT LOG_MODE FROM SYS.V$DATABASE;</a:t>
            </a:r>
            <a:endParaRPr lang="ru-RU" sz="20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/>
              <a:t>LOG_MODE</a:t>
            </a:r>
            <a:endParaRPr lang="ru-RU" sz="2000" dirty="0"/>
          </a:p>
          <a:p>
            <a:pPr marL="0" indent="0">
              <a:lnSpc>
                <a:spcPct val="50000"/>
              </a:lnSpc>
              <a:buNone/>
            </a:pPr>
            <a:r>
              <a:rPr lang="ru-RU" sz="2000" dirty="0"/>
              <a:t>------------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ru-RU" sz="2000" dirty="0"/>
              <a:t>NOARCHIVELOG</a:t>
            </a:r>
          </a:p>
          <a:p>
            <a:pPr marL="0" indent="0">
              <a:lnSpc>
                <a:spcPct val="50000"/>
              </a:lnSpc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39" y="724423"/>
            <a:ext cx="8029128" cy="300558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8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200"/>
            <a:ext cx="10515600" cy="714738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RMAN 2/5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48938"/>
            <a:ext cx="10515600" cy="528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SQL&gt; shutdown immediate;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SQL&gt; startup mount;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SQL</a:t>
            </a:r>
            <a:r>
              <a:rPr lang="ru-RU" sz="2000" dirty="0"/>
              <a:t>&gt; </a:t>
            </a:r>
            <a:r>
              <a:rPr lang="en-US" sz="2000" dirty="0"/>
              <a:t>alter database </a:t>
            </a:r>
            <a:r>
              <a:rPr lang="en-US" sz="2000" dirty="0" err="1"/>
              <a:t>archivelog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Необходимо создать директорию, где будет находиться резервная копия </a:t>
            </a:r>
          </a:p>
          <a:p>
            <a:pPr marL="0" indent="0">
              <a:buNone/>
            </a:pPr>
            <a:r>
              <a:rPr lang="ru-RU" sz="2000" dirty="0"/>
              <a:t>Выходим из </a:t>
            </a:r>
            <a:r>
              <a:rPr lang="en-US" sz="2000" dirty="0"/>
              <a:t>SQL plus</a:t>
            </a:r>
            <a:r>
              <a:rPr lang="ru-RU" sz="2000" dirty="0"/>
              <a:t>, создаем директорию, где будет находиться резервная копия </a:t>
            </a:r>
          </a:p>
          <a:p>
            <a:pPr marL="0" indent="0">
              <a:buNone/>
            </a:pPr>
            <a:r>
              <a:rPr lang="ru-RU" sz="2000" dirty="0"/>
              <a:t>и переходим в </a:t>
            </a:r>
            <a:r>
              <a:rPr lang="en-US" sz="2000" dirty="0"/>
              <a:t>RMAN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SQL&gt; EXIT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58" y="3531052"/>
            <a:ext cx="8562521" cy="300786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6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397"/>
            <a:ext cx="10515600" cy="65858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RMAN 3/5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9284"/>
            <a:ext cx="10515600" cy="536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Начнем настройку </a:t>
            </a:r>
            <a:r>
              <a:rPr lang="en-US" sz="2000" dirty="0"/>
              <a:t>RMAN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Присоединимся к базе данных:</a:t>
            </a:r>
          </a:p>
          <a:p>
            <a:pPr marL="0" indent="0">
              <a:buNone/>
            </a:pPr>
            <a:r>
              <a:rPr lang="en-US" sz="2000" dirty="0"/>
              <a:t>RMAN</a:t>
            </a:r>
            <a:r>
              <a:rPr lang="ru-RU" sz="2000" dirty="0"/>
              <a:t>&gt; </a:t>
            </a:r>
            <a:r>
              <a:rPr lang="en-US" sz="2000" dirty="0"/>
              <a:t>connect target</a:t>
            </a:r>
            <a:r>
              <a:rPr lang="ru-RU" sz="2000" dirty="0"/>
              <a:t>  /</a:t>
            </a:r>
            <a:endParaRPr lang="en-US" sz="2000" dirty="0"/>
          </a:p>
          <a:p>
            <a:pPr marL="0" indent="0">
              <a:buNone/>
            </a:pPr>
            <a:r>
              <a:rPr lang="ru-RU" sz="2400" dirty="0"/>
              <a:t>Настраиваем формат файла резервной копии, переменная %F подставляет в имя DBID, дату, и "</a:t>
            </a:r>
            <a:r>
              <a:rPr lang="ru-RU" sz="2400" dirty="0" err="1"/>
              <a:t>repeatable</a:t>
            </a:r>
            <a:r>
              <a:rPr lang="ru-RU" sz="2400" dirty="0"/>
              <a:t> </a:t>
            </a:r>
            <a:r>
              <a:rPr lang="ru-RU" sz="2400" dirty="0" err="1"/>
              <a:t>generated</a:t>
            </a:r>
            <a:r>
              <a:rPr lang="ru-RU" sz="2400" dirty="0"/>
              <a:t> </a:t>
            </a:r>
            <a:r>
              <a:rPr lang="ru-RU" sz="2400" dirty="0" err="1"/>
              <a:t>name</a:t>
            </a:r>
            <a:r>
              <a:rPr lang="ru-RU" sz="2400" dirty="0"/>
              <a:t>".</a:t>
            </a:r>
          </a:p>
          <a:p>
            <a:pPr marL="0" indent="0">
              <a:buNone/>
            </a:pPr>
            <a:r>
              <a:rPr lang="en-US" sz="2400" dirty="0"/>
              <a:t>RMAN&gt; configure </a:t>
            </a:r>
            <a:r>
              <a:rPr lang="en-US" sz="2400" dirty="0" err="1"/>
              <a:t>controlfile</a:t>
            </a:r>
            <a:r>
              <a:rPr lang="en-US" sz="2400" dirty="0"/>
              <a:t> </a:t>
            </a:r>
            <a:r>
              <a:rPr lang="en-US" sz="2400" dirty="0" err="1"/>
              <a:t>autobackup</a:t>
            </a:r>
            <a:r>
              <a:rPr lang="en-US" sz="2400" dirty="0"/>
              <a:t> format for device type disk to 'C:\BACKUP\</a:t>
            </a:r>
            <a:r>
              <a:rPr lang="en-US" sz="2400" dirty="0" err="1"/>
              <a:t>cf</a:t>
            </a:r>
            <a:r>
              <a:rPr lang="en-US" sz="2400" dirty="0"/>
              <a:t>_%</a:t>
            </a:r>
            <a:r>
              <a:rPr lang="en-US" sz="2400" dirty="0" err="1"/>
              <a:t>F.bak</a:t>
            </a:r>
            <a:r>
              <a:rPr lang="en-US" sz="2400" dirty="0"/>
              <a:t>';</a:t>
            </a:r>
            <a:endParaRPr lang="ru-RU" sz="24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6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295" y="19260"/>
            <a:ext cx="10515600" cy="3804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</a:t>
            </a:r>
            <a:r>
              <a:rPr lang="en-US" sz="3200" dirty="0">
                <a:solidFill>
                  <a:srgbClr val="FF0000"/>
                </a:solidFill>
              </a:rPr>
              <a:t>RMAN </a:t>
            </a:r>
            <a:r>
              <a:rPr lang="ru-RU" sz="3200" dirty="0">
                <a:solidFill>
                  <a:srgbClr val="FF0000"/>
                </a:solidFill>
              </a:rPr>
              <a:t>4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ru-RU" sz="32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9680"/>
            <a:ext cx="10515600" cy="5777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5" y="399680"/>
            <a:ext cx="7705725" cy="42386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80" y="4801300"/>
            <a:ext cx="6830466" cy="2056699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251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0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Работаем с RMAN 5/5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/>
          </a:bodyPr>
          <a:lstStyle/>
          <a:p>
            <a:r>
              <a:rPr lang="ru-RU" sz="2000" dirty="0"/>
              <a:t>Вернем базу данных в прежнее рабочее состояние: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1" y="734234"/>
            <a:ext cx="7163430" cy="6219493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3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70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+mn-lt"/>
              </a:rPr>
              <a:t>Массовая загрузка данных утилитой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SQL*Loader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88659"/>
            <a:ext cx="10515600" cy="2788304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Утилита SQL*</a:t>
            </a:r>
            <a:r>
              <a:rPr lang="ru-RU" sz="2000" dirty="0" err="1"/>
              <a:t>Loader</a:t>
            </a:r>
            <a:r>
              <a:rPr lang="ru-RU" sz="2000" dirty="0"/>
              <a:t> </a:t>
            </a:r>
            <a:r>
              <a:rPr lang="ru-RU" sz="2000" b="1" dirty="0"/>
              <a:t>(SQLLDR) </a:t>
            </a:r>
            <a:r>
              <a:rPr lang="ru-RU" sz="2000" dirty="0"/>
              <a:t>— высокопроизводительное средство массовой загрузки данных в СУБД </a:t>
            </a:r>
            <a:r>
              <a:rPr lang="ru-RU" sz="2000" dirty="0" err="1"/>
              <a:t>Oracle</a:t>
            </a:r>
            <a:r>
              <a:rPr lang="ru-RU" sz="2000" dirty="0"/>
              <a:t>. Позволяет поместить в базу </a:t>
            </a:r>
            <a:r>
              <a:rPr lang="ru-RU" sz="2000" dirty="0" err="1"/>
              <a:t>Oracle</a:t>
            </a:r>
            <a:r>
              <a:rPr lang="ru-RU" sz="2000" dirty="0"/>
              <a:t> данные из текстовых файлов множества различных форматов.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47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8883" y="0"/>
            <a:ext cx="10515600" cy="54684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Загрузчик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r>
              <a:rPr lang="ru-RU" sz="3200" dirty="0">
                <a:solidFill>
                  <a:srgbClr val="FF0000"/>
                </a:solidFill>
              </a:rPr>
              <a:t> 1/3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8883" y="788894"/>
            <a:ext cx="10434917" cy="4347882"/>
          </a:xfrm>
        </p:spPr>
        <p:txBody>
          <a:bodyPr>
            <a:normAutofit/>
          </a:bodyPr>
          <a:lstStyle/>
          <a:p>
            <a:pPr marL="0" indent="360000">
              <a:lnSpc>
                <a:spcPct val="100000"/>
              </a:lnSpc>
              <a:buNone/>
            </a:pPr>
            <a:r>
              <a:rPr lang="ru-RU" sz="2000" dirty="0"/>
              <a:t>Два режима работы SQL*</a:t>
            </a:r>
            <a:r>
              <a:rPr lang="ru-RU" sz="2000" dirty="0" err="1"/>
              <a:t>Loader</a:t>
            </a:r>
            <a:r>
              <a:rPr lang="ru-RU" sz="2000" dirty="0"/>
              <a:t> :</a:t>
            </a:r>
          </a:p>
          <a:p>
            <a:pPr marL="0" indent="0">
              <a:buNone/>
            </a:pPr>
            <a:r>
              <a:rPr lang="ru-RU" sz="2000" dirty="0"/>
              <a:t>•  </a:t>
            </a:r>
            <a:r>
              <a:rPr lang="ru-RU" sz="2000" b="1" dirty="0"/>
              <a:t>Обычная загрузка. </a:t>
            </a:r>
            <a:r>
              <a:rPr lang="ru-RU" sz="2000" dirty="0"/>
              <a:t>В</a:t>
            </a:r>
            <a:r>
              <a:rPr lang="ru-RU" sz="2000" b="1" dirty="0"/>
              <a:t> </a:t>
            </a:r>
            <a:r>
              <a:rPr lang="ru-RU" sz="2000" dirty="0"/>
              <a:t>этом режиме </a:t>
            </a:r>
            <a:r>
              <a:rPr lang="ru-RU" sz="2000" b="1" dirty="0"/>
              <a:t>SQLLDR </a:t>
            </a:r>
            <a:r>
              <a:rPr lang="ru-RU" sz="2000" dirty="0"/>
              <a:t> вставляет строки с помощью SQL-операторов.</a:t>
            </a:r>
          </a:p>
          <a:p>
            <a:r>
              <a:rPr lang="ru-RU" sz="2000" b="1" dirty="0"/>
              <a:t>Непосредственная загрузка. </a:t>
            </a:r>
            <a:r>
              <a:rPr lang="ru-RU" sz="2000" dirty="0"/>
              <a:t>SQL не используется. Блоки данных в базе формируются </a:t>
            </a:r>
          </a:p>
          <a:p>
            <a:pPr marL="0" indent="0">
              <a:buNone/>
            </a:pPr>
            <a:r>
              <a:rPr lang="ru-RU" sz="2000" dirty="0"/>
              <a:t>непосредственно в обход SQL-машины. Не использует </a:t>
            </a:r>
          </a:p>
          <a:p>
            <a:pPr marL="0" indent="0">
              <a:buNone/>
            </a:pPr>
            <a:r>
              <a:rPr lang="ru-RU" sz="2000" dirty="0"/>
              <a:t>сегменты отката и журналы. </a:t>
            </a:r>
          </a:p>
          <a:p>
            <a:pPr marL="0" indent="360000">
              <a:buNone/>
            </a:pPr>
            <a:r>
              <a:rPr lang="ru-RU" sz="2000" dirty="0"/>
              <a:t>При распараллеливании </a:t>
            </a:r>
          </a:p>
          <a:p>
            <a:pPr marL="0" indent="0">
              <a:buNone/>
            </a:pPr>
            <a:r>
              <a:rPr lang="ru-RU" sz="2000" dirty="0"/>
              <a:t>непосредственная </a:t>
            </a:r>
          </a:p>
          <a:p>
            <a:pPr marL="0" indent="0">
              <a:buNone/>
            </a:pPr>
            <a:r>
              <a:rPr lang="ru-RU" sz="2000" dirty="0"/>
              <a:t>загрузка является самым </a:t>
            </a:r>
          </a:p>
          <a:p>
            <a:pPr marL="0" indent="0">
              <a:buNone/>
            </a:pPr>
            <a:r>
              <a:rPr lang="ru-RU" sz="2000" dirty="0"/>
              <a:t>быстрым способом </a:t>
            </a:r>
          </a:p>
          <a:p>
            <a:pPr marL="0" indent="0">
              <a:buNone/>
            </a:pPr>
            <a:r>
              <a:rPr lang="ru-RU" sz="2000" dirty="0"/>
              <a:t>наполнения базы данными.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34" y="2424392"/>
            <a:ext cx="5790091" cy="35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3139" y="-81442"/>
            <a:ext cx="10515600" cy="60243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Загрузчик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r>
              <a:rPr lang="ru-RU" sz="3200" dirty="0">
                <a:solidFill>
                  <a:srgbClr val="FF0000"/>
                </a:solidFill>
              </a:rPr>
              <a:t> 2/3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4284" y="539084"/>
            <a:ext cx="10932042" cy="63189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ru-RU" sz="2000" b="1" dirty="0"/>
              <a:t>Входные файлы данных:</a:t>
            </a:r>
            <a:r>
              <a:rPr lang="ru-RU" sz="2000" dirty="0"/>
              <a:t> один</a:t>
            </a:r>
            <a:r>
              <a:rPr lang="en-US" sz="2000" dirty="0"/>
              <a:t> </a:t>
            </a:r>
            <a:r>
              <a:rPr lang="ru-RU" sz="2000" dirty="0"/>
              <a:t>или более файлов, которые задаются параметром INFILE  в управляющем файле. Для SQL*</a:t>
            </a:r>
            <a:r>
              <a:rPr lang="ru-RU" sz="2000" dirty="0" err="1"/>
              <a:t>Loader</a:t>
            </a:r>
            <a:r>
              <a:rPr lang="ru-RU" sz="2000" dirty="0"/>
              <a:t> данные в файле данных это записи. Формат файла данных фиксированный, переменный или потоковый. По умолчанию -- потоковый формат.</a:t>
            </a:r>
          </a:p>
          <a:p>
            <a:pPr>
              <a:lnSpc>
                <a:spcPct val="85000"/>
              </a:lnSpc>
            </a:pPr>
            <a:r>
              <a:rPr lang="ru-RU" sz="2000" b="1" dirty="0"/>
              <a:t>Файл некорректных данных</a:t>
            </a:r>
            <a:r>
              <a:rPr lang="ru-RU" sz="2000" dirty="0"/>
              <a:t>, получает данные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отвергнутые загрузчиком. Имеется две стадии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 определения корректности данных. </a:t>
            </a:r>
          </a:p>
          <a:p>
            <a:pPr marL="0" indent="0">
              <a:lnSpc>
                <a:spcPct val="85000"/>
              </a:lnSpc>
              <a:buNone/>
            </a:pPr>
            <a:endParaRPr lang="ru-RU" sz="2000" dirty="0"/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Первая стадия -- это проверка соответствия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формата данных спецификации заданной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в контрольном файле. Несоответствующие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данные помещаются в файл некорректных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данных.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На второй стадии сама БД отвергает записи,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например, из-за нарушения ограничений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целостности, и помещает их в файл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некорректных данных. При этом, 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2000" dirty="0"/>
              <a:t>некорректные данные остаются в формате исходных данных. После устранения недочетов можно повторить загрузку. </a:t>
            </a:r>
          </a:p>
          <a:p>
            <a:endParaRPr lang="en-US" sz="2000" b="1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28</a:t>
            </a:fld>
            <a:endParaRPr lang="ru-RU"/>
          </a:p>
        </p:txBody>
      </p:sp>
      <p:pic>
        <p:nvPicPr>
          <p:cNvPr id="2050" name="Picture 2" descr="SQL*Loader: Краткий обзо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336" y="1563046"/>
            <a:ext cx="6002640" cy="41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3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2651"/>
            <a:ext cx="10515600" cy="61639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Загрузчик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r>
              <a:rPr lang="ru-RU" sz="3200" dirty="0">
                <a:solidFill>
                  <a:srgbClr val="FF0000"/>
                </a:solidFill>
              </a:rPr>
              <a:t> 3/3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791" y="467834"/>
            <a:ext cx="11217349" cy="6390166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ru-RU" sz="1900" b="1" dirty="0"/>
              <a:t>Контрольный файл </a:t>
            </a:r>
            <a:r>
              <a:rPr lang="ru-RU" sz="1900" dirty="0"/>
              <a:t>- задает параметры преобразования входной информации, в данные размещаемые в таблицах БД. Использует специальный язык определения данных SQL*</a:t>
            </a:r>
            <a:r>
              <a:rPr lang="ru-RU" sz="1900" dirty="0" err="1"/>
              <a:t>Loader</a:t>
            </a:r>
            <a:r>
              <a:rPr lang="ru-RU" sz="1900" dirty="0"/>
              <a:t> DDL. Типы данных во внешних файлах могут не совпадать с типами в соответствующих столбцах таблиц. Обычно производится неявное преобразование типов. </a:t>
            </a:r>
          </a:p>
          <a:p>
            <a:pPr marL="252000" indent="0">
              <a:lnSpc>
                <a:spcPct val="85000"/>
              </a:lnSpc>
              <a:buNone/>
            </a:pPr>
            <a:r>
              <a:rPr lang="ru-RU" sz="1900" dirty="0"/>
              <a:t>Сам SQL*</a:t>
            </a:r>
            <a:r>
              <a:rPr lang="ru-RU" sz="1900" dirty="0" err="1"/>
              <a:t>Loader</a:t>
            </a:r>
            <a:r>
              <a:rPr lang="ru-RU" sz="1900" dirty="0"/>
              <a:t> может воспринимать файлы данных в различных форматах  переменной или фиксированной длины и т.д. </a:t>
            </a:r>
          </a:p>
          <a:p>
            <a:pPr marL="0" indent="0">
              <a:buNone/>
            </a:pPr>
            <a:r>
              <a:rPr lang="ru-RU" sz="2000" dirty="0"/>
              <a:t>В</a:t>
            </a:r>
            <a:r>
              <a:rPr lang="ru-RU" dirty="0"/>
              <a:t> </a:t>
            </a:r>
            <a:r>
              <a:rPr lang="ru-RU" sz="2000" dirty="0"/>
              <a:t>управляющем файле можно условно выделить три раздела:</a:t>
            </a:r>
          </a:p>
          <a:p>
            <a:pPr marL="0" indent="0">
              <a:buNone/>
            </a:pPr>
            <a:r>
              <a:rPr lang="ru-RU" sz="2000" dirty="0"/>
              <a:t>    Первый раздел содержит информацию, используемую на протяжении всего сеанса:</a:t>
            </a:r>
          </a:p>
          <a:p>
            <a:pPr lvl="1"/>
            <a:r>
              <a:rPr lang="ru-RU" sz="2000" dirty="0"/>
              <a:t>Глобальные опции, такие как имя входного файла данных и записи, которые будут пропущены.</a:t>
            </a:r>
          </a:p>
          <a:p>
            <a:pPr lvl="1"/>
            <a:r>
              <a:rPr lang="ru-RU" sz="2000" dirty="0"/>
              <a:t>Предложения INFILE, определяющие, где располагаются выходные данные.</a:t>
            </a:r>
          </a:p>
          <a:p>
            <a:pPr lvl="1"/>
            <a:r>
              <a:rPr lang="ru-RU" sz="2000" dirty="0"/>
              <a:t>Данные, которые будут загружены</a:t>
            </a:r>
          </a:p>
          <a:p>
            <a:pPr marL="0" indent="0">
              <a:buNone/>
            </a:pPr>
            <a:r>
              <a:rPr lang="ru-RU" sz="2000" dirty="0"/>
              <a:t>    Второй раздел состоит из одного или более блоков INTO TABLE. Каждый из этих блоков содержит        имя таблицы и столбцы таблицы, в которую должны быть загружены данные.</a:t>
            </a:r>
          </a:p>
          <a:p>
            <a:pPr marL="0" indent="0">
              <a:buNone/>
            </a:pPr>
            <a:r>
              <a:rPr lang="ru-RU" sz="2000" dirty="0"/>
              <a:t>    Третий раздел опциональный.</a:t>
            </a:r>
          </a:p>
          <a:p>
            <a:pPr>
              <a:lnSpc>
                <a:spcPct val="85000"/>
              </a:lnSpc>
            </a:pPr>
            <a:r>
              <a:rPr lang="ru-RU" sz="2000" b="1" dirty="0"/>
              <a:t>Файл отброшенных данных</a:t>
            </a:r>
            <a:r>
              <a:rPr lang="ru-RU" sz="2000" dirty="0"/>
              <a:t>, формируется если имеются данные не удовлетворяющие некоторому заданному условию. Количество отброшенных записей не ограничивается, но можно задать значение установив соответствующий параметр при загрузке. </a:t>
            </a:r>
          </a:p>
          <a:p>
            <a:pPr>
              <a:lnSpc>
                <a:spcPct val="85000"/>
              </a:lnSpc>
            </a:pPr>
            <a:r>
              <a:rPr lang="ru-RU" sz="2000" b="1" dirty="0"/>
              <a:t>Журнальные файлы</a:t>
            </a:r>
            <a:r>
              <a:rPr lang="ru-RU" sz="2000" dirty="0"/>
              <a:t>. Формируются при загрузке данных и отражают ход процесса загрузки. Если создать файл загрузки не удастся, то SQL*</a:t>
            </a:r>
            <a:r>
              <a:rPr lang="ru-RU" sz="2000" dirty="0" err="1"/>
              <a:t>Loader</a:t>
            </a:r>
            <a:r>
              <a:rPr lang="ru-RU" sz="2000" dirty="0"/>
              <a:t> не запустится. Файл журнала имеет то же имя, что и контрольный файл, но с расширением </a:t>
            </a:r>
            <a:r>
              <a:rPr lang="ru-RU" sz="2000" dirty="0" err="1"/>
              <a:t>log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3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Обсуждаем проектирование базы данных и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dirty="0">
                <a:solidFill>
                  <a:srgbClr val="FF0000"/>
                </a:solidFill>
              </a:rPr>
              <a:t>начало работы с ней.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96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030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Представление о сложности </a:t>
            </a:r>
            <a:r>
              <a:rPr lang="en-US" sz="3200" dirty="0">
                <a:solidFill>
                  <a:srgbClr val="FF0000"/>
                </a:solidFill>
              </a:rPr>
              <a:t>SQL*Loader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365" y="663388"/>
            <a:ext cx="2054531" cy="5858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SQL*Loader</a:t>
            </a:r>
            <a:r>
              <a:rPr lang="ru-RU" sz="2000" dirty="0"/>
              <a:t> очень сложная утилита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65" y="430306"/>
            <a:ext cx="9076416" cy="62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9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Порядок работы с </a:t>
            </a:r>
            <a:r>
              <a:rPr lang="en-US" sz="3200" dirty="0">
                <a:solidFill>
                  <a:srgbClr val="FF0000"/>
                </a:solidFill>
              </a:rPr>
              <a:t>SQL*Loader’</a:t>
            </a:r>
            <a:r>
              <a:rPr lang="ru-RU" sz="3200" dirty="0">
                <a:solidFill>
                  <a:srgbClr val="FF0000"/>
                </a:solidFill>
              </a:rPr>
              <a:t>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Простейший случай с одним файлом.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Выбрать </a:t>
            </a:r>
            <a:r>
              <a:rPr lang="en-US" sz="2000" dirty="0"/>
              <a:t>CSV </a:t>
            </a:r>
            <a:r>
              <a:rPr lang="ru-RU" sz="2000" dirty="0"/>
              <a:t>файл данных, содержащий данные для загрузки. Данные в файле должны быть организованы в виде строк и столбцов.</a:t>
            </a:r>
            <a:r>
              <a:rPr lang="en-US" sz="2000" dirty="0"/>
              <a:t> </a:t>
            </a:r>
            <a:r>
              <a:rPr lang="ru-RU" sz="2000" dirty="0"/>
              <a:t>Столбцы внутри строки должны быть. Разделители значений столбцов в строке -- любые</a:t>
            </a:r>
            <a:r>
              <a:rPr lang="en-US" sz="2000" dirty="0"/>
              <a:t> </a:t>
            </a:r>
            <a:r>
              <a:rPr lang="ru-RU" sz="2000" dirty="0"/>
              <a:t>символы. Файл обычно имеет расширение .</a:t>
            </a:r>
            <a:r>
              <a:rPr lang="ru-RU" sz="2000" i="1" dirty="0" err="1"/>
              <a:t>dat</a:t>
            </a:r>
            <a:r>
              <a:rPr lang="ru-RU" sz="2000" i="1" dirty="0"/>
              <a:t>.</a:t>
            </a: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Создать таблицу, предназначенную для загрузки</a:t>
            </a:r>
            <a:r>
              <a:rPr lang="en-US" sz="2000" dirty="0"/>
              <a:t> </a:t>
            </a:r>
            <a:r>
              <a:rPr lang="ru-RU" sz="2000" dirty="0"/>
              <a:t>данных. Она должна соответствовать структуре исходных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 текстовом редакторе создать файл управления </a:t>
            </a:r>
            <a:r>
              <a:rPr lang="en-US" sz="2000" dirty="0"/>
              <a:t>(control file)</a:t>
            </a:r>
            <a:r>
              <a:rPr lang="ru-RU" sz="2000" dirty="0"/>
              <a:t>. Он предоставляет схему отображения столбцов таблицы на поля данных во входном файле. Указывает SQL*</a:t>
            </a:r>
            <a:r>
              <a:rPr lang="ru-RU" sz="2000" dirty="0" err="1"/>
              <a:t>Loader</a:t>
            </a:r>
            <a:r>
              <a:rPr lang="ru-RU" sz="2000" dirty="0"/>
              <a:t>, как преобразовывать данные при необходимости. Обычное расширение .</a:t>
            </a:r>
            <a:r>
              <a:rPr lang="ru-RU" sz="2000" i="1" dirty="0" err="1"/>
              <a:t>ctl</a:t>
            </a:r>
            <a:r>
              <a:rPr lang="ru-RU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В командной строке запустить команду </a:t>
            </a:r>
            <a:r>
              <a:rPr lang="ru-RU" sz="2000" dirty="0" err="1"/>
              <a:t>sqlldr</a:t>
            </a:r>
            <a:r>
              <a:rPr lang="ru-RU" sz="2000" dirty="0"/>
              <a:t>, указав ей набор параметров.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1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45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Управляющий файл </a:t>
            </a:r>
            <a:r>
              <a:rPr lang="en-US" sz="3200" dirty="0">
                <a:solidFill>
                  <a:srgbClr val="FF0000"/>
                </a:solidFill>
              </a:rPr>
              <a:t>SQL*Loader’</a:t>
            </a:r>
            <a:r>
              <a:rPr lang="ru-RU" sz="3200" dirty="0">
                <a:solidFill>
                  <a:srgbClr val="FF0000"/>
                </a:solidFill>
              </a:rPr>
              <a:t>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[http://oracle-admin.ru/zagruzka-dannyx-s-sql-loader-upravlyayushhij-fajl.html#:~:text=%D0%A3%D0%BF%D1%80%D0%B0%D0%B2%D0%BB%D1%8F%D1%8E%D1%89%D0%B8%D0%B9%20%D1%84%D0%B0%D0%B9%D0%BB%20SQL*Loader%20%D1%8F%D0%B2%D0%BB%D1%8F%D0%B5%D1%82%D1%81%D1%8F,%D0%B4%D0%B0%D0%BD%D0%BD%D1%8B%D0%B5%20%D0%B4%D0%BE%D0%BB%D0%B6%D0%B5%D0%BD%20%D0%BE%D0%B6%D0%B8%D0%B4%D0%B0%D1%82%D1%8C%20SQL*Loader]</a:t>
            </a:r>
            <a:endParaRPr lang="ru-RU" sz="1000" dirty="0"/>
          </a:p>
          <a:p>
            <a:pPr marL="0" indent="0">
              <a:buNone/>
            </a:pPr>
            <a:r>
              <a:rPr lang="ru-RU" sz="2000" dirty="0"/>
              <a:t>Управляет следующими аспектами сеанса SQL*</a:t>
            </a:r>
            <a:r>
              <a:rPr lang="ru-RU" sz="2000" dirty="0" err="1"/>
              <a:t>Loader</a:t>
            </a:r>
            <a:r>
              <a:rPr lang="ru-RU" sz="2000" dirty="0"/>
              <a:t>:</a:t>
            </a:r>
          </a:p>
          <a:p>
            <a:r>
              <a:rPr lang="ru-RU" sz="2000" dirty="0"/>
              <a:t>Где SQL*</a:t>
            </a:r>
            <a:r>
              <a:rPr lang="ru-RU" sz="2000" dirty="0" err="1"/>
              <a:t>Loader</a:t>
            </a:r>
            <a:r>
              <a:rPr lang="ru-RU" sz="2000" dirty="0"/>
              <a:t> ищет данные для загрузки</a:t>
            </a:r>
          </a:p>
          <a:p>
            <a:r>
              <a:rPr lang="ru-RU" sz="2000" dirty="0"/>
              <a:t>Какие форматы данных должен ожидать SQL*</a:t>
            </a:r>
            <a:r>
              <a:rPr lang="ru-RU" sz="2000" dirty="0" err="1"/>
              <a:t>Loader</a:t>
            </a:r>
            <a:endParaRPr lang="ru-RU" sz="2000" dirty="0"/>
          </a:p>
          <a:p>
            <a:r>
              <a:rPr lang="ru-RU" sz="2000" dirty="0"/>
              <a:t>Как SQL*</a:t>
            </a:r>
            <a:r>
              <a:rPr lang="ru-RU" sz="2000" dirty="0" err="1"/>
              <a:t>Loader</a:t>
            </a:r>
            <a:r>
              <a:rPr lang="ru-RU" sz="2000" dirty="0"/>
              <a:t> конфигурируется (включая управление памятью, критерии выборки и исключений, обработка прерванной загрузки и так далее), когда он загружает данные</a:t>
            </a:r>
          </a:p>
          <a:p>
            <a:r>
              <a:rPr lang="ru-RU" sz="2000" dirty="0"/>
              <a:t>Как SQL*</a:t>
            </a:r>
            <a:r>
              <a:rPr lang="ru-RU" sz="2000" dirty="0" err="1"/>
              <a:t>Loader</a:t>
            </a:r>
            <a:r>
              <a:rPr lang="ru-RU" sz="2000" dirty="0"/>
              <a:t> управляет загружаемыми данными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86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512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Материализованные представления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809999"/>
            <a:ext cx="10515600" cy="2366963"/>
          </a:xfrm>
        </p:spPr>
        <p:txBody>
          <a:bodyPr>
            <a:normAutofit/>
          </a:bodyPr>
          <a:lstStyle/>
          <a:p>
            <a:pPr indent="360000">
              <a:buNone/>
            </a:pPr>
            <a:r>
              <a:rPr lang="ru-RU" sz="2000" dirty="0"/>
              <a:t>Материализованное представление (МП) - это, в сущности, поименованная таблица содержащая результаты запроса. </a:t>
            </a:r>
          </a:p>
          <a:p>
            <a:pPr indent="360000">
              <a:buNone/>
            </a:pPr>
            <a:r>
              <a:rPr lang="en-US" sz="2000" dirty="0"/>
              <a:t>Oracle</a:t>
            </a:r>
            <a:r>
              <a:rPr lang="ru-RU" sz="2000" dirty="0"/>
              <a:t> может автоматически синхронизировать данные материализованного представления с исходной информацией.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8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8141" y="152400"/>
            <a:ext cx="9144000" cy="509047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Свойства материализованных представлений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6377" y="914400"/>
            <a:ext cx="10755982" cy="5943600"/>
          </a:xfrm>
        </p:spPr>
        <p:txBody>
          <a:bodyPr>
            <a:noAutofit/>
          </a:bodyPr>
          <a:lstStyle/>
          <a:p>
            <a:pPr algn="l"/>
            <a:r>
              <a:rPr lang="ru-RU" sz="2000" dirty="0"/>
              <a:t>Следующие группы свойств: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Описание ожидаемого результата, задаваемое предложением SELECT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Схема обновления результата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Схема внутренней организации результата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Свойства хранения и доступа</a:t>
            </a:r>
          </a:p>
          <a:p>
            <a:pPr indent="360000" algn="l"/>
            <a:r>
              <a:rPr lang="ru-RU" sz="2000" dirty="0"/>
              <a:t>Зачем используют материализованные представления: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err="1"/>
              <a:t>Денормализация</a:t>
            </a:r>
            <a:endParaRPr lang="ru-RU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 err="1"/>
              <a:t>Валидация</a:t>
            </a:r>
            <a:endParaRPr lang="ru-RU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Хранилища данных (</a:t>
            </a:r>
            <a:r>
              <a:rPr lang="ru-RU" sz="2000" dirty="0" err="1"/>
              <a:t>Data</a:t>
            </a:r>
            <a:r>
              <a:rPr lang="ru-RU" sz="2000" dirty="0"/>
              <a:t> </a:t>
            </a:r>
            <a:r>
              <a:rPr lang="ru-RU" sz="2000" dirty="0" err="1"/>
              <a:t>Warehousing</a:t>
            </a:r>
            <a:r>
              <a:rPr lang="ru-RU" sz="20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Репликация</a:t>
            </a:r>
          </a:p>
          <a:p>
            <a:pPr indent="360000" algn="l"/>
            <a:r>
              <a:rPr lang="ru-RU" sz="2000" dirty="0"/>
              <a:t>Для работы с МП пользователю необходимо дать от имени SYS привилегию создавать МП:</a:t>
            </a:r>
          </a:p>
          <a:p>
            <a:pPr algn="l"/>
            <a:r>
              <a:rPr lang="en-US" sz="2000" dirty="0"/>
              <a:t>GRANT CREATE SNAPSHOT TO </a:t>
            </a:r>
            <a:r>
              <a:rPr lang="ru-RU" sz="2000" dirty="0" err="1"/>
              <a:t>имя_пользователя</a:t>
            </a:r>
            <a:r>
              <a:rPr lang="en-US" sz="2000" dirty="0"/>
              <a:t>;</a:t>
            </a:r>
            <a:endParaRPr lang="ru-RU" sz="2000" dirty="0"/>
          </a:p>
          <a:p>
            <a:pPr algn="l"/>
            <a:endParaRPr lang="ru-RU" sz="2000" dirty="0"/>
          </a:p>
          <a:p>
            <a:pPr indent="360000" algn="l"/>
            <a:r>
              <a:rPr lang="ru-RU" sz="2000" dirty="0"/>
              <a:t>Объекты предложения </a:t>
            </a:r>
            <a:r>
              <a:rPr lang="en-US" sz="2000" dirty="0"/>
              <a:t>FROM</a:t>
            </a:r>
            <a:r>
              <a:rPr lang="ru-RU" sz="2000" dirty="0"/>
              <a:t>, на которых основано представление, называются «базовыми таблицами».</a:t>
            </a:r>
          </a:p>
        </p:txBody>
      </p:sp>
    </p:spTree>
    <p:extLst>
      <p:ext uri="{BB962C8B-B14F-4D97-AF65-F5344CB8AC3E}">
        <p14:creationId xmlns:p14="http://schemas.microsoft.com/office/powerpoint/2010/main" val="488990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MATERIALIZED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57" y="106405"/>
            <a:ext cx="9632984" cy="67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9038" y="106404"/>
            <a:ext cx="2234938" cy="55618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Синтаксис</a:t>
            </a:r>
          </a:p>
        </p:txBody>
      </p:sp>
    </p:spTree>
    <p:extLst>
      <p:ext uri="{BB962C8B-B14F-4D97-AF65-F5344CB8AC3E}">
        <p14:creationId xmlns:p14="http://schemas.microsoft.com/office/powerpoint/2010/main" val="386286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785" y="1"/>
            <a:ext cx="10515600" cy="531426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Создание материализованного представления: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872" y="3040957"/>
            <a:ext cx="10869891" cy="3817043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4. С помощью фразы REFRESH FAST отслеживаем изменения в базовых таблицах, применяя журнал </a:t>
            </a:r>
            <a:r>
              <a:rPr lang="ru-RU" sz="2000" dirty="0" err="1"/>
              <a:t>MView</a:t>
            </a:r>
            <a:r>
              <a:rPr lang="ru-RU" sz="2000" dirty="0"/>
              <a:t> </a:t>
            </a:r>
            <a:r>
              <a:rPr lang="ru-RU" sz="2000" dirty="0" err="1"/>
              <a:t>Log</a:t>
            </a:r>
            <a:r>
              <a:rPr lang="ru-RU" sz="2000" dirty="0"/>
              <a:t>. Обновляются только данные лежащие в основе МП.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5. Фраза REFRESH FORCE означает, что при возможности </a:t>
            </a:r>
            <a:r>
              <a:rPr lang="ru-RU" sz="2000" dirty="0" err="1"/>
              <a:t>Oracle</a:t>
            </a:r>
            <a:r>
              <a:rPr lang="ru-RU" sz="2000" dirty="0"/>
              <a:t> попытается применить быстрое обновление REFRESH FAST, а иначе  использует REFRESH COMPLETE.</a:t>
            </a:r>
            <a:br>
              <a:rPr lang="ru-RU" sz="2000" dirty="0"/>
            </a:br>
            <a:r>
              <a:rPr lang="ru-RU" sz="2000" dirty="0" err="1"/>
              <a:t>Подфраза</a:t>
            </a:r>
            <a:r>
              <a:rPr lang="ru-RU" sz="2000" dirty="0"/>
              <a:t> ON COMMIT во фразе REFRESH указывает на то, что все зафиксированные изменения в базовых таблицах распространялись на МП сразу же после выполнения команды COMMIT. При использовании опции ON DEMAND обновление инициируется запросом или планировщиком.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ru-RU" sz="2000" dirty="0"/>
              <a:t>6. Опция ENABLE | DISABLE QUERY REWRITE используется тогда, когда пользователи пишут запросы с обращением к лежащим в основе представления таблицам. </a:t>
            </a:r>
            <a:r>
              <a:rPr lang="ru-RU" sz="2000" dirty="0" err="1"/>
              <a:t>Oracle</a:t>
            </a:r>
            <a:r>
              <a:rPr lang="ru-RU" sz="2000" dirty="0"/>
              <a:t> автоматически переписывает их для использования материализованного представления. Такая техника оптимизации увеличивает их производительность и называется переписыванием запросов.</a:t>
            </a:r>
          </a:p>
          <a:p>
            <a:pPr marL="0" indent="360000">
              <a:lnSpc>
                <a:spcPct val="85000"/>
              </a:lnSpc>
              <a:buNone/>
            </a:pPr>
            <a:r>
              <a:rPr lang="ru-RU" sz="2000" dirty="0"/>
              <a:t>МП вычисляются и записываются в кэш заранее. Это может существенно повысить быстродействие.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456602" y="710535"/>
            <a:ext cx="4487158" cy="193899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CREATE MATERIALIZED VIEW </a:t>
            </a:r>
            <a:r>
              <a:rPr lang="ru-RU" sz="2000" dirty="0"/>
              <a:t>имя_</a:t>
            </a:r>
            <a:r>
              <a:rPr lang="en-US" sz="2000" dirty="0"/>
              <a:t>view </a:t>
            </a:r>
          </a:p>
          <a:p>
            <a:r>
              <a:rPr lang="en-US" sz="2000" dirty="0"/>
              <a:t>BUILD [IMMEDIATE | DEFERRED] </a:t>
            </a:r>
          </a:p>
          <a:p>
            <a:r>
              <a:rPr lang="en-US" sz="2000" dirty="0"/>
              <a:t>REFRESH [FAST | COMPLETE | FORCE ] </a:t>
            </a:r>
          </a:p>
          <a:p>
            <a:r>
              <a:rPr lang="en-US" sz="2000" dirty="0"/>
              <a:t>ON [COMMIT | DEMAND ] </a:t>
            </a:r>
          </a:p>
          <a:p>
            <a:r>
              <a:rPr lang="en-US" sz="2000" dirty="0"/>
              <a:t>[[ENABLE | DISABLE] QUERY REWRITE] </a:t>
            </a:r>
          </a:p>
          <a:p>
            <a:r>
              <a:rPr lang="en-US" sz="2000" dirty="0"/>
              <a:t>AS SELECT ...; 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1872" y="531426"/>
            <a:ext cx="6982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1. Фраза BUILD IMMEDIATE принятая по умолчанию, немедленно, прямо во время создания представления, заполняет представление данными.</a:t>
            </a:r>
            <a:br>
              <a:rPr lang="ru-RU" sz="2000" dirty="0"/>
            </a:br>
            <a:r>
              <a:rPr lang="ru-RU" sz="2000" dirty="0"/>
              <a:t>2. Фраза BUILD DEFERRED задаёт заполнение при </a:t>
            </a:r>
            <a:r>
              <a:rPr lang="ru-RU" sz="2000" dirty="0" err="1"/>
              <a:t>выполне</a:t>
            </a:r>
            <a:r>
              <a:rPr lang="ru-RU" sz="2000" dirty="0"/>
              <a:t>- </a:t>
            </a:r>
            <a:r>
              <a:rPr lang="ru-RU" sz="2000" dirty="0" err="1"/>
              <a:t>нии</a:t>
            </a:r>
            <a:r>
              <a:rPr lang="ru-RU" sz="2000" dirty="0"/>
              <a:t> первого обновления. Время обновления можно задать.</a:t>
            </a:r>
            <a:br>
              <a:rPr lang="ru-RU" sz="2000" dirty="0"/>
            </a:br>
            <a:r>
              <a:rPr lang="ru-RU" sz="2000" dirty="0"/>
              <a:t>3. Фраза REFRESH COMPLETE задаёт перевычисление результата, когда все данные удаляются и загружаются заново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570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041" y="1"/>
            <a:ext cx="10515600" cy="989814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Сравним представления и материализованные представления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041" y="986857"/>
            <a:ext cx="10426832" cy="1077613"/>
          </a:xfrm>
        </p:spPr>
        <p:txBody>
          <a:bodyPr>
            <a:noAutofit/>
          </a:bodyPr>
          <a:lstStyle/>
          <a:p>
            <a:pPr marL="0" indent="360000">
              <a:buNone/>
            </a:pPr>
            <a:r>
              <a:rPr lang="ru-RU" sz="2000" dirty="0"/>
              <a:t>Представления и материализованные представления хранят определение запроса в базе данных.</a:t>
            </a:r>
          </a:p>
          <a:p>
            <a:pPr marL="0" indent="360000">
              <a:buNone/>
            </a:pPr>
            <a:r>
              <a:rPr lang="ru-RU" sz="2000" dirty="0"/>
              <a:t>Результаты трёх запросов </a:t>
            </a:r>
            <a:r>
              <a:rPr lang="en-US" sz="2000" dirty="0"/>
              <a:t>[http://www.sqlsnippets.com/en/topic-12874.html] </a:t>
            </a:r>
            <a:r>
              <a:rPr lang="ru-RU" sz="2000" dirty="0"/>
              <a:t>совпадают: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17" y="2284797"/>
            <a:ext cx="9765301" cy="39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36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52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Сравним </a:t>
            </a:r>
            <a:r>
              <a:rPr lang="en-US" sz="3200" dirty="0">
                <a:solidFill>
                  <a:srgbClr val="FF0000"/>
                </a:solidFill>
              </a:rPr>
              <a:t>ROWID’</a:t>
            </a:r>
            <a:r>
              <a:rPr lang="ru-RU" sz="3200" dirty="0">
                <a:solidFill>
                  <a:srgbClr val="FF0000"/>
                </a:solidFill>
              </a:rPr>
              <a:t>ы представления и материализованного представления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35291"/>
            <a:ext cx="10515600" cy="1414020"/>
          </a:xfrm>
        </p:spPr>
        <p:txBody>
          <a:bodyPr>
            <a:normAutofit/>
          </a:bodyPr>
          <a:lstStyle/>
          <a:p>
            <a:pPr marL="0" indent="360000">
              <a:lnSpc>
                <a:spcPct val="100000"/>
              </a:lnSpc>
              <a:buNone/>
            </a:pPr>
            <a:r>
              <a:rPr lang="en-US" sz="2000" dirty="0"/>
              <a:t>ROWID’</a:t>
            </a:r>
            <a:r>
              <a:rPr lang="ru-RU" sz="2000" dirty="0"/>
              <a:t>ы для таблицы и представления совпадают, то есть представление возвращает те данные, которые хранятся в таблице. </a:t>
            </a:r>
            <a:r>
              <a:rPr lang="en-US" sz="2000" dirty="0"/>
              <a:t>ROWID’</a:t>
            </a:r>
            <a:r>
              <a:rPr lang="ru-RU" sz="2000" dirty="0"/>
              <a:t>ы материализованного представления отличаются от </a:t>
            </a:r>
            <a:r>
              <a:rPr lang="en-US" sz="2000" dirty="0"/>
              <a:t>ROWID’</a:t>
            </a:r>
            <a:r>
              <a:rPr lang="ru-RU" sz="2000" dirty="0" err="1"/>
              <a:t>ов</a:t>
            </a:r>
            <a:r>
              <a:rPr lang="ru-RU" sz="2000" dirty="0"/>
              <a:t> в таблице. Это означает, что материализованное представление возвращает свою копию данных таблицы.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30" y="2238769"/>
            <a:ext cx="111918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4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671"/>
            <a:ext cx="10515600" cy="70701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Обновляем данные в таблице и ещё раз сравниваем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350" y="1080061"/>
            <a:ext cx="10515600" cy="1018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Обновляем</a:t>
            </a:r>
          </a:p>
          <a:p>
            <a:pPr marL="0" indent="0">
              <a:buNone/>
            </a:pPr>
            <a:r>
              <a:rPr lang="en-US" sz="2200" dirty="0"/>
              <a:t>update t set </a:t>
            </a:r>
            <a:r>
              <a:rPr lang="en-US" sz="2200" dirty="0" err="1"/>
              <a:t>val</a:t>
            </a:r>
            <a:r>
              <a:rPr lang="en-US" sz="2200" dirty="0"/>
              <a:t> = upper(</a:t>
            </a:r>
            <a:r>
              <a:rPr lang="en-US" sz="2200" dirty="0" err="1"/>
              <a:t>val</a:t>
            </a:r>
            <a:r>
              <a:rPr lang="en-US" sz="2200" dirty="0"/>
              <a:t>);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и сравниваем.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943"/>
            <a:ext cx="10629900" cy="27241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5717853"/>
            <a:ext cx="104362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После обновления данные представления соответствуют данным таблицы, а данные материализованного представления - нет.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4118"/>
            <a:ext cx="10572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4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-61594"/>
            <a:ext cx="10515600" cy="653778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Миграция. Средства миграции в </a:t>
            </a:r>
            <a:r>
              <a:rPr lang="en-US" sz="3200" dirty="0">
                <a:solidFill>
                  <a:srgbClr val="FF0000"/>
                </a:solidFill>
              </a:rPr>
              <a:t>Oracle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92184"/>
            <a:ext cx="10515600" cy="5584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https://www.infosys.com/industries/communication-services/documents/oracle-data-migration-comparative-study.pdf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442"/>
            <a:ext cx="10679545" cy="5694299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020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4930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Обновляем материализованное представление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77996"/>
            <a:ext cx="10515600" cy="1112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Обновляем материализованное представление вручную</a:t>
            </a:r>
          </a:p>
          <a:p>
            <a:pPr marL="0" indent="0">
              <a:buNone/>
            </a:pPr>
            <a:r>
              <a:rPr lang="en-US" sz="2000" dirty="0"/>
              <a:t>execute </a:t>
            </a:r>
            <a:r>
              <a:rPr lang="en-US" sz="2000" dirty="0" err="1"/>
              <a:t>dbms_mview.refresh</a:t>
            </a:r>
            <a:r>
              <a:rPr lang="en-US" sz="2000" dirty="0"/>
              <a:t>( 'MV' );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 ещё раз сравниваем результаты. Результаты трёх запросов совпадают.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28" y="1690358"/>
            <a:ext cx="10934700" cy="504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336309"/>
            <a:ext cx="10934700" cy="26289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8650" y="5042206"/>
            <a:ext cx="2448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Прибираем за собой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8650" y="544231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drop materialized view mv ;</a:t>
            </a:r>
            <a:endParaRPr lang="ru-RU" sz="2000" dirty="0"/>
          </a:p>
          <a:p>
            <a:r>
              <a:rPr lang="en-US" sz="2000" dirty="0"/>
              <a:t>drop view v ;</a:t>
            </a:r>
            <a:endParaRPr lang="ru-RU" sz="2000" dirty="0"/>
          </a:p>
          <a:p>
            <a:r>
              <a:rPr lang="en-US" sz="2000" dirty="0"/>
              <a:t>update t set </a:t>
            </a:r>
            <a:r>
              <a:rPr lang="en-US" sz="2000" dirty="0" err="1"/>
              <a:t>val</a:t>
            </a:r>
            <a:r>
              <a:rPr lang="en-US" sz="2000" dirty="0"/>
              <a:t> = lower(</a:t>
            </a:r>
            <a:r>
              <a:rPr lang="en-US" sz="2000" dirty="0" err="1"/>
              <a:t>val</a:t>
            </a:r>
            <a:r>
              <a:rPr lang="en-US" sz="2000" dirty="0"/>
              <a:t>);</a:t>
            </a:r>
            <a:endParaRPr lang="ru-RU" sz="2000" dirty="0"/>
          </a:p>
          <a:p>
            <a:r>
              <a:rPr lang="ru-RU" sz="2000" dirty="0" err="1"/>
              <a:t>commit</a:t>
            </a:r>
            <a:r>
              <a:rPr lang="ru-RU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0646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497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Сведения о материализованных представлениях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0389"/>
            <a:ext cx="10515600" cy="5279010"/>
          </a:xfrm>
        </p:spPr>
        <p:txBody>
          <a:bodyPr>
            <a:normAutofit/>
          </a:bodyPr>
          <a:lstStyle/>
          <a:p>
            <a:pPr marL="0" indent="360000">
              <a:lnSpc>
                <a:spcPct val="100000"/>
              </a:lnSpc>
              <a:buNone/>
            </a:pPr>
            <a:r>
              <a:rPr lang="ru-RU" sz="2000" dirty="0"/>
              <a:t>Сведения об имеющихся выводимых таблицах с хранимым результатом и их свойства хранятся в системных USER/ALL/DBA_-таблицах с подстрокой MVIEW в имени, например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USER_MVIEWS</a:t>
            </a:r>
            <a:br>
              <a:rPr lang="en-US" sz="2000" dirty="0"/>
            </a:br>
            <a:r>
              <a:rPr lang="en-US" sz="2000" dirty="0"/>
              <a:t>USER_MVIEW_LOGS</a:t>
            </a:r>
            <a:br>
              <a:rPr lang="en-US" sz="2000" dirty="0"/>
            </a:br>
            <a:r>
              <a:rPr lang="en-US" sz="2000" dirty="0"/>
              <a:t>USER_MVIEW_AGGREGATES</a:t>
            </a:r>
            <a:br>
              <a:rPr lang="en-US" sz="2000" dirty="0"/>
            </a:br>
            <a:r>
              <a:rPr lang="en-US" sz="2000" dirty="0"/>
              <a:t>USER_MVIEW_DETAIL_RELATIONS</a:t>
            </a:r>
            <a:br>
              <a:rPr lang="en-US" sz="2000" dirty="0"/>
            </a:br>
            <a:r>
              <a:rPr lang="en-US" sz="2000" dirty="0"/>
              <a:t>USER_MVIEW_JOINS</a:t>
            </a:r>
            <a:br>
              <a:rPr lang="en-US" sz="2000" dirty="0"/>
            </a:br>
            <a:r>
              <a:rPr lang="en-US" sz="2000" dirty="0"/>
              <a:t>USER_MVIEW_KEYS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Часть свойств МП унаследована от выводимых таблиц (</a:t>
            </a:r>
            <a:r>
              <a:rPr lang="ru-RU" sz="2000" dirty="0" err="1"/>
              <a:t>обновляемость</a:t>
            </a:r>
            <a:r>
              <a:rPr lang="ru-RU" sz="2000" dirty="0"/>
              <a:t>), часть от хранимых таблиц (внутренняя организация, организация хранения, а часть свойств собственные (схемы обновления хранимого результата).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При работе с МП в схеме автоматически создаются специальные служебные объекты (таблицы, индексы). Сведения о них доступны из "обычных" справочных представлений словаря, в первую очередь из USER_OBJECTS.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0405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91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Нарушения ссылочной целостности в материализованных представлениях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55043"/>
            <a:ext cx="10515600" cy="4121920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Материализованные представления могут приводить к нарушению ссылочной целостности данных. </a:t>
            </a: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Если между главными таблицами существует связь, поддерживаемая парой ключей «</a:t>
            </a:r>
            <a:r>
              <a:rPr lang="en-US" sz="2000" dirty="0"/>
              <a:t>PK - FK</a:t>
            </a:r>
            <a:r>
              <a:rPr lang="ru-RU" sz="2000" dirty="0"/>
              <a:t>», то такая связь должна существовать между простыми материализованными представлениями, созданными на их основе. </a:t>
            </a: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Различия в расписаниях обновления представлений может привести к нарушению целостности дан­ных. Для исключения такой ситуации эти представления должны включаться в одну и ту же группу обновлений, данные которой модифицируются одновременно. </a:t>
            </a:r>
          </a:p>
          <a:p>
            <a:pPr marL="0" indent="360000">
              <a:buNone/>
            </a:pPr>
            <a:r>
              <a:rPr lang="ru-RU" sz="2000" dirty="0"/>
              <a:t>В качестве материализованного представления может быть зарегист­рирована существующая таблица с помощью задания параметра </a:t>
            </a:r>
            <a:r>
              <a:rPr lang="ru-RU" sz="2000" i="1" dirty="0"/>
              <a:t>ON PREBUILT </a:t>
            </a:r>
            <a:r>
              <a:rPr lang="ru-RU" sz="2000" dirty="0"/>
              <a:t>TABLE.</a:t>
            </a:r>
          </a:p>
        </p:txBody>
      </p:sp>
    </p:spTree>
    <p:extLst>
      <p:ext uri="{BB962C8B-B14F-4D97-AF65-F5344CB8AC3E}">
        <p14:creationId xmlns:p14="http://schemas.microsoft.com/office/powerpoint/2010/main" val="576281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685364"/>
            <a:ext cx="9144000" cy="813458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F0000"/>
                </a:solidFill>
                <a:latin typeface="+mn-lt"/>
              </a:rPr>
              <a:t>Планировщик заданий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98494" y="3293095"/>
            <a:ext cx="9144000" cy="2532888"/>
          </a:xfrm>
        </p:spPr>
        <p:txBody>
          <a:bodyPr>
            <a:normAutofit/>
          </a:bodyPr>
          <a:lstStyle/>
          <a:p>
            <a:pPr indent="360000" algn="l"/>
            <a:r>
              <a:rPr lang="ru-RU" sz="2000" dirty="0"/>
              <a:t>Плановый запуск заданий появился в </a:t>
            </a:r>
            <a:r>
              <a:rPr lang="en-US" sz="2000" dirty="0" err="1"/>
              <a:t>Orcle</a:t>
            </a:r>
            <a:r>
              <a:rPr lang="en-US" sz="2000" dirty="0"/>
              <a:t> </a:t>
            </a:r>
            <a:r>
              <a:rPr lang="ru-RU" sz="2000" dirty="0"/>
              <a:t>версии 7. </a:t>
            </a:r>
          </a:p>
          <a:p>
            <a:pPr indent="360000" algn="l"/>
            <a:r>
              <a:rPr lang="ru-RU" sz="2000" dirty="0"/>
              <a:t>В версии 8 появился пакет DBMS_JOB работающий до сих пор. Он запускает хранимую процедуру, или же неименованный блок PL/SQL в моменты времени, вычисляемые по указанной  формуле. </a:t>
            </a:r>
          </a:p>
          <a:p>
            <a:pPr indent="360000" algn="l"/>
            <a:r>
              <a:rPr lang="ru-RU" sz="2000" dirty="0"/>
              <a:t>В версии 10 появился усовершенствованный планировщик </a:t>
            </a:r>
            <a:r>
              <a:rPr lang="en-US" sz="2000" dirty="0"/>
              <a:t>DBMS_SCHEDULER</a:t>
            </a:r>
            <a:r>
              <a:rPr lang="ru-RU" sz="2000" dirty="0"/>
              <a:t>. </a:t>
            </a:r>
          </a:p>
          <a:p>
            <a:pPr algn="l"/>
            <a:endParaRPr lang="ru-RU" sz="2000" dirty="0"/>
          </a:p>
          <a:p>
            <a:pPr algn="l"/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396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+mn-lt"/>
              </a:rPr>
              <a:t>Основные понятия и структура пакета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DBMS_SCHEDULER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50976"/>
            <a:ext cx="10515600" cy="5225987"/>
          </a:xfrm>
        </p:spPr>
        <p:txBody>
          <a:bodyPr>
            <a:normAutofit/>
          </a:bodyPr>
          <a:lstStyle/>
          <a:p>
            <a:r>
              <a:rPr lang="ru-RU" sz="2000" i="1" dirty="0"/>
              <a:t>Schedule</a:t>
            </a:r>
            <a:r>
              <a:rPr lang="ru-RU" sz="2000" dirty="0"/>
              <a:t> (расписание) </a:t>
            </a:r>
          </a:p>
          <a:p>
            <a:r>
              <a:rPr lang="ru-RU" sz="2000" i="1" dirty="0" err="1"/>
              <a:t>Program</a:t>
            </a:r>
            <a:r>
              <a:rPr lang="ru-RU" sz="2000" dirty="0"/>
              <a:t> (программа) </a:t>
            </a:r>
          </a:p>
          <a:p>
            <a:r>
              <a:rPr lang="ru-RU" sz="2000" i="1" dirty="0" err="1"/>
              <a:t>Job</a:t>
            </a:r>
            <a:r>
              <a:rPr lang="ru-RU" sz="2000" dirty="0"/>
              <a:t> (плановое задание = расписание + программа)</a:t>
            </a:r>
          </a:p>
          <a:p>
            <a:r>
              <a:rPr lang="en-US" sz="2000" i="1" dirty="0"/>
              <a:t>Chain</a:t>
            </a:r>
            <a:r>
              <a:rPr lang="en-US" sz="2000" dirty="0"/>
              <a:t> (</a:t>
            </a:r>
            <a:r>
              <a:rPr lang="ru-RU" sz="2000" dirty="0"/>
              <a:t>последовательность заданий</a:t>
            </a:r>
            <a:r>
              <a:rPr lang="en-US" sz="2000" dirty="0"/>
              <a:t>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360000">
              <a:buNone/>
            </a:pPr>
            <a:r>
              <a:rPr lang="ru-RU" sz="2000" dirty="0"/>
              <a:t>DBMS_SCHEDULER формирует задание из двух независимых элементов: </a:t>
            </a:r>
          </a:p>
          <a:p>
            <a:r>
              <a:rPr lang="ru-RU" sz="2000" dirty="0"/>
              <a:t>программы,</a:t>
            </a:r>
          </a:p>
          <a:p>
            <a:r>
              <a:rPr lang="ru-RU" sz="2000" dirty="0"/>
              <a:t>расписания (</a:t>
            </a:r>
            <a:r>
              <a:rPr lang="ru-RU" sz="2000" dirty="0" err="1"/>
              <a:t>планировшика</a:t>
            </a:r>
            <a:r>
              <a:rPr lang="ru-RU" sz="2000" dirty="0"/>
              <a:t>). </a:t>
            </a:r>
          </a:p>
          <a:p>
            <a:pPr marL="0" indent="360000">
              <a:buNone/>
            </a:pPr>
            <a:r>
              <a:rPr lang="ru-RU" sz="2000" dirty="0"/>
              <a:t>Обе компоненты независимы.</a:t>
            </a:r>
          </a:p>
          <a:p>
            <a:pPr marL="0" indent="360000">
              <a:buNone/>
            </a:pPr>
            <a:r>
              <a:rPr lang="ru-RU" sz="2000" dirty="0"/>
              <a:t>Значениями параметра тип программы (</a:t>
            </a:r>
            <a:r>
              <a:rPr lang="en-US" sz="2000" dirty="0"/>
              <a:t>PROGRAM_TYPE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в обоих секциях могут быть </a:t>
            </a:r>
            <a:r>
              <a:rPr lang="en-US" sz="2000" dirty="0"/>
              <a:t>'STORED_PROCEDURE‘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'</a:t>
            </a:r>
            <a:r>
              <a:rPr lang="en-US" sz="2000" dirty="0"/>
              <a:t>PLSQL_BLOCK' </a:t>
            </a:r>
            <a:r>
              <a:rPr lang="ru-RU" sz="2000" dirty="0"/>
              <a:t>и '</a:t>
            </a:r>
            <a:r>
              <a:rPr lang="en-US" sz="2000" dirty="0"/>
              <a:t>EXECUTABLE' (</a:t>
            </a:r>
            <a:r>
              <a:rPr lang="ru-RU" sz="2000" dirty="0"/>
              <a:t>как и типов заданий). </a:t>
            </a:r>
          </a:p>
          <a:p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60173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7511"/>
          </a:xfrm>
        </p:spPr>
        <p:txBody>
          <a:bodyPr>
            <a:normAutofit fontScale="90000"/>
          </a:bodyPr>
          <a:lstStyle/>
          <a:p>
            <a:pPr algn="ctr"/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600" dirty="0">
                <a:solidFill>
                  <a:srgbClr val="FF0000"/>
                </a:solidFill>
              </a:rPr>
              <a:t>Примеры параметров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ru-RU" sz="3600" dirty="0">
                <a:solidFill>
                  <a:srgbClr val="FF0000"/>
                </a:solidFill>
              </a:rPr>
              <a:t>процедуры </a:t>
            </a:r>
            <a:r>
              <a:rPr lang="en-US" sz="3600" dirty="0">
                <a:solidFill>
                  <a:srgbClr val="FF0000"/>
                </a:solidFill>
              </a:rPr>
              <a:t>CREATE_JOB</a:t>
            </a:r>
            <a:br>
              <a:rPr lang="en-US" sz="3600" dirty="0"/>
            </a:b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86384"/>
            <a:ext cx="10515600" cy="5390579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Примеры задания начала, конца и интервала повторения:</a:t>
            </a:r>
          </a:p>
          <a:p>
            <a:r>
              <a:rPr lang="en-US" sz="2000" dirty="0" err="1"/>
              <a:t>start_date</a:t>
            </a:r>
            <a:r>
              <a:rPr lang="en-US" sz="2000" dirty="0"/>
              <a:t> =&gt; SYSTIMESTAMP + INTERVAL '10' SECOND</a:t>
            </a:r>
          </a:p>
          <a:p>
            <a:r>
              <a:rPr lang="en-US" sz="2000" dirty="0" err="1"/>
              <a:t>end_date</a:t>
            </a:r>
            <a:r>
              <a:rPr lang="en-US" sz="2000" dirty="0"/>
              <a:t> =&gt; SYSTIMESTAMP + INTERVAL ‘100' SECOND</a:t>
            </a:r>
            <a:endParaRPr lang="ru-RU" sz="2000" dirty="0"/>
          </a:p>
          <a:p>
            <a:r>
              <a:rPr lang="en-US" sz="2000" dirty="0" err="1"/>
              <a:t>repeat_interval</a:t>
            </a:r>
            <a:r>
              <a:rPr lang="en-US" sz="2000" dirty="0"/>
              <a:t> =&gt; 'FREQ=MONTHLY; BYDAY=SUN, -1 SAT‘</a:t>
            </a:r>
          </a:p>
          <a:p>
            <a:pPr marL="0" indent="360000">
              <a:buNone/>
            </a:pPr>
            <a:r>
              <a:rPr lang="ru-RU" sz="2000" dirty="0"/>
              <a:t>Задание будет исполняться ежемесячно по воскресениям и последним субботам месяца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r>
              <a:rPr lang="en-US" sz="2000" dirty="0"/>
              <a:t>FREQ=HOURLY;INTERVAL=4 </a:t>
            </a:r>
            <a:r>
              <a:rPr lang="ru-RU" sz="2000" dirty="0"/>
              <a:t>-- каждые 4 часа; </a:t>
            </a:r>
            <a:endParaRPr lang="en-US" sz="2000" dirty="0"/>
          </a:p>
          <a:p>
            <a:r>
              <a:rPr lang="en-US" sz="2000" dirty="0"/>
              <a:t>FREQ=MINUTELY;INTERVAL=</a:t>
            </a:r>
            <a:r>
              <a:rPr lang="ru-RU" sz="2000" dirty="0"/>
              <a:t>5</a:t>
            </a:r>
            <a:r>
              <a:rPr lang="en-US" sz="2000" dirty="0"/>
              <a:t>  </a:t>
            </a:r>
            <a:r>
              <a:rPr lang="ru-RU" sz="2000" dirty="0"/>
              <a:t>-- каждые 5 минут</a:t>
            </a:r>
          </a:p>
          <a:p>
            <a:r>
              <a:rPr lang="en-US" sz="2000" dirty="0"/>
              <a:t>FREQ=HOURLY;INTERVAL=4;BYMINUTE=10;BYSECOND=30 </a:t>
            </a:r>
            <a:endParaRPr lang="ru-RU" sz="2000" dirty="0"/>
          </a:p>
          <a:p>
            <a:pPr marL="0" indent="360000">
              <a:buNone/>
            </a:pPr>
            <a:r>
              <a:rPr lang="ru-RU" sz="2000" dirty="0"/>
              <a:t>Задание будет исполняться каждые 4 часа на 10-й минуте, 30-й секунде; </a:t>
            </a:r>
          </a:p>
          <a:p>
            <a:r>
              <a:rPr lang="en-US" sz="2000" dirty="0"/>
              <a:t>FREQ=YEARLY;BYMONTH=MAR;BYMONTHDAY=31 </a:t>
            </a:r>
            <a:r>
              <a:rPr lang="ru-RU" sz="2000" dirty="0"/>
              <a:t>-- каждое 31-е марта; </a:t>
            </a:r>
            <a:endParaRPr lang="en-US" sz="2000" dirty="0"/>
          </a:p>
          <a:p>
            <a:pPr marL="0" indent="36000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9200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5837831" cy="58521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</a:rPr>
              <a:t>Типы и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>
                <a:solidFill>
                  <a:srgbClr val="FF0000"/>
                </a:solidFill>
              </a:rPr>
              <a:t>примеры заданий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67513"/>
            <a:ext cx="5114544" cy="1344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Типы заданий:</a:t>
            </a:r>
          </a:p>
          <a:p>
            <a:r>
              <a:rPr lang="en-US" sz="2000" dirty="0"/>
              <a:t>PL/SQL – </a:t>
            </a:r>
            <a:r>
              <a:rPr lang="ru-RU" sz="2000" dirty="0"/>
              <a:t>процедура</a:t>
            </a:r>
            <a:r>
              <a:rPr lang="en-US" sz="2000" dirty="0"/>
              <a:t> (STORED_PROCEDURE)</a:t>
            </a:r>
          </a:p>
          <a:p>
            <a:r>
              <a:rPr lang="en-US" sz="2000" dirty="0"/>
              <a:t>PL/SQL  - </a:t>
            </a:r>
            <a:r>
              <a:rPr lang="ru-RU" sz="2000" dirty="0"/>
              <a:t>блок (</a:t>
            </a:r>
            <a:r>
              <a:rPr lang="en-US" sz="2000" dirty="0"/>
              <a:t>PLSQL</a:t>
            </a:r>
            <a:r>
              <a:rPr lang="ru-RU" sz="2000" dirty="0"/>
              <a:t>_</a:t>
            </a:r>
            <a:r>
              <a:rPr lang="en-US" sz="2000" dirty="0"/>
              <a:t>BLOCK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000" dirty="0"/>
              <a:t>external OS-program</a:t>
            </a:r>
            <a:r>
              <a:rPr lang="ru-RU" sz="2000" dirty="0"/>
              <a:t> (</a:t>
            </a:r>
            <a:r>
              <a:rPr lang="en-US" sz="2000" dirty="0"/>
              <a:t>EXECUTABLE</a:t>
            </a:r>
            <a:r>
              <a:rPr lang="ru-RU" sz="2000" dirty="0"/>
              <a:t>)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93977"/>
            <a:ext cx="4995672" cy="317009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u="sng" dirty="0"/>
              <a:t>Пример 1</a:t>
            </a:r>
            <a:r>
              <a:rPr lang="ru-RU" sz="2000" dirty="0"/>
              <a:t>:</a:t>
            </a:r>
            <a:r>
              <a:rPr lang="en-US" sz="2000" dirty="0"/>
              <a:t> </a:t>
            </a:r>
            <a:r>
              <a:rPr lang="ru-RU" sz="2000" dirty="0"/>
              <a:t>простое задание </a:t>
            </a:r>
          </a:p>
          <a:p>
            <a:r>
              <a:rPr lang="ru-RU" sz="2000" dirty="0"/>
              <a:t>с </a:t>
            </a:r>
            <a:r>
              <a:rPr lang="en-US" sz="2000" dirty="0"/>
              <a:t>PLSQL </a:t>
            </a:r>
            <a:r>
              <a:rPr lang="ru-RU" sz="2000" dirty="0"/>
              <a:t>блоком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DBMS_SCHEDULER.CREATE_JOB</a:t>
            </a:r>
          </a:p>
          <a:p>
            <a:r>
              <a:rPr lang="en-US" sz="2000" dirty="0"/>
              <a:t>( </a:t>
            </a:r>
            <a:r>
              <a:rPr lang="en-US" sz="2000" dirty="0" err="1"/>
              <a:t>job_name</a:t>
            </a:r>
            <a:r>
              <a:rPr lang="en-US" sz="2000" dirty="0"/>
              <a:t>   =&gt; '</a:t>
            </a:r>
            <a:r>
              <a:rPr lang="en-US" sz="2000" dirty="0" err="1"/>
              <a:t>simple_job</a:t>
            </a:r>
            <a:r>
              <a:rPr lang="en-US" sz="2000" dirty="0"/>
              <a:t>',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job_type</a:t>
            </a:r>
            <a:r>
              <a:rPr lang="en-US" sz="2000" dirty="0"/>
              <a:t>   =&gt; 'PLSQL_BLOCK',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job_action</a:t>
            </a:r>
            <a:r>
              <a:rPr lang="en-US" sz="2000" dirty="0"/>
              <a:t> =&gt; 'UPDATE </a:t>
            </a:r>
            <a:r>
              <a:rPr lang="en-US" sz="2000" dirty="0" err="1"/>
              <a:t>emp</a:t>
            </a:r>
            <a:r>
              <a:rPr lang="en-US" sz="2000" dirty="0"/>
              <a:t> SET </a:t>
            </a:r>
            <a:r>
              <a:rPr lang="en-US" sz="2000" dirty="0" err="1"/>
              <a:t>sal</a:t>
            </a:r>
            <a:r>
              <a:rPr lang="en-US" sz="2000" dirty="0"/>
              <a:t> = sal+1;',</a:t>
            </a:r>
          </a:p>
          <a:p>
            <a:r>
              <a:rPr lang="en-US" sz="2000" dirty="0"/>
              <a:t>  enabled   =&gt; TRUE</a:t>
            </a:r>
          </a:p>
          <a:p>
            <a:r>
              <a:rPr lang="en-US" sz="2000" dirty="0"/>
              <a:t>);</a:t>
            </a:r>
          </a:p>
          <a:p>
            <a:r>
              <a:rPr lang="en-US" sz="2000" dirty="0"/>
              <a:t>END;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57743" y="426631"/>
            <a:ext cx="4168753" cy="317009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u="sng" dirty="0"/>
              <a:t>Пример 2</a:t>
            </a:r>
            <a:r>
              <a:rPr lang="ru-RU" sz="2000" dirty="0"/>
              <a:t>: простое задание </a:t>
            </a:r>
          </a:p>
          <a:p>
            <a:r>
              <a:rPr lang="ru-RU" sz="2000" dirty="0"/>
              <a:t>с вызовом хранимой процедуры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DBMS_SCHEDULER.CREATE_JOB</a:t>
            </a:r>
          </a:p>
          <a:p>
            <a:r>
              <a:rPr lang="en-US" sz="2000" dirty="0"/>
              <a:t>( </a:t>
            </a:r>
            <a:r>
              <a:rPr lang="en-US" sz="2000" dirty="0" err="1"/>
              <a:t>job_name</a:t>
            </a:r>
            <a:r>
              <a:rPr lang="en-US" sz="2000" dirty="0"/>
              <a:t>   =&gt; '</a:t>
            </a:r>
            <a:r>
              <a:rPr lang="en-US" sz="2000" dirty="0" err="1"/>
              <a:t>simple_job</a:t>
            </a:r>
            <a:r>
              <a:rPr lang="en-US" sz="2000" dirty="0"/>
              <a:t>',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job_type</a:t>
            </a:r>
            <a:r>
              <a:rPr lang="en-US" sz="2000" dirty="0"/>
              <a:t>   =&gt; 'STORED_PROCEDURE',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job_action</a:t>
            </a:r>
            <a:r>
              <a:rPr lang="en-US" sz="2000" dirty="0"/>
              <a:t> =&gt; '</a:t>
            </a:r>
            <a:r>
              <a:rPr lang="en-US" sz="2000" dirty="0" err="1"/>
              <a:t>updatesal</a:t>
            </a:r>
            <a:r>
              <a:rPr lang="en-US" sz="2000" dirty="0"/>
              <a:t>',</a:t>
            </a:r>
          </a:p>
          <a:p>
            <a:r>
              <a:rPr lang="en-US" sz="2000" dirty="0"/>
              <a:t>  enabled   =&gt; TRUE</a:t>
            </a:r>
          </a:p>
          <a:p>
            <a:r>
              <a:rPr lang="en-US" sz="2000" dirty="0"/>
              <a:t>) ;</a:t>
            </a:r>
          </a:p>
          <a:p>
            <a:r>
              <a:rPr lang="en-US" sz="2000" dirty="0"/>
              <a:t>END;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57743" y="3827820"/>
            <a:ext cx="4663200" cy="2585323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ru-RU" dirty="0"/>
              <a:t>Пример 3: задание с внешним вызовом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DBMS_SCHEDULER.CREATE_JOB</a:t>
            </a:r>
          </a:p>
          <a:p>
            <a:r>
              <a:rPr lang="en-US" dirty="0"/>
              <a:t>( </a:t>
            </a:r>
            <a:r>
              <a:rPr lang="en-US" dirty="0" err="1"/>
              <a:t>job_name</a:t>
            </a:r>
            <a:r>
              <a:rPr lang="en-US" dirty="0"/>
              <a:t>   =&gt; '</a:t>
            </a:r>
            <a:r>
              <a:rPr lang="en-US" dirty="0" err="1"/>
              <a:t>simple_job</a:t>
            </a:r>
            <a:r>
              <a:rPr lang="en-US" dirty="0"/>
              <a:t>',</a:t>
            </a:r>
          </a:p>
          <a:p>
            <a:r>
              <a:rPr lang="en-US" dirty="0"/>
              <a:t>  </a:t>
            </a:r>
            <a:r>
              <a:rPr lang="en-US" dirty="0" err="1"/>
              <a:t>job_type</a:t>
            </a:r>
            <a:r>
              <a:rPr lang="en-US" dirty="0"/>
              <a:t>   =&gt; 'EXECUTABLE',</a:t>
            </a:r>
          </a:p>
          <a:p>
            <a:r>
              <a:rPr lang="en-US" dirty="0"/>
              <a:t>  </a:t>
            </a:r>
            <a:r>
              <a:rPr lang="en-US" dirty="0" err="1"/>
              <a:t>job_action</a:t>
            </a:r>
            <a:r>
              <a:rPr lang="en-US" dirty="0"/>
              <a:t> =&gt; 'cmd.exe /C </a:t>
            </a:r>
            <a:r>
              <a:rPr lang="en-US" dirty="0" err="1"/>
              <a:t>dir</a:t>
            </a:r>
            <a:r>
              <a:rPr lang="en-US" dirty="0"/>
              <a:t> &gt; \temp\out.txt',</a:t>
            </a:r>
          </a:p>
          <a:p>
            <a:r>
              <a:rPr lang="en-US" dirty="0"/>
              <a:t>  enabled   =&gt; TRUE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END;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4399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9939" y="17930"/>
            <a:ext cx="5234414" cy="5109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Простейший </a:t>
            </a:r>
            <a:r>
              <a:rPr lang="en-US" sz="3200" dirty="0">
                <a:solidFill>
                  <a:srgbClr val="FF0000"/>
                </a:solidFill>
              </a:rPr>
              <a:t>job </a:t>
            </a:r>
            <a:r>
              <a:rPr lang="ru-RU" sz="3200" dirty="0">
                <a:solidFill>
                  <a:srgbClr val="FF0000"/>
                </a:solidFill>
              </a:rPr>
              <a:t>в </a:t>
            </a:r>
            <a:r>
              <a:rPr lang="en-US" sz="3200" dirty="0" err="1">
                <a:solidFill>
                  <a:srgbClr val="FF0000"/>
                </a:solidFill>
              </a:rPr>
              <a:t>dbms_job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2011" y="565910"/>
            <a:ext cx="8933330" cy="6266702"/>
          </a:xfrm>
        </p:spPr>
        <p:txBody>
          <a:bodyPr>
            <a:normAutofit fontScale="92500" lnSpcReduction="20000"/>
          </a:bodyPr>
          <a:lstStyle/>
          <a:p>
            <a:pPr marL="0" indent="360000">
              <a:lnSpc>
                <a:spcPct val="70000"/>
              </a:lnSpc>
              <a:buNone/>
            </a:pPr>
            <a:r>
              <a:rPr lang="en-US" sz="2000" u="sng" dirty="0"/>
              <a:t>C</a:t>
            </a:r>
            <a:r>
              <a:rPr lang="ru-RU" sz="2000" u="sng" dirty="0" err="1"/>
              <a:t>оздаем</a:t>
            </a:r>
            <a:r>
              <a:rPr lang="ru-RU" sz="2000" u="sng" dirty="0"/>
              <a:t> таблицу</a:t>
            </a:r>
            <a:endParaRPr lang="en-US" sz="2000" u="sng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CREATE TABLE orders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   (</a:t>
            </a:r>
            <a:r>
              <a:rPr lang="en-US" sz="2000" dirty="0" err="1"/>
              <a:t>num</a:t>
            </a:r>
            <a:r>
              <a:rPr lang="en-US" sz="2000" dirty="0"/>
              <a:t>  INTEGER NOT NULL PRIMARY KEY 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    item CHAR(50) NOT NULL);</a:t>
            </a:r>
          </a:p>
          <a:p>
            <a:pPr marL="0" indent="360000">
              <a:lnSpc>
                <a:spcPct val="70000"/>
              </a:lnSpc>
              <a:buNone/>
            </a:pPr>
            <a:r>
              <a:rPr lang="ru-RU" sz="2000" u="sng" dirty="0"/>
              <a:t>Вставим одну запись </a:t>
            </a:r>
            <a:r>
              <a:rPr lang="ru-RU" sz="2000" dirty="0"/>
              <a:t>в созданную таблицу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INSERT INTO orders ( </a:t>
            </a:r>
            <a:r>
              <a:rPr lang="en-US" sz="2000" dirty="0" err="1"/>
              <a:t>num</a:t>
            </a:r>
            <a:r>
              <a:rPr lang="en-US" sz="2000" dirty="0"/>
              <a:t> , item ) VALUES ( '1', '0');</a:t>
            </a:r>
          </a:p>
          <a:p>
            <a:pPr marL="0" indent="360000">
              <a:lnSpc>
                <a:spcPct val="70000"/>
              </a:lnSpc>
              <a:buNone/>
            </a:pPr>
            <a:r>
              <a:rPr lang="en-US" sz="2100" u="sng" dirty="0"/>
              <a:t>C</a:t>
            </a:r>
            <a:r>
              <a:rPr lang="ru-RU" sz="2100" u="sng" dirty="0" err="1"/>
              <a:t>оздаем</a:t>
            </a:r>
            <a:r>
              <a:rPr lang="ru-RU" sz="2100" u="sng" dirty="0"/>
              <a:t> процедуру</a:t>
            </a:r>
            <a:endParaRPr lang="en-US" sz="2100" u="sng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CREATE OR REPLACE PROCEDURE my_pro_2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IS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BEGIN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UPDATE orders SET item = TO_CHAR(SYSDATE, 'HH24:MI:SS')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WHERE </a:t>
            </a:r>
            <a:r>
              <a:rPr lang="en-US" sz="2000" dirty="0" err="1"/>
              <a:t>num</a:t>
            </a:r>
            <a:r>
              <a:rPr lang="en-US" sz="2000" dirty="0"/>
              <a:t> = '1';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END;</a:t>
            </a:r>
          </a:p>
          <a:p>
            <a:pPr marL="0" indent="360000">
              <a:lnSpc>
                <a:spcPct val="70000"/>
              </a:lnSpc>
              <a:buNone/>
            </a:pPr>
            <a:r>
              <a:rPr lang="en-US" sz="2100" u="sng" dirty="0"/>
              <a:t>C</a:t>
            </a:r>
            <a:r>
              <a:rPr lang="ru-RU" sz="2100" u="sng" dirty="0" err="1"/>
              <a:t>оздаем</a:t>
            </a:r>
            <a:r>
              <a:rPr lang="ru-RU" sz="2100" u="sng" dirty="0"/>
              <a:t> задание</a:t>
            </a:r>
            <a:r>
              <a:rPr lang="en-US" sz="2100" u="sng" dirty="0"/>
              <a:t> </a:t>
            </a:r>
            <a:r>
              <a:rPr lang="ru-RU" sz="2100" u="sng" dirty="0"/>
              <a:t>(</a:t>
            </a:r>
            <a:r>
              <a:rPr lang="en-US" sz="2100" u="sng" dirty="0"/>
              <a:t>job)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DECLARE </a:t>
            </a:r>
            <a:endParaRPr lang="ru-RU" sz="2000" dirty="0"/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/>
              <a:t>  </a:t>
            </a:r>
            <a:r>
              <a:rPr lang="en-US" sz="2000" dirty="0" err="1"/>
              <a:t>v_job</a:t>
            </a:r>
            <a:r>
              <a:rPr lang="en-US" sz="2000" dirty="0"/>
              <a:t> NUMBER;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BEGIN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</a:t>
            </a:r>
            <a:r>
              <a:rPr lang="en-US" sz="2000" dirty="0" err="1"/>
              <a:t>sys.dbms_job.submit</a:t>
            </a:r>
            <a:r>
              <a:rPr lang="en-US" sz="2000" dirty="0"/>
              <a:t>(job =&gt; </a:t>
            </a:r>
            <a:r>
              <a:rPr lang="en-US" sz="2000" dirty="0" err="1"/>
              <a:t>v_job</a:t>
            </a:r>
            <a:r>
              <a:rPr lang="en-US" sz="2000" dirty="0"/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                 what =&gt; 'begin  my_pro_2; end;',   -- </a:t>
            </a:r>
            <a:r>
              <a:rPr lang="ru-RU" sz="2000" dirty="0"/>
              <a:t>здесь имя вызываемой процедуры.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/>
              <a:t>                      </a:t>
            </a:r>
            <a:r>
              <a:rPr lang="en-US" sz="2000" dirty="0"/>
              <a:t>next_date =&gt; </a:t>
            </a:r>
            <a:r>
              <a:rPr lang="en-US" sz="2000" dirty="0" err="1"/>
              <a:t>to_date</a:t>
            </a:r>
            <a:r>
              <a:rPr lang="en-US" sz="2000" dirty="0"/>
              <a:t>('12-12-2013 12:45:00', '</a:t>
            </a:r>
            <a:r>
              <a:rPr lang="en-US" sz="2000" dirty="0" err="1"/>
              <a:t>dd</a:t>
            </a:r>
            <a:r>
              <a:rPr lang="en-US" sz="2000" dirty="0"/>
              <a:t>-mm-</a:t>
            </a:r>
            <a:r>
              <a:rPr lang="en-US" sz="2000" dirty="0" err="1"/>
              <a:t>yyyy</a:t>
            </a:r>
            <a:r>
              <a:rPr lang="en-US" sz="2000" dirty="0"/>
              <a:t> hh24:mi:ss'),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                 INTERVAL =&gt; '</a:t>
            </a:r>
            <a:r>
              <a:rPr lang="en-US" sz="2000" dirty="0" err="1"/>
              <a:t>trunc</a:t>
            </a:r>
            <a:r>
              <a:rPr lang="en-US" sz="2000" dirty="0"/>
              <a:t>(</a:t>
            </a:r>
            <a:r>
              <a:rPr lang="en-US" sz="2000" dirty="0" err="1"/>
              <a:t>sysdate</a:t>
            </a:r>
            <a:r>
              <a:rPr lang="en-US" sz="2000" dirty="0"/>
              <a:t> + 1) + 6/24');</a:t>
            </a:r>
            <a:r>
              <a:rPr lang="ru-RU" sz="2000" dirty="0"/>
              <a:t> -- интервал = 1 сутки</a:t>
            </a:r>
            <a:endParaRPr lang="en-US" sz="2000" dirty="0"/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commit;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END;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47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920753" y="972235"/>
            <a:ext cx="5047129" cy="1631216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Как сделать другие значения </a:t>
            </a:r>
            <a:r>
              <a:rPr lang="en-US" sz="2000" dirty="0"/>
              <a:t>next_date</a:t>
            </a:r>
          </a:p>
          <a:p>
            <a:r>
              <a:rPr lang="ru-RU" sz="2000" dirty="0"/>
              <a:t>TRUNC(</a:t>
            </a:r>
            <a:r>
              <a:rPr lang="ru-RU" sz="2000" dirty="0" err="1"/>
              <a:t>sysdate</a:t>
            </a:r>
            <a:r>
              <a:rPr lang="ru-RU" sz="2000" dirty="0"/>
              <a:t>) + 1 - это добавление 1 суток,</a:t>
            </a:r>
            <a:br>
              <a:rPr lang="ru-RU" sz="2000" dirty="0"/>
            </a:br>
            <a:r>
              <a:rPr lang="ru-RU" sz="2000" dirty="0"/>
              <a:t>+ 1/24 - добавление 1 часа,</a:t>
            </a:r>
            <a:br>
              <a:rPr lang="ru-RU" sz="2000" dirty="0"/>
            </a:br>
            <a:r>
              <a:rPr lang="ru-RU" sz="2000" dirty="0"/>
              <a:t>+ 1/24/60 - 1 минуты</a:t>
            </a:r>
            <a:br>
              <a:rPr lang="ru-RU" sz="2000" dirty="0"/>
            </a:br>
            <a:r>
              <a:rPr lang="ru-RU" sz="2000" dirty="0"/>
              <a:t>и </a:t>
            </a:r>
            <a:r>
              <a:rPr lang="ru-RU" sz="2000" dirty="0" err="1"/>
              <a:t>т.д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819939" y="381244"/>
            <a:ext cx="562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[https://www.cyberforum.ru/oracle/thread1037424.html]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272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553" y="0"/>
            <a:ext cx="11072745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 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600" dirty="0" err="1">
                <a:solidFill>
                  <a:srgbClr val="FF0000"/>
                </a:solidFill>
              </a:rPr>
              <a:t>job</a:t>
            </a:r>
            <a:r>
              <a:rPr lang="ru-RU" sz="3600" dirty="0">
                <a:solidFill>
                  <a:srgbClr val="FF0000"/>
                </a:solidFill>
              </a:rPr>
              <a:t> в </a:t>
            </a:r>
            <a:r>
              <a:rPr lang="en-US" sz="3600" dirty="0">
                <a:solidFill>
                  <a:srgbClr val="FF0000"/>
                </a:solidFill>
              </a:rPr>
              <a:t>DBMS_SCHEDULER </a:t>
            </a:r>
            <a:br>
              <a:rPr lang="ru-RU" sz="3600" dirty="0">
                <a:solidFill>
                  <a:srgbClr val="FF0000"/>
                </a:solidFill>
              </a:rPr>
            </a:br>
            <a:r>
              <a:rPr lang="ru-RU" sz="3600" dirty="0">
                <a:solidFill>
                  <a:srgbClr val="FF0000"/>
                </a:solidFill>
              </a:rPr>
              <a:t>выполняющийся каждые 2 минуты.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11624"/>
            <a:ext cx="10515600" cy="5746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http://plentydiffers.blogspot.com/search/label/dbms_scheduler</a:t>
            </a:r>
            <a:endParaRPr lang="en-US" sz="2000" dirty="0"/>
          </a:p>
          <a:p>
            <a:pPr marL="0" indent="0">
              <a:buNone/>
            </a:pPr>
            <a:r>
              <a:rPr lang="en-US" sz="2200" dirty="0"/>
              <a:t>DBMS_SCHEDULER.CREATE_JOB ( 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 err="1"/>
              <a:t>job_name</a:t>
            </a:r>
            <a:r>
              <a:rPr lang="en-US" sz="2200" dirty="0"/>
              <a:t>           =&gt;  '</a:t>
            </a:r>
            <a:r>
              <a:rPr lang="en-US" sz="2200" dirty="0" err="1"/>
              <a:t>job_exec_some_action</a:t>
            </a:r>
            <a:r>
              <a:rPr lang="en-US" sz="2200" dirty="0"/>
              <a:t>',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 err="1"/>
              <a:t>job_type</a:t>
            </a:r>
            <a:r>
              <a:rPr lang="en-US" sz="2200" dirty="0"/>
              <a:t>           =&gt;  'STORED_PROCEDURE',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 err="1"/>
              <a:t>job_action</a:t>
            </a:r>
            <a:r>
              <a:rPr lang="en-US" sz="2200" dirty="0"/>
              <a:t>         =&gt;  '</a:t>
            </a:r>
            <a:r>
              <a:rPr lang="en-US" sz="2200" dirty="0" err="1"/>
              <a:t>pck_pack.job_action_execute</a:t>
            </a:r>
            <a:r>
              <a:rPr lang="en-US" sz="2200" dirty="0"/>
              <a:t>',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 err="1"/>
              <a:t>start_date</a:t>
            </a:r>
            <a:r>
              <a:rPr lang="en-US" sz="2200" dirty="0"/>
              <a:t>         =&gt;  </a:t>
            </a:r>
            <a:r>
              <a:rPr lang="en-US" sz="2200" dirty="0" err="1"/>
              <a:t>sysdate</a:t>
            </a:r>
            <a:r>
              <a:rPr lang="en-US" sz="2200" dirty="0"/>
              <a:t>,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 err="1"/>
              <a:t>repeat_interval</a:t>
            </a:r>
            <a:r>
              <a:rPr lang="en-US" sz="2200" dirty="0"/>
              <a:t>    =&gt;  'FREQ=MINUTELY;INTERVAL=2', /* every 2 minutes */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 err="1"/>
              <a:t>auto_drop</a:t>
            </a:r>
            <a:r>
              <a:rPr lang="en-US" sz="2200" dirty="0"/>
              <a:t>          =&gt;   FALSE,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 err="1"/>
              <a:t>job_class</a:t>
            </a:r>
            <a:r>
              <a:rPr lang="en-US" sz="2200" dirty="0"/>
              <a:t>          =&gt;  'DEFAULT_JOB_CLASS',</a:t>
            </a:r>
            <a:br>
              <a:rPr lang="en-US" sz="2200" dirty="0"/>
            </a:br>
            <a:r>
              <a:rPr lang="en-US" sz="2200" dirty="0"/>
              <a:t>   comments           =&gt;  'Job executing pack procedure');</a:t>
            </a:r>
            <a:endParaRPr lang="ru-RU" sz="2200" dirty="0"/>
          </a:p>
          <a:p>
            <a:pPr marL="0" indent="360000">
              <a:buNone/>
            </a:pPr>
            <a:r>
              <a:rPr lang="ru-RU" sz="2200" dirty="0"/>
              <a:t>Читается запросом</a:t>
            </a:r>
          </a:p>
          <a:p>
            <a:pPr marL="0" indent="0">
              <a:buNone/>
            </a:pPr>
            <a:r>
              <a:rPr lang="en-US" sz="2200" dirty="0"/>
              <a:t>SELECT * FROM USER_SCHEDULER_JOBS;</a:t>
            </a:r>
            <a:endParaRPr lang="ru-RU" sz="2200" dirty="0"/>
          </a:p>
          <a:p>
            <a:pPr marL="0" indent="360000">
              <a:buNone/>
            </a:pPr>
            <a:r>
              <a:rPr lang="ru-RU" sz="2200" dirty="0" err="1"/>
              <a:t>Джобов</a:t>
            </a:r>
            <a:r>
              <a:rPr lang="ru-RU" sz="2200" dirty="0"/>
              <a:t> </a:t>
            </a:r>
            <a:r>
              <a:rPr lang="ru-RU" sz="2200" dirty="0" err="1"/>
              <a:t>dbms_job</a:t>
            </a:r>
            <a:r>
              <a:rPr lang="ru-RU" sz="2200" dirty="0"/>
              <a:t> там не будет.</a:t>
            </a:r>
            <a:endParaRPr lang="en-US" sz="2200" dirty="0"/>
          </a:p>
          <a:p>
            <a:pPr marL="0" indent="360000">
              <a:buNone/>
            </a:pPr>
            <a:r>
              <a:rPr lang="ru-RU" sz="2200" dirty="0"/>
              <a:t>В </a:t>
            </a:r>
            <a:r>
              <a:rPr lang="en-US" sz="2200" i="1" dirty="0" err="1"/>
              <a:t>dbms_job</a:t>
            </a:r>
            <a:r>
              <a:rPr lang="ru-RU" sz="2200" i="1" dirty="0"/>
              <a:t> этот </a:t>
            </a:r>
            <a:r>
              <a:rPr lang="en-US" sz="2200" i="1" dirty="0"/>
              <a:t>job </a:t>
            </a:r>
            <a:r>
              <a:rPr lang="ru-RU" sz="2200" i="1" dirty="0"/>
              <a:t>выглядит так</a:t>
            </a:r>
          </a:p>
          <a:p>
            <a:pPr marL="0" indent="0">
              <a:buNone/>
            </a:pPr>
            <a:r>
              <a:rPr lang="en-US" sz="2200" dirty="0"/>
              <a:t>DBMS_JOB.SUBMIT</a:t>
            </a:r>
            <a:br>
              <a:rPr lang="en-US" sz="2200" dirty="0"/>
            </a:br>
            <a:r>
              <a:rPr lang="en-US" sz="2200" dirty="0"/>
              <a:t>      (job  =&gt; </a:t>
            </a:r>
            <a:r>
              <a:rPr lang="en-US" sz="2200" dirty="0" err="1"/>
              <a:t>jobno</a:t>
            </a:r>
            <a:r>
              <a:rPr lang="en-US" sz="2200" dirty="0"/>
              <a:t>,</a:t>
            </a:r>
            <a:br>
              <a:rPr lang="en-US" sz="2200" dirty="0"/>
            </a:br>
            <a:r>
              <a:rPr lang="en-US" sz="2200" dirty="0"/>
              <a:t>       what =&gt; 'begin </a:t>
            </a:r>
            <a:r>
              <a:rPr lang="en-US" sz="2200" dirty="0" err="1"/>
              <a:t>pck_pack.job_action_execute</a:t>
            </a:r>
            <a:r>
              <a:rPr lang="en-US" sz="2200" dirty="0"/>
              <a:t>; end;',</a:t>
            </a:r>
            <a:br>
              <a:rPr lang="en-US" sz="2200" dirty="0"/>
            </a:br>
            <a:r>
              <a:rPr lang="en-US" sz="2200" dirty="0"/>
              <a:t>       next_date =&gt;  </a:t>
            </a:r>
            <a:r>
              <a:rPr lang="en-US" sz="2200" dirty="0" err="1"/>
              <a:t>sysdate</a:t>
            </a:r>
            <a:r>
              <a:rPr lang="en-US" sz="2200" dirty="0"/>
              <a:t>,</a:t>
            </a:r>
            <a:br>
              <a:rPr lang="en-US" sz="2200" dirty="0"/>
            </a:br>
            <a:r>
              <a:rPr lang="en-US" sz="2200" dirty="0"/>
              <a:t>       interval  =&gt; '</a:t>
            </a:r>
            <a:r>
              <a:rPr lang="en-US" sz="2200" dirty="0" err="1"/>
              <a:t>sysdate</a:t>
            </a:r>
            <a:r>
              <a:rPr lang="en-US" sz="2200" dirty="0"/>
              <a:t> + 2*1/24/60');</a:t>
            </a:r>
            <a:endParaRPr lang="ru-RU" sz="2200" dirty="0"/>
          </a:p>
          <a:p>
            <a:pPr marL="0" indent="360000">
              <a:buNone/>
            </a:pPr>
            <a:r>
              <a:rPr lang="ru-RU" sz="2200" dirty="0"/>
              <a:t>Читается запросом</a:t>
            </a:r>
          </a:p>
          <a:p>
            <a:pPr marL="0" indent="0">
              <a:buNone/>
            </a:pPr>
            <a:r>
              <a:rPr lang="en-US" sz="2200" dirty="0"/>
              <a:t>select * from </a:t>
            </a:r>
            <a:r>
              <a:rPr lang="en-US" sz="2200" dirty="0" err="1"/>
              <a:t>all_jobs</a:t>
            </a:r>
            <a:endParaRPr lang="en-US" sz="22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9519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54863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Создаём </a:t>
            </a:r>
            <a:r>
              <a:rPr lang="en-US" dirty="0">
                <a:solidFill>
                  <a:srgbClr val="FF0000"/>
                </a:solidFill>
              </a:rPr>
              <a:t>job</a:t>
            </a:r>
            <a:r>
              <a:rPr lang="ru-RU" dirty="0">
                <a:solidFill>
                  <a:srgbClr val="FF0000"/>
                </a:solidFill>
              </a:rPr>
              <a:t> в 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DBMS_SCHEDULER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с нуля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12648"/>
            <a:ext cx="4419600" cy="6089904"/>
          </a:xfrm>
          <a:ln w="15875"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000" dirty="0"/>
              <a:t>Создаём процедуру и программу для планировщика (</a:t>
            </a:r>
            <a:r>
              <a:rPr lang="en-US" sz="2000" dirty="0"/>
              <a:t>CREATE_PROGRAM</a:t>
            </a:r>
            <a:r>
              <a:rPr lang="ru-RU" sz="2000" dirty="0"/>
              <a:t>):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CREATE PROCEDURE salary ( deer NUMBER ) AS </a:t>
            </a:r>
          </a:p>
          <a:p>
            <a:pPr marL="0" indent="0">
              <a:buNone/>
            </a:pPr>
            <a:r>
              <a:rPr lang="en-US" sz="2000" dirty="0"/>
              <a:t>BEGIN </a:t>
            </a:r>
          </a:p>
          <a:p>
            <a:pPr marL="0" indent="0">
              <a:buNone/>
            </a:pPr>
            <a:r>
              <a:rPr lang="en-US" sz="2000" dirty="0"/>
              <a:t>    UPDATE </a:t>
            </a:r>
            <a:r>
              <a:rPr lang="en-US" sz="2000" dirty="0" err="1"/>
              <a:t>emp</a:t>
            </a:r>
            <a:r>
              <a:rPr lang="en-US" sz="2000" dirty="0"/>
              <a:t> SET </a:t>
            </a:r>
            <a:r>
              <a:rPr lang="en-US" sz="2000" dirty="0" err="1"/>
              <a:t>sal</a:t>
            </a:r>
            <a:r>
              <a:rPr lang="en-US" sz="2000" dirty="0"/>
              <a:t> = </a:t>
            </a:r>
            <a:r>
              <a:rPr lang="en-US" sz="2000" dirty="0" err="1"/>
              <a:t>sal</a:t>
            </a:r>
            <a:r>
              <a:rPr lang="en-US" sz="2000" dirty="0"/>
              <a:t> - deer; 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/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BEGIN</a:t>
            </a:r>
          </a:p>
          <a:p>
            <a:pPr marL="0" indent="0">
              <a:buNone/>
            </a:pPr>
            <a:r>
              <a:rPr lang="en-US" sz="2000" dirty="0"/>
              <a:t>DBMS_SCHEDULER.CREATE_PROGRAM</a:t>
            </a:r>
          </a:p>
          <a:p>
            <a:pPr marL="0" indent="0">
              <a:buNone/>
            </a:pPr>
            <a:r>
              <a:rPr lang="en-US" sz="2000" dirty="0"/>
              <a:t>( </a:t>
            </a:r>
            <a:r>
              <a:rPr lang="en-US" sz="2000" dirty="0" err="1"/>
              <a:t>program_name</a:t>
            </a:r>
            <a:r>
              <a:rPr lang="en-US" sz="2000" dirty="0"/>
              <a:t>        =&gt; 'simple_program1',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program_type</a:t>
            </a:r>
            <a:r>
              <a:rPr lang="en-US" sz="2000" dirty="0"/>
              <a:t>           =&gt; 'STORED_PROCEDURE',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program_action</a:t>
            </a:r>
            <a:r>
              <a:rPr lang="en-US" sz="2000" dirty="0"/>
              <a:t>       =&gt; 'salary',</a:t>
            </a:r>
          </a:p>
          <a:p>
            <a:pPr marL="0" indent="0">
              <a:buNone/>
            </a:pPr>
            <a:r>
              <a:rPr lang="en-US" sz="2000" dirty="0"/>
              <a:t>  enabled                     =&gt; FALSE,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number_of_arguments</a:t>
            </a:r>
            <a:r>
              <a:rPr lang="en-US" sz="2000" dirty="0"/>
              <a:t> =&gt; 1 </a:t>
            </a:r>
          </a:p>
          <a:p>
            <a:pPr marL="0" indent="0">
              <a:buNone/>
            </a:pPr>
            <a:r>
              <a:rPr lang="en-US" sz="2000" dirty="0"/>
              <a:t>) ;</a:t>
            </a:r>
          </a:p>
          <a:p>
            <a:pPr marL="0" indent="0">
              <a:buNone/>
            </a:pPr>
            <a:r>
              <a:rPr lang="en-US" sz="2000" dirty="0"/>
              <a:t>END;</a:t>
            </a:r>
          </a:p>
          <a:p>
            <a:pPr marL="0" indent="0">
              <a:buNone/>
            </a:pPr>
            <a:r>
              <a:rPr lang="en-US" sz="2000" dirty="0"/>
              <a:t>/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41264" y="612648"/>
            <a:ext cx="6473952" cy="6186309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Создаём </a:t>
            </a:r>
            <a:r>
              <a:rPr lang="en-US" dirty="0"/>
              <a:t>job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используя </a:t>
            </a:r>
            <a:r>
              <a:rPr lang="en-US" dirty="0"/>
              <a:t>CREATE_JOB</a:t>
            </a:r>
            <a:r>
              <a:rPr lang="ru-RU" dirty="0"/>
              <a:t> и </a:t>
            </a:r>
            <a:r>
              <a:rPr lang="en-US" dirty="0"/>
              <a:t>SET_JOB_ANYDATA_VALUE</a:t>
            </a:r>
          </a:p>
          <a:p>
            <a:endParaRPr lang="ru-RU" dirty="0"/>
          </a:p>
          <a:p>
            <a:r>
              <a:rPr lang="en-US" dirty="0"/>
              <a:t>BEGIN</a:t>
            </a:r>
          </a:p>
          <a:p>
            <a:r>
              <a:rPr lang="en-US" dirty="0"/>
              <a:t>  DBMS_SCHEDULER.CREATE_JOB</a:t>
            </a:r>
          </a:p>
          <a:p>
            <a:r>
              <a:rPr lang="en-US" dirty="0"/>
              <a:t>    ( </a:t>
            </a:r>
            <a:r>
              <a:rPr lang="en-US" dirty="0" err="1"/>
              <a:t>job_name</a:t>
            </a:r>
            <a:r>
              <a:rPr lang="en-US" dirty="0"/>
              <a:t>      =&gt; 'compound_job1',</a:t>
            </a:r>
          </a:p>
          <a:p>
            <a:r>
              <a:rPr lang="en-US" dirty="0"/>
              <a:t>      </a:t>
            </a:r>
            <a:r>
              <a:rPr lang="en-US" dirty="0" err="1"/>
              <a:t>program_name</a:t>
            </a:r>
            <a:r>
              <a:rPr lang="en-US" dirty="0"/>
              <a:t>  =&gt; 'simple_program1',</a:t>
            </a:r>
          </a:p>
          <a:p>
            <a:r>
              <a:rPr lang="en-US" dirty="0"/>
              <a:t>      </a:t>
            </a:r>
            <a:r>
              <a:rPr lang="en-US" dirty="0" err="1"/>
              <a:t>schedule_name</a:t>
            </a:r>
            <a:r>
              <a:rPr lang="en-US" dirty="0"/>
              <a:t> =&gt; '</a:t>
            </a:r>
            <a:r>
              <a:rPr lang="en-US" dirty="0" err="1"/>
              <a:t>simple_schedule</a:t>
            </a:r>
            <a:r>
              <a:rPr lang="en-US" dirty="0"/>
              <a:t>',</a:t>
            </a:r>
          </a:p>
          <a:p>
            <a:r>
              <a:rPr lang="en-US" dirty="0"/>
              <a:t>      enabled       =&gt; FALSE</a:t>
            </a:r>
          </a:p>
          <a:p>
            <a:r>
              <a:rPr lang="en-US" dirty="0"/>
              <a:t>    );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DBMS_SCHEDULER.SET_JOB_ANYDATA_VALUE </a:t>
            </a:r>
          </a:p>
          <a:p>
            <a:r>
              <a:rPr lang="en-US" dirty="0"/>
              <a:t>   ( </a:t>
            </a:r>
            <a:r>
              <a:rPr lang="en-US" dirty="0" err="1"/>
              <a:t>job_name</a:t>
            </a:r>
            <a:r>
              <a:rPr lang="en-US" dirty="0"/>
              <a:t>      =&gt; 'compound_job1',</a:t>
            </a:r>
          </a:p>
          <a:p>
            <a:r>
              <a:rPr lang="en-US" dirty="0"/>
              <a:t>     </a:t>
            </a:r>
            <a:r>
              <a:rPr lang="en-US" dirty="0" err="1"/>
              <a:t>argument_name</a:t>
            </a:r>
            <a:r>
              <a:rPr lang="en-US" dirty="0"/>
              <a:t>  =&gt; 'DELTA',</a:t>
            </a:r>
          </a:p>
          <a:p>
            <a:r>
              <a:rPr lang="en-US" dirty="0"/>
              <a:t>     </a:t>
            </a:r>
            <a:r>
              <a:rPr lang="en-US" dirty="0" err="1"/>
              <a:t>argument_value</a:t>
            </a:r>
            <a:r>
              <a:rPr lang="en-US" dirty="0"/>
              <a:t> =&gt; ANYDATA.CONVERTNUMBER ( 3 ) </a:t>
            </a:r>
          </a:p>
          <a:p>
            <a:r>
              <a:rPr lang="en-US" dirty="0"/>
              <a:t>   )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BEGIN DBMS_SCHEDULER.ENABLE ( 'compound_job1' );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1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097" y="25491"/>
            <a:ext cx="11094720" cy="584109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Средства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ru-RU" sz="3200" dirty="0">
                <a:solidFill>
                  <a:srgbClr val="FF0000"/>
                </a:solidFill>
              </a:rPr>
              <a:t>репликации, сохранения и восстановления в </a:t>
            </a:r>
            <a:r>
              <a:rPr lang="en-US" sz="3200" dirty="0">
                <a:solidFill>
                  <a:srgbClr val="FF0000"/>
                </a:solidFill>
              </a:rPr>
              <a:t>Oracle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61022"/>
            <a:ext cx="10515600" cy="915941"/>
          </a:xfrm>
        </p:spPr>
        <p:txBody>
          <a:bodyPr>
            <a:normAutofit fontScale="92500" lnSpcReduction="10000"/>
          </a:bodyPr>
          <a:lstStyle/>
          <a:p>
            <a:pPr marL="0" indent="360000">
              <a:buNone/>
            </a:pPr>
            <a:r>
              <a:rPr lang="ru-RU" sz="2000" dirty="0"/>
              <a:t>Из перечисленных средств мы рассмотрим только утилиты </a:t>
            </a:r>
            <a:r>
              <a:rPr lang="en-US" sz="2000" dirty="0"/>
              <a:t>SQL*Loader</a:t>
            </a:r>
            <a:r>
              <a:rPr lang="ru-RU" sz="2000" dirty="0"/>
              <a:t>, </a:t>
            </a:r>
            <a:r>
              <a:rPr lang="en-US" sz="2000" dirty="0"/>
              <a:t>Recovery Manager (RMAN)</a:t>
            </a:r>
            <a:r>
              <a:rPr lang="ru-RU" sz="2000" dirty="0"/>
              <a:t> и </a:t>
            </a:r>
            <a:r>
              <a:rPr lang="en-US" sz="2000" dirty="0"/>
              <a:t>Data Pump.</a:t>
            </a:r>
            <a:endParaRPr lang="ru-RU" sz="2000" dirty="0"/>
          </a:p>
          <a:p>
            <a:pPr marL="0" indent="360000">
              <a:buNone/>
            </a:pPr>
            <a:r>
              <a:rPr lang="ru-RU" sz="2000" dirty="0"/>
              <a:t>Рассмотрим также материализованные представления (</a:t>
            </a:r>
            <a:r>
              <a:rPr lang="en-US" sz="2000" dirty="0"/>
              <a:t>materialized views 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54" y="898028"/>
            <a:ext cx="10647863" cy="407456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947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30936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Уточняем параметры вызова, изменяем  планировщик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3964" y="630937"/>
            <a:ext cx="6003636" cy="5546026"/>
          </a:xfrm>
          <a:ln w="15875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900" dirty="0"/>
              <a:t>Пример: уточнение параметров вызова программы</a:t>
            </a:r>
          </a:p>
          <a:p>
            <a:pPr marL="0" indent="0">
              <a:buNone/>
            </a:pPr>
            <a:r>
              <a:rPr lang="en-US" sz="1900" dirty="0"/>
              <a:t>BEGIN</a:t>
            </a:r>
          </a:p>
          <a:p>
            <a:pPr marL="0" indent="0">
              <a:buNone/>
            </a:pPr>
            <a:r>
              <a:rPr lang="en-US" sz="1900" dirty="0"/>
              <a:t>DBMS_SCHEDULER.DEFINE_PROGRAM_ARGUMENT</a:t>
            </a:r>
          </a:p>
          <a:p>
            <a:pPr marL="0" indent="0">
              <a:buNone/>
            </a:pPr>
            <a:r>
              <a:rPr lang="en-US" sz="1900" dirty="0"/>
              <a:t>( </a:t>
            </a:r>
            <a:r>
              <a:rPr lang="en-US" sz="1900" dirty="0" err="1"/>
              <a:t>program_name</a:t>
            </a:r>
            <a:r>
              <a:rPr lang="en-US" sz="1900" dirty="0"/>
              <a:t>      =&gt; 'simple_program1',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argument_position</a:t>
            </a:r>
            <a:r>
              <a:rPr lang="en-US" sz="1900" dirty="0"/>
              <a:t> =&gt; 1,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argument_name</a:t>
            </a:r>
            <a:r>
              <a:rPr lang="en-US" sz="1900" dirty="0"/>
              <a:t>     =&gt; 'DELTA',</a:t>
            </a:r>
          </a:p>
          <a:p>
            <a:pPr marL="0" indent="0">
              <a:buNone/>
            </a:pPr>
            <a:r>
              <a:rPr lang="en-US" sz="1900" dirty="0"/>
              <a:t>  </a:t>
            </a:r>
            <a:r>
              <a:rPr lang="en-US" sz="1900" dirty="0" err="1"/>
              <a:t>argument_type</a:t>
            </a:r>
            <a:r>
              <a:rPr lang="en-US" sz="1900" dirty="0"/>
              <a:t>     =&gt; 'NUMBER'</a:t>
            </a:r>
          </a:p>
          <a:p>
            <a:pPr marL="0" indent="0">
              <a:buNone/>
            </a:pPr>
            <a:r>
              <a:rPr lang="en-US" sz="1900" dirty="0"/>
              <a:t>) ;</a:t>
            </a:r>
          </a:p>
          <a:p>
            <a:pPr marL="0" indent="0">
              <a:buNone/>
            </a:pPr>
            <a:r>
              <a:rPr lang="en-US" sz="1900" dirty="0"/>
              <a:t>END;</a:t>
            </a:r>
          </a:p>
          <a:p>
            <a:pPr marL="0" indent="0">
              <a:buNone/>
            </a:pPr>
            <a:r>
              <a:rPr lang="en-US" sz="1900" dirty="0"/>
              <a:t>/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BEGIN DBMS_SCHEDULER.ENABLE ( 'simple_program1' ); END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16328" y="2173451"/>
            <a:ext cx="7442302" cy="3000821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sz="1900" dirty="0"/>
              <a:t>Пример: создание расписания</a:t>
            </a:r>
          </a:p>
          <a:p>
            <a:r>
              <a:rPr lang="en-US" sz="1900" dirty="0"/>
              <a:t>BEGIN</a:t>
            </a:r>
          </a:p>
          <a:p>
            <a:r>
              <a:rPr lang="en-US" sz="1900" dirty="0"/>
              <a:t>  DBMS_SCHEDULER.CREATE_SCHEDULE</a:t>
            </a:r>
          </a:p>
          <a:p>
            <a:r>
              <a:rPr lang="en-US" sz="1900" dirty="0"/>
              <a:t>     ( </a:t>
            </a:r>
            <a:r>
              <a:rPr lang="en-US" sz="1900" dirty="0" err="1"/>
              <a:t>schedule_name</a:t>
            </a:r>
            <a:r>
              <a:rPr lang="en-US" sz="1900" dirty="0"/>
              <a:t>   =&gt; '</a:t>
            </a:r>
            <a:r>
              <a:rPr lang="en-US" sz="1900" dirty="0" err="1"/>
              <a:t>simple_schedule</a:t>
            </a:r>
            <a:r>
              <a:rPr lang="en-US" sz="1900" dirty="0"/>
              <a:t>',</a:t>
            </a:r>
          </a:p>
          <a:p>
            <a:r>
              <a:rPr lang="en-US" sz="1900" dirty="0"/>
              <a:t>       </a:t>
            </a:r>
            <a:r>
              <a:rPr lang="en-US" sz="1900" dirty="0" err="1"/>
              <a:t>start_date</a:t>
            </a:r>
            <a:r>
              <a:rPr lang="en-US" sz="1900" dirty="0"/>
              <a:t>      =&gt; SYSTIMESTAMP,</a:t>
            </a:r>
          </a:p>
          <a:p>
            <a:r>
              <a:rPr lang="en-US" sz="1900" dirty="0"/>
              <a:t>       </a:t>
            </a:r>
            <a:r>
              <a:rPr lang="en-US" sz="1900" dirty="0" err="1"/>
              <a:t>repeat_interval</a:t>
            </a:r>
            <a:r>
              <a:rPr lang="en-US" sz="1900" dirty="0"/>
              <a:t> =&gt; 'FREQ=WEEKLY; BYDAY=MON, TUE, WED, THU, FRI',</a:t>
            </a:r>
          </a:p>
          <a:p>
            <a:r>
              <a:rPr lang="en-US" sz="1900" dirty="0"/>
              <a:t>       </a:t>
            </a:r>
            <a:r>
              <a:rPr lang="en-US" sz="1900" dirty="0" err="1"/>
              <a:t>end_date</a:t>
            </a:r>
            <a:r>
              <a:rPr lang="en-US" sz="1900" dirty="0"/>
              <a:t>        =&gt; SYSTIMESTAMP + INTERVAL '1' MONTH</a:t>
            </a:r>
          </a:p>
          <a:p>
            <a:r>
              <a:rPr lang="en-US" sz="1900" dirty="0"/>
              <a:t>     ) ;</a:t>
            </a:r>
          </a:p>
          <a:p>
            <a:r>
              <a:rPr lang="en-US" sz="1900" dirty="0"/>
              <a:t>END;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3848" y="5489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Информация о расписаниях планировщика находится </a:t>
            </a:r>
          </a:p>
          <a:p>
            <a:r>
              <a:rPr lang="ru-RU" dirty="0"/>
              <a:t>в представлениях словаря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 DBA/ALL/USER_SCHEDULER_SCHEDULES</a:t>
            </a:r>
          </a:p>
        </p:txBody>
      </p:sp>
    </p:spTree>
    <p:extLst>
      <p:ext uri="{BB962C8B-B14F-4D97-AF65-F5344CB8AC3E}">
        <p14:creationId xmlns:p14="http://schemas.microsoft.com/office/powerpoint/2010/main" val="3265285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+mn-lt"/>
              </a:rPr>
              <a:t>Убиваем планировщика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2000" dirty="0"/>
              <a:t>Созданный планировщик, остаётся в словаре. Удалить его можно так: </a:t>
            </a:r>
            <a:endParaRPr lang="en-US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en-US" sz="1800" dirty="0"/>
              <a:t>EXECUTE DBMS_SCHEDULER.</a:t>
            </a:r>
            <a:r>
              <a:rPr lang="en-US" sz="1800" b="1" dirty="0"/>
              <a:t>DROP_JOB</a:t>
            </a:r>
            <a:r>
              <a:rPr lang="en-US" sz="1800" dirty="0"/>
              <a:t> ( '</a:t>
            </a:r>
            <a:r>
              <a:rPr lang="en-US" sz="1800" dirty="0" err="1"/>
              <a:t>simple_job</a:t>
            </a:r>
            <a:r>
              <a:rPr lang="en-US" sz="1800" dirty="0"/>
              <a:t>', TRUE ) 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81658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36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Получение дополнительной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836495"/>
            <a:ext cx="10515600" cy="13404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0942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039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+mn-lt"/>
              </a:rPr>
              <a:t>Объекты словаря для метаданных планировщика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49808"/>
            <a:ext cx="10515600" cy="5637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Т</a:t>
            </a:r>
            <a:r>
              <a:rPr lang="en-US" sz="2000" dirty="0" err="1"/>
              <a:t>аблицы</a:t>
            </a:r>
            <a:r>
              <a:rPr lang="en-US" sz="2000" dirty="0"/>
              <a:t> </a:t>
            </a:r>
            <a:r>
              <a:rPr lang="en-US" sz="2000" dirty="0" err="1"/>
              <a:t>словаря</a:t>
            </a:r>
            <a:r>
              <a:rPr lang="en-US" sz="2000" dirty="0"/>
              <a:t> </a:t>
            </a:r>
            <a:r>
              <a:rPr lang="ru-RU" sz="2000" dirty="0"/>
              <a:t>с именем формата</a:t>
            </a:r>
            <a:r>
              <a:rPr lang="en-US" sz="2000" dirty="0"/>
              <a:t> '%SCHEDULER_%‘:</a:t>
            </a:r>
            <a:endParaRPr lang="ru-RU" sz="2000" dirty="0"/>
          </a:p>
          <a:p>
            <a:endParaRPr lang="en-US" sz="2000" dirty="0"/>
          </a:p>
          <a:p>
            <a:r>
              <a:rPr lang="en-US" sz="2000" dirty="0"/>
              <a:t>DBA_SCHEDULER_JOBS DBA_SCHEDULER_JOB_LOG</a:t>
            </a:r>
            <a:endParaRPr lang="ru-RU" sz="2000" dirty="0"/>
          </a:p>
          <a:p>
            <a:r>
              <a:rPr lang="en-US" sz="2000" dirty="0"/>
              <a:t>USER_SCHEDULER_PROGRAMS </a:t>
            </a:r>
          </a:p>
          <a:p>
            <a:r>
              <a:rPr lang="en-US" sz="2000" dirty="0"/>
              <a:t>USER_SCHEDULER_JOBS</a:t>
            </a:r>
          </a:p>
          <a:p>
            <a:r>
              <a:rPr lang="en-US" sz="2000" dirty="0"/>
              <a:t>и </a:t>
            </a:r>
            <a:r>
              <a:rPr lang="en-US" sz="2000" dirty="0" err="1"/>
              <a:t>прочие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sys.dba_jobs</a:t>
            </a:r>
            <a:r>
              <a:rPr lang="en-US" sz="2000" dirty="0"/>
              <a:t>; </a:t>
            </a:r>
            <a:r>
              <a:rPr lang="en-US" sz="2000" i="1" dirty="0"/>
              <a:t>-- </a:t>
            </a:r>
            <a:r>
              <a:rPr lang="en-US" sz="2000" i="1" dirty="0" err="1"/>
              <a:t>или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sys.user_jobs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ru-RU" sz="2000" dirty="0" err="1"/>
              <a:t>Джобы</a:t>
            </a:r>
            <a:r>
              <a:rPr lang="ru-RU" sz="2000" dirty="0"/>
              <a:t>, созданные с помощью </a:t>
            </a:r>
            <a:r>
              <a:rPr lang="en-US" sz="2000" dirty="0" err="1"/>
              <a:t>dbms_scheduler</a:t>
            </a:r>
            <a:r>
              <a:rPr lang="en-US" sz="2000" dirty="0"/>
              <a:t> </a:t>
            </a:r>
            <a:r>
              <a:rPr lang="ru-RU" sz="2000" dirty="0"/>
              <a:t>находятся запросом</a:t>
            </a:r>
            <a:br>
              <a:rPr lang="ru-RU" sz="2000" dirty="0"/>
            </a:br>
            <a:br>
              <a:rPr lang="ru-RU" sz="2000" dirty="0"/>
            </a:br>
            <a:r>
              <a:rPr lang="en-US" sz="2000" dirty="0"/>
              <a:t>SELECT * FROM </a:t>
            </a:r>
            <a:r>
              <a:rPr lang="en-US" sz="2000" dirty="0" err="1"/>
              <a:t>user_scheduler_jobs</a:t>
            </a:r>
            <a:r>
              <a:rPr lang="en-US" sz="2000" dirty="0"/>
              <a:t>;</a:t>
            </a:r>
            <a:r>
              <a:rPr lang="ru-RU" sz="2000" dirty="0"/>
              <a:t> -- или</a:t>
            </a:r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job_name</a:t>
            </a:r>
            <a:r>
              <a:rPr lang="en-US" sz="2000" dirty="0"/>
              <a:t>, state, enabled FROM </a:t>
            </a:r>
            <a:r>
              <a:rPr lang="en-US" sz="2000" dirty="0" err="1"/>
              <a:t>user_scheduler_jobs</a:t>
            </a:r>
            <a:r>
              <a:rPr lang="en-US" sz="2000" dirty="0"/>
              <a:t>; 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428795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971" y="0"/>
            <a:ext cx="8658664" cy="26433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67246" y="215308"/>
            <a:ext cx="5982614" cy="506437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Список пользователей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54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971" y="2959954"/>
            <a:ext cx="8757702" cy="367559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73150" y="1087931"/>
            <a:ext cx="4409050" cy="592551"/>
          </a:xfrm>
        </p:spPr>
        <p:txBody>
          <a:bodyPr>
            <a:normAutofit/>
          </a:bodyPr>
          <a:lstStyle/>
          <a:p>
            <a:r>
              <a:rPr lang="ru-RU" sz="2000" dirty="0"/>
              <a:t>Подключён один пользователь</a:t>
            </a:r>
            <a:r>
              <a:rPr lang="en-US" sz="2000" dirty="0"/>
              <a:t> sys.</a:t>
            </a:r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958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094" y="0"/>
            <a:ext cx="10515600" cy="97715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Утилита </a:t>
            </a:r>
            <a:r>
              <a:rPr lang="en-US" dirty="0" err="1">
                <a:solidFill>
                  <a:srgbClr val="FF0000"/>
                </a:solidFill>
              </a:rPr>
              <a:t>tnsping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5094" y="758421"/>
            <a:ext cx="10515600" cy="1269580"/>
          </a:xfrm>
        </p:spPr>
        <p:txBody>
          <a:bodyPr>
            <a:normAutofit/>
          </a:bodyPr>
          <a:lstStyle/>
          <a:p>
            <a:pPr marL="0" indent="360000">
              <a:buNone/>
            </a:pPr>
            <a:r>
              <a:rPr lang="ru-RU" sz="1100" dirty="0"/>
              <a:t> </a:t>
            </a:r>
            <a:r>
              <a:rPr lang="ru-RU" sz="2000" dirty="0"/>
              <a:t>Имя службы TNS — это имя, с которым экземпляр базы данных </a:t>
            </a:r>
            <a:r>
              <a:rPr lang="ru-RU" sz="2000" dirty="0" err="1"/>
              <a:t>Oracle</a:t>
            </a:r>
            <a:r>
              <a:rPr lang="ru-RU" sz="2000" dirty="0"/>
              <a:t> представлен в сети. Имя службы TNS назначается при настройке подключений к базе данных </a:t>
            </a:r>
            <a:r>
              <a:rPr lang="ru-RU" sz="2000" dirty="0" err="1"/>
              <a:t>Oracle</a:t>
            </a:r>
            <a:r>
              <a:rPr lang="ru-RU" sz="2000" dirty="0"/>
              <a:t>. </a:t>
            </a: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Утилита </a:t>
            </a:r>
            <a:r>
              <a:rPr lang="en-US" sz="2000" dirty="0" err="1"/>
              <a:t>tnsping</a:t>
            </a:r>
            <a:r>
              <a:rPr lang="ru-RU" sz="2000" dirty="0"/>
              <a:t> показывает имена файлов параметров</a:t>
            </a:r>
            <a:r>
              <a:rPr lang="en-US" sz="2000" dirty="0"/>
              <a:t> </a:t>
            </a:r>
            <a:r>
              <a:rPr lang="ru-RU" sz="2000" dirty="0"/>
              <a:t>и свойства </a:t>
            </a:r>
            <a:r>
              <a:rPr lang="en-US" sz="2000" dirty="0"/>
              <a:t>tnsnames.</a:t>
            </a:r>
            <a:r>
              <a:rPr lang="ru-RU" sz="2000" dirty="0"/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137482"/>
            <a:ext cx="11563350" cy="30765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2399" y="5433020"/>
            <a:ext cx="11483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ru-RU" dirty="0"/>
              <a:t>Определить местоположение </a:t>
            </a:r>
            <a:r>
              <a:rPr lang="en-US" dirty="0"/>
              <a:t>TNS</a:t>
            </a:r>
            <a:r>
              <a:rPr lang="ru-RU" dirty="0"/>
              <a:t> в </a:t>
            </a:r>
            <a:r>
              <a:rPr lang="en-US" dirty="0"/>
              <a:t>Windows</a:t>
            </a:r>
            <a:r>
              <a:rPr lang="ru-RU" dirty="0"/>
              <a:t> можно</a:t>
            </a:r>
            <a:r>
              <a:rPr lang="en-US" dirty="0"/>
              <a:t> </a:t>
            </a:r>
            <a:r>
              <a:rPr lang="ru-RU" dirty="0"/>
              <a:t>открыв </a:t>
            </a:r>
            <a:r>
              <a:rPr lang="en-US" dirty="0" err="1"/>
              <a:t>regedit</a:t>
            </a:r>
            <a:r>
              <a:rPr lang="ru-RU" dirty="0"/>
              <a:t>, затем перейдя в </a:t>
            </a:r>
            <a:r>
              <a:rPr lang="en-US" dirty="0"/>
              <a:t>My HKEY Local Machine/Software/ORACLE/KEY_OraClient10_home1 , </a:t>
            </a:r>
            <a:r>
              <a:rPr lang="ru-RU" dirty="0"/>
              <a:t>где </a:t>
            </a:r>
            <a:r>
              <a:rPr lang="en-US" dirty="0"/>
              <a:t>KEY_OraClient10_home1 -</a:t>
            </a:r>
            <a:r>
              <a:rPr lang="ru-RU" dirty="0"/>
              <a:t>ваш дом </a:t>
            </a:r>
            <a:r>
              <a:rPr lang="en-US" dirty="0"/>
              <a:t>Oracle. </a:t>
            </a:r>
            <a:r>
              <a:rPr lang="ru-RU" dirty="0"/>
              <a:t>Если существует  запись с именем </a:t>
            </a:r>
            <a:r>
              <a:rPr lang="en-US" dirty="0"/>
              <a:t>TNS_ADMIN , </a:t>
            </a:r>
            <a:r>
              <a:rPr lang="ru-RU" dirty="0"/>
              <a:t>то она указывает на файл </a:t>
            </a:r>
            <a:r>
              <a:rPr lang="en-US" dirty="0"/>
              <a:t>TNS, </a:t>
            </a:r>
            <a:r>
              <a:rPr lang="ru-RU" dirty="0"/>
              <a:t>который использует </a:t>
            </a:r>
            <a:r>
              <a:rPr lang="en-US" dirty="0"/>
              <a:t>Oracle</a:t>
            </a:r>
            <a:r>
              <a:rPr lang="ru-RU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98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83" y="1"/>
            <a:ext cx="10515600" cy="502023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Резервное копирование базы в </a:t>
            </a:r>
            <a:r>
              <a:rPr lang="ru-RU" sz="3200" dirty="0" err="1">
                <a:solidFill>
                  <a:srgbClr val="FF0000"/>
                </a:solidFill>
              </a:rPr>
              <a:t>Oracle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29" y="573740"/>
            <a:ext cx="11286565" cy="6203577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Копирование должно выполняться автоматически, по заданным правилам. Администратор должен вмешиваться не каждый раз, а только в непредвиденных ситуациях.</a:t>
            </a:r>
          </a:p>
          <a:p>
            <a:pPr marL="0" indent="360000">
              <a:buNone/>
            </a:pPr>
            <a:r>
              <a:rPr lang="ru-RU" sz="2000" dirty="0"/>
              <a:t>Необходимо иметь инструкцию по восстановлению базы.</a:t>
            </a:r>
          </a:p>
          <a:p>
            <a:pPr marL="0" indent="360000">
              <a:buNone/>
            </a:pPr>
            <a:r>
              <a:rPr lang="ru-RU" sz="2000" dirty="0" err="1"/>
              <a:t>Бекапы</a:t>
            </a:r>
            <a:r>
              <a:rPr lang="ru-RU" sz="2000" dirty="0"/>
              <a:t> следует хранить на другом диске, лучше на другом сервере, ещё лучше в другом помещении. </a:t>
            </a:r>
          </a:p>
          <a:p>
            <a:pPr marL="0" indent="360000">
              <a:buNone/>
            </a:pPr>
            <a:r>
              <a:rPr lang="ru-RU" sz="2000" dirty="0"/>
              <a:t>Резервное копирование баз данных </a:t>
            </a:r>
            <a:r>
              <a:rPr lang="ru-RU" sz="2000" dirty="0" err="1"/>
              <a:t>Oracle</a:t>
            </a:r>
            <a:r>
              <a:rPr lang="ru-RU" sz="2000" dirty="0"/>
              <a:t> подразумевает создание резервных копий файлов данных</a:t>
            </a:r>
            <a:r>
              <a:rPr lang="en-US" sz="2000" dirty="0"/>
              <a:t> (</a:t>
            </a:r>
            <a:r>
              <a:rPr lang="en-US" sz="2000" dirty="0" err="1"/>
              <a:t>datefiles</a:t>
            </a:r>
            <a:r>
              <a:rPr lang="en-US" sz="2000" dirty="0"/>
              <a:t>)</a:t>
            </a:r>
            <a:r>
              <a:rPr lang="ru-RU" sz="2000" dirty="0"/>
              <a:t>, управляющих файлов </a:t>
            </a:r>
            <a:r>
              <a:rPr lang="en-US" sz="2000" dirty="0"/>
              <a:t>(control files) </a:t>
            </a:r>
            <a:r>
              <a:rPr lang="ru-RU" sz="2000" dirty="0"/>
              <a:t>и файлов архивных журналов</a:t>
            </a:r>
            <a:r>
              <a:rPr lang="en-US" sz="2000" dirty="0"/>
              <a:t> (redo log files)</a:t>
            </a:r>
            <a:r>
              <a:rPr lang="ru-RU" sz="2000" dirty="0"/>
              <a:t>. В этот набор могут включаться файлы spfile, </a:t>
            </a:r>
            <a:r>
              <a:rPr lang="ru-RU" sz="2000" dirty="0" err="1"/>
              <a:t>init.ora</a:t>
            </a:r>
            <a:r>
              <a:rPr lang="ru-RU" sz="2000" dirty="0"/>
              <a:t>, </a:t>
            </a:r>
            <a:r>
              <a:rPr lang="ru-RU" sz="2000" dirty="0" err="1"/>
              <a:t>listener.ora</a:t>
            </a:r>
            <a:r>
              <a:rPr lang="ru-RU" sz="2000" dirty="0"/>
              <a:t> и tnsnames.ora.</a:t>
            </a:r>
            <a:r>
              <a:rPr lang="en-US" sz="2000" dirty="0"/>
              <a:t> </a:t>
            </a:r>
            <a:endParaRPr lang="ru-RU" sz="2000" dirty="0"/>
          </a:p>
          <a:p>
            <a:pPr marL="0" indent="360000">
              <a:buNone/>
            </a:pPr>
            <a:r>
              <a:rPr lang="ru-RU" sz="2000" dirty="0"/>
              <a:t>Их назначение: </a:t>
            </a:r>
          </a:p>
          <a:p>
            <a:pPr marL="0" indent="0">
              <a:buNone/>
            </a:pPr>
            <a:r>
              <a:rPr lang="en-US" sz="2000" dirty="0"/>
              <a:t>s</a:t>
            </a:r>
            <a:r>
              <a:rPr lang="ru-RU" sz="2000" dirty="0" err="1"/>
              <a:t>pfile</a:t>
            </a:r>
            <a:r>
              <a:rPr lang="en-US" sz="2000" dirty="0"/>
              <a:t> – </a:t>
            </a:r>
            <a:r>
              <a:rPr lang="ru-RU" sz="2000" dirty="0"/>
              <a:t>файл параметров сервера, в старых версиях </a:t>
            </a:r>
            <a:r>
              <a:rPr lang="en-US" sz="2000" dirty="0"/>
              <a:t>Oracle </a:t>
            </a:r>
            <a:r>
              <a:rPr lang="ru-RU" sz="2000" dirty="0"/>
              <a:t>хранит параметры инициализации; </a:t>
            </a:r>
          </a:p>
          <a:p>
            <a:pPr marL="0" indent="0">
              <a:buNone/>
            </a:pPr>
            <a:r>
              <a:rPr lang="ru-RU" sz="2000" dirty="0" err="1"/>
              <a:t>init.ora</a:t>
            </a:r>
            <a:r>
              <a:rPr lang="ru-RU" sz="2000" dirty="0"/>
              <a:t> – файл параметров инициализации; </a:t>
            </a:r>
          </a:p>
          <a:p>
            <a:pPr marL="0" indent="0">
              <a:buNone/>
            </a:pPr>
            <a:r>
              <a:rPr lang="ru-RU" sz="2000" dirty="0" err="1"/>
              <a:t>listener.ora</a:t>
            </a:r>
            <a:r>
              <a:rPr lang="ru-RU" sz="2000" dirty="0"/>
              <a:t> --</a:t>
            </a:r>
            <a:r>
              <a:rPr lang="en-US" sz="2000" dirty="0"/>
              <a:t> </a:t>
            </a:r>
            <a:r>
              <a:rPr lang="ru-RU" sz="2000" dirty="0"/>
              <a:t>«прослушивает» сеть в ожидании запросов  на соединение с экземпляром;</a:t>
            </a:r>
          </a:p>
          <a:p>
            <a:pPr marL="0" indent="0">
              <a:buNone/>
            </a:pPr>
            <a:r>
              <a:rPr lang="ru-RU" sz="2000" dirty="0"/>
              <a:t>tnsnames.ora – файл </a:t>
            </a:r>
            <a:r>
              <a:rPr lang="en-US" sz="2000" dirty="0"/>
              <a:t>TNS </a:t>
            </a:r>
            <a:r>
              <a:rPr lang="ru-RU" sz="2000" dirty="0"/>
              <a:t>имен, задающий конфигурацию клиента с подробными сведениями о подключении к серверу баз данных; содержит имена, которые используются для обращения к базе данных с клиентской машины.</a:t>
            </a:r>
          </a:p>
          <a:p>
            <a:pPr marL="0" indent="360000">
              <a:buNone/>
            </a:pPr>
            <a:endParaRPr lang="en-US" sz="2000" dirty="0"/>
          </a:p>
          <a:p>
            <a:pPr marL="0" indent="360000">
              <a:buNone/>
            </a:pPr>
            <a:r>
              <a:rPr lang="ru-RU" sz="2000" dirty="0"/>
              <a:t>Работать с параметрами можно с помощью специальной программы </a:t>
            </a:r>
            <a:r>
              <a:rPr lang="en-US" sz="2000" dirty="0"/>
              <a:t>Database Configuration </a:t>
            </a:r>
            <a:r>
              <a:rPr lang="en-US" sz="2000" dirty="0" err="1"/>
              <a:t>Assistent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22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500"/>
              </a:spcBef>
              <a:spcAft>
                <a:spcPts val="750"/>
              </a:spcAft>
            </a:pPr>
            <a:r>
              <a:rPr lang="ru-RU" sz="3200" dirty="0">
                <a:solidFill>
                  <a:srgbClr val="FF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Режимы ARCHIVELOG и NOARCHIVELOG</a:t>
            </a:r>
            <a:endParaRPr lang="ru-RU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60612"/>
            <a:ext cx="10515600" cy="5629835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Все изменения, вносимые в находящиеся в памяти блоки данных обычно записываются в оперативные журналы (</a:t>
            </a:r>
            <a:r>
              <a:rPr lang="ru-RU" sz="2000" dirty="0" err="1"/>
              <a:t>online</a:t>
            </a:r>
            <a:r>
              <a:rPr lang="ru-RU" sz="2000" dirty="0"/>
              <a:t> </a:t>
            </a:r>
            <a:r>
              <a:rPr lang="ru-RU" sz="2000" dirty="0" err="1"/>
              <a:t>redo</a:t>
            </a:r>
            <a:r>
              <a:rPr lang="ru-RU" sz="2000" dirty="0"/>
              <a:t> </a:t>
            </a:r>
            <a:r>
              <a:rPr lang="ru-RU" sz="2000" dirty="0" err="1"/>
              <a:t>logs</a:t>
            </a:r>
            <a:r>
              <a:rPr lang="ru-RU" sz="2000" dirty="0"/>
              <a:t>). Зафиксированные в них изменения могут использоваться для восстановления базы данных, то есть приведение в актуальное состояние. </a:t>
            </a:r>
          </a:p>
          <a:p>
            <a:pPr marL="0" indent="360000">
              <a:buNone/>
            </a:pPr>
            <a:r>
              <a:rPr lang="ru-RU" sz="2000" dirty="0"/>
              <a:t>Существует два режима управления </a:t>
            </a:r>
            <a:r>
              <a:rPr lang="ru-RU" sz="2000" dirty="0" err="1"/>
              <a:t>redo</a:t>
            </a:r>
            <a:r>
              <a:rPr lang="ru-RU" sz="2000" dirty="0"/>
              <a:t> </a:t>
            </a:r>
            <a:r>
              <a:rPr lang="ru-RU" sz="2000" dirty="0" err="1"/>
              <a:t>logs</a:t>
            </a:r>
            <a:r>
              <a:rPr lang="ru-RU" sz="2000" dirty="0"/>
              <a:t> файлами:</a:t>
            </a:r>
          </a:p>
          <a:p>
            <a:r>
              <a:rPr lang="ru-RU" sz="2000" dirty="0"/>
              <a:t>Режим архивирования журналов (ARCHIVELOG). В этом режиме </a:t>
            </a:r>
            <a:r>
              <a:rPr lang="ru-RU" sz="2000" dirty="0" err="1"/>
              <a:t>Oracle</a:t>
            </a:r>
            <a:r>
              <a:rPr lang="ru-RU" sz="2000" dirty="0"/>
              <a:t> сохраняет </a:t>
            </a:r>
            <a:r>
              <a:rPr lang="ru-RU" sz="2000" dirty="0" err="1"/>
              <a:t>редологи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 потому базу данных всегда можно восстановить до любого момента времени вплоть до аварии.</a:t>
            </a:r>
          </a:p>
          <a:p>
            <a:r>
              <a:rPr lang="ru-RU" sz="2000" dirty="0"/>
              <a:t>Режим без архивирования журналов (NOARCHIVELOG). В этом режиме </a:t>
            </a:r>
            <a:r>
              <a:rPr lang="ru-RU" sz="2000" dirty="0" err="1"/>
              <a:t>редологи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перезаписываются, как только они будут заполнены. Это означает, что восстановление базы возможно до момента создание последний её копии (если она была). </a:t>
            </a:r>
          </a:p>
          <a:p>
            <a:pPr marL="0" indent="360000">
              <a:buNone/>
            </a:pPr>
            <a:r>
              <a:rPr lang="ru-RU" sz="2000" dirty="0"/>
              <a:t>Базы данных в серьёзных организациях работают в режиме ARCHIVELOG.</a:t>
            </a:r>
          </a:p>
          <a:p>
            <a:pPr marL="0" indent="360000">
              <a:buNone/>
            </a:pPr>
            <a:r>
              <a:rPr lang="ru-RU" sz="2000" dirty="0"/>
              <a:t>Выполнять резервное копирование всей базы, называемое полным резервным копированием (</a:t>
            </a:r>
            <a:r>
              <a:rPr lang="ru-RU" sz="2000" dirty="0" err="1"/>
              <a:t>whole</a:t>
            </a:r>
            <a:r>
              <a:rPr lang="ru-RU" sz="2000" dirty="0"/>
              <a:t> </a:t>
            </a:r>
            <a:r>
              <a:rPr lang="ru-RU" sz="2000" dirty="0" err="1"/>
              <a:t>database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), можно и в режиме ARCHIVELOG, и в режиме NOARCHIVELOG.</a:t>
            </a:r>
          </a:p>
          <a:p>
            <a:pPr marL="0" indent="360000">
              <a:buNone/>
            </a:pPr>
            <a:r>
              <a:rPr lang="ru-RU" sz="2000" dirty="0"/>
              <a:t>В режиме NOARCHIVELOG копирование части базы данных (частичное резервное копирование -- </a:t>
            </a:r>
            <a:r>
              <a:rPr lang="ru-RU" sz="2000" dirty="0" err="1"/>
              <a:t>partial</a:t>
            </a:r>
            <a:r>
              <a:rPr lang="ru-RU" sz="2000" dirty="0"/>
              <a:t> </a:t>
            </a:r>
            <a:r>
              <a:rPr lang="ru-RU" sz="2000" dirty="0" err="1"/>
              <a:t>database</a:t>
            </a:r>
            <a:r>
              <a:rPr lang="ru-RU" sz="2000" dirty="0"/>
              <a:t> </a:t>
            </a:r>
            <a:r>
              <a:rPr lang="ru-RU" sz="2000" dirty="0" err="1"/>
              <a:t>backup</a:t>
            </a:r>
            <a:r>
              <a:rPr lang="ru-RU" sz="2000" dirty="0"/>
              <a:t>) невозможно, за исключением случая когда все табличные пространства и файлы, подлежащие резервному копированию, доступны только по чтению.</a:t>
            </a:r>
          </a:p>
          <a:p>
            <a:pPr marL="0" indent="36000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C7EE1-4C02-4547-877A-388702325C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1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Установлен ли режим </a:t>
            </a:r>
            <a:r>
              <a:rPr lang="en-US" sz="3200" dirty="0">
                <a:solidFill>
                  <a:srgbClr val="FF0000"/>
                </a:solidFill>
              </a:rPr>
              <a:t>archivelog</a:t>
            </a:r>
            <a:r>
              <a:rPr lang="ru-RU" sz="32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8882" y="1690688"/>
            <a:ext cx="10515600" cy="4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Проверяем установку режима </a:t>
            </a:r>
            <a:r>
              <a:rPr lang="en-US" sz="2000" dirty="0"/>
              <a:t>archivelog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82" y="2273363"/>
            <a:ext cx="8222666" cy="2262779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838200" y="4640046"/>
            <a:ext cx="10515600" cy="1299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latin typeface="+mn-lt"/>
              </a:rPr>
              <a:t>Пути к каталогам хранения </a:t>
            </a:r>
            <a:r>
              <a:rPr lang="ru-RU" sz="2000" dirty="0" err="1">
                <a:latin typeface="+mn-lt"/>
              </a:rPr>
              <a:t>архивлогов</a:t>
            </a:r>
            <a:r>
              <a:rPr lang="ru-RU" sz="2000" dirty="0">
                <a:latin typeface="+mn-lt"/>
              </a:rPr>
              <a:t> и допустимое место, отведенное под них:</a:t>
            </a:r>
          </a:p>
          <a:p>
            <a:r>
              <a:rPr lang="en-US" sz="2000" dirty="0">
                <a:latin typeface="+mn-lt"/>
              </a:rPr>
              <a:t>show parameter log;</a:t>
            </a:r>
            <a:endParaRPr lang="ru-RU" sz="2000" dirty="0">
              <a:latin typeface="+mn-lt"/>
            </a:endParaRPr>
          </a:p>
          <a:p>
            <a:endParaRPr lang="ru-RU" sz="2000" dirty="0">
              <a:latin typeface="+mn-lt"/>
            </a:endParaRPr>
          </a:p>
          <a:p>
            <a:r>
              <a:rPr lang="ru-RU" sz="2000" dirty="0">
                <a:latin typeface="+mn-lt"/>
              </a:rPr>
              <a:t>Установить </a:t>
            </a:r>
            <a:r>
              <a:rPr lang="ru-RU" sz="2000" b="1" dirty="0">
                <a:latin typeface="+mn-lt"/>
              </a:rPr>
              <a:t>режим ARCHIVELOG</a:t>
            </a:r>
            <a:r>
              <a:rPr lang="ru-RU" sz="2000" dirty="0">
                <a:latin typeface="+mn-lt"/>
              </a:rPr>
              <a:t> можно только из состояния MOUNT .</a:t>
            </a:r>
          </a:p>
        </p:txBody>
      </p:sp>
    </p:spTree>
    <p:extLst>
      <p:ext uri="{BB962C8B-B14F-4D97-AF65-F5344CB8AC3E}">
        <p14:creationId xmlns:p14="http://schemas.microsoft.com/office/powerpoint/2010/main" val="8262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7517" y="0"/>
            <a:ext cx="10515600" cy="60063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Установка и отключение режима </a:t>
            </a:r>
            <a:r>
              <a:rPr lang="en-US" sz="3200" dirty="0">
                <a:solidFill>
                  <a:srgbClr val="FF0000"/>
                </a:solidFill>
              </a:rPr>
              <a:t>archivelog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81318"/>
            <a:ext cx="10515600" cy="5961529"/>
          </a:xfrm>
        </p:spPr>
        <p:txBody>
          <a:bodyPr>
            <a:normAutofit lnSpcReduction="10000"/>
          </a:bodyPr>
          <a:lstStyle/>
          <a:p>
            <a:pPr marL="0" indent="360000">
              <a:buNone/>
            </a:pPr>
            <a:r>
              <a:rPr lang="ru-RU" sz="2000" dirty="0"/>
              <a:t>Если ещё не указано место, где будем хранить архивы — это нужно сделать:</a:t>
            </a:r>
          </a:p>
          <a:p>
            <a:pPr marL="0" indent="0">
              <a:buNone/>
            </a:pPr>
            <a:r>
              <a:rPr lang="en-US" sz="2000" dirty="0"/>
              <a:t>SQL&gt; alter system set log_archive_dest_1='LOCATION=/opt/oracle/archive';</a:t>
            </a:r>
          </a:p>
          <a:p>
            <a:pPr marL="0" indent="360000">
              <a:buNone/>
            </a:pPr>
            <a:r>
              <a:rPr lang="ru-RU" sz="2000" dirty="0"/>
              <a:t>Установка режима </a:t>
            </a:r>
            <a:r>
              <a:rPr lang="en-US" sz="2000" dirty="0"/>
              <a:t>archivelog: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SQL&gt; shutdown immediate;</a:t>
            </a:r>
          </a:p>
          <a:p>
            <a:pPr marL="0" indent="0">
              <a:buNone/>
            </a:pPr>
            <a:r>
              <a:rPr lang="en-US" sz="2000" dirty="0"/>
              <a:t>SQL&gt; startup mount;</a:t>
            </a:r>
          </a:p>
          <a:p>
            <a:pPr marL="0" indent="0">
              <a:buNone/>
            </a:pPr>
            <a:r>
              <a:rPr lang="en-US" sz="2000" dirty="0"/>
              <a:t>SQL&gt; alter database archivelog;</a:t>
            </a:r>
          </a:p>
          <a:p>
            <a:pPr marL="0" indent="0">
              <a:buNone/>
            </a:pPr>
            <a:r>
              <a:rPr lang="en-US" sz="2000" dirty="0"/>
              <a:t>SQL&gt; alter database open;</a:t>
            </a:r>
          </a:p>
          <a:p>
            <a:pPr marL="0" indent="0">
              <a:buNone/>
            </a:pPr>
            <a:r>
              <a:rPr lang="en-US" sz="2000" dirty="0"/>
              <a:t>SQL&gt; exit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Отключение режима </a:t>
            </a:r>
            <a:r>
              <a:rPr lang="en-US" sz="2000" dirty="0"/>
              <a:t>archivelog:</a:t>
            </a:r>
          </a:p>
          <a:p>
            <a:pPr marL="0" indent="0">
              <a:buNone/>
            </a:pPr>
            <a:r>
              <a:rPr lang="en-US" sz="2000" dirty="0"/>
              <a:t>SQL&gt; shutdown immediate;</a:t>
            </a:r>
          </a:p>
          <a:p>
            <a:pPr marL="0" indent="0">
              <a:buNone/>
            </a:pPr>
            <a:r>
              <a:rPr lang="en-US" sz="2000" dirty="0"/>
              <a:t>SQL&gt; startup mount;</a:t>
            </a:r>
          </a:p>
          <a:p>
            <a:pPr marL="0" indent="0">
              <a:buNone/>
            </a:pPr>
            <a:r>
              <a:rPr lang="en-US" sz="2000" dirty="0"/>
              <a:t>SQL&gt; alter database </a:t>
            </a:r>
            <a:r>
              <a:rPr lang="en-US" sz="2000" dirty="0" err="1"/>
              <a:t>noarchivelog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SQL&gt; alter database open;</a:t>
            </a:r>
          </a:p>
          <a:p>
            <a:pPr marL="0" indent="0">
              <a:buNone/>
            </a:pPr>
            <a:r>
              <a:rPr lang="en-US" sz="2000" dirty="0"/>
              <a:t>SQL&gt; exit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3118828"/>
            <a:ext cx="4674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>
                <a:solidFill>
                  <a:srgbClr val="FF0000"/>
                </a:solidFill>
              </a:rPr>
              <a:t>Не делайте </a:t>
            </a:r>
            <a:r>
              <a:rPr lang="ru-RU" sz="2400" dirty="0">
                <a:solidFill>
                  <a:srgbClr val="FF0000"/>
                </a:solidFill>
              </a:rPr>
              <a:t>этого на боевой базе!!</a:t>
            </a:r>
          </a:p>
        </p:txBody>
      </p:sp>
    </p:spTree>
    <p:extLst>
      <p:ext uri="{BB962C8B-B14F-4D97-AF65-F5344CB8AC3E}">
        <p14:creationId xmlns:p14="http://schemas.microsoft.com/office/powerpoint/2010/main" val="17229433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C11076531032E44E8537941A0BC56B6B" ma:contentTypeVersion="11" ma:contentTypeDescription="Создание документа." ma:contentTypeScope="" ma:versionID="fd2eff8fd23ff4ad41b32848597f12e7">
  <xsd:schema xmlns:xsd="http://www.w3.org/2001/XMLSchema" xmlns:xs="http://www.w3.org/2001/XMLSchema" xmlns:p="http://schemas.microsoft.com/office/2006/metadata/properties" xmlns:ns2="bb0f82e4-6d17-4b5c-b4f3-a98cf09d9784" xmlns:ns3="82cfea34-069e-4752-b057-e431afe1ed9d" targetNamespace="http://schemas.microsoft.com/office/2006/metadata/properties" ma:root="true" ma:fieldsID="3a0871ec5b4f73c5c47844416060df53" ns2:_="" ns3:_="">
    <xsd:import namespace="bb0f82e4-6d17-4b5c-b4f3-a98cf09d9784"/>
    <xsd:import namespace="82cfea34-069e-4752-b057-e431afe1ed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f82e4-6d17-4b5c-b4f3-a98cf09d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fea34-069e-4752-b057-e431afe1ed9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E3D6B-AB3E-40CC-91B2-C5DAE9C4D9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E7150-4526-45F2-9FE1-CC9E8F9B26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9BDCA6-45CD-4E14-BDE2-B2DA12B21D93}"/>
</file>

<file path=docProps/app.xml><?xml version="1.0" encoding="utf-8"?>
<Properties xmlns="http://schemas.openxmlformats.org/officeDocument/2006/extended-properties" xmlns:vt="http://schemas.openxmlformats.org/officeDocument/2006/docPropsVTypes">
  <TotalTime>10850</TotalTime>
  <Words>3418</Words>
  <Application>Microsoft Office PowerPoint</Application>
  <PresentationFormat>Широкоэкранный</PresentationFormat>
  <Paragraphs>540</Paragraphs>
  <Slides>55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Тема Office</vt:lpstr>
      <vt:lpstr>Средства и опции миграции данных</vt:lpstr>
      <vt:lpstr>Администрирование баз данных</vt:lpstr>
      <vt:lpstr>Обсуждаем проектирование базы данных и  начало работы с ней.</vt:lpstr>
      <vt:lpstr>Миграция. Средства миграции в Oracle</vt:lpstr>
      <vt:lpstr>Средства репликации, сохранения и восстановления в Oracle</vt:lpstr>
      <vt:lpstr>Резервное копирование базы в Oracle</vt:lpstr>
      <vt:lpstr>Режимы ARCHIVELOG и NOARCHIVELOG</vt:lpstr>
      <vt:lpstr>Установлен ли режим archivelog?</vt:lpstr>
      <vt:lpstr>Установка и отключение режима archivelog</vt:lpstr>
      <vt:lpstr>Уровни резервного копирования Копирование открытой и закрытой базы данных</vt:lpstr>
      <vt:lpstr> Управляемые пользователем резервные копии </vt:lpstr>
      <vt:lpstr>Помпа/насос данных Data Pump</vt:lpstr>
      <vt:lpstr>Понятие о Data Pump 1/2</vt:lpstr>
      <vt:lpstr>Понятие о Data Pump 2/2</vt:lpstr>
      <vt:lpstr> Пример. Дампинг всей базы 1/3</vt:lpstr>
      <vt:lpstr>Пример. Дампинг всей базы 2/3</vt:lpstr>
      <vt:lpstr>Пример. Дампинг всей базы 3/3</vt:lpstr>
      <vt:lpstr>Резервное копирование и восстановление данных  (backup and recovery) помощью RMAN</vt:lpstr>
      <vt:lpstr>RMAN</vt:lpstr>
      <vt:lpstr>Основные понятия RMAN </vt:lpstr>
      <vt:lpstr> Работаем с RMAN 1/5 </vt:lpstr>
      <vt:lpstr>Работаем с RMAN 2/5</vt:lpstr>
      <vt:lpstr>Работаем с RMAN 3/5</vt:lpstr>
      <vt:lpstr>Работаем с RMAN 4/5</vt:lpstr>
      <vt:lpstr>Работаем с RMAN 5/5</vt:lpstr>
      <vt:lpstr>Массовая загрузка данных утилитой SQL*Loader</vt:lpstr>
      <vt:lpstr>Загрузчик SQL*Loader 1/3</vt:lpstr>
      <vt:lpstr>Загрузчик SQL*Loader 2/3</vt:lpstr>
      <vt:lpstr>Загрузчик SQL*Loader 3/3</vt:lpstr>
      <vt:lpstr>Представление о сложности SQL*Loader</vt:lpstr>
      <vt:lpstr>Порядок работы с SQL*Loader’ом</vt:lpstr>
      <vt:lpstr>Управляющий файл SQL*Loader’а</vt:lpstr>
      <vt:lpstr>Материализованные представления</vt:lpstr>
      <vt:lpstr>Свойства материализованных представлений</vt:lpstr>
      <vt:lpstr>Синтаксис</vt:lpstr>
      <vt:lpstr>Создание материализованного представления:</vt:lpstr>
      <vt:lpstr>Сравним представления и материализованные представления </vt:lpstr>
      <vt:lpstr>Сравним ROWID’ы представления и материализованного представления </vt:lpstr>
      <vt:lpstr>Обновляем данные в таблице и ещё раз сравниваем</vt:lpstr>
      <vt:lpstr>Обновляем материализованное представление </vt:lpstr>
      <vt:lpstr>Сведения о материализованных представлениях</vt:lpstr>
      <vt:lpstr>Нарушения ссылочной целостности в материализованных представлениях </vt:lpstr>
      <vt:lpstr>Планировщик заданий</vt:lpstr>
      <vt:lpstr>Основные понятия и структура пакета DBMS_SCHEDULER</vt:lpstr>
      <vt:lpstr> Примеры параметров процедуры CREATE_JOB </vt:lpstr>
      <vt:lpstr>Типы и примеры заданий</vt:lpstr>
      <vt:lpstr>Простейший job в dbms_job</vt:lpstr>
      <vt:lpstr>  job в DBMS_SCHEDULER  выполняющийся каждые 2 минуты.  .</vt:lpstr>
      <vt:lpstr>Создаём job в DBMS_SCHEDULER с нуля</vt:lpstr>
      <vt:lpstr>Уточняем параметры вызова, изменяем  планировщик</vt:lpstr>
      <vt:lpstr>Убиваем планировщика</vt:lpstr>
      <vt:lpstr>Получение дополнительной информации</vt:lpstr>
      <vt:lpstr>Объекты словаря для метаданных планировщика </vt:lpstr>
      <vt:lpstr>Список пользователей</vt:lpstr>
      <vt:lpstr>Утилита tnsping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миграции данных</dc:title>
  <dc:creator>Учетная запись Майкрософт</dc:creator>
  <cp:lastModifiedBy>Учетная запись Майкрософт</cp:lastModifiedBy>
  <cp:revision>130</cp:revision>
  <dcterms:created xsi:type="dcterms:W3CDTF">2020-11-30T08:05:06Z</dcterms:created>
  <dcterms:modified xsi:type="dcterms:W3CDTF">2021-01-16T19:22:17Z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0x010100C11076531032E44E8537941A0BC56B6B</vt:lpwstr>
  </property>
</Properties>
</file>