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5" r:id="rId3"/>
    <p:sldId id="286" r:id="rId4"/>
    <p:sldId id="287" r:id="rId5"/>
    <p:sldId id="288" r:id="rId6"/>
    <p:sldId id="259" r:id="rId7"/>
    <p:sldId id="289" r:id="rId8"/>
    <p:sldId id="290" r:id="rId9"/>
    <p:sldId id="291" r:id="rId10"/>
    <p:sldId id="260" r:id="rId11"/>
    <p:sldId id="272" r:id="rId12"/>
    <p:sldId id="266" r:id="rId13"/>
    <p:sldId id="262" r:id="rId14"/>
    <p:sldId id="281" r:id="rId15"/>
    <p:sldId id="261" r:id="rId16"/>
    <p:sldId id="273" r:id="rId17"/>
    <p:sldId id="263" r:id="rId18"/>
    <p:sldId id="267" r:id="rId19"/>
    <p:sldId id="296" r:id="rId20"/>
    <p:sldId id="264" r:id="rId21"/>
    <p:sldId id="295" r:id="rId22"/>
    <p:sldId id="274" r:id="rId23"/>
    <p:sldId id="265" r:id="rId24"/>
    <p:sldId id="276" r:id="rId25"/>
    <p:sldId id="282" r:id="rId26"/>
    <p:sldId id="269" r:id="rId27"/>
    <p:sldId id="268" r:id="rId28"/>
    <p:sldId id="283" r:id="rId29"/>
    <p:sldId id="271" r:id="rId30"/>
    <p:sldId id="270" r:id="rId31"/>
    <p:sldId id="275" r:id="rId32"/>
    <p:sldId id="293" r:id="rId33"/>
    <p:sldId id="292" r:id="rId34"/>
    <p:sldId id="294" r:id="rId35"/>
    <p:sldId id="277" r:id="rId36"/>
    <p:sldId id="278" r:id="rId37"/>
    <p:sldId id="279" r:id="rId38"/>
    <p:sldId id="280" r:id="rId39"/>
    <p:sldId id="297" r:id="rId40"/>
    <p:sldId id="298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5" autoAdjust="0"/>
    <p:restoredTop sz="94660"/>
  </p:normalViewPr>
  <p:slideViewPr>
    <p:cSldViewPr>
      <p:cViewPr varScale="1">
        <p:scale>
          <a:sx n="96" d="100"/>
          <a:sy n="96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2C63A-4A1F-40A6-AE97-22472A2B3206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65B85-F6ED-40A0-A961-607821DB6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29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A05D-EB85-4095-9D62-1A20C2EDD745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7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6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5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9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0566-E727-4019-AD85-7B692238F089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D6F2-8807-4F25-AA9A-EBD77075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6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oracleplsql.ru/ora-01476.html" TargetMode="External"/><Relationship Id="rId3" Type="http://schemas.openxmlformats.org/officeDocument/2006/relationships/hyperlink" Target="http://oracleplsql.ru/ora-00051.html" TargetMode="External"/><Relationship Id="rId7" Type="http://schemas.openxmlformats.org/officeDocument/2006/relationships/hyperlink" Target="http://oracleplsql.ru/ora-01017.html" TargetMode="External"/><Relationship Id="rId2" Type="http://schemas.openxmlformats.org/officeDocument/2006/relationships/hyperlink" Target="http://oracleplsql.ru/ora-000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racleplsql.ru/ora-01012.html" TargetMode="External"/><Relationship Id="rId5" Type="http://schemas.openxmlformats.org/officeDocument/2006/relationships/hyperlink" Target="http://oracleplsql.ru/ora-01001.html" TargetMode="External"/><Relationship Id="rId4" Type="http://schemas.openxmlformats.org/officeDocument/2006/relationships/hyperlink" Target="http://oracleplsql.ru/ora-00061.html" TargetMode="External"/><Relationship Id="rId9" Type="http://schemas.openxmlformats.org/officeDocument/2006/relationships/hyperlink" Target="http://oracleplsql.ru/ora-01722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Ошибки и и</a:t>
            </a:r>
            <a:r>
              <a:rPr lang="ru-RU" dirty="0"/>
              <a:t>сключительные ситуации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96944" cy="288032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800" dirty="0"/>
              <a:t>Помните, что: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ru-RU" sz="2800" dirty="0"/>
              <a:t>Ошибка, </a:t>
            </a:r>
            <a:r>
              <a:rPr lang="ru-RU" sz="2600" dirty="0">
                <a:solidFill>
                  <a:prstClr val="black">
                    <a:tint val="75000"/>
                  </a:prstClr>
                </a:solidFill>
              </a:rPr>
              <a:t>которую пользователь должен исправить. </a:t>
            </a:r>
            <a:r>
              <a:rPr lang="ru-RU" sz="2800" dirty="0"/>
              <a:t>может появиться во время компиляции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исключительные ситуации (ИС) включают ошибки времени исполнения, но некоторые ИС  могут быть только ситуациями, но не ошибками.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ru-RU" sz="2800" dirty="0"/>
              <a:t>Обработать ИС</a:t>
            </a:r>
            <a:r>
              <a:rPr lang="en-US" sz="2800" dirty="0"/>
              <a:t>”</a:t>
            </a:r>
            <a:r>
              <a:rPr lang="ru-RU" sz="2800" dirty="0"/>
              <a:t> в действительности означает </a:t>
            </a:r>
            <a:r>
              <a:rPr lang="en-US" sz="2800" dirty="0"/>
              <a:t>“</a:t>
            </a:r>
            <a:r>
              <a:rPr lang="ru-RU" sz="2800" dirty="0"/>
              <a:t>побывать там, где их обрабатывают</a:t>
            </a:r>
            <a:r>
              <a:rPr lang="en-US" sz="2800" dirty="0"/>
              <a:t>” </a:t>
            </a:r>
            <a:r>
              <a:rPr lang="ru-RU" sz="2800" dirty="0"/>
              <a:t>(в секции обработки ИС).</a:t>
            </a:r>
          </a:p>
        </p:txBody>
      </p:sp>
    </p:spTree>
    <p:extLst>
      <p:ext uri="{BB962C8B-B14F-4D97-AF65-F5344CB8AC3E}">
        <p14:creationId xmlns:p14="http://schemas.microsoft.com/office/powerpoint/2010/main" val="82014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000" y="0"/>
            <a:ext cx="9001000" cy="404664"/>
          </a:xfrm>
        </p:spPr>
        <p:txBody>
          <a:bodyPr>
            <a:normAutofit fontScale="90000"/>
          </a:bodyPr>
          <a:lstStyle/>
          <a:p>
            <a:pPr marL="342900" marR="254000" lvl="0" indent="-342900">
              <a:lnSpc>
                <a:spcPct val="150000"/>
              </a:lnSpc>
              <a:spcBef>
                <a:spcPts val="300"/>
              </a:spcBef>
              <a:tabLst>
                <a:tab pos="914400" algn="l"/>
              </a:tabLst>
            </a:pPr>
            <a:br>
              <a:rPr lang="ru-RU" sz="3600" dirty="0">
                <a:solidFill>
                  <a:srgbClr val="FF0000"/>
                </a:solidFill>
                <a:latin typeface="+mn-lt"/>
                <a:ea typeface="Times New Roman"/>
                <a:cs typeface="+mn-cs"/>
              </a:rPr>
            </a:br>
            <a:r>
              <a:rPr lang="ru-RU" sz="3600" dirty="0">
                <a:solidFill>
                  <a:srgbClr val="FF0000"/>
                </a:solidFill>
                <a:latin typeface="+mn-lt"/>
                <a:ea typeface="Times New Roman"/>
                <a:cs typeface="+mn-cs"/>
              </a:rPr>
              <a:t>Предопределенные ИС с номером и именем</a:t>
            </a:r>
            <a:br>
              <a:rPr lang="ru-RU" sz="3600" dirty="0">
                <a:solidFill>
                  <a:srgbClr val="FF0000"/>
                </a:solidFill>
                <a:latin typeface="+mn-lt"/>
                <a:ea typeface="Times New Roman"/>
                <a:cs typeface="+mn-cs"/>
              </a:rPr>
            </a:br>
            <a:endParaRPr lang="ru-RU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   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Некоторые предопределённые исключительные ситуации: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89440"/>
              </p:ext>
            </p:extLst>
          </p:nvPr>
        </p:nvGraphicFramePr>
        <p:xfrm>
          <a:off x="251520" y="908720"/>
          <a:ext cx="879659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Документ" r:id="rId3" imgW="6011323" imgH="2460558" progId="Word.Document.12">
                  <p:embed/>
                </p:oleObj>
              </mc:Choice>
              <mc:Fallback>
                <p:oleObj name="Документ" r:id="rId3" imgW="6011323" imgH="2460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908720"/>
                        <a:ext cx="8796590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4565" y="4149080"/>
            <a:ext cx="82809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      ИС этого класса не нужно ни описывать, ни возбуждать в программе. Необходимо лишь запрограммировать ее поддержку в обработчике исключительных ситуаций, например: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EXCEPTION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WHEN NO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DATA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FOUND THEN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DBMS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OUTPUT</a:t>
            </a:r>
            <a:r>
              <a:rPr lang="ru-RU" dirty="0">
                <a:latin typeface="Times New Roman"/>
                <a:ea typeface="Times New Roman"/>
              </a:rPr>
              <a:t>.</a:t>
            </a:r>
            <a:r>
              <a:rPr lang="en-US" dirty="0">
                <a:latin typeface="Times New Roman"/>
                <a:ea typeface="Times New Roman"/>
              </a:rPr>
              <a:t>PUT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LINE</a:t>
            </a:r>
            <a:r>
              <a:rPr lang="ru-RU" dirty="0">
                <a:latin typeface="Times New Roman"/>
                <a:ea typeface="Times New Roman"/>
              </a:rPr>
              <a:t>('Отсутствуют данные для вставки');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INSERT INTO </a:t>
            </a:r>
            <a:r>
              <a:rPr lang="en-US" dirty="0" err="1">
                <a:latin typeface="Times New Roman"/>
                <a:ea typeface="Times New Roman"/>
              </a:rPr>
              <a:t>error_table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en-US" dirty="0" err="1">
                <a:latin typeface="Times New Roman"/>
                <a:ea typeface="Times New Roman"/>
              </a:rPr>
              <a:t>err_code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err_date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err_msg</a:t>
            </a:r>
            <a:r>
              <a:rPr lang="en-US" dirty="0">
                <a:latin typeface="Times New Roman"/>
                <a:ea typeface="Times New Roman"/>
              </a:rPr>
              <a:t>) 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VALUES (</a:t>
            </a:r>
            <a:r>
              <a:rPr lang="en-US" dirty="0" err="1">
                <a:latin typeface="Times New Roman"/>
                <a:ea typeface="Times New Roman"/>
              </a:rPr>
              <a:t>p_code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p_date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p_error</a:t>
            </a:r>
            <a:r>
              <a:rPr lang="en-US" dirty="0">
                <a:latin typeface="Times New Roman"/>
                <a:ea typeface="Times New Roman"/>
              </a:rPr>
              <a:t>) ;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END</a:t>
            </a:r>
            <a:r>
              <a:rPr lang="ru-RU" dirty="0">
                <a:latin typeface="Times New Roman"/>
                <a:ea typeface="Times New Roman"/>
              </a:rPr>
              <a:t>;</a:t>
            </a:r>
            <a:endParaRPr lang="ru-RU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04048" y="6021288"/>
            <a:ext cx="4032448" cy="7647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Если Вы не напишите обработчик этой </a:t>
            </a:r>
          </a:p>
          <a:p>
            <a:r>
              <a:rPr lang="ru-RU" dirty="0">
                <a:solidFill>
                  <a:schemeClr val="tx1"/>
                </a:solidFill>
              </a:rPr>
              <a:t>ошибки, </a:t>
            </a:r>
            <a:r>
              <a:rPr lang="en-US" dirty="0">
                <a:solidFill>
                  <a:schemeClr val="tx1"/>
                </a:solidFill>
              </a:rPr>
              <a:t>Oracle </a:t>
            </a:r>
            <a:r>
              <a:rPr lang="ru-RU" dirty="0">
                <a:solidFill>
                  <a:schemeClr val="tx1"/>
                </a:solidFill>
              </a:rPr>
              <a:t>сообщит об ошибке </a:t>
            </a:r>
          </a:p>
          <a:p>
            <a:r>
              <a:rPr lang="ru-RU" dirty="0">
                <a:solidFill>
                  <a:schemeClr val="tx1"/>
                </a:solidFill>
              </a:rPr>
              <a:t>и остановит исполнение программы </a:t>
            </a:r>
            <a:r>
              <a:rPr lang="ru-RU" dirty="0"/>
              <a:t>и </a:t>
            </a:r>
          </a:p>
        </p:txBody>
      </p:sp>
    </p:spTree>
    <p:extLst>
      <p:ext uri="{BB962C8B-B14F-4D97-AF65-F5344CB8AC3E}">
        <p14:creationId xmlns:p14="http://schemas.microsoft.com/office/powerpoint/2010/main" val="355056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Структура обработчика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Когда возбуждается исключение, исполнение блока PL/SQL или подпрограммы останавливается, и управление передается на обработчик исключений этого блока или подпрограммы, который имеет структуру: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WHEN  имя_исключения1  THEN – обработчик</a:t>
            </a:r>
          </a:p>
          <a:p>
            <a:pPr marL="914400" lvl="2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ряд_предложений1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WHEN  имя_исключения2 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[ OR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имя_исключения2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] 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THEN 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	ряд_предложений2       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-- другой обработчик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	...  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WHEN OTHERS THEN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-- необязательный обработчик</a:t>
            </a:r>
          </a:p>
          <a:p>
            <a:pPr marL="914400" lvl="2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ряд_предложений3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END;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Каждое исключение может упоминаться в части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один раз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!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 Необязательный обработчик исключений OTHERS записывается всегда </a:t>
            </a: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последним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в секции исключений. </a:t>
            </a:r>
            <a:endParaRPr lang="ru-RU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942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  <a:t>Пример предопределенного исключения с номером и именем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DECLARE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Num1 number(10,0);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Num2 number(10,0);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Result Number(10,5);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Begin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Num1 := &amp;Var1;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Num2 := &amp;Var2;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Result := Num1/Num2;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DBMS_OUTPUT.PUT_LINE(Result);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EXCEPTION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WHEN ZERO_DIVIDE THEN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DBMS_OUTPUT.PUT_LINE('</a:t>
            </a:r>
            <a:r>
              <a:rPr lang="ru-RU" sz="1800" dirty="0"/>
              <a:t>Деление</a:t>
            </a:r>
            <a:r>
              <a:rPr lang="en-US" sz="1800" dirty="0"/>
              <a:t> </a:t>
            </a:r>
            <a:r>
              <a:rPr lang="ru-RU" sz="1800" dirty="0"/>
              <a:t>на</a:t>
            </a:r>
            <a:r>
              <a:rPr lang="en-US" sz="1800" dirty="0"/>
              <a:t> </a:t>
            </a:r>
            <a:r>
              <a:rPr lang="ru-RU" sz="1800" dirty="0"/>
              <a:t>ноль</a:t>
            </a:r>
            <a:r>
              <a:rPr lang="en-US" sz="1800" dirty="0"/>
              <a:t>!');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WHEN VALUE_ERROR THEN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DBMS_OUTPUT.PUT_LINE('</a:t>
            </a:r>
            <a:r>
              <a:rPr lang="ru-RU" sz="1800" dirty="0"/>
              <a:t>Неверный</a:t>
            </a:r>
            <a:r>
              <a:rPr lang="en-US" sz="1800" dirty="0"/>
              <a:t> </a:t>
            </a:r>
            <a:r>
              <a:rPr lang="ru-RU" sz="1800" dirty="0"/>
              <a:t>тип</a:t>
            </a:r>
            <a:r>
              <a:rPr lang="en-US" sz="1800" dirty="0"/>
              <a:t> </a:t>
            </a:r>
            <a:r>
              <a:rPr lang="ru-RU" sz="1800" dirty="0"/>
              <a:t>данных</a:t>
            </a:r>
            <a:r>
              <a:rPr lang="en-US" sz="1800" dirty="0"/>
              <a:t>!');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WHEN OTHERS THEN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DBMS_OUTPUT.PUT_LINE('</a:t>
            </a:r>
            <a:r>
              <a:rPr lang="ru-RU" sz="1800" dirty="0"/>
              <a:t>Неизвестная</a:t>
            </a:r>
            <a:r>
              <a:rPr lang="en-US" sz="1800" dirty="0"/>
              <a:t> </a:t>
            </a:r>
            <a:r>
              <a:rPr lang="ru-RU" sz="1800" dirty="0"/>
              <a:t>ошибка</a:t>
            </a:r>
            <a:r>
              <a:rPr lang="en-US" sz="1800" dirty="0"/>
              <a:t>!');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END;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355976" y="1124744"/>
            <a:ext cx="3960440" cy="31683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ru-RU" dirty="0">
                <a:solidFill>
                  <a:schemeClr val="tx1"/>
                </a:solidFill>
              </a:rPr>
              <a:t>Введите значение делимого 1, </a:t>
            </a:r>
          </a:p>
          <a:p>
            <a:r>
              <a:rPr lang="ru-RU" dirty="0">
                <a:solidFill>
                  <a:schemeClr val="tx1"/>
                </a:solidFill>
              </a:rPr>
              <a:t>а значение делителя последовательно 2, 0, </a:t>
            </a:r>
            <a:r>
              <a:rPr lang="en-US" dirty="0" err="1">
                <a:solidFill>
                  <a:schemeClr val="tx1"/>
                </a:solidFill>
              </a:rPr>
              <a:t>qwe</a:t>
            </a:r>
            <a:r>
              <a:rPr lang="en-US" dirty="0">
                <a:solidFill>
                  <a:schemeClr val="tx1"/>
                </a:solidFill>
              </a:rPr>
              <a:t>, ‘</a:t>
            </a:r>
            <a:r>
              <a:rPr lang="en-US" dirty="0" err="1">
                <a:solidFill>
                  <a:schemeClr val="tx1"/>
                </a:solidFill>
              </a:rPr>
              <a:t>qwe</a:t>
            </a:r>
            <a:r>
              <a:rPr lang="en-US" dirty="0">
                <a:solidFill>
                  <a:schemeClr val="tx1"/>
                </a:solidFill>
              </a:rPr>
              <a:t>’.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ru-RU" dirty="0">
                <a:solidFill>
                  <a:schemeClr val="tx1"/>
                </a:solidFill>
              </a:rPr>
              <a:t>Объясните результаты. Какие ошибки секция исключений не смогла обнаружить? Можно ли сделать так, чтобы не было необработанных ошибок?</a:t>
            </a:r>
          </a:p>
          <a:p>
            <a:r>
              <a:rPr lang="ru-RU" dirty="0">
                <a:solidFill>
                  <a:schemeClr val="tx1"/>
                </a:solidFill>
              </a:rPr>
              <a:t>     Как показать номер ИС?</a:t>
            </a:r>
          </a:p>
        </p:txBody>
      </p:sp>
    </p:spTree>
    <p:extLst>
      <p:ext uri="{BB962C8B-B14F-4D97-AF65-F5344CB8AC3E}">
        <p14:creationId xmlns:p14="http://schemas.microsoft.com/office/powerpoint/2010/main" val="154550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Что такое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Обработать ситуацию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”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      Внутренние исключения СУБД возбуждает автоматически. Пользовательские исключения возбуждаются явно, посредством предложений RAISE, которые могут возбуждать и предопределенные исключения.</a:t>
            </a:r>
          </a:p>
          <a:p>
            <a:pPr marL="0" indent="0">
              <a:buNone/>
            </a:pPr>
            <a:r>
              <a:rPr lang="ru-RU" sz="2000" dirty="0"/>
              <a:t>      Обработать ситуацию значит </a:t>
            </a:r>
            <a:r>
              <a:rPr lang="en-US" sz="2000" dirty="0"/>
              <a:t>“</a:t>
            </a:r>
            <a:r>
              <a:rPr lang="ru-RU" sz="2000" dirty="0"/>
              <a:t>побывать в секции </a:t>
            </a:r>
            <a:r>
              <a:rPr lang="en-US" sz="2000" dirty="0"/>
              <a:t>EXCEPTION”.  </a:t>
            </a:r>
            <a:r>
              <a:rPr lang="ru-RU" sz="2000" dirty="0"/>
              <a:t>При этом можно ничего не делать вообще, не говоря уже о том, что можно ничего не сделать для устранения ошибки.</a:t>
            </a:r>
          </a:p>
          <a:p>
            <a:pPr marL="0" indent="0">
              <a:buNone/>
            </a:pPr>
            <a:r>
              <a:rPr lang="ru-RU" sz="2000" dirty="0"/>
              <a:t>      После выполнения обработки исключений исполнение текущего блока заканчивается, а вмещающий блок продолжает свое выполнение со следующего предложения. Если текущий блок не вложен ни в какой другой блок), то управление возвращается в хост-окружение.</a:t>
            </a:r>
          </a:p>
        </p:txBody>
      </p:sp>
    </p:spTree>
    <p:extLst>
      <p:ext uri="{BB962C8B-B14F-4D97-AF65-F5344CB8AC3E}">
        <p14:creationId xmlns:p14="http://schemas.microsoft.com/office/powerpoint/2010/main" val="256689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496" y="32048"/>
            <a:ext cx="8229600" cy="51663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Процедура RAISE_APPLICATION_ERROR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92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     Процедура RAISE_APPLICATION_ERROR позволяет работать с сообщениями о пользовательских исключениях тем же способом, что для предопределённых исключений.</a:t>
            </a:r>
          </a:p>
          <a:p>
            <a:pPr marL="0" indent="0">
              <a:buNone/>
            </a:pPr>
            <a:r>
              <a:rPr lang="ru-RU" sz="2600" dirty="0"/>
              <a:t>     Заголовок процедуры RAISE_APPLICATION_ERROR: </a:t>
            </a:r>
            <a:br>
              <a:rPr lang="ru-RU" sz="2600" dirty="0"/>
            </a:br>
            <a:r>
              <a:rPr lang="ru-RU" sz="2600" dirty="0"/>
              <a:t>PROCEDURE RAISE_APPLICATION_ERROR ( </a:t>
            </a:r>
            <a:br>
              <a:rPr lang="ru-RU" sz="2600" dirty="0"/>
            </a:br>
            <a:r>
              <a:rPr lang="ru-RU" sz="2600" dirty="0" err="1"/>
              <a:t>num</a:t>
            </a:r>
            <a:r>
              <a:rPr lang="ru-RU" sz="2600" dirty="0"/>
              <a:t> </a:t>
            </a:r>
            <a:r>
              <a:rPr lang="ru-RU" sz="2600" dirty="0" err="1"/>
              <a:t>binary_integer</a:t>
            </a:r>
            <a:r>
              <a:rPr lang="ru-RU" sz="2600" dirty="0"/>
              <a:t>, </a:t>
            </a:r>
            <a:br>
              <a:rPr lang="ru-RU" sz="2600" dirty="0"/>
            </a:br>
            <a:r>
              <a:rPr lang="ru-RU" sz="2600" dirty="0" err="1"/>
              <a:t>msg</a:t>
            </a:r>
            <a:r>
              <a:rPr lang="ru-RU" sz="2600" dirty="0"/>
              <a:t> varchar2, </a:t>
            </a:r>
            <a:br>
              <a:rPr lang="ru-RU" sz="2600" dirty="0"/>
            </a:br>
            <a:r>
              <a:rPr lang="ru-RU" sz="2600" dirty="0" err="1"/>
              <a:t>keeperrorstack</a:t>
            </a:r>
            <a:r>
              <a:rPr lang="ru-RU" sz="2600" dirty="0"/>
              <a:t> </a:t>
            </a:r>
            <a:r>
              <a:rPr lang="ru-RU" sz="2600" dirty="0" err="1"/>
              <a:t>boolean</a:t>
            </a:r>
            <a:r>
              <a:rPr lang="ru-RU" sz="2600" dirty="0"/>
              <a:t> </a:t>
            </a:r>
            <a:r>
              <a:rPr lang="ru-RU" sz="2600" dirty="0" err="1"/>
              <a:t>default</a:t>
            </a:r>
            <a:r>
              <a:rPr lang="ru-RU" sz="2600" dirty="0"/>
              <a:t> FALSE). </a:t>
            </a:r>
            <a:br>
              <a:rPr lang="ru-RU" sz="2600" dirty="0"/>
            </a:br>
            <a:r>
              <a:rPr lang="ru-RU" sz="2600" dirty="0"/>
              <a:t>Здесь </a:t>
            </a:r>
            <a:r>
              <a:rPr lang="ru-RU" sz="2600" dirty="0" err="1"/>
              <a:t>num</a:t>
            </a:r>
            <a:r>
              <a:rPr lang="ru-RU" sz="2600" dirty="0"/>
              <a:t> - это номер ошибки из диапазона от -20 999 до -20 000; </a:t>
            </a:r>
          </a:p>
          <a:p>
            <a:pPr marL="0" indent="0">
              <a:buNone/>
            </a:pPr>
            <a:r>
              <a:rPr lang="ru-RU" sz="2600" dirty="0" err="1"/>
              <a:t>msg</a:t>
            </a:r>
            <a:r>
              <a:rPr lang="ru-RU" sz="2600" dirty="0"/>
              <a:t> - это сообщение об ошибке; длина его не более 2048 символов (символы, выходящие за эту границу, игнорируются); </a:t>
            </a:r>
          </a:p>
          <a:p>
            <a:pPr marL="0" indent="0">
              <a:buNone/>
            </a:pPr>
            <a:r>
              <a:rPr lang="ru-RU" sz="2600" dirty="0" err="1"/>
              <a:t>keeperrorstack</a:t>
            </a:r>
            <a:r>
              <a:rPr lang="ru-RU" sz="2600" dirty="0"/>
              <a:t> -- добавляет ошибку к стеку (TRUE), или заменяет существующую ошибку (FALSE – это значение по умолчанию).</a:t>
            </a:r>
          </a:p>
          <a:p>
            <a:pPr marL="0" indent="0">
              <a:buNone/>
            </a:pPr>
            <a:r>
              <a:rPr lang="ru-RU" sz="2600" u="sng" dirty="0"/>
              <a:t>Пример</a:t>
            </a:r>
            <a:r>
              <a:rPr lang="ru-RU" sz="2600" dirty="0"/>
              <a:t>: </a:t>
            </a:r>
          </a:p>
          <a:p>
            <a:pPr marL="0" indent="0">
              <a:buNone/>
            </a:pPr>
            <a:r>
              <a:rPr lang="ru-RU" sz="2600" dirty="0" err="1"/>
              <a:t>declare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 i </a:t>
            </a:r>
            <a:r>
              <a:rPr lang="ru-RU" sz="2600" dirty="0" err="1"/>
              <a:t>integer</a:t>
            </a:r>
            <a:r>
              <a:rPr lang="ru-RU" sz="2600" dirty="0"/>
              <a:t>;</a:t>
            </a:r>
          </a:p>
          <a:p>
            <a:pPr marL="0" indent="0">
              <a:buNone/>
            </a:pPr>
            <a:r>
              <a:rPr lang="ru-RU" sz="2600" dirty="0" err="1"/>
              <a:t>begin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 i :=1 /0;</a:t>
            </a:r>
          </a:p>
          <a:p>
            <a:pPr marL="0" indent="0">
              <a:buNone/>
            </a:pPr>
            <a:r>
              <a:rPr lang="ru-RU" sz="2600" dirty="0" err="1"/>
              <a:t>exception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 </a:t>
            </a:r>
            <a:r>
              <a:rPr lang="ru-RU" sz="2600" dirty="0" err="1"/>
              <a:t>when</a:t>
            </a:r>
            <a:r>
              <a:rPr lang="ru-RU" sz="2600" dirty="0"/>
              <a:t> </a:t>
            </a:r>
            <a:r>
              <a:rPr lang="ru-RU" sz="2600" dirty="0" err="1"/>
              <a:t>others</a:t>
            </a:r>
            <a:r>
              <a:rPr lang="ru-RU" sz="2600" dirty="0"/>
              <a:t> </a:t>
            </a:r>
            <a:r>
              <a:rPr lang="ru-RU" sz="2600" dirty="0" err="1"/>
              <a:t>then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    </a:t>
            </a:r>
            <a:r>
              <a:rPr lang="ru-RU" sz="2600" dirty="0" err="1"/>
              <a:t>raise_application_error</a:t>
            </a:r>
            <a:r>
              <a:rPr lang="ru-RU" sz="2600" dirty="0"/>
              <a:t> (-20000,'Деление на ноль.');</a:t>
            </a:r>
          </a:p>
          <a:p>
            <a:pPr marL="0" indent="0">
              <a:buNone/>
            </a:pPr>
            <a:r>
              <a:rPr lang="ru-RU" sz="2600" dirty="0" err="1"/>
              <a:t>end</a:t>
            </a:r>
            <a:r>
              <a:rPr lang="ru-RU" sz="2600" dirty="0"/>
              <a:t>;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399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274"/>
            <a:ext cx="8229600" cy="832438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  <a:t>Предопределенные ИС с номером без имени</a:t>
            </a:r>
            <a:endParaRPr lang="ru-RU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289451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     ПРАГМА – это указание компилятору, обрабатываемое во время компиляции.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     Для обработки непоименованных внутренних исключений  используется или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прагма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EXCEPTION_INIT или обработчик OTHER.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     Через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прагму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EXCEPTION_INIT компилятор получает имя исключения, связанного с указанным кодом ошибки ORACLE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и, главное, понятное конечному пользователю. После этого, при написании обработчика ИС можно  обращаться к этому исключению по имени.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Синтаксис: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PRAGMA EXCEPTION_INIT(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имя_исключения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код_ошибки_ORACLE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Использованное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имя_исключения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должно быть ранее объявлено в этом блоке.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Прагма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должна появиться в той же секции декларации, что и  исключение.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540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2" y="10277"/>
            <a:ext cx="9144000" cy="104245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Пример использования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ru-RU" sz="3200" dirty="0" err="1">
                <a:solidFill>
                  <a:srgbClr val="FF0000"/>
                </a:solidFill>
                <a:latin typeface="+mn-lt"/>
                <a:ea typeface="+mn-ea"/>
                <a:cs typeface="Arial" charset="0"/>
              </a:rPr>
              <a:t>прагмы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+mn-ea"/>
                <a:cs typeface="Arial" charset="0"/>
              </a:rPr>
              <a:t> EXCEPTION_INIT 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6967"/>
            <a:ext cx="8068554" cy="541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1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1143000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  <a:t>Пользовательские ИС без номеров </a:t>
            </a:r>
            <a:b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</a:br>
            <a: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  <a:t>описанные и возбуждаемые в программе</a:t>
            </a:r>
            <a:endParaRPr lang="ru-RU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 Имена собственных исключительных ситуаций этого вида описываются в разделе DECLARE блока PL/SQL с указанием типа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Пример: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age_is_null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EXCEPTION;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В теле основной программы определяемые пользователем исключительные ситуации обычно проверяются с помощью IF…THEN. Например: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IF DOB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NULL THEN RAISE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age_is_null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Оператор 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RAISE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имя_пользовательского_исключения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  передаёт управление обработчику пользовательской исключительной ситуации, если ошибка обнаружена.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В разделе EXCEPTION блока должен быть описан  обработчик исключительной ситуации, например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age_is_null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THEN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Пример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189146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1440160" cy="11430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+mn-lt"/>
              </a:rPr>
              <a:t>Пример к </a:t>
            </a:r>
            <a:r>
              <a:rPr lang="ru-RU" sz="2000" dirty="0" err="1">
                <a:solidFill>
                  <a:srgbClr val="FF0000"/>
                </a:solidFill>
                <a:latin typeface="+mn-lt"/>
              </a:rPr>
              <a:t>предыдущ</a:t>
            </a:r>
            <a:r>
              <a:rPr lang="ru-RU" sz="2000" dirty="0">
                <a:solidFill>
                  <a:srgbClr val="FF0000"/>
                </a:solidFill>
                <a:latin typeface="+mn-lt"/>
              </a:rPr>
              <a:t>.</a:t>
            </a:r>
            <a:br>
              <a:rPr lang="ru-RU" sz="2000" dirty="0">
                <a:solidFill>
                  <a:srgbClr val="FF0000"/>
                </a:solidFill>
                <a:latin typeface="+mn-lt"/>
              </a:rPr>
            </a:br>
            <a:r>
              <a:rPr lang="ru-RU" sz="2000" dirty="0">
                <a:solidFill>
                  <a:srgbClr val="FF0000"/>
                </a:solidFill>
                <a:latin typeface="+mn-lt"/>
              </a:rPr>
              <a:t>слайду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39"/>
            <a:ext cx="7582797" cy="656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25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0"/>
            <a:ext cx="5436096" cy="126876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Пользовательское исключение без номера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7344816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DECLARE</a:t>
            </a:r>
          </a:p>
          <a:p>
            <a:pPr marL="0" indent="0">
              <a:buNone/>
            </a:pPr>
            <a:r>
              <a:rPr lang="en-US" sz="1900" dirty="0"/>
              <a:t>   </a:t>
            </a:r>
            <a:r>
              <a:rPr lang="en-US" sz="1900" dirty="0" err="1"/>
              <a:t>past_due</a:t>
            </a:r>
            <a:r>
              <a:rPr lang="en-US" sz="1900" dirty="0"/>
              <a:t> EXCEPTION;</a:t>
            </a:r>
          </a:p>
          <a:p>
            <a:pPr marL="0" indent="0">
              <a:buNone/>
            </a:pPr>
            <a:r>
              <a:rPr lang="en-US" sz="1900" dirty="0"/>
              <a:t>   </a:t>
            </a:r>
            <a:r>
              <a:rPr lang="en-US" sz="1900" dirty="0" err="1"/>
              <a:t>acct_num</a:t>
            </a:r>
            <a:r>
              <a:rPr lang="en-US" sz="1900" dirty="0"/>
              <a:t> NUMBER;</a:t>
            </a:r>
          </a:p>
          <a:p>
            <a:pPr marL="0" indent="0">
              <a:buNone/>
            </a:pPr>
            <a:r>
              <a:rPr lang="en-US" sz="1900" dirty="0"/>
              <a:t>BEGIN</a:t>
            </a:r>
          </a:p>
          <a:p>
            <a:pPr marL="0" indent="0">
              <a:buNone/>
            </a:pPr>
            <a:r>
              <a:rPr lang="en-US" sz="1900" dirty="0"/>
              <a:t>   DECLARE  ---------- sub-block begins</a:t>
            </a:r>
          </a:p>
          <a:p>
            <a:pPr marL="0" indent="0">
              <a:buNone/>
            </a:pPr>
            <a:r>
              <a:rPr lang="en-US" sz="1900" dirty="0"/>
              <a:t>      </a:t>
            </a:r>
            <a:r>
              <a:rPr lang="en-US" sz="1900" dirty="0" err="1"/>
              <a:t>past_due</a:t>
            </a:r>
            <a:r>
              <a:rPr lang="en-US" sz="1900" dirty="0"/>
              <a:t> EXCEPTION;  -- this declaration prevails</a:t>
            </a:r>
          </a:p>
          <a:p>
            <a:pPr marL="0" indent="0">
              <a:buNone/>
            </a:pPr>
            <a:r>
              <a:rPr lang="en-US" sz="1900" dirty="0"/>
              <a:t>      </a:t>
            </a:r>
            <a:r>
              <a:rPr lang="en-US" sz="1900" dirty="0" err="1"/>
              <a:t>acct_num</a:t>
            </a:r>
            <a:r>
              <a:rPr lang="en-US" sz="1900" dirty="0"/>
              <a:t> NUMBER;</a:t>
            </a:r>
          </a:p>
          <a:p>
            <a:pPr marL="0" indent="0">
              <a:buNone/>
            </a:pPr>
            <a:r>
              <a:rPr lang="en-US" sz="1900" dirty="0"/>
              <a:t>     </a:t>
            </a:r>
            <a:r>
              <a:rPr lang="en-US" sz="1900" dirty="0" err="1"/>
              <a:t>due_date</a:t>
            </a:r>
            <a:r>
              <a:rPr lang="en-US" sz="1900" dirty="0"/>
              <a:t> DATE := SYSDATE - 1;</a:t>
            </a:r>
          </a:p>
          <a:p>
            <a:pPr marL="0" indent="0">
              <a:buNone/>
            </a:pPr>
            <a:r>
              <a:rPr lang="en-US" sz="1900" dirty="0"/>
              <a:t>     </a:t>
            </a:r>
            <a:r>
              <a:rPr lang="en-US" sz="1900" dirty="0" err="1"/>
              <a:t>todays_date</a:t>
            </a:r>
            <a:r>
              <a:rPr lang="en-US" sz="1900" dirty="0"/>
              <a:t> DATE := SYSDATE;</a:t>
            </a:r>
          </a:p>
          <a:p>
            <a:pPr marL="0" indent="0">
              <a:buNone/>
            </a:pPr>
            <a:r>
              <a:rPr lang="en-US" sz="1900" dirty="0"/>
              <a:t>   BEGIN</a:t>
            </a:r>
          </a:p>
          <a:p>
            <a:pPr marL="0" indent="0">
              <a:buNone/>
            </a:pPr>
            <a:r>
              <a:rPr lang="en-US" sz="1900" dirty="0"/>
              <a:t>      IF </a:t>
            </a:r>
            <a:r>
              <a:rPr lang="en-US" sz="1900" dirty="0" err="1"/>
              <a:t>due_date</a:t>
            </a:r>
            <a:r>
              <a:rPr lang="en-US" sz="1900" dirty="0"/>
              <a:t> &lt; </a:t>
            </a:r>
            <a:r>
              <a:rPr lang="en-US" sz="1900" dirty="0" err="1"/>
              <a:t>todays_date</a:t>
            </a:r>
            <a:r>
              <a:rPr lang="en-US" sz="1900" dirty="0"/>
              <a:t> THEN</a:t>
            </a:r>
          </a:p>
          <a:p>
            <a:pPr marL="0" indent="0">
              <a:buNone/>
            </a:pPr>
            <a:r>
              <a:rPr lang="en-US" sz="1900" dirty="0"/>
              <a:t>         RAISE </a:t>
            </a:r>
            <a:r>
              <a:rPr lang="en-US" sz="1900" dirty="0" err="1"/>
              <a:t>past_due</a:t>
            </a:r>
            <a:r>
              <a:rPr lang="en-US" sz="1900" dirty="0"/>
              <a:t>;  -- this is not handled</a:t>
            </a:r>
          </a:p>
          <a:p>
            <a:pPr marL="0" indent="0">
              <a:buNone/>
            </a:pPr>
            <a:r>
              <a:rPr lang="en-US" sz="1900" dirty="0"/>
              <a:t>      END IF;</a:t>
            </a:r>
          </a:p>
          <a:p>
            <a:pPr marL="0" indent="0">
              <a:buNone/>
            </a:pPr>
            <a:r>
              <a:rPr lang="en-US" sz="1900" dirty="0"/>
              <a:t>   END;  ------------- sub-block ends</a:t>
            </a:r>
          </a:p>
          <a:p>
            <a:pPr marL="0" indent="0">
              <a:buNone/>
            </a:pPr>
            <a:r>
              <a:rPr lang="en-US" sz="1900" dirty="0"/>
              <a:t>EXCEPTION</a:t>
            </a:r>
          </a:p>
          <a:p>
            <a:pPr marL="0" indent="0">
              <a:buNone/>
            </a:pPr>
            <a:r>
              <a:rPr lang="en-US" sz="1900" dirty="0"/>
              <a:t>  WHEN </a:t>
            </a:r>
            <a:r>
              <a:rPr lang="en-US" sz="1900" dirty="0" err="1"/>
              <a:t>past_due</a:t>
            </a:r>
            <a:r>
              <a:rPr lang="en-US" sz="1900" dirty="0"/>
              <a:t> THEN  -- does not handle raised exception</a:t>
            </a:r>
          </a:p>
          <a:p>
            <a:pPr marL="0" indent="0">
              <a:buNone/>
            </a:pPr>
            <a:r>
              <a:rPr lang="en-US" sz="1900" dirty="0"/>
              <a:t>    DBMS_OUTPUT.PUT_LINE('Handling PAST_DUE exception.');</a:t>
            </a:r>
          </a:p>
          <a:p>
            <a:pPr marL="0" indent="0">
              <a:buNone/>
            </a:pPr>
            <a:r>
              <a:rPr lang="en-US" sz="1900" dirty="0"/>
              <a:t>  WHEN OTHERS THEN</a:t>
            </a:r>
          </a:p>
          <a:p>
            <a:pPr marL="0" indent="0">
              <a:buNone/>
            </a:pPr>
            <a:r>
              <a:rPr lang="en-US" sz="1900" dirty="0"/>
              <a:t>    DBMS_OUTPUT.PUT_LINE('Could not recognize PAST_DUE_EXCEPTION in this scope.');</a:t>
            </a:r>
            <a:r>
              <a:rPr lang="ru-RU" sz="1900" dirty="0"/>
              <a:t> </a:t>
            </a:r>
            <a:r>
              <a:rPr lang="en-US" sz="1900" dirty="0"/>
              <a:t>END; </a:t>
            </a:r>
            <a:r>
              <a:rPr lang="en-US" sz="1950" dirty="0"/>
              <a:t>/  -- </a:t>
            </a:r>
            <a:r>
              <a:rPr lang="ru-RU" sz="1950" dirty="0"/>
              <a:t>док. </a:t>
            </a:r>
            <a:r>
              <a:rPr lang="en-US" sz="1950" dirty="0"/>
              <a:t>Oracle</a:t>
            </a:r>
            <a:endParaRPr lang="ru-RU" sz="19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5256584" cy="345638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012160" y="2636912"/>
            <a:ext cx="2376264" cy="648072"/>
          </a:xfrm>
          <a:prstGeom prst="wedgeRoundRectCallout">
            <a:avLst>
              <a:gd name="adj1" fmla="val -88174"/>
              <a:gd name="adj2" fmla="val 18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Блок вложен</a:t>
            </a:r>
          </a:p>
        </p:txBody>
      </p:sp>
    </p:spTree>
    <p:extLst>
      <p:ext uri="{BB962C8B-B14F-4D97-AF65-F5344CB8AC3E}">
        <p14:creationId xmlns:p14="http://schemas.microsoft.com/office/powerpoint/2010/main" val="2972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Ошибки времени компиляции (1/3)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     Три типа сообщений об ошибках времени компиляции:</a:t>
            </a:r>
          </a:p>
          <a:p>
            <a:pPr marL="0" indent="0">
              <a:buNone/>
            </a:pPr>
            <a:r>
              <a:rPr lang="ru-RU" sz="2000" b="1" dirty="0"/>
              <a:t>1. </a:t>
            </a:r>
            <a:r>
              <a:rPr lang="en-US" sz="2000" b="1" dirty="0"/>
              <a:t>Prior line</a:t>
            </a:r>
            <a:r>
              <a:rPr lang="ru-RU" sz="2000" b="1" dirty="0"/>
              <a:t>. </a:t>
            </a:r>
            <a:r>
              <a:rPr lang="ru-RU" sz="2000" dirty="0"/>
              <a:t>Указывает на строку перед которой обнаружена ошибка. Обычно это отсутствующее завершение строки.</a:t>
            </a:r>
          </a:p>
          <a:p>
            <a:pPr marL="0" indent="0">
              <a:buNone/>
            </a:pPr>
            <a:r>
              <a:rPr lang="ru-RU" sz="2000" u="sng" dirty="0"/>
              <a:t>Пример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SQL&gt; BEGIN</a:t>
            </a:r>
          </a:p>
          <a:p>
            <a:pPr marL="0" indent="0">
              <a:buNone/>
            </a:pPr>
            <a:r>
              <a:rPr lang="en-US" sz="2000" dirty="0"/>
              <a:t>  2  </a:t>
            </a:r>
            <a:r>
              <a:rPr lang="en-US" sz="2000" dirty="0" err="1"/>
              <a:t>dbms_output.put_line</a:t>
            </a:r>
            <a:r>
              <a:rPr lang="en-US" sz="2000" dirty="0"/>
              <a:t>('</a:t>
            </a:r>
            <a:r>
              <a:rPr lang="en-US" sz="2000" dirty="0" err="1"/>
              <a:t>Ошибочка</a:t>
            </a:r>
            <a:r>
              <a:rPr lang="en-US" sz="2000" dirty="0"/>
              <a:t>!')</a:t>
            </a:r>
          </a:p>
          <a:p>
            <a:pPr marL="0" indent="0">
              <a:buNone/>
            </a:pPr>
            <a:r>
              <a:rPr lang="en-US" sz="2000" dirty="0"/>
              <a:t>  3  END;</a:t>
            </a:r>
          </a:p>
          <a:p>
            <a:pPr marL="0" indent="0">
              <a:buNone/>
            </a:pPr>
            <a:r>
              <a:rPr lang="en-US" sz="2000" dirty="0"/>
              <a:t>  4  /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   *</a:t>
            </a:r>
          </a:p>
          <a:p>
            <a:pPr marL="0" indent="0">
              <a:buNone/>
            </a:pPr>
            <a:r>
              <a:rPr lang="en-US" sz="2000" dirty="0"/>
              <a:t>ERROR at line 3:</a:t>
            </a:r>
          </a:p>
          <a:p>
            <a:pPr marL="0" indent="0">
              <a:buNone/>
            </a:pPr>
            <a:r>
              <a:rPr lang="en-US" sz="2000" dirty="0"/>
              <a:t>ORA-06550: line 3, column 1:</a:t>
            </a:r>
          </a:p>
          <a:p>
            <a:pPr marL="0" indent="0">
              <a:buNone/>
            </a:pPr>
            <a:r>
              <a:rPr lang="en-US" sz="2000" dirty="0"/>
              <a:t>PLS-00103: Encountered the symbol "END" when expecting one of the following:</a:t>
            </a:r>
          </a:p>
          <a:p>
            <a:pPr marL="0" indent="0">
              <a:buNone/>
            </a:pPr>
            <a:r>
              <a:rPr lang="en-US" sz="2000" dirty="0"/>
              <a:t>:= . ( % ;</a:t>
            </a:r>
          </a:p>
          <a:p>
            <a:pPr marL="0" indent="0">
              <a:buNone/>
            </a:pPr>
            <a:r>
              <a:rPr lang="en-US" sz="2000" dirty="0"/>
              <a:t>The symbol ";" was substituted for "END" to continue.</a:t>
            </a:r>
          </a:p>
          <a:p>
            <a:pPr marL="0" indent="0">
              <a:buNone/>
            </a:pPr>
            <a:r>
              <a:rPr lang="en-US" sz="2000" dirty="0"/>
              <a:t>SQL&gt;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975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latin typeface="+mn-lt"/>
                <a:ea typeface="Times New Roman"/>
              </a:rPr>
              <a:t>Пользовательские ИС с номерами </a:t>
            </a:r>
            <a:endParaRPr lang="ru-RU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     Процедура RAISE_APPLICATION_ERROR - это еще один способ возбуждения исключительной ситуации, который не требует предварительного объявления и может быть вызван в любом месте блока. Вы можете связать эту исключительную ситуацию с пользовательской исключительной ситуацией, используя </a:t>
            </a:r>
            <a:r>
              <a:rPr lang="ru-RU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прагму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 EXCEPTION_INIT. </a:t>
            </a:r>
            <a:r>
              <a:rPr lang="ru-RU" sz="2400" dirty="0">
                <a:solidFill>
                  <a:srgbClr val="222222"/>
                </a:solidFill>
                <a:latin typeface="Arial"/>
              </a:rPr>
              <a:t> Заметим, что RAISE_APPLICATION_ERROR предназначен для исключений пользователя, а RAISE для предопределенных исключений. </a:t>
            </a:r>
            <a:endParaRPr lang="ru-RU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Синтаксис: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RAISE_APPLICATION_ERROR (</a:t>
            </a:r>
            <a:r>
              <a:rPr lang="ru-RU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номер_ИС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, сообщение, TRUE|FALSE]);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где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-- </a:t>
            </a:r>
            <a:r>
              <a:rPr lang="ru-RU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Номер_ИС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 - любое отрицательное число, которое лежит в диапазоне от [-20999, -20000].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-- Сообщение - выводится при возбуждении исключительной ситуации. Максимальный размер текста для выводимого сообщения не должен превышать 2048 символов.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-- TRUE | FALSE - этот параметр является необязательным; если его значение истинно, то ошибка добавляется к стеку ошибок, иначе все предыдущие ошибки будут заменены.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414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20688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Пример пользовательского исключения с номером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CREATE OR REPLACE PROCEDURE </a:t>
            </a:r>
            <a:r>
              <a:rPr lang="en-US" sz="2000" dirty="0" err="1"/>
              <a:t>add_new_supplier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(</a:t>
            </a:r>
            <a:r>
              <a:rPr lang="en-US" sz="2000" dirty="0" err="1"/>
              <a:t>supplier_id_in</a:t>
            </a:r>
            <a:r>
              <a:rPr lang="en-US" sz="2000" dirty="0"/>
              <a:t> IN NUMBER, </a:t>
            </a:r>
            <a:r>
              <a:rPr lang="en-US" sz="2000" dirty="0" err="1"/>
              <a:t>supplier_name_in</a:t>
            </a:r>
            <a:r>
              <a:rPr lang="en-US" sz="2000" dirty="0"/>
              <a:t> IN VARCHAR2)</a:t>
            </a:r>
          </a:p>
          <a:p>
            <a:pPr marL="0" indent="0">
              <a:buNone/>
            </a:pPr>
            <a:r>
              <a:rPr lang="en-US" sz="2000" dirty="0"/>
              <a:t>IS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INSERT INTO suppliers (</a:t>
            </a:r>
            <a:r>
              <a:rPr lang="en-US" sz="2000" dirty="0" err="1"/>
              <a:t>supplier_id</a:t>
            </a:r>
            <a:r>
              <a:rPr lang="en-US" sz="2000" dirty="0"/>
              <a:t>, </a:t>
            </a:r>
            <a:r>
              <a:rPr lang="en-US" sz="2000" dirty="0" err="1"/>
              <a:t>supplier_name</a:t>
            </a:r>
            <a:r>
              <a:rPr lang="en-US" sz="2000" dirty="0"/>
              <a:t> )</a:t>
            </a:r>
          </a:p>
          <a:p>
            <a:pPr marL="0" indent="0">
              <a:buNone/>
            </a:pPr>
            <a:r>
              <a:rPr lang="en-US" sz="2000" dirty="0"/>
              <a:t>   VALUES ( </a:t>
            </a:r>
            <a:r>
              <a:rPr lang="en-US" sz="2000" dirty="0" err="1"/>
              <a:t>supplier_id_in</a:t>
            </a:r>
            <a:r>
              <a:rPr lang="en-US" sz="2000" dirty="0"/>
              <a:t>, </a:t>
            </a:r>
            <a:r>
              <a:rPr lang="en-US" sz="2000" dirty="0" err="1"/>
              <a:t>supplier_name_in</a:t>
            </a:r>
            <a:r>
              <a:rPr lang="en-US" sz="2000" dirty="0"/>
              <a:t> );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EXCEPTION</a:t>
            </a:r>
          </a:p>
          <a:p>
            <a:pPr marL="0" indent="0">
              <a:buNone/>
            </a:pPr>
            <a:r>
              <a:rPr lang="en-US" sz="2000" dirty="0"/>
              <a:t>   WHEN DUP_VAL_ON_INDEX THEN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raise_application_error</a:t>
            </a:r>
            <a:r>
              <a:rPr lang="en-US" sz="2000" dirty="0"/>
              <a:t> (-20001,'You have tried to insert a duplicate </a:t>
            </a:r>
            <a:r>
              <a:rPr lang="en-US" sz="2000" dirty="0" err="1"/>
              <a:t>supplier_id</a:t>
            </a:r>
            <a:r>
              <a:rPr lang="en-US" sz="2000" dirty="0"/>
              <a:t>.');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WHEN OTHERS THEN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raise_application_error</a:t>
            </a:r>
            <a:r>
              <a:rPr lang="en-US" sz="2000" dirty="0"/>
              <a:t> (-20002,'An error has occurred inserting a supplier.');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  <a:endParaRPr lang="ru-RU" sz="2000" dirty="0"/>
          </a:p>
          <a:p>
            <a:pPr marL="0" indent="0">
              <a:buNone/>
            </a:pPr>
            <a:r>
              <a:rPr lang="ru-RU" sz="2000" u="sng" dirty="0"/>
              <a:t>Замечание</a:t>
            </a:r>
            <a:r>
              <a:rPr lang="ru-RU" sz="2000" dirty="0"/>
              <a:t>: ИС </a:t>
            </a:r>
            <a:r>
              <a:rPr lang="en-US" sz="2000" dirty="0"/>
              <a:t>DUP_VAL_ON_INDEX</a:t>
            </a:r>
            <a:r>
              <a:rPr lang="ru-RU" sz="2000" dirty="0"/>
              <a:t> имеет предопределённый номер          </a:t>
            </a:r>
            <a:r>
              <a:rPr lang="en-US" sz="2000" dirty="0"/>
              <a:t>ORA-00001</a:t>
            </a:r>
            <a:endParaRPr lang="ru-RU" sz="2000" dirty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4788024" y="3212976"/>
            <a:ext cx="3816424" cy="432048"/>
          </a:xfrm>
          <a:prstGeom prst="wedgeRoundRectCallout">
            <a:avLst>
              <a:gd name="adj1" fmla="val -27734"/>
              <a:gd name="adj2" fmla="val 1212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Сообщение понятное пользователю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793208" y="4645248"/>
            <a:ext cx="3816424" cy="432048"/>
          </a:xfrm>
          <a:prstGeom prst="wedgeRoundRectCallout">
            <a:avLst>
              <a:gd name="adj1" fmla="val -27734"/>
              <a:gd name="adj2" fmla="val 1212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Сообщение понятное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199884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820"/>
            <a:ext cx="8229600" cy="67987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Ещё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declare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i integer;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begin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i :=1 /0;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exception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when others then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  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raise_application_error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(-20000,'Деление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ноль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.');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end;</a:t>
            </a:r>
            <a:endParaRPr lang="ru-RU" sz="2000" dirty="0">
              <a:solidFill>
                <a:srgbClr val="000000"/>
              </a:solidFill>
              <a:latin typeface="Verdana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Verdana"/>
              </a:rPr>
              <a:t>----------------------------------------------------------------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Verdana"/>
              </a:rPr>
              <a:t>Вариант: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exception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when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no_data_found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then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 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raise_application_error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(-20000,'</a:t>
            </a:r>
            <a:r>
              <a:rPr lang="ru-RU" sz="2000" dirty="0">
                <a:solidFill>
                  <a:srgbClr val="000000"/>
                </a:solidFill>
                <a:latin typeface="Verdana"/>
              </a:rPr>
              <a:t>не найдено данных');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when others then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  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raise_application_error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(-20200,'</a:t>
            </a:r>
            <a:r>
              <a:rPr lang="ru-RU" sz="2000" dirty="0">
                <a:solidFill>
                  <a:srgbClr val="000000"/>
                </a:solidFill>
                <a:latin typeface="Verdana"/>
              </a:rPr>
              <a:t>другие ошибки');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end;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0033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64488" cy="76470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Подозреваем, что не все ситуации перечислены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Волшебное слово </a:t>
            </a:r>
            <a:r>
              <a:rPr lang="en-US" sz="1800" dirty="0"/>
              <a:t>OTHERS</a:t>
            </a:r>
            <a:r>
              <a:rPr lang="ru-RU" sz="1800" dirty="0"/>
              <a:t>, включающее обработку ИС, не вошедших явно в список обрабатываемых ситуаций</a:t>
            </a:r>
            <a:r>
              <a:rPr lang="en-US" sz="1800" dirty="0"/>
              <a:t>. </a:t>
            </a:r>
            <a:r>
              <a:rPr lang="ru-RU" sz="1800" dirty="0"/>
              <a:t>Например: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/>
              <a:t> i NUMBER;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i :=1 / ‘</a:t>
            </a:r>
            <a:r>
              <a:rPr lang="ru-RU" sz="1800" dirty="0"/>
              <a:t>зарплата</a:t>
            </a:r>
            <a:r>
              <a:rPr lang="en-US" sz="1800" dirty="0"/>
              <a:t>’;</a:t>
            </a:r>
          </a:p>
          <a:p>
            <a:pPr marL="0" indent="0">
              <a:buNone/>
            </a:pPr>
            <a:r>
              <a:rPr lang="en-US" sz="1800" dirty="0"/>
              <a:t>EXCEPTION</a:t>
            </a:r>
          </a:p>
          <a:p>
            <a:pPr marL="0" indent="0">
              <a:buNone/>
            </a:pPr>
            <a:r>
              <a:rPr lang="en-US" sz="1800" dirty="0"/>
              <a:t> WHEN OTHERS THEN</a:t>
            </a:r>
          </a:p>
          <a:p>
            <a:pPr marL="0" indent="0">
              <a:buNone/>
            </a:pPr>
            <a:r>
              <a:rPr lang="en-US" sz="1800" dirty="0"/>
              <a:t>    RAISE_APPLICATION_ERROR (-20001,‘</a:t>
            </a:r>
            <a:r>
              <a:rPr lang="ru-RU" sz="1800" dirty="0"/>
              <a:t>Не знаю что, но что-то  не то</a:t>
            </a:r>
            <a:r>
              <a:rPr lang="en-US" sz="1800" dirty="0"/>
              <a:t>');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Вариант секции исключений (не слишком умный в этом примере):</a:t>
            </a:r>
          </a:p>
          <a:p>
            <a:pPr marL="0" indent="0">
              <a:buNone/>
            </a:pPr>
            <a:r>
              <a:rPr lang="en-US" sz="1800" dirty="0"/>
              <a:t>EXCEPTION</a:t>
            </a:r>
          </a:p>
          <a:p>
            <a:pPr marL="0" indent="0">
              <a:buNone/>
            </a:pPr>
            <a:r>
              <a:rPr lang="en-US" sz="1800" dirty="0"/>
              <a:t> WHEN NO_DATA_FOUND THEN</a:t>
            </a:r>
          </a:p>
          <a:p>
            <a:pPr marL="0" indent="0">
              <a:buNone/>
            </a:pPr>
            <a:r>
              <a:rPr lang="en-US" sz="1800" dirty="0"/>
              <a:t>   RAISE_APPLICATION_ERROR (-20001,'</a:t>
            </a:r>
            <a:r>
              <a:rPr lang="ru-RU" sz="1800" dirty="0"/>
              <a:t>Данные отсутствуют');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/>
              <a:t>WHEN OTHERS THEN</a:t>
            </a:r>
          </a:p>
          <a:p>
            <a:pPr marL="0" indent="0">
              <a:buNone/>
            </a:pPr>
            <a:r>
              <a:rPr lang="en-US" sz="1800" dirty="0"/>
              <a:t>   RAISE_APPLICATION_ERROR(-20201,'</a:t>
            </a:r>
            <a:r>
              <a:rPr lang="ru-RU" sz="1800" dirty="0">
                <a:solidFill>
                  <a:prstClr val="black"/>
                </a:solidFill>
              </a:rPr>
              <a:t> Ошибка анонимного блока </a:t>
            </a:r>
            <a:r>
              <a:rPr lang="ru-RU" sz="1800" dirty="0"/>
              <a:t>');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9678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265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итог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24424"/>
              </p:ext>
            </p:extLst>
          </p:nvPr>
        </p:nvGraphicFramePr>
        <p:xfrm>
          <a:off x="457200" y="478328"/>
          <a:ext cx="8229600" cy="611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5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Вид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ИС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декларирования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</a:t>
                      </a:r>
                      <a:r>
                        <a:rPr lang="en-US" dirty="0"/>
                        <a:t>EXCEPTION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512">
                <a:tc>
                  <a:txBody>
                    <a:bodyPr/>
                    <a:lstStyle/>
                    <a:p>
                      <a:r>
                        <a:rPr lang="ru-RU" dirty="0"/>
                        <a:t>Предопределён-</a:t>
                      </a:r>
                      <a:r>
                        <a:rPr lang="ru-RU" dirty="0" err="1"/>
                        <a:t>ная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Есть имя и номер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WHEN </a:t>
                      </a:r>
                      <a:r>
                        <a:rPr lang="ru-RU" b="0" dirty="0"/>
                        <a:t>имя_ИС </a:t>
                      </a:r>
                      <a:r>
                        <a:rPr lang="en-US" b="0" dirty="0"/>
                        <a:t>THEN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обработка</a:t>
                      </a:r>
                      <a:r>
                        <a:rPr lang="en-US" b="0" baseline="0" dirty="0"/>
                        <a:t>;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Предопределённая.</a:t>
                      </a:r>
                      <a:r>
                        <a:rPr lang="ru-RU" baseline="0" dirty="0"/>
                        <a:t> Есть номер, нет имени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ИС </a:t>
                      </a:r>
                      <a:r>
                        <a:rPr lang="ru-RU" dirty="0" err="1"/>
                        <a:t>привязыва</a:t>
                      </a:r>
                      <a:r>
                        <a:rPr lang="ru-RU" dirty="0"/>
                        <a:t>-ем к номеру. </a:t>
                      </a:r>
                    </a:p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en-US" dirty="0"/>
                        <a:t>PRAGMA</a:t>
                      </a:r>
                      <a:r>
                        <a:rPr lang="en-US" baseline="0" dirty="0"/>
                        <a:t> EXCEPTION_INIT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имя, номер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WHEN </a:t>
                      </a:r>
                      <a:r>
                        <a:rPr lang="ru-RU" b="0" dirty="0"/>
                        <a:t>имя_ИС </a:t>
                      </a:r>
                      <a:r>
                        <a:rPr lang="en-US" b="0" dirty="0"/>
                        <a:t>THEN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обработка</a:t>
                      </a:r>
                      <a:r>
                        <a:rPr lang="en-US" b="0" baseline="0" dirty="0"/>
                        <a:t>;</a:t>
                      </a:r>
                      <a:endParaRPr lang="ru-RU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666"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Пользовательская. Даём имя, но не номер.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ru-RU" dirty="0"/>
                        <a:t>(только </a:t>
                      </a:r>
                      <a:r>
                        <a:rPr lang="ru-RU" dirty="0" err="1"/>
                        <a:t>декла</a:t>
                      </a:r>
                      <a:r>
                        <a:rPr lang="ru-RU" dirty="0"/>
                        <a:t>-рация имени)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Условие</a:t>
                      </a:r>
                      <a:r>
                        <a:rPr lang="ru-RU" baseline="0" dirty="0"/>
                        <a:t> вызова, напр. </a:t>
                      </a:r>
                    </a:p>
                    <a:p>
                      <a:r>
                        <a:rPr lang="en-US" baseline="0" dirty="0"/>
                        <a:t>IF </a:t>
                      </a:r>
                      <a:r>
                        <a:rPr lang="ru-RU" baseline="0" dirty="0"/>
                        <a:t>условие  </a:t>
                      </a:r>
                      <a:r>
                        <a:rPr lang="en-US" baseline="0" dirty="0"/>
                        <a:t>THEN RAISE</a:t>
                      </a:r>
                      <a:r>
                        <a:rPr lang="ru-RU" baseline="0" dirty="0"/>
                        <a:t> имя_ИС;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WHEN </a:t>
                      </a:r>
                      <a:r>
                        <a:rPr lang="ru-RU" b="0" dirty="0"/>
                        <a:t>имя_ИС </a:t>
                      </a:r>
                      <a:r>
                        <a:rPr lang="en-US" b="0" dirty="0"/>
                        <a:t>THEN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обработка</a:t>
                      </a:r>
                      <a:r>
                        <a:rPr lang="en-US" b="0" baseline="0" dirty="0"/>
                        <a:t>;</a:t>
                      </a:r>
                      <a:endParaRPr lang="ru-RU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4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Пользовательская. Даём имя и  номер (от -20999 до -20000).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ru-RU" dirty="0"/>
                        <a:t>(только декларация имени ИС)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 </a:t>
                      </a:r>
                      <a:r>
                        <a:rPr lang="ru-RU" dirty="0"/>
                        <a:t>имя_ИС,</a:t>
                      </a:r>
                      <a:r>
                        <a:rPr lang="ru-RU" baseline="0" dirty="0"/>
                        <a:t> напр.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IF</a:t>
                      </a:r>
                      <a:r>
                        <a:rPr lang="ru-RU" baseline="0" dirty="0"/>
                        <a:t> условие</a:t>
                      </a:r>
                      <a:r>
                        <a:rPr lang="en-US" baseline="0" dirty="0"/>
                        <a:t> THEN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RAISE</a:t>
                      </a:r>
                      <a:r>
                        <a:rPr lang="ru-RU" baseline="0" dirty="0"/>
                        <a:t> </a:t>
                      </a:r>
                    </a:p>
                    <a:p>
                      <a:r>
                        <a:rPr lang="ru-RU" baseline="0" dirty="0"/>
                        <a:t>Имя_ИС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WHEN </a:t>
                      </a:r>
                      <a:r>
                        <a:rPr lang="ru-RU" b="0" dirty="0"/>
                        <a:t>имя_ИС </a:t>
                      </a:r>
                      <a:r>
                        <a:rPr lang="en-US" b="0" dirty="0"/>
                        <a:t>THEN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RAISE_</a:t>
                      </a:r>
                    </a:p>
                    <a:p>
                      <a:r>
                        <a:rPr lang="en-US" b="0" baseline="0" dirty="0"/>
                        <a:t>APPLICATION_</a:t>
                      </a:r>
                    </a:p>
                    <a:p>
                      <a:r>
                        <a:rPr lang="en-US" b="0" baseline="0" dirty="0"/>
                        <a:t>ERROR(</a:t>
                      </a:r>
                      <a:r>
                        <a:rPr lang="ru-RU" b="0" baseline="0" dirty="0"/>
                        <a:t>номер, </a:t>
                      </a:r>
                    </a:p>
                    <a:p>
                      <a:r>
                        <a:rPr lang="ru-RU" b="0" baseline="0" dirty="0"/>
                        <a:t>описание)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2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Коды возврата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     Коды возврата формируются после завершения выполнения операторов и  записываются в системные переменные  </a:t>
            </a:r>
            <a:r>
              <a:rPr lang="ru-RU" sz="2000" b="1" dirty="0"/>
              <a:t>SQL</a:t>
            </a:r>
            <a:r>
              <a:rPr lang="en-US" sz="2000" b="1" dirty="0"/>
              <a:t>ERRM</a:t>
            </a:r>
            <a:r>
              <a:rPr lang="ru-RU" sz="2000" dirty="0"/>
              <a:t> и </a:t>
            </a:r>
            <a:r>
              <a:rPr lang="ru-RU" sz="2000" b="1" dirty="0"/>
              <a:t>SQLCODE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     В </a:t>
            </a:r>
            <a:r>
              <a:rPr lang="ru-RU" sz="2000" b="1" dirty="0"/>
              <a:t>SQLCODE</a:t>
            </a:r>
            <a:r>
              <a:rPr lang="ru-RU" sz="2000" dirty="0"/>
              <a:t> отрицательными значениями отмечаются ошибки, положительными – предупреждения. Ноль – это успешное завершение  оператора. </a:t>
            </a:r>
          </a:p>
          <a:p>
            <a:pPr marL="0" indent="0">
              <a:buNone/>
            </a:pPr>
            <a:r>
              <a:rPr lang="ru-RU" sz="2000" b="1" dirty="0"/>
              <a:t>     SQLERRM</a:t>
            </a:r>
            <a:r>
              <a:rPr lang="ru-RU" sz="2000" dirty="0"/>
              <a:t> возвращает сообщение об ошибке, связанной с исключительной ситуацией. Если возникает ИС в виде ошибки и обработка ИС в коде программы не определена, то программный модуль прекращает работу и передаёт управление вызвавшему модулю. Туда же через </a:t>
            </a:r>
            <a:r>
              <a:rPr lang="ru-RU" sz="2000" b="1" dirty="0"/>
              <a:t>SQL</a:t>
            </a:r>
            <a:r>
              <a:rPr lang="en-US" sz="2000" b="1" dirty="0"/>
              <a:t>ERRM </a:t>
            </a:r>
            <a:r>
              <a:rPr lang="ru-RU" sz="2000" dirty="0"/>
              <a:t> и </a:t>
            </a:r>
            <a:r>
              <a:rPr lang="ru-RU" sz="2000" b="1" dirty="0"/>
              <a:t>SQLCODE</a:t>
            </a:r>
            <a:r>
              <a:rPr lang="ru-RU" sz="2000" dirty="0"/>
              <a:t> передается сообщение об  ошибке. Если в и там нет обработчика этой ошибки, то передача управления и кода возврата ошибки происходит выше по иерархии вызовов. И так до тех пор пока не встретится обработчик ошибки, или пока не будет достигнут верхний уровень иерархии вызовов и приложение </a:t>
            </a:r>
            <a:r>
              <a:rPr lang="ru-RU" sz="2000" dirty="0" err="1"/>
              <a:t>аварийно</a:t>
            </a:r>
            <a:r>
              <a:rPr lang="ru-RU" sz="2000"/>
              <a:t> завершится.</a:t>
            </a:r>
            <a:endParaRPr lang="ru-RU" sz="2000" dirty="0"/>
          </a:p>
          <a:p>
            <a:pPr marL="0" indent="0">
              <a:buNone/>
            </a:pPr>
            <a:r>
              <a:rPr lang="ru-RU" sz="2000" u="sng" dirty="0"/>
              <a:t>Пример</a:t>
            </a:r>
            <a:r>
              <a:rPr lang="ru-RU" sz="2000" dirty="0"/>
              <a:t>:</a:t>
            </a:r>
            <a:r>
              <a:rPr lang="en-US" sz="2000" dirty="0"/>
              <a:t> EXCEPTION</a:t>
            </a:r>
            <a:br>
              <a:rPr lang="en-US" sz="2000" dirty="0"/>
            </a:br>
            <a:r>
              <a:rPr lang="en-US" sz="2000" dirty="0"/>
              <a:t>WHEN OTHERS THEN</a:t>
            </a:r>
            <a:br>
              <a:rPr lang="en-US" sz="2000" dirty="0"/>
            </a:br>
            <a:r>
              <a:rPr lang="en-US" sz="2000" dirty="0" err="1"/>
              <a:t>err_code</a:t>
            </a:r>
            <a:r>
              <a:rPr lang="en-US" sz="2000" dirty="0"/>
              <a:t> := SQLCODE;</a:t>
            </a:r>
            <a:br>
              <a:rPr lang="en-US" sz="2000" dirty="0"/>
            </a:br>
            <a:r>
              <a:rPr lang="en-US" sz="2000" dirty="0" err="1"/>
              <a:t>err_msg</a:t>
            </a:r>
            <a:r>
              <a:rPr lang="en-US" sz="2000" dirty="0"/>
              <a:t> := SUBSTR(SQLERRM, 1, 200);INSERT INTO </a:t>
            </a:r>
            <a:r>
              <a:rPr lang="en-US" sz="2000" dirty="0" err="1"/>
              <a:t>audit_table</a:t>
            </a:r>
            <a:r>
              <a:rPr lang="en-US" sz="2000" dirty="0"/>
              <a:t> (</a:t>
            </a:r>
            <a:r>
              <a:rPr lang="en-US" sz="2000" dirty="0" err="1"/>
              <a:t>error_number</a:t>
            </a:r>
            <a:r>
              <a:rPr lang="en-US" sz="2000" dirty="0"/>
              <a:t>, </a:t>
            </a:r>
            <a:r>
              <a:rPr lang="en-US" sz="2000" dirty="0" err="1"/>
              <a:t>error_message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VALUES (</a:t>
            </a:r>
            <a:r>
              <a:rPr lang="en-US" sz="2000" dirty="0" err="1"/>
              <a:t>err_code</a:t>
            </a:r>
            <a:r>
              <a:rPr lang="en-US" sz="2000" dirty="0"/>
              <a:t>, </a:t>
            </a:r>
            <a:r>
              <a:rPr lang="en-US" sz="2000" dirty="0" err="1"/>
              <a:t>err_msg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END;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35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3265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ОШИБКИ.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SQLCODE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SQLERRM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(1/2)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SQLCODE --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функция возвращает код ошибки для последнего (текущего) исключения в блоке. При отсутствии ошибок SQLCODE = 0. Вернётся 0 если вызвать эту функцию вне обработчика исключений. </a:t>
            </a:r>
            <a:endParaRPr lang="ru-RU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Aft>
                <a:spcPct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SQLERRM --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возвращает сообщение об ошибке. Если не передать SQLERRM код ошибки, то будет выдано сообщение об ошибке с кодом, возвращённым функцией SQLCODE. Максимальная длина строки, возвращаемой SQLERRM, составляет 512 байт. </a:t>
            </a:r>
            <a:endParaRPr lang="ru-RU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25000"/>
              </a:spcBef>
              <a:spcAft>
                <a:spcPct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DBMS_UTILITY.FORMAT_ERROR_STACK --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функция, как и SQLERRM, возвращает полное сообщение о текущей ошибке. Удобно вызывать эту функцию внутри обработчика ошибок для того, чтобы получить полное сообщение об ошибке. </a:t>
            </a:r>
            <a:endParaRPr lang="ru-RU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25000"/>
              </a:spcBef>
              <a:spcAft>
                <a:spcPct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DBMS_UTILITY.FORMAT_ERROR_BACKTRACE --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функция возвращает форматированную строку, которая отображает стек программ и номера строк, ведущие к месту возникновения ошибки.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699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ОШИБКИ. </a:t>
            </a:r>
            <a:r>
              <a:rPr lang="en-US" sz="3200" dirty="0">
                <a:solidFill>
                  <a:srgbClr val="FF0000"/>
                </a:solidFill>
              </a:rPr>
              <a:t>SQLCODE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en-US" sz="3200" dirty="0">
                <a:solidFill>
                  <a:srgbClr val="FF0000"/>
                </a:solidFill>
              </a:rPr>
              <a:t>SQLERRM</a:t>
            </a:r>
            <a:r>
              <a:rPr lang="ru-RU" sz="3200" dirty="0">
                <a:solidFill>
                  <a:srgbClr val="FF0000"/>
                </a:solidFill>
              </a:rPr>
              <a:t> (2/2)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165304"/>
          </a:xfrm>
        </p:spPr>
        <p:txBody>
          <a:bodyPr>
            <a:normAutofit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SQLERRM возвращает сообщение начинающееся с кода ошибки. </a:t>
            </a:r>
          </a:p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Для пользовательских исключений, SQLCODE возвращает +1, а SQLERRM возвращает сообщение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User-Defined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если не была использована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прагма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EXCEPTION_INIT, чтобы ассоциировать исключение с номером ошибки ORACLE; в этом случае SQLCODE возвращает этот номер ошибки, а SQLERRM возвращает соответствующее сообщение об ошибке.</a:t>
            </a:r>
          </a:p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Если не возбуждено никакое исключение, то SQLCODE возвращает 0, а SQLERRM возвращает сообщение ORA-0000: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normal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successful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Если передать функции SQLERRM номер ошибки, то она возвратит сообщение, ассоциированное с этим номером ошибки. Номер ошибки, передаваемый SQLERRM, должен быть отрицателен (за исключением +100 –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found</a:t>
            </a: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).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   Пример: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endParaRPr lang="ru-RU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OTHERS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THEN </a:t>
            </a: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err_num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:= SQLCODE;</a:t>
            </a:r>
          </a:p>
          <a:p>
            <a:pPr marL="914400" lvl="2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err_msg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 := SUBSTR(SQLERRM, 1, 100);</a:t>
            </a:r>
          </a:p>
          <a:p>
            <a:pPr marL="914400" lvl="2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INSERT INTO errors VALUES (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err_num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err_msg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);</a:t>
            </a:r>
            <a:endParaRPr lang="ru-RU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END;</a:t>
            </a:r>
          </a:p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endParaRPr lang="ru-RU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300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659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использования кодов возврата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83608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Распространение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84976" cy="6165304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     При возникновении исключительной ситуации: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Возбуждается исключение: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Устанавливаются значения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SQLCODE, SQLERRM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Происходит выход из текущего курсорного цикла, курсор при этом закрывается.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Управление передается в блок обработки исключительных ситуаций (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exception)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Выполняется обработка исключительной ситуации.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Управление передается во вмещающий блок.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    Если в текущем блоке нет обработчика исключений для возбужденного исключения, то в этом случае блок завершается, а исключение ПРОДВИГАЕТСЯ во вмещающий блок, который теперь становится текущим, а исключение воспроизводит себя в нем. Если обработчик исключения не находится и в этом блоке, процесс поиска повторяется. Если обработчик исключений не найдёт обработчика, то PL/SQL возвращает ошибку "необрабатываемое исключение" в хост-окружение.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     Перед выполнением блока PL/SQL или хранимой подпрограммы ORACLE устанавливает неявную точку сохранения. Если блок или подпрограмма сбивается в результате необработанного исключения, ORACLE осуществляет откат к этой точке сохранения. 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5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52082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Ошибки времени компиляции (2/3)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6309320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000" b="1" dirty="0">
                <a:solidFill>
                  <a:prstClr val="black"/>
                </a:solidFill>
              </a:rPr>
              <a:t>2. Current line</a:t>
            </a:r>
            <a:r>
              <a:rPr lang="en-US" sz="2000" dirty="0">
                <a:solidFill>
                  <a:prstClr val="black"/>
                </a:solidFill>
              </a:rPr>
              <a:t>. </a:t>
            </a:r>
            <a:r>
              <a:rPr lang="ru-RU" sz="2000" dirty="0">
                <a:solidFill>
                  <a:prstClr val="black"/>
                </a:solidFill>
              </a:rPr>
              <a:t>Указывает на позицию, в которой обнаружена ошибка или следующую за ней позицию.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ru-RU" sz="2000" u="sng" dirty="0">
                <a:solidFill>
                  <a:prstClr val="black"/>
                </a:solidFill>
              </a:rPr>
              <a:t>Пример</a:t>
            </a:r>
            <a:r>
              <a:rPr lang="ru-RU" sz="2000" dirty="0">
                <a:solidFill>
                  <a:prstClr val="black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SQL&gt; DECLARE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2    a NUMBER :=1;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3    b NUMBER :=2;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4    c NUMBER;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5  BEGIN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6    c := a  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7    </a:t>
            </a:r>
            <a:r>
              <a:rPr lang="en-US" sz="2000" dirty="0" err="1"/>
              <a:t>dbms_output.put_line</a:t>
            </a:r>
            <a:r>
              <a:rPr lang="en-US" sz="2000" dirty="0"/>
              <a:t>('c = ', c);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8  END;</a:t>
            </a:r>
            <a:r>
              <a:rPr lang="ru-RU" sz="2000" dirty="0"/>
              <a:t> /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c := a  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           *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/>
              <a:t>ERROR at line 6:</a:t>
            </a:r>
          </a:p>
          <a:p>
            <a:pPr marL="0" indent="0">
              <a:buNone/>
            </a:pPr>
            <a:r>
              <a:rPr lang="en-US" sz="2000" dirty="0"/>
              <a:t>ORA-06550: line 6, column 12:</a:t>
            </a:r>
          </a:p>
          <a:p>
            <a:pPr marL="0" indent="0">
              <a:buNone/>
            </a:pPr>
            <a:r>
              <a:rPr lang="en-US" sz="2000" dirty="0"/>
              <a:t>PLS-00103: Encountered the symbol "B" when expecting one of the following:</a:t>
            </a:r>
          </a:p>
          <a:p>
            <a:pPr marL="0" indent="0">
              <a:buNone/>
            </a:pPr>
            <a:r>
              <a:rPr lang="en-US" sz="2000" dirty="0"/>
              <a:t>. ( * @ % &amp; = - + ; &lt; / &gt; at in is mod remainder not rem</a:t>
            </a:r>
          </a:p>
          <a:p>
            <a:pPr marL="0" indent="0">
              <a:buNone/>
            </a:pPr>
            <a:r>
              <a:rPr lang="en-US" sz="2000" dirty="0"/>
              <a:t>&lt;an exponent (**)&gt; &lt;&gt; or != or ~= &gt;= &lt;= &lt;&gt; and or like LIKE2_</a:t>
            </a:r>
          </a:p>
          <a:p>
            <a:pPr marL="0" indent="0">
              <a:buNone/>
            </a:pPr>
            <a:r>
              <a:rPr lang="en-US" sz="2000" dirty="0"/>
              <a:t>LIKE4_ LIKEC_ between || multiset member SUBMULTISET_</a:t>
            </a:r>
          </a:p>
          <a:p>
            <a:pPr marL="0" indent="0">
              <a:buNone/>
            </a:pPr>
            <a:r>
              <a:rPr lang="en-US" sz="2000" dirty="0"/>
              <a:t>The symbol "." was substituted for "B" to continue.</a:t>
            </a:r>
          </a:p>
        </p:txBody>
      </p:sp>
    </p:spTree>
    <p:extLst>
      <p:ext uri="{BB962C8B-B14F-4D97-AF65-F5344CB8AC3E}">
        <p14:creationId xmlns:p14="http://schemas.microsoft.com/office/powerpoint/2010/main" val="116053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97045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Исключения возникающие в секции обработки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Исключения могут также возбуждаться: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 части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DECLARE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(некорректными выражениями инициализации;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 части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u="sng" dirty="0">
                <a:solidFill>
                  <a:srgbClr val="000000"/>
                </a:solidFill>
                <a:latin typeface="Arial" charset="0"/>
                <a:cs typeface="Arial" charset="0"/>
              </a:rPr>
              <a:t>Пример:</a:t>
            </a:r>
            <a:endParaRPr lang="en-US" sz="2200" u="sng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CREATE TABLE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err_tabs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number(5),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msg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varchar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),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edate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date);</a:t>
            </a:r>
            <a:endParaRPr lang="ru-RU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DECLARE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limit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NUMBER(3) := 5000; --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возбуждает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исключение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VALUE_ERROR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BEGIN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...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WHEN  TOO_MANY_ROWS  THEN  INSERT INTO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err_tabs</a:t>
            </a:r>
            <a:endParaRPr lang="en-US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914400" lvl="2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VALUES(-1422, '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Команда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SELECT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вернула более одной строки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‘, </a:t>
            </a:r>
            <a:r>
              <a:rPr lang="en-US" sz="2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sysdate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);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	--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возбудит исключение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VALUE_ERROR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, т.к. строка больше 30 символов,</a:t>
            </a:r>
            <a:endParaRPr lang="en-US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	--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и продвинет его в окружающий блок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WHEN  VALUE_ERROR  THEN …  --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не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перехватит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исключение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из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DECLARE </a:t>
            </a:r>
          </a:p>
          <a:p>
            <a:pPr marL="45720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WHEN  OTHERS  THEN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…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--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не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перехватит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исключение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из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EXCEPTION</a:t>
            </a:r>
            <a:endParaRPr lang="ru-RU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END;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393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200" dirty="0" err="1"/>
              <a:t>прил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286464"/>
              </p:ext>
            </p:extLst>
          </p:nvPr>
        </p:nvGraphicFramePr>
        <p:xfrm>
          <a:off x="323528" y="116632"/>
          <a:ext cx="8820472" cy="6696743"/>
        </p:xfrm>
        <a:graphic>
          <a:graphicData uri="http://schemas.openxmlformats.org/drawingml/2006/table">
            <a:tbl>
              <a:tblPr/>
              <a:tblGrid>
                <a:gridCol w="245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18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 dirty="0">
                          <a:effectLst/>
                          <a:latin typeface="inherit"/>
                        </a:rPr>
                        <a:t>Исключительные ситуации </a:t>
                      </a:r>
                      <a:r>
                        <a:rPr lang="en-US" sz="1200" b="1" dirty="0">
                          <a:effectLst/>
                          <a:latin typeface="inherit"/>
                        </a:rPr>
                        <a:t>ORACLE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Код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о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шибки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>
                          <a:effectLst/>
                          <a:latin typeface="inherit"/>
                        </a:rPr>
                        <a:t>Пояснения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DUP_VAL_ON_INDEX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2"/>
                        </a:rPr>
                        <a:t>ORA-00001</a:t>
                      </a:r>
                      <a:endParaRPr lang="en-US" sz="1200" b="0" u="none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dirty="0">
                          <a:effectLst/>
                          <a:latin typeface="inherit"/>
                        </a:rPr>
                        <a:t>Вы пытались выполнить операторы </a:t>
                      </a:r>
                      <a:r>
                        <a:rPr lang="ru-RU" sz="1200" b="0" dirty="0" err="1">
                          <a:effectLst/>
                          <a:latin typeface="inherit"/>
                        </a:rPr>
                        <a:t>insert</a:t>
                      </a:r>
                      <a:r>
                        <a:rPr lang="ru-RU" sz="1200" b="0" dirty="0">
                          <a:effectLst/>
                          <a:latin typeface="inherit"/>
                        </a:rPr>
                        <a:t> или </a:t>
                      </a:r>
                      <a:r>
                        <a:rPr lang="ru-RU" sz="1200" b="0" dirty="0" err="1">
                          <a:effectLst/>
                          <a:latin typeface="inherit"/>
                        </a:rPr>
                        <a:t>update</a:t>
                      </a:r>
                      <a:r>
                        <a:rPr lang="ru-RU" sz="1200" b="0" dirty="0">
                          <a:effectLst/>
                          <a:latin typeface="inherit"/>
                        </a:rPr>
                        <a:t> поля, изменение значения которого нарушит ограничение уникальности поля.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TIMEOUT_ON_RESOURCE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3"/>
                        </a:rPr>
                        <a:t>ORA-00051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Возбуждается при возникновении таймаута, когда ORACLE ожидает ресурса.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TRANSACTION_BACKED_OUT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4"/>
                        </a:rPr>
                        <a:t>ORA-00061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Откат удаленной части транзакции.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INVALID_CURSOR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5"/>
                        </a:rPr>
                        <a:t>ORA-01001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сослаться на курсор, который еще не существует. Это могло произойти потому, что вы выполняете выборку (fetch) курсора, который был закрыт (close) или не был открыт (open).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NOT_LOGGED_ON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6"/>
                        </a:rPr>
                        <a:t>ORA-01012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выполнить вызов в Oracle, не подключившись к Oracle.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LOGIN_DENIED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7"/>
                        </a:rPr>
                        <a:t>ORA-01017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войти в Oracle с неверными имя пользователя / пароль.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17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NO_DATA_FOUND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ORA-01403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пробовали один из следующих вариантов: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1. Вы выполнили SELECT INTO и запрос не вернул ни одной строки.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2. Вы ссылаетесь на неинициализированную строку в таблице.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3. Вы читаете после конца файла пакета UTL_FILE.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1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TOO_MANY_ROWS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ORA-01422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выполнить SELECT INTO и запрос вернул более одной строки.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3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ZERO_DIVIDE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8"/>
                        </a:rPr>
                        <a:t>ORA-01476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поделить число на ноль.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INVALID_NUMBER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9"/>
                        </a:rPr>
                        <a:t>ORA-01722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выполнить оператор SQL который пытается преобразовать строку в число.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STORAGE_ERROR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ORA-06500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исчерпали доступную память или память повреждена.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49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PROGRAM_ERROR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ORA-06501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Это общее сообщение Обратитесь в службу поддержки Oracle, возбуждается по причине обнаружения внутренней ошибки.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49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VALUE_ERROR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ORA-06502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выполнить операцию и была ошибка преобразования, усечения, или ограничения числовых или символьных данных.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CURSOR_ALREADY_OPEN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ORA-06511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dirty="0">
                          <a:effectLst/>
                          <a:latin typeface="inherit"/>
                        </a:rPr>
                        <a:t>Вы попытались открыть курсор, который уже открыт.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60032" y="0"/>
            <a:ext cx="41044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FF0000"/>
                </a:solidFill>
                <a:latin typeface="Gudea"/>
              </a:rPr>
              <a:t>С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udea"/>
              </a:rPr>
              <a:t>тандартный набор встроенных ИС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0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648"/>
            <a:ext cx="8229600" cy="61404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Как декларируются и возбуждаются ИС 1/2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07904" y="1268760"/>
            <a:ext cx="2160240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solidFill>
                  <a:prstClr val="black"/>
                </a:solidFill>
              </a:rPr>
              <a:t>Декларирова-ние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07904" y="2996952"/>
            <a:ext cx="2160240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Возбуждение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07904" y="4869160"/>
            <a:ext cx="2160240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Обработка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9512" y="908720"/>
            <a:ext cx="3384376" cy="540060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084168" y="1004640"/>
            <a:ext cx="2808312" cy="540060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Блок-схема: подготовка 8"/>
          <p:cNvSpPr/>
          <p:nvPr/>
        </p:nvSpPr>
        <p:spPr>
          <a:xfrm>
            <a:off x="539552" y="740656"/>
            <a:ext cx="2376264" cy="527968"/>
          </a:xfrm>
          <a:prstGeom prst="flowChartPreparation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79646">
                    <a:lumMod val="50000"/>
                  </a:srgbClr>
                </a:solidFill>
              </a:rPr>
              <a:t>Где находится</a:t>
            </a:r>
          </a:p>
        </p:txBody>
      </p:sp>
      <p:sp>
        <p:nvSpPr>
          <p:cNvPr id="10" name="Блок-схема: подготовка 9"/>
          <p:cNvSpPr/>
          <p:nvPr/>
        </p:nvSpPr>
        <p:spPr>
          <a:xfrm>
            <a:off x="6295876" y="753608"/>
            <a:ext cx="2384896" cy="624160"/>
          </a:xfrm>
          <a:prstGeom prst="flowChartPreparation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79646">
                    <a:lumMod val="50000"/>
                  </a:srgbClr>
                </a:solidFill>
              </a:rPr>
              <a:t>Отсутствует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348288" y="1628800"/>
            <a:ext cx="2377752" cy="1008112"/>
          </a:xfrm>
          <a:prstGeom prst="wedgeRoundRectCallout">
            <a:avLst>
              <a:gd name="adj1" fmla="val -74486"/>
              <a:gd name="adj2" fmla="val -23165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У предопределён-</a:t>
            </a:r>
            <a:r>
              <a:rPr lang="ru-RU" sz="2000" dirty="0" err="1">
                <a:solidFill>
                  <a:prstClr val="black"/>
                </a:solidFill>
              </a:rPr>
              <a:t>ных</a:t>
            </a:r>
            <a:r>
              <a:rPr lang="ru-RU" sz="2000" dirty="0">
                <a:solidFill>
                  <a:prstClr val="black"/>
                </a:solidFill>
              </a:rPr>
              <a:t> ИС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493792" y="3001144"/>
            <a:ext cx="2232248" cy="1008112"/>
          </a:xfrm>
          <a:prstGeom prst="wedgeRoundRectCallout">
            <a:avLst>
              <a:gd name="adj1" fmla="val -83415"/>
              <a:gd name="adj2" fmla="val 7069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В секции </a:t>
            </a:r>
            <a:r>
              <a:rPr lang="ru-RU" sz="2000" dirty="0" err="1">
                <a:solidFill>
                  <a:prstClr val="black"/>
                </a:solidFill>
              </a:rPr>
              <a:t>испол</a:t>
            </a:r>
            <a:r>
              <a:rPr lang="ru-RU" sz="2000" dirty="0">
                <a:solidFill>
                  <a:prstClr val="black"/>
                </a:solidFill>
              </a:rPr>
              <a:t>-нения у </a:t>
            </a:r>
            <a:r>
              <a:rPr lang="ru-RU" sz="2000" dirty="0" err="1">
                <a:solidFill>
                  <a:prstClr val="black"/>
                </a:solidFill>
              </a:rPr>
              <a:t>предоп-ределённых</a:t>
            </a:r>
            <a:r>
              <a:rPr lang="ru-RU" sz="2000" dirty="0">
                <a:solidFill>
                  <a:prstClr val="black"/>
                </a:solidFill>
              </a:rPr>
              <a:t> ИС</a:t>
            </a: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6493792" y="4653136"/>
            <a:ext cx="2232248" cy="1368152"/>
          </a:xfrm>
          <a:prstGeom prst="wedgeRoundRectCallout">
            <a:avLst>
              <a:gd name="adj1" fmla="val -83415"/>
              <a:gd name="adj2" fmla="val 7533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prstClr val="black"/>
                </a:solidFill>
              </a:rPr>
              <a:t>Отсутствует, если обработка </a:t>
            </a:r>
            <a:r>
              <a:rPr lang="ru-RU" dirty="0" err="1">
                <a:solidFill>
                  <a:prstClr val="black"/>
                </a:solidFill>
              </a:rPr>
              <a:t>перене</a:t>
            </a:r>
            <a:r>
              <a:rPr lang="ru-RU" dirty="0">
                <a:solidFill>
                  <a:prstClr val="black"/>
                </a:solidFill>
              </a:rPr>
              <a:t>-сена в вызываю-</a:t>
            </a:r>
            <a:r>
              <a:rPr lang="ru-RU" dirty="0" err="1">
                <a:solidFill>
                  <a:prstClr val="black"/>
                </a:solidFill>
              </a:rPr>
              <a:t>щий</a:t>
            </a:r>
            <a:r>
              <a:rPr lang="ru-RU" dirty="0">
                <a:solidFill>
                  <a:prstClr val="black"/>
                </a:solidFill>
              </a:rPr>
              <a:t> модуль</a:t>
            </a:r>
          </a:p>
        </p:txBody>
      </p:sp>
      <p:sp>
        <p:nvSpPr>
          <p:cNvPr id="14" name="Стрелка вниз 13"/>
          <p:cNvSpPr/>
          <p:nvPr/>
        </p:nvSpPr>
        <p:spPr>
          <a:xfrm>
            <a:off x="4677916" y="2420888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4677916" y="4149700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47068" y="1371468"/>
            <a:ext cx="3000796" cy="977412"/>
          </a:xfrm>
          <a:prstGeom prst="wedgeRoundRectCallout">
            <a:avLst>
              <a:gd name="adj1" fmla="val 65796"/>
              <a:gd name="adj2" fmla="val -8047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Всегда в секции деклараций в формате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имя_ИС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EXCEPTION;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323528" y="2615332"/>
            <a:ext cx="3024336" cy="1300336"/>
          </a:xfrm>
          <a:prstGeom prst="wedgeRoundRectCallout">
            <a:avLst>
              <a:gd name="adj1" fmla="val 66282"/>
              <a:gd name="adj2" fmla="val -8896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Для присвоения имени </a:t>
            </a:r>
            <a:r>
              <a:rPr lang="ru-RU" sz="2000" dirty="0" err="1">
                <a:solidFill>
                  <a:prstClr val="black"/>
                </a:solidFill>
              </a:rPr>
              <a:t>предопр</a:t>
            </a:r>
            <a:r>
              <a:rPr lang="ru-RU" sz="2000" dirty="0">
                <a:solidFill>
                  <a:prstClr val="black"/>
                </a:solidFill>
              </a:rPr>
              <a:t>.  ИС добавить:</a:t>
            </a:r>
          </a:p>
          <a:p>
            <a:r>
              <a:rPr lang="en-US" sz="2000" dirty="0">
                <a:solidFill>
                  <a:prstClr val="black"/>
                </a:solidFill>
              </a:rPr>
              <a:t>PRAGMA EXCEPTION_INIT (</a:t>
            </a:r>
            <a:r>
              <a:rPr lang="ru-RU" sz="2000" dirty="0" err="1">
                <a:solidFill>
                  <a:prstClr val="black"/>
                </a:solidFill>
              </a:rPr>
              <a:t>ИС,код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276660" y="4149080"/>
            <a:ext cx="3215220" cy="1008112"/>
          </a:xfrm>
          <a:prstGeom prst="wedgeRoundRectCallout">
            <a:avLst>
              <a:gd name="adj1" fmla="val 60367"/>
              <a:gd name="adj2" fmla="val -10001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</a:rPr>
              <a:t>RAISE </a:t>
            </a:r>
            <a:r>
              <a:rPr lang="ru-RU" sz="2000" dirty="0">
                <a:solidFill>
                  <a:prstClr val="black"/>
                </a:solidFill>
              </a:rPr>
              <a:t>или </a:t>
            </a:r>
          </a:p>
          <a:p>
            <a:r>
              <a:rPr lang="en-US" sz="2000" dirty="0">
                <a:solidFill>
                  <a:prstClr val="black"/>
                </a:solidFill>
              </a:rPr>
              <a:t>RAISE_APPLICATION_ERROR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288132" y="5445224"/>
            <a:ext cx="3024336" cy="576064"/>
          </a:xfrm>
          <a:prstGeom prst="wedgeRoundRectCallout">
            <a:avLst>
              <a:gd name="adj1" fmla="val 68006"/>
              <a:gd name="adj2" fmla="val -4332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</a:rPr>
              <a:t>WHEN </a:t>
            </a:r>
            <a:r>
              <a:rPr lang="ru-RU" sz="2000" dirty="0" err="1">
                <a:solidFill>
                  <a:prstClr val="black"/>
                </a:solidFill>
              </a:rPr>
              <a:t>имя_ИС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THEN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-29456"/>
            <a:ext cx="7776864" cy="76470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Как декларируются и возбуждаются ИС 2/2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800708"/>
            <a:ext cx="2317922" cy="55806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6365" y="1160748"/>
            <a:ext cx="208823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Предопределён-</a:t>
            </a:r>
            <a:r>
              <a:rPr lang="ru-RU" dirty="0" err="1">
                <a:solidFill>
                  <a:prstClr val="black"/>
                </a:solidFill>
              </a:rPr>
              <a:t>ные</a:t>
            </a:r>
            <a:r>
              <a:rPr lang="ru-RU" dirty="0">
                <a:solidFill>
                  <a:prstClr val="black"/>
                </a:solidFill>
              </a:rPr>
              <a:t> с номером и именем </a:t>
            </a:r>
          </a:p>
          <a:p>
            <a:pPr algn="ctr"/>
            <a:r>
              <a:rPr lang="ru-RU" dirty="0">
                <a:solidFill>
                  <a:prstClr val="black"/>
                </a:solidFill>
              </a:rPr>
              <a:t>(≈ 20 штук)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6057" y="2469143"/>
            <a:ext cx="208823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Предопределён-</a:t>
            </a:r>
            <a:r>
              <a:rPr lang="ru-RU" dirty="0" err="1">
                <a:solidFill>
                  <a:prstClr val="black"/>
                </a:solidFill>
              </a:rPr>
              <a:t>ные</a:t>
            </a:r>
            <a:r>
              <a:rPr lang="ru-RU" dirty="0">
                <a:solidFill>
                  <a:prstClr val="black"/>
                </a:solidFill>
              </a:rPr>
              <a:t> с номером, но без имени</a:t>
            </a:r>
          </a:p>
          <a:p>
            <a:pPr algn="ctr"/>
            <a:r>
              <a:rPr lang="ru-RU" dirty="0">
                <a:solidFill>
                  <a:prstClr val="black"/>
                </a:solidFill>
              </a:rPr>
              <a:t>(несколько тысяч)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6365" y="4437112"/>
            <a:ext cx="208823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ИС пользователя</a:t>
            </a:r>
          </a:p>
          <a:p>
            <a:pPr algn="ctr"/>
            <a:r>
              <a:rPr lang="ru-RU" dirty="0">
                <a:solidFill>
                  <a:prstClr val="black"/>
                </a:solidFill>
              </a:rPr>
              <a:t>(может быть до тысячи)</a:t>
            </a:r>
          </a:p>
        </p:txBody>
      </p:sp>
      <p:sp>
        <p:nvSpPr>
          <p:cNvPr id="10" name="Блок-схема: подготовка 9"/>
          <p:cNvSpPr/>
          <p:nvPr/>
        </p:nvSpPr>
        <p:spPr>
          <a:xfrm>
            <a:off x="798105" y="620688"/>
            <a:ext cx="1224136" cy="360040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ИС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1268760"/>
            <a:ext cx="2736304" cy="511256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68144" y="1268760"/>
            <a:ext cx="2448272" cy="512685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6217174" y="3368002"/>
            <a:ext cx="5256584" cy="482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Секция обработки ИС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915816" y="620688"/>
            <a:ext cx="5688632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C00000"/>
                </a:solidFill>
              </a:rPr>
              <a:t>Секция декларирования      Исполняемая секция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87824" y="1988840"/>
            <a:ext cx="2602630" cy="223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/*</a:t>
            </a:r>
            <a:r>
              <a:rPr lang="ru-RU" dirty="0" err="1">
                <a:solidFill>
                  <a:prstClr val="black"/>
                </a:solidFill>
              </a:rPr>
              <a:t>декл</a:t>
            </a:r>
            <a:r>
              <a:rPr lang="ru-RU" dirty="0">
                <a:solidFill>
                  <a:prstClr val="black"/>
                </a:solidFill>
              </a:rPr>
              <a:t>. имени ИС*/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EXCEPTION;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/*</a:t>
            </a:r>
            <a:r>
              <a:rPr lang="ru-RU" dirty="0">
                <a:solidFill>
                  <a:prstClr val="black"/>
                </a:solidFill>
              </a:rPr>
              <a:t>связывание имени с </a:t>
            </a:r>
            <a:r>
              <a:rPr lang="ru-RU" dirty="0" err="1">
                <a:solidFill>
                  <a:prstClr val="black"/>
                </a:solidFill>
              </a:rPr>
              <a:t>предопр.номером</a:t>
            </a:r>
            <a:r>
              <a:rPr lang="ru-RU" dirty="0">
                <a:solidFill>
                  <a:prstClr val="black"/>
                </a:solidFill>
              </a:rPr>
              <a:t> ИС</a:t>
            </a:r>
            <a:r>
              <a:rPr lang="en-US" dirty="0">
                <a:solidFill>
                  <a:prstClr val="black"/>
                </a:solidFill>
              </a:rPr>
              <a:t>*/</a:t>
            </a:r>
          </a:p>
          <a:p>
            <a:r>
              <a:rPr lang="en-US" dirty="0">
                <a:solidFill>
                  <a:prstClr val="black"/>
                </a:solidFill>
              </a:rPr>
              <a:t>PRAGMA EXCEPTION_INIT (</a:t>
            </a:r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, номер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87824" y="4437112"/>
            <a:ext cx="2602630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/*декларирование имени ИС*/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имя_ИС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EXCEPTION;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5590454" y="3099213"/>
            <a:ext cx="3013994" cy="1080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2454596" y="1663161"/>
            <a:ext cx="6149851" cy="90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2454289" y="3104964"/>
            <a:ext cx="533535" cy="11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2454597" y="5062047"/>
            <a:ext cx="533535" cy="11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048164" y="4149080"/>
            <a:ext cx="212423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prstClr val="black"/>
                </a:solidFill>
              </a:rPr>
              <a:t>/* возбуждение исключительной ситуации*/</a:t>
            </a:r>
          </a:p>
          <a:p>
            <a:r>
              <a:rPr lang="en-US" dirty="0">
                <a:solidFill>
                  <a:prstClr val="black"/>
                </a:solidFill>
              </a:rPr>
              <a:t>BEGIN</a:t>
            </a:r>
          </a:p>
          <a:p>
            <a:r>
              <a:rPr lang="en-US" dirty="0">
                <a:solidFill>
                  <a:prstClr val="black"/>
                </a:solidFill>
              </a:rPr>
              <a:t>……………….</a:t>
            </a:r>
          </a:p>
          <a:p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ru-RU" dirty="0">
                <a:solidFill>
                  <a:prstClr val="black"/>
                </a:solidFill>
              </a:rPr>
              <a:t>условие </a:t>
            </a:r>
            <a:r>
              <a:rPr lang="en-US" dirty="0">
                <a:solidFill>
                  <a:prstClr val="black"/>
                </a:solidFill>
              </a:rPr>
              <a:t>THEN</a:t>
            </a:r>
          </a:p>
          <a:p>
            <a:r>
              <a:rPr lang="en-US" dirty="0">
                <a:solidFill>
                  <a:prstClr val="black"/>
                </a:solidFill>
              </a:rPr>
              <a:t>RAISE </a:t>
            </a:r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24" name="Стрелка вправо 23"/>
          <p:cNvSpPr/>
          <p:nvPr/>
        </p:nvSpPr>
        <p:spPr>
          <a:xfrm>
            <a:off x="5590455" y="5096165"/>
            <a:ext cx="457710" cy="11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8172400" y="5121187"/>
            <a:ext cx="432047" cy="93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Скругленная прямоугольная выноска 25"/>
          <p:cNvSpPr/>
          <p:nvPr/>
        </p:nvSpPr>
        <p:spPr>
          <a:xfrm>
            <a:off x="2721364" y="6237312"/>
            <a:ext cx="3434812" cy="432048"/>
          </a:xfrm>
          <a:prstGeom prst="wedgeRoundRectCallout">
            <a:avLst>
              <a:gd name="adj1" fmla="val 51694"/>
              <a:gd name="adj2" fmla="val -1027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Или </a:t>
            </a:r>
            <a:r>
              <a:rPr lang="en-US" dirty="0">
                <a:solidFill>
                  <a:prstClr val="black"/>
                </a:solidFill>
              </a:rPr>
              <a:t>RAISE_APPLICATION_ERROR</a:t>
            </a:r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4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5040560" cy="149817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Вариант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секции </a:t>
            </a:r>
            <a:r>
              <a:rPr lang="en-US" sz="3200" dirty="0">
                <a:solidFill>
                  <a:srgbClr val="FF0000"/>
                </a:solidFill>
              </a:rPr>
              <a:t>EXCEPTION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4330824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EXCEPTION</a:t>
            </a:r>
          </a:p>
          <a:p>
            <a:pPr marL="0" indent="0">
              <a:buNone/>
            </a:pPr>
            <a:r>
              <a:rPr lang="en-US" sz="2000" dirty="0"/>
              <a:t> WHEN </a:t>
            </a:r>
            <a:r>
              <a:rPr lang="ru-RU" sz="2000" dirty="0" err="1"/>
              <a:t>имя_искл_ситуации</a:t>
            </a:r>
            <a:r>
              <a:rPr lang="ru-RU" sz="2000" dirty="0"/>
              <a:t>_</a:t>
            </a:r>
            <a:r>
              <a:rPr lang="en-US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 [OR </a:t>
            </a:r>
            <a:r>
              <a:rPr lang="ru-RU" sz="2000" dirty="0" err="1"/>
              <a:t>имя_искл_ситуации</a:t>
            </a:r>
            <a:r>
              <a:rPr lang="ru-RU" sz="2000" dirty="0"/>
              <a:t>_</a:t>
            </a:r>
            <a:r>
              <a:rPr lang="en-US" sz="2000" dirty="0"/>
              <a:t>2 ...]</a:t>
            </a:r>
          </a:p>
          <a:p>
            <a:pPr marL="0" indent="0">
              <a:buNone/>
            </a:pPr>
            <a:r>
              <a:rPr lang="en-US" sz="2000" dirty="0"/>
              <a:t> THEN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</a:t>
            </a:r>
            <a:r>
              <a:rPr lang="en-US" sz="2000" dirty="0"/>
              <a:t>1;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</a:t>
            </a:r>
            <a:r>
              <a:rPr lang="en-US" sz="2000" dirty="0"/>
              <a:t>2;</a:t>
            </a:r>
          </a:p>
          <a:p>
            <a:pPr marL="0" indent="0">
              <a:buNone/>
            </a:pPr>
            <a:r>
              <a:rPr lang="en-US" sz="2000" dirty="0"/>
              <a:t> . . .</a:t>
            </a:r>
          </a:p>
          <a:p>
            <a:pPr marL="0" indent="0">
              <a:buNone/>
            </a:pPr>
            <a:r>
              <a:rPr lang="en-US" sz="2000" dirty="0"/>
              <a:t> WHEN </a:t>
            </a:r>
            <a:r>
              <a:rPr lang="ru-RU" sz="2000" dirty="0" err="1"/>
              <a:t>имя_искл_ситуации</a:t>
            </a:r>
            <a:r>
              <a:rPr lang="ru-RU" sz="2000" dirty="0"/>
              <a:t>_</a:t>
            </a: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/>
              <a:t> [OR </a:t>
            </a:r>
            <a:r>
              <a:rPr lang="ru-RU" sz="2000" dirty="0" err="1"/>
              <a:t>имя_искл_ситуации</a:t>
            </a:r>
            <a:r>
              <a:rPr lang="ru-RU" sz="2000" dirty="0"/>
              <a:t>_</a:t>
            </a:r>
            <a:r>
              <a:rPr lang="en-US" sz="2000" dirty="0"/>
              <a:t>4 ...]</a:t>
            </a:r>
          </a:p>
          <a:p>
            <a:pPr marL="0" indent="0">
              <a:buNone/>
            </a:pPr>
            <a:r>
              <a:rPr lang="en-US" sz="2000" dirty="0"/>
              <a:t> THEN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утверждение_3;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утверждение_4;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. . .</a:t>
            </a:r>
          </a:p>
          <a:p>
            <a:pPr marL="0" indent="0">
              <a:buNone/>
            </a:pPr>
            <a:r>
              <a:rPr lang="en-US" sz="2000" dirty="0"/>
              <a:t> WHEN OTHERS</a:t>
            </a:r>
          </a:p>
          <a:p>
            <a:pPr marL="0" indent="0">
              <a:buNone/>
            </a:pPr>
            <a:r>
              <a:rPr lang="en-US" sz="2000" dirty="0"/>
              <a:t> THEN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утверждение_5;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утверждение_6;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. . .]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0749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8104" y="0"/>
            <a:ext cx="3178696" cy="11430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Примеры</a:t>
            </a:r>
            <a:br>
              <a:rPr lang="ru-RU" sz="3600" dirty="0"/>
            </a:br>
            <a:r>
              <a:rPr lang="ru-RU" sz="2200" dirty="0"/>
              <a:t>Предскажите ответ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0"/>
            <a:ext cx="4464496" cy="4525963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 1:</a:t>
            </a:r>
          </a:p>
          <a:p>
            <a:pPr marL="0" indent="0">
              <a:buNone/>
            </a:pPr>
            <a:r>
              <a:rPr lang="en-US" sz="2000" dirty="0"/>
              <a:t>DECLARE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ex_custom</a:t>
            </a:r>
            <a:r>
              <a:rPr lang="en-US" sz="2000" dirty="0"/>
              <a:t>       EXCEPTION;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RAISE </a:t>
            </a:r>
            <a:r>
              <a:rPr lang="en-US" sz="2000" dirty="0" err="1"/>
              <a:t>ex_custom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EXCEPTION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ex_custom</a:t>
            </a:r>
            <a:r>
              <a:rPr lang="en-US" sz="2000" dirty="0"/>
              <a:t> THEN</a:t>
            </a:r>
          </a:p>
          <a:p>
            <a:pPr marL="0" indent="0">
              <a:buNone/>
            </a:pPr>
            <a:r>
              <a:rPr lang="en-US" sz="2000" dirty="0"/>
              <a:t>    DBMS_OUTPUT.PUT_LINE(SQLERRM);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/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5976" y="2262981"/>
            <a:ext cx="4618856" cy="45259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Пример 2:</a:t>
            </a:r>
          </a:p>
          <a:p>
            <a:pPr marL="0" indent="0">
              <a:buNone/>
            </a:pPr>
            <a:r>
              <a:rPr lang="en-US" sz="2000" dirty="0"/>
              <a:t>declare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ex_custom</a:t>
            </a:r>
            <a:r>
              <a:rPr lang="en-US" sz="2000" dirty="0"/>
              <a:t> EXCEPTION;</a:t>
            </a:r>
          </a:p>
          <a:p>
            <a:pPr marL="0" indent="0">
              <a:buNone/>
            </a:pPr>
            <a:r>
              <a:rPr lang="en-US" sz="2000" dirty="0"/>
              <a:t>    PRAGMA EXCEPTION_INIT( </a:t>
            </a:r>
            <a:r>
              <a:rPr lang="en-US" sz="2000" dirty="0" err="1"/>
              <a:t>ex_custom</a:t>
            </a:r>
            <a:r>
              <a:rPr lang="en-US" sz="2000" dirty="0"/>
              <a:t>, -20001 );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raise_application_error</a:t>
            </a:r>
            <a:r>
              <a:rPr lang="en-US" sz="2000" dirty="0"/>
              <a:t>( -20001, 'This is a custom error' );</a:t>
            </a:r>
          </a:p>
          <a:p>
            <a:pPr marL="0" indent="0">
              <a:buNone/>
            </a:pPr>
            <a:r>
              <a:rPr lang="en-US" sz="2000" dirty="0"/>
              <a:t>exception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ex_custom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then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dbms_output.put_line</a:t>
            </a:r>
            <a:r>
              <a:rPr lang="en-US" sz="2000" dirty="0"/>
              <a:t>( </a:t>
            </a:r>
            <a:r>
              <a:rPr lang="en-US" sz="2000" dirty="0" err="1"/>
              <a:t>sqlerrm</a:t>
            </a:r>
            <a:r>
              <a:rPr lang="en-US" sz="2000" dirty="0"/>
              <a:t> );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3793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548680"/>
            <a:ext cx="7056784" cy="4536504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or replace procedure </a:t>
            </a:r>
            <a:r>
              <a:rPr lang="en-US" sz="2000" dirty="0" err="1"/>
              <a:t>test_var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(</a:t>
            </a:r>
            <a:r>
              <a:rPr lang="en-US" sz="2000" dirty="0" err="1"/>
              <a:t>n_test</a:t>
            </a:r>
            <a:r>
              <a:rPr lang="en-US" sz="2000" dirty="0"/>
              <a:t> IN number := 0,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n_result</a:t>
            </a:r>
            <a:r>
              <a:rPr lang="en-US" sz="2000" dirty="0"/>
              <a:t> OUT number)</a:t>
            </a:r>
          </a:p>
          <a:p>
            <a:pPr marL="0" indent="0">
              <a:buNone/>
            </a:pPr>
            <a:r>
              <a:rPr lang="en-US" sz="2000" dirty="0"/>
              <a:t> as</a:t>
            </a:r>
          </a:p>
          <a:p>
            <a:pPr marL="0" indent="0">
              <a:buNone/>
            </a:pPr>
            <a:r>
              <a:rPr lang="en-US" sz="2000" dirty="0"/>
              <a:t> begin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if </a:t>
            </a:r>
            <a:r>
              <a:rPr lang="en-US" sz="2400" dirty="0" err="1"/>
              <a:t>n_test</a:t>
            </a:r>
            <a:r>
              <a:rPr lang="en-US" sz="2400" dirty="0"/>
              <a:t> &gt; 100 then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raise_application_error</a:t>
            </a:r>
            <a:r>
              <a:rPr lang="en-US" sz="2400" dirty="0"/>
              <a:t>(-20010,'Number Too Large');</a:t>
            </a:r>
          </a:p>
          <a:p>
            <a:pPr marL="0" indent="0">
              <a:buNone/>
            </a:pPr>
            <a:r>
              <a:rPr lang="en-US" sz="2400" dirty="0"/>
              <a:t> end if;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n_result</a:t>
            </a:r>
            <a:r>
              <a:rPr lang="en-US" sz="2400" dirty="0"/>
              <a:t> := </a:t>
            </a:r>
            <a:r>
              <a:rPr lang="en-US" sz="2400" dirty="0" err="1"/>
              <a:t>n_test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end;</a:t>
            </a:r>
          </a:p>
          <a:p>
            <a:pPr marL="0" indent="0">
              <a:buNone/>
            </a:pPr>
            <a:r>
              <a:rPr lang="en-US" sz="2400" dirty="0"/>
              <a:t> /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4149080"/>
            <a:ext cx="5760640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declare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n_numb</a:t>
            </a:r>
            <a:r>
              <a:rPr lang="en-US" sz="2000" dirty="0"/>
              <a:t> number := &amp;Number;</a:t>
            </a:r>
          </a:p>
          <a:p>
            <a:r>
              <a:rPr lang="en-US" sz="2000" dirty="0"/>
              <a:t> n_2 number := 0;</a:t>
            </a:r>
          </a:p>
          <a:p>
            <a:r>
              <a:rPr lang="en-US" sz="2000" dirty="0"/>
              <a:t> begin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test_var</a:t>
            </a:r>
            <a:r>
              <a:rPr lang="en-US" sz="2000" dirty="0"/>
              <a:t>(</a:t>
            </a:r>
            <a:r>
              <a:rPr lang="en-US" sz="2000" dirty="0" err="1"/>
              <a:t>n_numb</a:t>
            </a:r>
            <a:r>
              <a:rPr lang="en-US" sz="2000" dirty="0"/>
              <a:t>, n_2);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dbms_output.put_line</a:t>
            </a:r>
            <a:r>
              <a:rPr lang="en-US" sz="2000" dirty="0"/>
              <a:t>(n_2);</a:t>
            </a:r>
          </a:p>
          <a:p>
            <a:r>
              <a:rPr lang="en-US" sz="2000" dirty="0"/>
              <a:t> end;</a:t>
            </a:r>
          </a:p>
          <a:p>
            <a:r>
              <a:rPr lang="en-US" sz="2000" dirty="0"/>
              <a:t> /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0" y="0"/>
            <a:ext cx="4114800" cy="18448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latin typeface="+mn-lt"/>
              </a:rPr>
              <a:t>Пример 3</a:t>
            </a:r>
            <a:br>
              <a:rPr lang="ru-RU" sz="3200" dirty="0"/>
            </a:br>
            <a:r>
              <a:rPr lang="ru-RU" sz="2000" dirty="0"/>
              <a:t>Введите положительное число меньше 100 и больше 100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98173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066" y="0"/>
            <a:ext cx="8229600" cy="620688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Пример 4</a:t>
            </a:r>
            <a:r>
              <a:rPr lang="ru-RU" sz="36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066" y="692696"/>
            <a:ext cx="36758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 4: Почему не работает? </a:t>
            </a:r>
          </a:p>
          <a:p>
            <a:pPr marL="0" indent="0">
              <a:buNone/>
            </a:pPr>
            <a:r>
              <a:rPr lang="en-US" sz="2000" dirty="0"/>
              <a:t>declare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ex_division_on_zero</a:t>
            </a:r>
            <a:r>
              <a:rPr lang="en-US" sz="2000" dirty="0"/>
              <a:t> exception;</a:t>
            </a:r>
          </a:p>
          <a:p>
            <a:pPr marL="0" indent="0">
              <a:buNone/>
            </a:pPr>
            <a:r>
              <a:rPr lang="en-US" sz="2000" dirty="0"/>
              <a:t>  pragma </a:t>
            </a:r>
            <a:r>
              <a:rPr lang="en-US" sz="2000" dirty="0" err="1"/>
              <a:t>exception_init</a:t>
            </a:r>
            <a:r>
              <a:rPr lang="en-US" sz="2000" dirty="0"/>
              <a:t>(</a:t>
            </a:r>
            <a:r>
              <a:rPr lang="en-US" sz="2000" dirty="0" err="1"/>
              <a:t>ex_division_on_zero</a:t>
            </a:r>
            <a:r>
              <a:rPr lang="en-US" sz="2000" dirty="0"/>
              <a:t>, -01476);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raise </a:t>
            </a:r>
            <a:r>
              <a:rPr lang="en-US" sz="2000" dirty="0" err="1"/>
              <a:t>ex_division_on_zero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796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143000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+mn-lt"/>
              </a:rPr>
              <a:t>Пример 5</a:t>
            </a:r>
            <a:br>
              <a:rPr lang="ru-RU" sz="3200" dirty="0"/>
            </a:br>
            <a:r>
              <a:rPr lang="ru-RU" sz="2000" dirty="0"/>
              <a:t>Измените текст так,</a:t>
            </a:r>
            <a:br>
              <a:rPr lang="ru-RU" sz="2000" dirty="0"/>
            </a:br>
            <a:r>
              <a:rPr lang="ru-RU" sz="2000" dirty="0"/>
              <a:t>чтобы сработало исключение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16632"/>
            <a:ext cx="6624736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emp_column</a:t>
            </a:r>
            <a:r>
              <a:rPr lang="en-US" sz="1800" dirty="0"/>
              <a:t>       VARCHAR2(30) := '</a:t>
            </a:r>
            <a:r>
              <a:rPr lang="en-US" sz="1800" dirty="0" err="1"/>
              <a:t>last_name</a:t>
            </a:r>
            <a:r>
              <a:rPr lang="en-US" sz="1800" dirty="0"/>
              <a:t>';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table_name</a:t>
            </a:r>
            <a:r>
              <a:rPr lang="en-US" sz="1800" dirty="0"/>
              <a:t>       VARCHAR2(30) := '</a:t>
            </a:r>
            <a:r>
              <a:rPr lang="en-US" sz="1800" dirty="0" err="1"/>
              <a:t>emp</a:t>
            </a:r>
            <a:r>
              <a:rPr lang="en-US" sz="1800" dirty="0"/>
              <a:t>';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temp_var</a:t>
            </a:r>
            <a:r>
              <a:rPr lang="en-US" sz="1800" dirty="0"/>
              <a:t>         VARCHAR2(30);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temp_var</a:t>
            </a:r>
            <a:r>
              <a:rPr lang="en-US" sz="1800" dirty="0"/>
              <a:t> := </a:t>
            </a:r>
            <a:r>
              <a:rPr lang="en-US" sz="1800" dirty="0" err="1"/>
              <a:t>emp_column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SELECT COLUMN_NAME INTO </a:t>
            </a:r>
            <a:r>
              <a:rPr lang="en-US" sz="1800" dirty="0" err="1"/>
              <a:t>temp_var</a:t>
            </a:r>
            <a:r>
              <a:rPr lang="en-US" sz="1800" dirty="0"/>
              <a:t> FROM USER_TAB_COLS </a:t>
            </a:r>
          </a:p>
          <a:p>
            <a:pPr marL="0" indent="0">
              <a:buNone/>
            </a:pPr>
            <a:r>
              <a:rPr lang="en-US" sz="1800" dirty="0"/>
              <a:t>    WHERE TABLE_NAME = 'EMPLOYEES'</a:t>
            </a:r>
          </a:p>
          <a:p>
            <a:pPr marL="0" indent="0">
              <a:buNone/>
            </a:pPr>
            <a:r>
              <a:rPr lang="en-US" sz="1800" dirty="0"/>
              <a:t>    AND COLUMN_NAME = UPPER(</a:t>
            </a:r>
            <a:r>
              <a:rPr lang="en-US" sz="1800" dirty="0" err="1"/>
              <a:t>emp_column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temp_var</a:t>
            </a:r>
            <a:r>
              <a:rPr lang="en-US" sz="1800" dirty="0"/>
              <a:t> := </a:t>
            </a:r>
            <a:r>
              <a:rPr lang="en-US" sz="1800" dirty="0" err="1"/>
              <a:t>table_name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SELECT OBJECT_NAME INTO </a:t>
            </a:r>
            <a:r>
              <a:rPr lang="en-US" sz="1800" dirty="0" err="1"/>
              <a:t>temp_var</a:t>
            </a:r>
            <a:r>
              <a:rPr lang="en-US" sz="1800" dirty="0"/>
              <a:t> FROM USER_OBJECTS</a:t>
            </a:r>
          </a:p>
          <a:p>
            <a:pPr marL="0" indent="0">
              <a:buNone/>
            </a:pPr>
            <a:r>
              <a:rPr lang="en-US" sz="1800" dirty="0"/>
              <a:t>    WHERE OBJECT_NAME = UPPER(</a:t>
            </a:r>
            <a:r>
              <a:rPr lang="en-US" sz="1800" dirty="0" err="1"/>
              <a:t>table_name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AND OBJECT_TYPE = 'TABLE';</a:t>
            </a:r>
          </a:p>
          <a:p>
            <a:pPr marL="0" indent="0">
              <a:buNone/>
            </a:pPr>
            <a:r>
              <a:rPr lang="en-US" sz="1800" dirty="0"/>
              <a:t>EXCEPTION</a:t>
            </a:r>
          </a:p>
          <a:p>
            <a:pPr marL="0" indent="0">
              <a:buNone/>
            </a:pPr>
            <a:r>
              <a:rPr lang="en-US" sz="1800" dirty="0"/>
              <a:t>  -- Catches all 'no data found' errors</a:t>
            </a:r>
          </a:p>
          <a:p>
            <a:pPr marL="0" indent="0">
              <a:buNone/>
            </a:pPr>
            <a:r>
              <a:rPr lang="en-US" sz="1800" dirty="0"/>
              <a:t>   WHEN NO_DATA_FOUND THEN</a:t>
            </a:r>
          </a:p>
          <a:p>
            <a:pPr marL="0" indent="0">
              <a:buNone/>
            </a:pPr>
            <a:r>
              <a:rPr lang="en-US" sz="1800" dirty="0"/>
              <a:t>     DBMS_OUTPUT.PUT_LINE</a:t>
            </a:r>
          </a:p>
          <a:p>
            <a:pPr marL="0" indent="0">
              <a:buNone/>
            </a:pPr>
            <a:r>
              <a:rPr lang="en-US" sz="1800" dirty="0"/>
              <a:t>       ('No Data found for SELECT on ' || </a:t>
            </a:r>
            <a:r>
              <a:rPr lang="en-US" sz="1800" dirty="0" err="1"/>
              <a:t>temp_var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5566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48"/>
            <a:ext cx="9144000" cy="54203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Справка: предопределённые исключения (1/2)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264696"/>
          </a:xfrm>
        </p:spPr>
        <p:txBody>
          <a:bodyPr>
            <a:normAutofit fontScale="92500"/>
          </a:bodyPr>
          <a:lstStyle/>
          <a:p>
            <a:r>
              <a:rPr lang="en-US" altLang="ru-RU" sz="2200" b="1" dirty="0"/>
              <a:t>CURSOR</a:t>
            </a:r>
            <a:r>
              <a:rPr lang="ru-RU" altLang="ru-RU" sz="2200" b="1" dirty="0"/>
              <a:t>_ALREADY_OPEN</a:t>
            </a:r>
          </a:p>
          <a:p>
            <a:pPr marL="457200" lvl="1" indent="0">
              <a:buNone/>
            </a:pPr>
            <a:r>
              <a:rPr lang="ru-RU" altLang="ru-RU" sz="2200" dirty="0"/>
              <a:t>Попытка открыть уже открытый курсор. Курсорный цикл FOR автоматически открывает курсор. Нельзя явно открывать курсор внутри курсорного FOR.</a:t>
            </a:r>
          </a:p>
          <a:p>
            <a:r>
              <a:rPr lang="en-US" altLang="ru-RU" sz="2200" b="1" dirty="0"/>
              <a:t>DUP</a:t>
            </a:r>
            <a:r>
              <a:rPr lang="ru-RU" altLang="ru-RU" sz="2200" b="1" dirty="0"/>
              <a:t>_VAL_ON_INDEX</a:t>
            </a:r>
          </a:p>
          <a:p>
            <a:pPr marL="457200" lvl="1" indent="0">
              <a:buNone/>
            </a:pPr>
            <a:r>
              <a:rPr lang="ru-RU" altLang="ru-RU" sz="2200" dirty="0"/>
              <a:t>INSERT или UPDATE пытается создать повторяющееся значение в столбце с ограничением UNIQUE.</a:t>
            </a:r>
          </a:p>
          <a:p>
            <a:r>
              <a:rPr lang="en-US" altLang="ru-RU" sz="2200" b="1" dirty="0"/>
              <a:t>INVALID</a:t>
            </a:r>
            <a:r>
              <a:rPr lang="ru-RU" altLang="ru-RU" sz="2200" b="1" dirty="0"/>
              <a:t>_CURSOR</a:t>
            </a:r>
          </a:p>
          <a:p>
            <a:pPr marL="457200" lvl="1" indent="0">
              <a:buNone/>
            </a:pPr>
            <a:r>
              <a:rPr lang="ru-RU" altLang="ru-RU" sz="2200" dirty="0"/>
              <a:t>Некорректное обращение к курсору (например, попытка закрыть неоткрытый курсор).</a:t>
            </a:r>
          </a:p>
          <a:p>
            <a:r>
              <a:rPr lang="en-US" altLang="ru-RU" sz="2200" b="1" dirty="0"/>
              <a:t>INVALID</a:t>
            </a:r>
            <a:r>
              <a:rPr lang="ru-RU" altLang="ru-RU" sz="2200" b="1" dirty="0"/>
              <a:t>_NUMBER</a:t>
            </a:r>
          </a:p>
          <a:p>
            <a:pPr marL="457200" lvl="1" indent="0">
              <a:buNone/>
            </a:pPr>
            <a:r>
              <a:rPr lang="ru-RU" altLang="ru-RU" sz="2200" dirty="0"/>
              <a:t>В </a:t>
            </a:r>
            <a:r>
              <a:rPr lang="en-US" altLang="ru-RU" sz="2200" dirty="0"/>
              <a:t>SQL </a:t>
            </a:r>
            <a:r>
              <a:rPr lang="ru-RU" altLang="ru-RU" sz="2200" dirty="0"/>
              <a:t>невозможность преобразования символьной строки в число. В </a:t>
            </a:r>
            <a:r>
              <a:rPr lang="en-US" altLang="ru-RU" sz="2200" dirty="0"/>
              <a:t>PL|SQL </a:t>
            </a:r>
            <a:r>
              <a:rPr lang="ru-RU" altLang="ru-RU" sz="2200" dirty="0"/>
              <a:t>вместо этого исключения возбуждается VALUE_ERROR.</a:t>
            </a:r>
          </a:p>
          <a:p>
            <a:r>
              <a:rPr lang="en-US" altLang="ru-RU" sz="2200" b="1" dirty="0"/>
              <a:t>LOGIN</a:t>
            </a:r>
            <a:r>
              <a:rPr lang="ru-RU" altLang="ru-RU" sz="2200" b="1" dirty="0"/>
              <a:t>_DENIED</a:t>
            </a:r>
          </a:p>
          <a:p>
            <a:pPr marL="457200" lvl="1" indent="0">
              <a:buNone/>
            </a:pPr>
            <a:r>
              <a:rPr lang="ru-RU" altLang="ru-RU" sz="2200" dirty="0"/>
              <a:t>Некорректное имя пользователя или пароль.</a:t>
            </a:r>
          </a:p>
          <a:p>
            <a:r>
              <a:rPr lang="en-US" altLang="ru-RU" sz="2200" b="1" dirty="0"/>
              <a:t>NO</a:t>
            </a:r>
            <a:r>
              <a:rPr lang="ru-RU" altLang="ru-RU" sz="2200" b="1" dirty="0"/>
              <a:t>_DATA_FOUND</a:t>
            </a:r>
          </a:p>
          <a:p>
            <a:pPr marL="457200" lvl="1" indent="0">
              <a:buNone/>
            </a:pPr>
            <a:r>
              <a:rPr lang="ru-RU" altLang="ru-RU" sz="2200" dirty="0"/>
              <a:t>SELECT INTO не возвращает ни одной строки. Групповые функции SQL ВСЕГДА возвращают значение, даже если оно есть NULL..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587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3671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Ошибки времени компиляции (3/3)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3. </a:t>
            </a:r>
            <a:r>
              <a:rPr lang="en-US" sz="2000" b="1" dirty="0"/>
              <a:t>Declaration errors. </a:t>
            </a:r>
            <a:r>
              <a:rPr lang="ru-RU" sz="2000" dirty="0"/>
              <a:t>Ошибки секции декларирования.</a:t>
            </a:r>
          </a:p>
          <a:p>
            <a:pPr marL="0" indent="0">
              <a:buNone/>
            </a:pPr>
            <a:r>
              <a:rPr lang="ru-RU" sz="2000" u="sng" dirty="0"/>
              <a:t>Пример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SQL&gt; DECLARE</a:t>
            </a:r>
          </a:p>
          <a:p>
            <a:pPr marL="0" indent="0">
              <a:buNone/>
            </a:pPr>
            <a:r>
              <a:rPr lang="en-US" sz="2000" dirty="0"/>
              <a:t>  2    a CHAR := 'QWE';</a:t>
            </a:r>
          </a:p>
          <a:p>
            <a:pPr marL="0" indent="0">
              <a:buNone/>
            </a:pPr>
            <a:r>
              <a:rPr lang="en-US" sz="2000" dirty="0"/>
              <a:t>  3  BEGIN</a:t>
            </a:r>
          </a:p>
          <a:p>
            <a:pPr marL="0" indent="0">
              <a:buNone/>
            </a:pPr>
            <a:r>
              <a:rPr lang="en-US" sz="2000" dirty="0"/>
              <a:t>  4      </a:t>
            </a:r>
            <a:r>
              <a:rPr lang="en-US" sz="2000" dirty="0" err="1"/>
              <a:t>dbms_output.put_line</a:t>
            </a:r>
            <a:r>
              <a:rPr lang="en-US" sz="2000" dirty="0"/>
              <a:t>('a = '||a);</a:t>
            </a:r>
          </a:p>
          <a:p>
            <a:pPr marL="0" indent="0">
              <a:buNone/>
            </a:pPr>
            <a:r>
              <a:rPr lang="en-US" sz="2000" dirty="0"/>
              <a:t>  5  END;</a:t>
            </a:r>
          </a:p>
          <a:p>
            <a:pPr marL="0" indent="0">
              <a:buNone/>
            </a:pPr>
            <a:r>
              <a:rPr lang="en-US" sz="2000" dirty="0"/>
              <a:t>  6  /</a:t>
            </a:r>
          </a:p>
          <a:p>
            <a:pPr marL="0" indent="0">
              <a:buNone/>
            </a:pPr>
            <a:r>
              <a:rPr lang="en-US" sz="2000" dirty="0"/>
              <a:t>DECLARE</a:t>
            </a:r>
          </a:p>
          <a:p>
            <a:pPr marL="0" indent="0">
              <a:buNone/>
            </a:pPr>
            <a:r>
              <a:rPr lang="en-US" sz="2000" dirty="0"/>
              <a:t>*</a:t>
            </a:r>
          </a:p>
          <a:p>
            <a:pPr marL="0" indent="0">
              <a:buNone/>
            </a:pPr>
            <a:r>
              <a:rPr lang="en-US" sz="2000" dirty="0"/>
              <a:t>ERROR at line 1:</a:t>
            </a:r>
          </a:p>
          <a:p>
            <a:pPr marL="0" indent="0">
              <a:buNone/>
            </a:pPr>
            <a:r>
              <a:rPr lang="en-US" sz="2000" dirty="0"/>
              <a:t>ORA-06502: PL/SQL: numeric or value error: character string buffer too small</a:t>
            </a:r>
          </a:p>
          <a:p>
            <a:pPr marL="0" indent="0">
              <a:buNone/>
            </a:pPr>
            <a:r>
              <a:rPr lang="en-US" sz="2000" dirty="0"/>
              <a:t>ORA-06512: at line 2</a:t>
            </a:r>
          </a:p>
          <a:p>
            <a:pPr marL="0" indent="0">
              <a:buNone/>
            </a:pPr>
            <a:r>
              <a:rPr lang="en-US" sz="2000" dirty="0"/>
              <a:t>SQL&gt;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595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Справка: предопределённые исключения (2/2)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r>
              <a:rPr lang="en-US" altLang="ru-RU" sz="2000" b="1" dirty="0"/>
              <a:t>NOT</a:t>
            </a:r>
            <a:r>
              <a:rPr lang="ru-RU" altLang="ru-RU" sz="2000" b="1" dirty="0"/>
              <a:t>_LOGGED_ON</a:t>
            </a:r>
          </a:p>
          <a:p>
            <a:pPr marL="457200" lvl="1" indent="0">
              <a:buNone/>
            </a:pPr>
            <a:r>
              <a:rPr lang="ru-RU" altLang="ru-RU" sz="2000" dirty="0"/>
              <a:t>Программа PL/SQL обращается к ORACLE, но не подключена к ORACLE.</a:t>
            </a:r>
          </a:p>
          <a:p>
            <a:r>
              <a:rPr lang="en-US" altLang="ru-RU" sz="2000" b="1" dirty="0"/>
              <a:t>PROGRAM</a:t>
            </a:r>
            <a:r>
              <a:rPr lang="ru-RU" altLang="ru-RU" sz="2000" b="1" dirty="0"/>
              <a:t>_ERROR</a:t>
            </a:r>
          </a:p>
          <a:p>
            <a:pPr marL="457200" lvl="1" indent="0">
              <a:buNone/>
            </a:pPr>
            <a:r>
              <a:rPr lang="ru-RU" altLang="ru-RU" sz="2000" dirty="0"/>
              <a:t>Внутренняя проблема PL/SQL.</a:t>
            </a:r>
          </a:p>
          <a:p>
            <a:r>
              <a:rPr lang="en-US" altLang="ru-RU" sz="2000" b="1" dirty="0"/>
              <a:t>STORAGE_</a:t>
            </a:r>
            <a:r>
              <a:rPr lang="ru-RU" altLang="ru-RU" sz="2000" b="1" dirty="0"/>
              <a:t>ERROR</a:t>
            </a:r>
          </a:p>
          <a:p>
            <a:pPr marL="457200" lvl="1" indent="0">
              <a:buNone/>
            </a:pPr>
            <a:r>
              <a:rPr lang="ru-RU" altLang="ru-RU" sz="2000" dirty="0"/>
              <a:t>PL/SQL исчерпал доступную память, или когда ошибки памяти.</a:t>
            </a:r>
          </a:p>
          <a:p>
            <a:r>
              <a:rPr lang="en-US" altLang="ru-RU" sz="2000" b="1" dirty="0"/>
              <a:t>TIMEOUT</a:t>
            </a:r>
            <a:r>
              <a:rPr lang="ru-RU" altLang="ru-RU" sz="2000" b="1" dirty="0"/>
              <a:t>_ON_RESOURCE</a:t>
            </a:r>
          </a:p>
          <a:p>
            <a:pPr marL="457200" lvl="1" indent="0">
              <a:buNone/>
            </a:pPr>
            <a:r>
              <a:rPr lang="ru-RU" altLang="ru-RU" sz="2000" dirty="0"/>
              <a:t>Таймаут  когда ORACLE ожидает ресурса.</a:t>
            </a:r>
          </a:p>
          <a:p>
            <a:r>
              <a:rPr lang="en-US" altLang="ru-RU" sz="2000" b="1" dirty="0"/>
              <a:t>TOO</a:t>
            </a:r>
            <a:r>
              <a:rPr lang="ru-RU" altLang="ru-RU" sz="2000" b="1" dirty="0"/>
              <a:t>_MANY_ROWS</a:t>
            </a:r>
          </a:p>
          <a:p>
            <a:pPr marL="457200" lvl="1" indent="0">
              <a:buNone/>
            </a:pPr>
            <a:r>
              <a:rPr lang="ru-RU" altLang="ru-RU" sz="2000" dirty="0"/>
              <a:t>SELECT INTO возвращает больше одной строки.</a:t>
            </a:r>
          </a:p>
          <a:p>
            <a:r>
              <a:rPr lang="en-US" altLang="ru-RU" sz="2000" b="1" dirty="0"/>
              <a:t>TRANSACTION</a:t>
            </a:r>
            <a:r>
              <a:rPr lang="ru-RU" altLang="ru-RU" sz="2000" b="1" dirty="0"/>
              <a:t>_BACKED_OUT</a:t>
            </a:r>
          </a:p>
          <a:p>
            <a:pPr marL="457200" lvl="1" indent="0">
              <a:buNone/>
            </a:pPr>
            <a:r>
              <a:rPr lang="ru-RU" altLang="ru-RU" sz="2000" dirty="0"/>
              <a:t>Удаленная часть транзакции была откачена. Причиной может быть несогласованность данных  узлах сети. </a:t>
            </a:r>
          </a:p>
          <a:p>
            <a:r>
              <a:rPr lang="en-US" altLang="ru-RU" sz="2000" b="1" dirty="0"/>
              <a:t>VALUE</a:t>
            </a:r>
            <a:r>
              <a:rPr lang="ru-RU" altLang="ru-RU" sz="2000" b="1" dirty="0"/>
              <a:t>_ERROR</a:t>
            </a:r>
          </a:p>
          <a:p>
            <a:pPr marL="457200" lvl="1" indent="0">
              <a:buNone/>
            </a:pPr>
            <a:r>
              <a:rPr lang="ru-RU" altLang="ru-RU" sz="2000" dirty="0"/>
              <a:t>Ошибки арифметические, преобразования, усечения или ограничения.  При усечении строковой хост-переменной исключение не возбуждается. </a:t>
            </a:r>
          </a:p>
          <a:p>
            <a:r>
              <a:rPr lang="en-US" altLang="ru-RU" sz="2000" b="1" dirty="0"/>
              <a:t>ZERO</a:t>
            </a:r>
            <a:r>
              <a:rPr lang="ru-RU" altLang="ru-RU" sz="2000" b="1" dirty="0"/>
              <a:t>_DIVIDE</a:t>
            </a:r>
          </a:p>
        </p:txBody>
      </p:sp>
    </p:spTree>
    <p:extLst>
      <p:ext uri="{BB962C8B-B14F-4D97-AF65-F5344CB8AC3E}">
        <p14:creationId xmlns:p14="http://schemas.microsoft.com/office/powerpoint/2010/main" val="79065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Команда </a:t>
            </a:r>
            <a:r>
              <a:rPr lang="en-US" dirty="0">
                <a:solidFill>
                  <a:srgbClr val="FF0000"/>
                </a:solidFill>
              </a:rPr>
              <a:t>SHOW ERROR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>
                <a:solidFill>
                  <a:prstClr val="black"/>
                </a:solidFill>
              </a:rPr>
              <a:t>     Команда  "SHOW ERRORS "  позволяет просмотреть ошибки последней компиляции.</a:t>
            </a:r>
          </a:p>
          <a:p>
            <a:pPr marL="0" indent="0">
              <a:buNone/>
            </a:pPr>
            <a:r>
              <a:rPr lang="ru-RU" sz="2000" dirty="0"/>
              <a:t>     Удобно использовать более ограниченные варианты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для ошибок процедуры</a:t>
            </a:r>
          </a:p>
          <a:p>
            <a:pPr marL="0" indent="0">
              <a:buNone/>
            </a:pPr>
            <a:r>
              <a:rPr lang="en-US" sz="2000" dirty="0"/>
              <a:t>SHOW ERRORS</a:t>
            </a:r>
            <a:r>
              <a:rPr lang="ru-RU" sz="2000" dirty="0"/>
              <a:t> </a:t>
            </a:r>
            <a:r>
              <a:rPr lang="en-US" sz="2000" dirty="0"/>
              <a:t>PROCEDURE</a:t>
            </a:r>
            <a:r>
              <a:rPr lang="ru-RU" sz="2000" dirty="0"/>
              <a:t>  </a:t>
            </a:r>
            <a:r>
              <a:rPr lang="ru-RU" sz="2000" dirty="0" err="1"/>
              <a:t>имя_процедуры</a:t>
            </a:r>
            <a:r>
              <a:rPr lang="ru-RU" sz="2000" dirty="0"/>
              <a:t>; </a:t>
            </a:r>
          </a:p>
          <a:p>
            <a:r>
              <a:rPr lang="ru-RU" sz="2000" dirty="0"/>
              <a:t>для ошибок триггера:</a:t>
            </a:r>
          </a:p>
          <a:p>
            <a:pPr marL="0" indent="0">
              <a:buNone/>
            </a:pPr>
            <a:r>
              <a:rPr lang="en-US" sz="2000" dirty="0"/>
              <a:t>SHOW ERRORS</a:t>
            </a:r>
            <a:r>
              <a:rPr lang="ru-RU" sz="2000" dirty="0"/>
              <a:t> </a:t>
            </a:r>
            <a:r>
              <a:rPr lang="en-US" sz="2000" dirty="0"/>
              <a:t>TRIGGER</a:t>
            </a:r>
            <a:r>
              <a:rPr lang="ru-RU" sz="2000" dirty="0"/>
              <a:t>  </a:t>
            </a:r>
            <a:r>
              <a:rPr lang="ru-RU" sz="2000" dirty="0" err="1"/>
              <a:t>имя_триггера</a:t>
            </a:r>
            <a:r>
              <a:rPr lang="ru-RU" sz="2000" dirty="0"/>
              <a:t>; 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4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12"/>
            <a:ext cx="8229600" cy="66278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Исключительные ситуации 1/2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61653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200" dirty="0">
                <a:latin typeface="Arial" pitchFamily="34" charset="0"/>
                <a:ea typeface="Times New Roman"/>
                <a:cs typeface="Arial" pitchFamily="34" charset="0"/>
              </a:rPr>
              <a:t>     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В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Oracle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существуют ошибки сервера (код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ORA-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xxxxx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)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и ошибки транслятора (код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PLS-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xxxxx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).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Далее рассматриваются только ошибки сервера.</a:t>
            </a:r>
          </a:p>
          <a:p>
            <a:pPr marL="0" indent="0">
              <a:buNone/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     При обнаружении ошибки возбуждается состояние  исключительной ситуации которая либо обрабатывается СУБД, либо же управление передаётся в область блока PL/SQL, называемую </a:t>
            </a:r>
            <a:r>
              <a:rPr lang="ru-RU" sz="8000" b="1" dirty="0">
                <a:latin typeface="Arial" pitchFamily="34" charset="0"/>
                <a:ea typeface="Times New Roman"/>
                <a:cs typeface="Arial" pitchFamily="34" charset="0"/>
              </a:rPr>
              <a:t>обработчиком исключитель­ных ситуаций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(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exception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handler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).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ru-RU" sz="8000" dirty="0">
                <a:latin typeface="Arial" pitchFamily="34" charset="0"/>
                <a:cs typeface="Arial" pitchFamily="34" charset="0"/>
              </a:rPr>
              <a:t>     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Более детально, в программе PL/SQL:</a:t>
            </a:r>
          </a:p>
          <a:p>
            <a:pPr fontAlgn="base">
              <a:spcAft>
                <a:spcPct val="0"/>
              </a:spcAf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возбуждается исключение;</a:t>
            </a:r>
          </a:p>
          <a:p>
            <a:pPr fontAlgn="base">
              <a:spcAft>
                <a:spcPct val="0"/>
              </a:spcAf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программа 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останавлива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ет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нормальную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работу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,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переходит в блок обработки исключительных ситуаций (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exception)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, а затем 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возвращает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8000" dirty="0" err="1">
                <a:latin typeface="Arial" pitchFamily="34" charset="0"/>
                <a:ea typeface="Times New Roman"/>
                <a:cs typeface="Arial" pitchFamily="34" charset="0"/>
              </a:rPr>
              <a:t>управление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 в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вызвавшую среду.</a:t>
            </a:r>
          </a:p>
          <a:p>
            <a:pPr marL="0" indent="0">
              <a:buNone/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    В 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Oracle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существуют исключительные ситуации четырёх типов: </a:t>
            </a:r>
          </a:p>
          <a:p>
            <a:pPr marR="254000">
              <a:tabLst>
                <a:tab pos="914400" algn="l"/>
              </a:tabLs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предопределенные (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predefined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) ИС с номером и именем;</a:t>
            </a:r>
          </a:p>
          <a:p>
            <a:pPr marR="254000">
              <a:tabLst>
                <a:tab pos="914400" algn="l"/>
              </a:tabLs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неименованные предопределенные ИС с номером но без имени; перехватываются обработчиком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OTHERS; 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можно сделать именованными с помощью 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прагмы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EXCEPTION_INIT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;</a:t>
            </a:r>
          </a:p>
          <a:p>
            <a:pPr marR="254000">
              <a:tabLst>
                <a:tab pos="914400" algn="l"/>
              </a:tabLs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именованные пользовательские (</a:t>
            </a:r>
            <a:r>
              <a:rPr lang="ru-RU" sz="8000" dirty="0" err="1">
                <a:latin typeface="Arial" pitchFamily="34" charset="0"/>
                <a:ea typeface="Times New Roman"/>
                <a:cs typeface="Arial" pitchFamily="34" charset="0"/>
              </a:rPr>
              <a:t>user-defined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) ИС без номеров; возбуждаются явно оператором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RAISE;</a:t>
            </a:r>
            <a:endParaRPr lang="ru-RU" sz="80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 marR="254000">
              <a:tabLst>
                <a:tab pos="914400" algn="l"/>
              </a:tabLst>
            </a:pP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неименованные пользовательские ИС; имеют только номер и возбуждаются оператором </a:t>
            </a:r>
            <a:r>
              <a:rPr lang="en-US" sz="8000" dirty="0">
                <a:latin typeface="Arial" pitchFamily="34" charset="0"/>
                <a:ea typeface="Times New Roman"/>
                <a:cs typeface="Arial" pitchFamily="34" charset="0"/>
              </a:rPr>
              <a:t>RAISE_APPLICATION_ERROR</a:t>
            </a:r>
            <a:r>
              <a:rPr lang="ru-RU" sz="8000" dirty="0">
                <a:latin typeface="Arial" pitchFamily="34" charset="0"/>
                <a:ea typeface="Times New Roman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87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4" y="188640"/>
            <a:ext cx="9144000" cy="60565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Исключительные ситуации 2/2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Запоминаем:</a:t>
            </a:r>
          </a:p>
          <a:p>
            <a:pPr marL="457200" indent="-457200">
              <a:buAutoNum type="arabicPeriod"/>
            </a:pPr>
            <a:r>
              <a:rPr lang="ru-RU" sz="2000" dirty="0"/>
              <a:t>Исключительная ситуация (ИС) это не обязательно ошибка.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000" dirty="0"/>
              <a:t>Обработка ИС  ведётся только в секциях </a:t>
            </a:r>
            <a:r>
              <a:rPr lang="en-US" sz="2000" dirty="0"/>
              <a:t>EXCEPTION.</a:t>
            </a:r>
          </a:p>
          <a:p>
            <a:pPr marL="457200" indent="-457200">
              <a:buAutoNum type="arabicPeriod"/>
            </a:pPr>
            <a:r>
              <a:rPr lang="ru-RU" sz="2000" dirty="0"/>
              <a:t>ИС генерируется в секции исполнения либо в секции </a:t>
            </a:r>
            <a:r>
              <a:rPr lang="en-US" sz="2000" dirty="0">
                <a:solidFill>
                  <a:prstClr val="black"/>
                </a:solidFill>
              </a:rPr>
              <a:t>EXCEPTION.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Обработать исключительную ситуацию означает -- любым способом прореагировать на неё, не обязательно что-либо изменив или исправив. Можно, например, исполнить инструкцию </a:t>
            </a:r>
            <a:r>
              <a:rPr lang="en-US" sz="2000" dirty="0"/>
              <a:t>NULL</a:t>
            </a:r>
            <a:r>
              <a:rPr lang="ru-RU" sz="2000" dirty="0"/>
              <a:t>, хотя желательно сделать что-то более полезное.</a:t>
            </a:r>
          </a:p>
          <a:p>
            <a:pPr marL="457200" indent="-457200">
              <a:buAutoNum type="arabicPeriod"/>
            </a:pPr>
            <a:r>
              <a:rPr lang="ru-RU" sz="2000" dirty="0"/>
              <a:t>ИС, возникающие в секции исполнения, сначала обрабатываются в секции </a:t>
            </a:r>
            <a:r>
              <a:rPr lang="en-US" sz="2000" dirty="0">
                <a:solidFill>
                  <a:prstClr val="black"/>
                </a:solidFill>
              </a:rPr>
              <a:t>EXCEPTION</a:t>
            </a:r>
            <a:r>
              <a:rPr lang="ru-RU" sz="2000" dirty="0"/>
              <a:t> этого же блока, если этого не произошло, то в секциях исключений блоков содержащих данный блок.</a:t>
            </a:r>
          </a:p>
          <a:p>
            <a:pPr marL="457200" indent="-457200">
              <a:buAutoNum type="arabicPeriod"/>
            </a:pPr>
            <a:r>
              <a:rPr lang="ru-RU" sz="2000" dirty="0"/>
              <a:t>ИС, возникающие в секции</a:t>
            </a:r>
            <a:r>
              <a:rPr lang="en-US" sz="2000" dirty="0">
                <a:solidFill>
                  <a:prstClr val="black"/>
                </a:solidFill>
              </a:rPr>
              <a:t> EXCEPTION</a:t>
            </a:r>
            <a:r>
              <a:rPr lang="ru-RU" sz="2000" dirty="0"/>
              <a:t>, могут обрабатываться только в секции </a:t>
            </a:r>
            <a:r>
              <a:rPr lang="en-US" sz="2000" dirty="0">
                <a:solidFill>
                  <a:prstClr val="black"/>
                </a:solidFill>
              </a:rPr>
              <a:t>EXCEPTION</a:t>
            </a:r>
            <a:r>
              <a:rPr lang="ru-RU" sz="2000" dirty="0"/>
              <a:t> внешнего блока; если же блок не вложен в другой, обработка такой ИС невозможна.</a:t>
            </a:r>
          </a:p>
          <a:p>
            <a:pPr marL="457200" indent="-457200">
              <a:buAutoNum type="arabicPeriod"/>
            </a:pPr>
            <a:r>
              <a:rPr lang="ru-RU" sz="2000" dirty="0"/>
              <a:t>Ошибки секции объявлений не должны перехватываться и обрабатываться в локальном блоке исключений.</a:t>
            </a:r>
          </a:p>
        </p:txBody>
      </p:sp>
    </p:spTree>
    <p:extLst>
      <p:ext uri="{BB962C8B-B14F-4D97-AF65-F5344CB8AC3E}">
        <p14:creationId xmlns:p14="http://schemas.microsoft.com/office/powerpoint/2010/main" val="354689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Атрибуты исключительной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260" y="778596"/>
            <a:ext cx="2026568" cy="3431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rgbClr val="FF0000"/>
                </a:solidFill>
              </a:rPr>
              <a:t>Особенности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72200" y="1224856"/>
            <a:ext cx="2160240" cy="48273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r>
              <a:rPr lang="ru-RU" sz="2000" dirty="0">
                <a:solidFill>
                  <a:srgbClr val="FF0000"/>
                </a:solidFill>
              </a:rPr>
              <a:t>Примеры</a:t>
            </a: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ZERO_DIVIDE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ORA-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-01476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</a:t>
            </a:r>
            <a:r>
              <a:rPr lang="ru-RU" dirty="0">
                <a:solidFill>
                  <a:prstClr val="black"/>
                </a:solidFill>
              </a:rPr>
              <a:t>Делитель равен 0</a:t>
            </a:r>
            <a:r>
              <a:rPr lang="en-US" dirty="0">
                <a:solidFill>
                  <a:prstClr val="black"/>
                </a:solidFill>
              </a:rPr>
              <a:t>”</a:t>
            </a:r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47864" y="925588"/>
            <a:ext cx="2592288" cy="5328592"/>
          </a:xfrm>
          <a:prstGeom prst="roundRect">
            <a:avLst>
              <a:gd name="adj" fmla="val 260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Двойная стрелка влево/вправо 5"/>
          <p:cNvSpPr/>
          <p:nvPr/>
        </p:nvSpPr>
        <p:spPr>
          <a:xfrm>
            <a:off x="3743908" y="772816"/>
            <a:ext cx="1728192" cy="43204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Exception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35896" y="1484784"/>
            <a:ext cx="194421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Имя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39964" y="2708920"/>
            <a:ext cx="194014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Вид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82876" y="3933056"/>
            <a:ext cx="189723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Код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73996" y="5157192"/>
            <a:ext cx="190611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Сообщение</a:t>
            </a:r>
          </a:p>
        </p:txBody>
      </p:sp>
      <p:cxnSp>
        <p:nvCxnSpPr>
          <p:cNvPr id="12" name="Прямая со стрелкой 11"/>
          <p:cNvCxnSpPr>
            <a:stCxn id="7" idx="3"/>
          </p:cNvCxnSpPr>
          <p:nvPr/>
        </p:nvCxnSpPr>
        <p:spPr>
          <a:xfrm>
            <a:off x="5580112" y="18808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3"/>
          </p:cNvCxnSpPr>
          <p:nvPr/>
        </p:nvCxnSpPr>
        <p:spPr>
          <a:xfrm flipV="1">
            <a:off x="5580112" y="2996952"/>
            <a:ext cx="79208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</p:cNvCxnSpPr>
          <p:nvPr/>
        </p:nvCxnSpPr>
        <p:spPr>
          <a:xfrm>
            <a:off x="5580112" y="43291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5580112" y="55172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ая прямоугольная выноска 18"/>
          <p:cNvSpPr/>
          <p:nvPr/>
        </p:nvSpPr>
        <p:spPr>
          <a:xfrm>
            <a:off x="179512" y="1224856"/>
            <a:ext cx="2880320" cy="835992"/>
          </a:xfrm>
          <a:prstGeom prst="wedgeRoundRectCallout">
            <a:avLst>
              <a:gd name="adj1" fmla="val 77655"/>
              <a:gd name="adj2" fmla="val 3257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Отсутствует у части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</a:rPr>
              <a:t>предопределённых ИС</a:t>
            </a: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224384" y="2578956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Обязательная компонента</a:t>
            </a:r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252240" y="3864608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Обязательная компонента</a:t>
            </a:r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252240" y="5099236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black"/>
                </a:solidFill>
              </a:rPr>
              <a:t>Может добавляться пользователем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52240" y="6381328"/>
            <a:ext cx="8640240" cy="444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Некоторые виды ИС , в частности </a:t>
            </a:r>
            <a:r>
              <a:rPr lang="en-US" dirty="0">
                <a:solidFill>
                  <a:prstClr val="black"/>
                </a:solidFill>
              </a:rPr>
              <a:t>ORA- </a:t>
            </a:r>
            <a:r>
              <a:rPr lang="ru-RU" dirty="0">
                <a:solidFill>
                  <a:prstClr val="black"/>
                </a:solidFill>
              </a:rPr>
              <a:t>это ошибки сервера, </a:t>
            </a:r>
            <a:r>
              <a:rPr lang="en-US" dirty="0">
                <a:solidFill>
                  <a:prstClr val="black"/>
                </a:solidFill>
              </a:rPr>
              <a:t>PLS</a:t>
            </a:r>
            <a:r>
              <a:rPr lang="ru-RU" dirty="0">
                <a:solidFill>
                  <a:prstClr val="black"/>
                </a:solidFill>
              </a:rPr>
              <a:t>- это ошибки </a:t>
            </a:r>
            <a:r>
              <a:rPr lang="en-US" dirty="0">
                <a:solidFill>
                  <a:prstClr val="black"/>
                </a:solidFill>
              </a:rPr>
              <a:t>PL/SQL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2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3246"/>
            <a:ext cx="7632848" cy="678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31640" y="5589240"/>
            <a:ext cx="21602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92080" y="5265204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prstClr val="black"/>
                </a:solidFill>
              </a:rPr>
              <a:t>1. </a:t>
            </a:r>
            <a:r>
              <a:rPr lang="ru-RU" sz="1400" dirty="0">
                <a:solidFill>
                  <a:prstClr val="black"/>
                </a:solidFill>
              </a:rPr>
              <a:t>Описать</a:t>
            </a:r>
          </a:p>
          <a:p>
            <a:r>
              <a:rPr lang="ru-RU" sz="1400" dirty="0">
                <a:solidFill>
                  <a:prstClr val="black"/>
                </a:solidFill>
              </a:rPr>
              <a:t>2. Возбудить– </a:t>
            </a:r>
            <a:r>
              <a:rPr lang="en-US" sz="1400" dirty="0">
                <a:solidFill>
                  <a:prstClr val="black"/>
                </a:solidFill>
              </a:rPr>
              <a:t>RAISE</a:t>
            </a:r>
          </a:p>
          <a:p>
            <a:r>
              <a:rPr lang="en-US" sz="1400" dirty="0">
                <a:solidFill>
                  <a:prstClr val="black"/>
                </a:solidFill>
              </a:rPr>
              <a:t>3</a:t>
            </a:r>
            <a:r>
              <a:rPr lang="ru-RU" sz="1400" dirty="0">
                <a:solidFill>
                  <a:prstClr val="black"/>
                </a:solidFill>
              </a:rPr>
              <a:t>. Подключить номер</a:t>
            </a:r>
          </a:p>
          <a:p>
            <a:r>
              <a:rPr lang="en-US" sz="1400" dirty="0">
                <a:solidFill>
                  <a:prstClr val="black"/>
                </a:solidFill>
              </a:rPr>
              <a:t> RAISE_APPLICATION_ERROR</a:t>
            </a:r>
            <a:endParaRPr lang="ru-RU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58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5" ma:contentTypeDescription="Создание документа." ma:contentTypeScope="" ma:versionID="24602e4ef37759f4e546c86c5e30cfc4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e9cc59409be0d32b772a54d8fce48a40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AC5454-F4BA-49A2-9855-7ADEC983A83C}"/>
</file>

<file path=customXml/itemProps2.xml><?xml version="1.0" encoding="utf-8"?>
<ds:datastoreItem xmlns:ds="http://schemas.openxmlformats.org/officeDocument/2006/customXml" ds:itemID="{B7A7FDFF-DEB5-49A2-8AC4-9F80024B2F01}"/>
</file>

<file path=customXml/itemProps3.xml><?xml version="1.0" encoding="utf-8"?>
<ds:datastoreItem xmlns:ds="http://schemas.openxmlformats.org/officeDocument/2006/customXml" ds:itemID="{5023F496-CDB6-4EB8-B2B5-9083687AF128}"/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4581</Words>
  <Application>Microsoft Office PowerPoint</Application>
  <PresentationFormat>Экран (4:3)</PresentationFormat>
  <Paragraphs>590</Paragraphs>
  <Slides>40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Gudea</vt:lpstr>
      <vt:lpstr>inherit</vt:lpstr>
      <vt:lpstr>Times New Roman</vt:lpstr>
      <vt:lpstr>Verdana</vt:lpstr>
      <vt:lpstr>Тема Office</vt:lpstr>
      <vt:lpstr>Документ</vt:lpstr>
      <vt:lpstr>Ошибки и исключительные ситуации</vt:lpstr>
      <vt:lpstr>Ошибки времени компиляции (1/3)</vt:lpstr>
      <vt:lpstr>Ошибки времени компиляции (2/3)</vt:lpstr>
      <vt:lpstr>Ошибки времени компиляции (3/3)</vt:lpstr>
      <vt:lpstr>Команда SHOW ERROR</vt:lpstr>
      <vt:lpstr>Исключительные ситуации 1/2</vt:lpstr>
      <vt:lpstr>Исключительные ситуации 2/2</vt:lpstr>
      <vt:lpstr>Атрибуты исключительной ситуации</vt:lpstr>
      <vt:lpstr>Презентация PowerPoint</vt:lpstr>
      <vt:lpstr> Предопределенные ИС с номером и именем </vt:lpstr>
      <vt:lpstr>Структура обработчика</vt:lpstr>
      <vt:lpstr>Пример предопределенного исключения с номером и именем</vt:lpstr>
      <vt:lpstr>Что такое “Обработать ситуацию”</vt:lpstr>
      <vt:lpstr>Процедура RAISE_APPLICATION_ERROR</vt:lpstr>
      <vt:lpstr>Предопределенные ИС с номером без имени</vt:lpstr>
      <vt:lpstr>Пример использования прагмы EXCEPTION_INIT </vt:lpstr>
      <vt:lpstr>Пользовательские ИС без номеров  описанные и возбуждаемые в программе</vt:lpstr>
      <vt:lpstr>Пример к предыдущ. слайду</vt:lpstr>
      <vt:lpstr>Пользовательское исключение без номера </vt:lpstr>
      <vt:lpstr>Пользовательские ИС с номерами </vt:lpstr>
      <vt:lpstr>Пример пользовательского исключения с номером</vt:lpstr>
      <vt:lpstr>Ещё пример</vt:lpstr>
      <vt:lpstr>Подозреваем, что не все ситуации перечислены</vt:lpstr>
      <vt:lpstr>итог</vt:lpstr>
      <vt:lpstr>Коды возврата</vt:lpstr>
      <vt:lpstr>ОШИБКИ. SQLCODE и SQLERRM (1/2)</vt:lpstr>
      <vt:lpstr>ОШИБКИ. SQLCODE и SQLERRM (2/2)</vt:lpstr>
      <vt:lpstr>Пример использования кодов возврата</vt:lpstr>
      <vt:lpstr>Распространение исключений</vt:lpstr>
      <vt:lpstr>Исключения возникающие в секции обработки исключений</vt:lpstr>
      <vt:lpstr>прил</vt:lpstr>
      <vt:lpstr>Как декларируются и возбуждаются ИС 1/2</vt:lpstr>
      <vt:lpstr>Как декларируются и возбуждаются ИС 2/2</vt:lpstr>
      <vt:lpstr>Вариант  секции EXCEPTION</vt:lpstr>
      <vt:lpstr>Примеры Предскажите ответ</vt:lpstr>
      <vt:lpstr>Пример 3 Введите положительное число меньше 100 и больше 100</vt:lpstr>
      <vt:lpstr>Пример 4 </vt:lpstr>
      <vt:lpstr>Пример 5 Измените текст так, чтобы сработало исключение</vt:lpstr>
      <vt:lpstr>Справка: предопределённые исключения (1/2)</vt:lpstr>
      <vt:lpstr>Справка: предопределённые исключения (2/2)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Исключительные ситуации</dc:title>
  <dc:creator>Bessarabov</dc:creator>
  <cp:lastModifiedBy>Nikolay Bessarabov</cp:lastModifiedBy>
  <cp:revision>77</cp:revision>
  <dcterms:created xsi:type="dcterms:W3CDTF">2014-11-19T19:33:36Z</dcterms:created>
  <dcterms:modified xsi:type="dcterms:W3CDTF">2022-03-23T07:46:36Z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