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7" r:id="rId3"/>
    <p:sldId id="308" r:id="rId4"/>
    <p:sldId id="309" r:id="rId5"/>
    <p:sldId id="311" r:id="rId6"/>
    <p:sldId id="312" r:id="rId7"/>
    <p:sldId id="313" r:id="rId8"/>
    <p:sldId id="314" r:id="rId9"/>
    <p:sldId id="315" r:id="rId10"/>
    <p:sldId id="31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144" y="-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16ACD-2322-4D15-A1E7-30DFFEF11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51AE23-B475-429B-9F48-C44BFFD18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2384AF-D17A-4E55-880B-18DB4B05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EB95-358C-4829-A7FF-8EC359E24BD2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45BDFD-5B8C-4593-BB0C-7E80EFFD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D5C595-3C32-42C9-B506-D6FEA3E6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4264-AB26-4078-B3E4-FD7187D2D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61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1E8E1B-DB13-4B73-B5A6-1A3D42A6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412C91-2AC3-474E-A120-2A1ACC355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F7FBD7-1FDD-427B-A34B-B3F60C63D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EB95-358C-4829-A7FF-8EC359E24BD2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B64524-08F6-4422-A6DD-517BE7BD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DCBD87-05E8-48AA-96D3-A59308C6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4264-AB26-4078-B3E4-FD7187D2D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09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EB89E8A-A4E1-4B64-A7BB-8A00EE036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F0C4EA-2DCE-441A-AF9D-C4189EE8C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AAF0B6-F336-4825-8BA9-D706BD05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EB95-358C-4829-A7FF-8EC359E24BD2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5D96E0-18E8-400D-B73A-76B785A0E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33B4C4-29C8-4865-A13C-1C4DF6B0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4264-AB26-4078-B3E4-FD7187D2D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69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A1D89-FE4C-49C3-BA80-FC7AE7C1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70BEA-992B-4746-B03C-AB31FF4BF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9A0CFA-A7A8-49B4-AA66-AA4631BE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EB95-358C-4829-A7FF-8EC359E24BD2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2FF56D-99A6-41D7-9A73-E4873F8F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922105-5B3B-419C-AABC-49C5BA68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4264-AB26-4078-B3E4-FD7187D2D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58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502F18-EC52-4437-9C43-7B1299F20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5624AC-7EC6-4483-819E-701039AE5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438733-478D-4F95-AB95-ECD50EF6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EB95-358C-4829-A7FF-8EC359E24BD2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6AD1AB-67C9-4AEC-93C4-78545A01E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37EBAB-0862-4F44-947B-5868FF66B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4264-AB26-4078-B3E4-FD7187D2D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71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23723-9ECD-401B-8A32-B4C4662A6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4BED89-F64E-4C0F-A750-C1905669C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5716CD-8161-458A-9898-20C281AC9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2D7323-DAED-4E3C-85A0-924A81086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EB95-358C-4829-A7FF-8EC359E24BD2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0C5B5A-26BC-4BFC-BF88-9CD451BE0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A40EB5-A790-446F-93E8-E9C96ED75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4264-AB26-4078-B3E4-FD7187D2D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85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343A7-96C1-4550-9D3D-F61AF6FB3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27C2CF-7A0B-49AF-A513-DB68E1383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4F0521-B5E6-4308-BC05-71E9AA524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DA6A74F-51EB-47DA-9ED2-8B93FD6EA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6299B8-8485-4436-B0F7-2AD7D62C3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8133BC2-ACA0-4E2C-8946-EEF26070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EB95-358C-4829-A7FF-8EC359E24BD2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8249853-B79E-4859-9E75-452B3533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BE5D1AE-B770-4781-9451-77175EC0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4264-AB26-4078-B3E4-FD7187D2D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49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D2A034-CAA1-429C-87F8-58FBB891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43E86F5-9AF2-461D-909D-37768FAB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EB95-358C-4829-A7FF-8EC359E24BD2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4CAAC4-486D-4950-B217-F2C6909C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5E11BA1-E6D7-489E-8B2A-2EA44FA9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4264-AB26-4078-B3E4-FD7187D2D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4DEE369-45C2-4871-A988-352254C31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EB95-358C-4829-A7FF-8EC359E24BD2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A51A84D-C64D-45DF-B913-7722F156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33EF91-2051-4192-8134-22213F43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4264-AB26-4078-B3E4-FD7187D2D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71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8F05F0-D6D7-4CBF-A494-D371CE9FA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032410-FE2C-49FF-A541-DAEDE784D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0FF216-B574-4C27-8822-908484523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DD0035-0F52-4035-90C1-E40496FD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EB95-358C-4829-A7FF-8EC359E24BD2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F5B9E9-1B5F-45C2-84A8-16D29D771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C5A4C1-1CAF-4D99-9174-0DD85457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4264-AB26-4078-B3E4-FD7187D2D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0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7108A7-37A0-4389-A366-236491EE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3ABF84E-C952-4C06-8DCC-E95F42D2D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7D3569-D590-4A1D-9666-77C5147EE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8F9531-8422-4A7A-922A-275CE341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EB95-358C-4829-A7FF-8EC359E24BD2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1676FD-E0A6-41F2-B8E0-B3F3213A8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7D8ED5-9F99-4444-974F-6D1EE603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4264-AB26-4078-B3E4-FD7187D2D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35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6B739F-F01B-47C5-BCF9-12A4F8A22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077FA4-7145-4076-AAAF-C24710645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F685A6-2C3D-4C74-AB9D-2D8CE53D1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3EB95-358C-4829-A7FF-8EC359E24BD2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170549-5E66-410B-B5ED-2B4430BB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7CE81E-3939-4E56-88A2-09AF8C346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64264-AB26-4078-B3E4-FD7187D2D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50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CA560-703C-4279-9AE9-E9EA360CB5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Материализованные представления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0D9279-8851-4069-B600-4D8406A30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87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9913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Нарушения ссылочной целостности в материализованных представлениях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55043"/>
            <a:ext cx="10515600" cy="4121920"/>
          </a:xfrm>
        </p:spPr>
        <p:txBody>
          <a:bodyPr>
            <a:normAutofit/>
          </a:bodyPr>
          <a:lstStyle/>
          <a:p>
            <a:pPr marL="0" indent="360000">
              <a:buNone/>
            </a:pPr>
            <a:r>
              <a:rPr lang="ru-RU" sz="2000" dirty="0"/>
              <a:t>Материализованные представления могут приводить к нарушению ссылочной целостности данных. </a:t>
            </a:r>
            <a:endParaRPr lang="en-US" sz="2000" dirty="0"/>
          </a:p>
          <a:p>
            <a:pPr marL="0" indent="360000">
              <a:buNone/>
            </a:pPr>
            <a:r>
              <a:rPr lang="ru-RU" sz="2000" dirty="0"/>
              <a:t>Если между главными таблицами существует связь, поддерживаемая парой ключей «</a:t>
            </a:r>
            <a:r>
              <a:rPr lang="en-US" sz="2000" dirty="0"/>
              <a:t>PK - FK</a:t>
            </a:r>
            <a:r>
              <a:rPr lang="ru-RU" sz="2000" dirty="0"/>
              <a:t>», то такая связь должна существовать между простыми материализованными представлениями, созданными на их основе. </a:t>
            </a:r>
            <a:endParaRPr lang="en-US" sz="2000" dirty="0"/>
          </a:p>
          <a:p>
            <a:pPr marL="0" indent="360000">
              <a:buNone/>
            </a:pPr>
            <a:r>
              <a:rPr lang="ru-RU" sz="2000" dirty="0"/>
              <a:t>Различия в расписаниях обновления представлений может привести к нарушению целостности дан­ных. Для исключения такой ситуации эти представления должны включаться в одну и ту же группу обновлений, данные которой модифицируются одновременно. </a:t>
            </a:r>
          </a:p>
          <a:p>
            <a:pPr marL="0" indent="360000">
              <a:buNone/>
            </a:pPr>
            <a:r>
              <a:rPr lang="ru-RU" sz="2000" dirty="0"/>
              <a:t>В качестве материализованного представления может быть зарегист­рирована существующая таблица с помощью задания параметра </a:t>
            </a:r>
            <a:r>
              <a:rPr lang="ru-RU" sz="2000" i="1" dirty="0"/>
              <a:t>ON PREBUILT </a:t>
            </a:r>
            <a:r>
              <a:rPr lang="ru-RU" sz="2000" dirty="0"/>
              <a:t>TABLE.</a:t>
            </a:r>
          </a:p>
        </p:txBody>
      </p:sp>
    </p:spTree>
    <p:extLst>
      <p:ext uri="{BB962C8B-B14F-4D97-AF65-F5344CB8AC3E}">
        <p14:creationId xmlns:p14="http://schemas.microsoft.com/office/powerpoint/2010/main" val="57628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5124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Материализованные представления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809999"/>
            <a:ext cx="10515600" cy="2366963"/>
          </a:xfrm>
        </p:spPr>
        <p:txBody>
          <a:bodyPr>
            <a:normAutofit/>
          </a:bodyPr>
          <a:lstStyle/>
          <a:p>
            <a:pPr indent="360000">
              <a:buNone/>
            </a:pPr>
            <a:r>
              <a:rPr lang="ru-RU" sz="2000" dirty="0"/>
              <a:t>Материализованное представление (МП) - это, в сущности, поименованная таблица содержащая результаты запроса. </a:t>
            </a:r>
          </a:p>
          <a:p>
            <a:pPr indent="360000">
              <a:buNone/>
            </a:pPr>
            <a:r>
              <a:rPr lang="en-US" sz="2000" dirty="0"/>
              <a:t>Oracle</a:t>
            </a:r>
            <a:r>
              <a:rPr lang="ru-RU" sz="2000" dirty="0"/>
              <a:t> может автоматически синхронизировать данные материализованного представления с исходной информацией.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98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88141" y="152400"/>
            <a:ext cx="9144000" cy="509047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Свойства материализованных представлений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46377" y="914400"/>
            <a:ext cx="10755982" cy="5943600"/>
          </a:xfrm>
        </p:spPr>
        <p:txBody>
          <a:bodyPr>
            <a:noAutofit/>
          </a:bodyPr>
          <a:lstStyle/>
          <a:p>
            <a:pPr algn="l"/>
            <a:r>
              <a:rPr lang="ru-RU" sz="2000" dirty="0"/>
              <a:t>Следующие группы свойств: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/>
              <a:t>Описание ожидаемого результата, задаваемое предложением SELECT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/>
              <a:t>Схема обновления результата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/>
              <a:t>Схема внутренней организации результата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/>
              <a:t>Свойства хранения и доступа</a:t>
            </a:r>
          </a:p>
          <a:p>
            <a:pPr indent="360000" algn="l"/>
            <a:r>
              <a:rPr lang="ru-RU" sz="2000" dirty="0"/>
              <a:t>Зачем используют материализованные представления: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/>
              <a:t>Денормализация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/>
              <a:t>Валидация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/>
              <a:t>Хранилища данных (Data Warehousing)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/>
              <a:t>Репликация</a:t>
            </a:r>
          </a:p>
          <a:p>
            <a:pPr indent="360000" algn="l"/>
            <a:r>
              <a:rPr lang="ru-RU" sz="2000" dirty="0"/>
              <a:t>Для работы с МП пользователю необходимо дать от имени SYS привилегию создавать МП:</a:t>
            </a:r>
          </a:p>
          <a:p>
            <a:pPr algn="l"/>
            <a:r>
              <a:rPr lang="en-US" sz="2000" dirty="0"/>
              <a:t>GRANT CREATE SNAPSHOT TO </a:t>
            </a:r>
            <a:r>
              <a:rPr lang="ru-RU" sz="2000" dirty="0"/>
              <a:t>имя_пользователя</a:t>
            </a:r>
            <a:r>
              <a:rPr lang="en-US" sz="2000" dirty="0"/>
              <a:t>;</a:t>
            </a:r>
            <a:endParaRPr lang="ru-RU" sz="2000" dirty="0"/>
          </a:p>
          <a:p>
            <a:pPr algn="l"/>
            <a:endParaRPr lang="ru-RU" sz="2000" dirty="0"/>
          </a:p>
          <a:p>
            <a:pPr indent="360000" algn="l"/>
            <a:r>
              <a:rPr lang="ru-RU" sz="2000" dirty="0"/>
              <a:t>Объекты предложения </a:t>
            </a:r>
            <a:r>
              <a:rPr lang="en-US" sz="2000" dirty="0"/>
              <a:t>FROM</a:t>
            </a:r>
            <a:r>
              <a:rPr lang="ru-RU" sz="2000" dirty="0"/>
              <a:t>, на которых основано представление, называются «базовыми таблицами».</a:t>
            </a:r>
          </a:p>
        </p:txBody>
      </p:sp>
    </p:spTree>
    <p:extLst>
      <p:ext uri="{BB962C8B-B14F-4D97-AF65-F5344CB8AC3E}">
        <p14:creationId xmlns:p14="http://schemas.microsoft.com/office/powerpoint/2010/main" val="48899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785" y="1"/>
            <a:ext cx="10515600" cy="531426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Создание материализованного представления: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1872" y="3040957"/>
            <a:ext cx="10869891" cy="3817043"/>
          </a:xfrm>
        </p:spPr>
        <p:txBody>
          <a:bodyPr>
            <a:no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ru-RU" sz="2000" dirty="0"/>
              <a:t>4. С помощью фразы REFRESH FAST отслеживаем изменения в базовых таблицах, применяя журнал MView Log. Обновляются только данные лежащие в основе МП.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ru-RU" sz="2000" dirty="0"/>
              <a:t>5. Фраза REFRESH FORCE означает, что при возможности Oracle попытается применить быстрое обновление REFRESH FAST, а иначе  использует REFRESH COMPLETE.</a:t>
            </a:r>
            <a:br>
              <a:rPr lang="ru-RU" sz="2000" dirty="0"/>
            </a:br>
            <a:r>
              <a:rPr lang="ru-RU" sz="2000" dirty="0"/>
              <a:t>Подфраза ON COMMIT во фразе REFRESH указывает на то, что все зафиксированные изменения в базовых таблицах распространялись на МП сразу же после выполнения команды COMMIT. При использовании опции ON DEMAND обновление инициируется запросом или планировщиком. 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ru-RU" sz="2000" dirty="0"/>
              <a:t>6. Опция ENABLE | DISABLE QUERY REWRITE используется тогда, когда пользователи пишут запросы с обращением к лежащим в основе представления таблицам. </a:t>
            </a:r>
            <a:r>
              <a:rPr lang="ru-RU" sz="2000" dirty="0" err="1"/>
              <a:t>Oracle</a:t>
            </a:r>
            <a:r>
              <a:rPr lang="ru-RU" sz="2000" dirty="0"/>
              <a:t> автоматически переписывает их для использования материализованного представления. Такая техника оптимизации увеличивает их производительность и называется переписыванием запросов.</a:t>
            </a:r>
          </a:p>
          <a:p>
            <a:pPr marL="0" indent="360000">
              <a:lnSpc>
                <a:spcPct val="85000"/>
              </a:lnSpc>
              <a:buNone/>
            </a:pPr>
            <a:r>
              <a:rPr lang="ru-RU" sz="2000" dirty="0"/>
              <a:t>МП вычисляются и записываются в кэш заранее. Это может существенно повысить быстродействие.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456602" y="710535"/>
            <a:ext cx="4487158" cy="1938992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CREATE MATERIALIZED VIEW </a:t>
            </a:r>
            <a:r>
              <a:rPr lang="ru-RU" sz="2000" dirty="0"/>
              <a:t>имя_</a:t>
            </a:r>
            <a:r>
              <a:rPr lang="en-US" sz="2000" dirty="0"/>
              <a:t>view </a:t>
            </a:r>
          </a:p>
          <a:p>
            <a:r>
              <a:rPr lang="en-US" sz="2000" dirty="0"/>
              <a:t>BUILD [IMMEDIATE | DEFERRED] </a:t>
            </a:r>
          </a:p>
          <a:p>
            <a:r>
              <a:rPr lang="en-US" sz="2000" dirty="0"/>
              <a:t>REFRESH [FAST | COMPLETE | FORCE ] </a:t>
            </a:r>
          </a:p>
          <a:p>
            <a:r>
              <a:rPr lang="en-US" sz="2000" dirty="0"/>
              <a:t>ON [COMMIT | DEMAND ] </a:t>
            </a:r>
          </a:p>
          <a:p>
            <a:r>
              <a:rPr lang="en-US" sz="2000" dirty="0"/>
              <a:t>[[ENABLE | DISABLE] QUERY REWRITE] </a:t>
            </a:r>
          </a:p>
          <a:p>
            <a:r>
              <a:rPr lang="en-US" sz="2000" dirty="0"/>
              <a:t>AS SELECT ...; 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1872" y="531426"/>
            <a:ext cx="69821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1. Фраза BUILD IMMEDIATE принятая по умолчанию, немедленно, прямо во время создания представления, заполняет представление данными.</a:t>
            </a:r>
            <a:br>
              <a:rPr lang="ru-RU" sz="2000" dirty="0"/>
            </a:br>
            <a:r>
              <a:rPr lang="ru-RU" sz="2000" dirty="0"/>
              <a:t>2. Фраза BUILD DEFERRED задаёт заполнение при выполне- нии первого обновления. Время обновления можно задать.</a:t>
            </a:r>
            <a:br>
              <a:rPr lang="ru-RU" sz="2000" dirty="0"/>
            </a:br>
            <a:r>
              <a:rPr lang="ru-RU" sz="2000" dirty="0"/>
              <a:t>3. Фраза REFRESH COMPLETE задаёт перевычисление результата, когда все данные удаляются и загружаются заново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057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3041" y="1"/>
            <a:ext cx="10515600" cy="989814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Сравним представления и материализованные представления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3041" y="986857"/>
            <a:ext cx="10426832" cy="1077613"/>
          </a:xfrm>
        </p:spPr>
        <p:txBody>
          <a:bodyPr>
            <a:noAutofit/>
          </a:bodyPr>
          <a:lstStyle/>
          <a:p>
            <a:pPr marL="0" indent="360000">
              <a:buNone/>
            </a:pPr>
            <a:r>
              <a:rPr lang="ru-RU" sz="2000" dirty="0"/>
              <a:t>Представления и материализованные представления хранят определение запроса в базе данных.</a:t>
            </a:r>
          </a:p>
          <a:p>
            <a:pPr marL="0" indent="360000">
              <a:buNone/>
            </a:pPr>
            <a:r>
              <a:rPr lang="ru-RU" sz="2000" dirty="0"/>
              <a:t>Результаты трёх запросов </a:t>
            </a:r>
            <a:r>
              <a:rPr lang="en-US" sz="2000" dirty="0"/>
              <a:t>[http://www.sqlsnippets.com/en/topic-12874.html] </a:t>
            </a:r>
            <a:r>
              <a:rPr lang="ru-RU" sz="2000" dirty="0"/>
              <a:t>совпадают: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17" y="2284797"/>
            <a:ext cx="9765301" cy="397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36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3529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Сравним </a:t>
            </a:r>
            <a:r>
              <a:rPr lang="en-US" sz="3200" dirty="0">
                <a:solidFill>
                  <a:srgbClr val="FF0000"/>
                </a:solidFill>
              </a:rPr>
              <a:t>ROWID’</a:t>
            </a:r>
            <a:r>
              <a:rPr lang="ru-RU" sz="3200" dirty="0">
                <a:solidFill>
                  <a:srgbClr val="FF0000"/>
                </a:solidFill>
              </a:rPr>
              <a:t>ы представления и материализованного представления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35291"/>
            <a:ext cx="10515600" cy="1414020"/>
          </a:xfrm>
        </p:spPr>
        <p:txBody>
          <a:bodyPr>
            <a:normAutofit/>
          </a:bodyPr>
          <a:lstStyle/>
          <a:p>
            <a:pPr marL="0" indent="360000">
              <a:lnSpc>
                <a:spcPct val="100000"/>
              </a:lnSpc>
              <a:buNone/>
            </a:pPr>
            <a:r>
              <a:rPr lang="en-US" sz="2000" dirty="0"/>
              <a:t>ROWID’</a:t>
            </a:r>
            <a:r>
              <a:rPr lang="ru-RU" sz="2000" dirty="0"/>
              <a:t>ы для таблицы и представления совпадают, то есть представление возвращает те данные, которые хранятся в таблице. </a:t>
            </a:r>
            <a:r>
              <a:rPr lang="en-US" sz="2000" dirty="0"/>
              <a:t>ROWID’</a:t>
            </a:r>
            <a:r>
              <a:rPr lang="ru-RU" sz="2000" dirty="0"/>
              <a:t>ы материализованного представления отличаются от </a:t>
            </a:r>
            <a:r>
              <a:rPr lang="en-US" sz="2000" dirty="0"/>
              <a:t>ROWID’</a:t>
            </a:r>
            <a:r>
              <a:rPr lang="ru-RU" sz="2000" dirty="0" err="1"/>
              <a:t>ов</a:t>
            </a:r>
            <a:r>
              <a:rPr lang="ru-RU" sz="2000" dirty="0"/>
              <a:t> в таблице. Это означает, что материализованное представление возвращает свою копию данных таблицы.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30" y="2238769"/>
            <a:ext cx="111918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4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5671"/>
            <a:ext cx="10515600" cy="707010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Обновляем данные в таблице и ещё раз сравниваем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5350" y="1080061"/>
            <a:ext cx="10515600" cy="10180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200" dirty="0"/>
              <a:t>Обновляем</a:t>
            </a:r>
          </a:p>
          <a:p>
            <a:pPr marL="0" indent="0">
              <a:buNone/>
            </a:pPr>
            <a:r>
              <a:rPr lang="en-US" sz="2200" dirty="0"/>
              <a:t>update t set </a:t>
            </a:r>
            <a:r>
              <a:rPr lang="en-US" sz="2200" dirty="0" err="1"/>
              <a:t>val</a:t>
            </a:r>
            <a:r>
              <a:rPr lang="en-US" sz="2200" dirty="0"/>
              <a:t> = upper(</a:t>
            </a:r>
            <a:r>
              <a:rPr lang="en-US" sz="2200" dirty="0" err="1"/>
              <a:t>val</a:t>
            </a:r>
            <a:r>
              <a:rPr lang="en-US" sz="2200" dirty="0"/>
              <a:t>);</a:t>
            </a:r>
            <a:endParaRPr lang="ru-RU" sz="2200" dirty="0"/>
          </a:p>
          <a:p>
            <a:pPr marL="0" indent="0">
              <a:buNone/>
            </a:pPr>
            <a:r>
              <a:rPr lang="ru-RU" sz="2200" dirty="0"/>
              <a:t>и сравниваем.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8943"/>
            <a:ext cx="10629900" cy="27241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38200" y="5717853"/>
            <a:ext cx="104362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После обновления данные представления соответствуют данным таблицы, а данные материализованного представления - нет.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14118"/>
            <a:ext cx="105727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42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4930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Обновляем материализованное представление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77996"/>
            <a:ext cx="10515600" cy="11123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Обновляем материализованное представление вручную</a:t>
            </a:r>
          </a:p>
          <a:p>
            <a:pPr marL="0" indent="0">
              <a:buNone/>
            </a:pPr>
            <a:r>
              <a:rPr lang="en-US" sz="2000" dirty="0"/>
              <a:t>execute dbms_mview.refresh( 'MV' );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и ещё раз сравниваем результаты. Результаты трёх запросов совпадают.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28" y="1690358"/>
            <a:ext cx="10934700" cy="5048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336309"/>
            <a:ext cx="10934700" cy="26289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28650" y="5042206"/>
            <a:ext cx="2448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Прибираем за собой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28650" y="5442316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drop materialized view mv ;</a:t>
            </a:r>
            <a:endParaRPr lang="ru-RU" sz="2000" dirty="0"/>
          </a:p>
          <a:p>
            <a:r>
              <a:rPr lang="en-US" sz="2000" dirty="0"/>
              <a:t>drop view v ;</a:t>
            </a:r>
            <a:endParaRPr lang="ru-RU" sz="2000" dirty="0"/>
          </a:p>
          <a:p>
            <a:r>
              <a:rPr lang="en-US" sz="2000" dirty="0"/>
              <a:t>update t set </a:t>
            </a:r>
            <a:r>
              <a:rPr lang="en-US" sz="2000" dirty="0" err="1"/>
              <a:t>val</a:t>
            </a:r>
            <a:r>
              <a:rPr lang="en-US" sz="2000" dirty="0"/>
              <a:t> = lower(</a:t>
            </a:r>
            <a:r>
              <a:rPr lang="en-US" sz="2000" dirty="0" err="1"/>
              <a:t>val</a:t>
            </a:r>
            <a:r>
              <a:rPr lang="en-US" sz="2000" dirty="0"/>
              <a:t>);</a:t>
            </a:r>
            <a:endParaRPr lang="ru-RU" sz="2000" dirty="0"/>
          </a:p>
          <a:p>
            <a:r>
              <a:rPr lang="ru-RU" sz="2000" dirty="0" err="1"/>
              <a:t>commit</a:t>
            </a:r>
            <a:r>
              <a:rPr lang="ru-RU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0064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497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Сведения о материализованных представлениях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80389"/>
            <a:ext cx="10515600" cy="5279010"/>
          </a:xfrm>
        </p:spPr>
        <p:txBody>
          <a:bodyPr>
            <a:normAutofit/>
          </a:bodyPr>
          <a:lstStyle/>
          <a:p>
            <a:pPr marL="0" indent="360000">
              <a:lnSpc>
                <a:spcPct val="100000"/>
              </a:lnSpc>
              <a:buNone/>
            </a:pPr>
            <a:r>
              <a:rPr lang="ru-RU" sz="2000" dirty="0"/>
              <a:t>Сведения об имеющихся выводимых таблицах с хранимым результатом и их свойства хранятся в системных USER/ALL/DBA_-таблицах с подстрокой MVIEW в имени, например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USER_MVIEWS</a:t>
            </a:r>
            <a:br>
              <a:rPr lang="en-US" sz="2000" dirty="0"/>
            </a:br>
            <a:r>
              <a:rPr lang="en-US" sz="2000" dirty="0"/>
              <a:t>USER_MVIEW_LOGS</a:t>
            </a:r>
            <a:br>
              <a:rPr lang="en-US" sz="2000" dirty="0"/>
            </a:br>
            <a:r>
              <a:rPr lang="en-US" sz="2000" dirty="0"/>
              <a:t>USER_MVIEW_AGGREGATES</a:t>
            </a:r>
            <a:br>
              <a:rPr lang="en-US" sz="2000" dirty="0"/>
            </a:br>
            <a:r>
              <a:rPr lang="en-US" sz="2000" dirty="0"/>
              <a:t>USER_MVIEW_DETAIL_RELATIONS</a:t>
            </a:r>
            <a:br>
              <a:rPr lang="en-US" sz="2000" dirty="0"/>
            </a:br>
            <a:r>
              <a:rPr lang="en-US" sz="2000" dirty="0"/>
              <a:t>USER_MVIEW_JOINS</a:t>
            </a:r>
            <a:br>
              <a:rPr lang="en-US" sz="2000" dirty="0"/>
            </a:br>
            <a:r>
              <a:rPr lang="en-US" sz="2000" dirty="0"/>
              <a:t>USER_MVIEW_KEYS</a:t>
            </a:r>
            <a:endParaRPr lang="ru-RU" sz="2000" dirty="0"/>
          </a:p>
          <a:p>
            <a:pPr>
              <a:lnSpc>
                <a:spcPct val="100000"/>
              </a:lnSpc>
            </a:pPr>
            <a:r>
              <a:rPr lang="ru-RU" sz="2000" dirty="0"/>
              <a:t>Часть свойств МП унаследована от выводимых таблиц (обновляемость), часть от хранимых таблиц (внутренняя организация, организация хранения, а часть свойств собственные (схемы обновления хранимого результата).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При работе с МП в схеме автоматически создаются специальные служебные объекты (таблицы, индексы). Сведения о них доступны из "обычных" справочных представлений словаря, в первую очередь из USER_OBJECTS.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504055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772CEC475D848A418044E411EFC80EB5" ma:contentTypeVersion="5" ma:contentTypeDescription="Создание документа." ma:contentTypeScope="" ma:versionID="24602e4ef37759f4e546c86c5e30cfc4">
  <xsd:schema xmlns:xsd="http://www.w3.org/2001/XMLSchema" xmlns:xs="http://www.w3.org/2001/XMLSchema" xmlns:p="http://schemas.microsoft.com/office/2006/metadata/properties" xmlns:ns2="337a2a6a-eeca-42a1-a72c-b3e3433a690f" targetNamespace="http://schemas.microsoft.com/office/2006/metadata/properties" ma:root="true" ma:fieldsID="e9cc59409be0d32b772a54d8fce48a40" ns2:_="">
    <xsd:import namespace="337a2a6a-eeca-42a1-a72c-b3e3433a69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7a2a6a-eeca-42a1-a72c-b3e3433a69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A60E61-648F-47DC-AE93-635FB4AF26E3}"/>
</file>

<file path=customXml/itemProps2.xml><?xml version="1.0" encoding="utf-8"?>
<ds:datastoreItem xmlns:ds="http://schemas.openxmlformats.org/officeDocument/2006/customXml" ds:itemID="{34AB1F8D-323D-40D6-B179-358583B95688}"/>
</file>

<file path=customXml/itemProps3.xml><?xml version="1.0" encoding="utf-8"?>
<ds:datastoreItem xmlns:ds="http://schemas.openxmlformats.org/officeDocument/2006/customXml" ds:itemID="{DEAB6BEC-2953-4F5C-B302-A63B4F3AF7C9}"/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761</Words>
  <Application>Microsoft Office PowerPoint</Application>
  <PresentationFormat>Широкоэкранный</PresentationFormat>
  <Paragraphs>61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Материализованные представления</vt:lpstr>
      <vt:lpstr>Материализованные представления</vt:lpstr>
      <vt:lpstr>Свойства материализованных представлений</vt:lpstr>
      <vt:lpstr>Создание материализованного представления:</vt:lpstr>
      <vt:lpstr>Сравним представления и материализованные представления </vt:lpstr>
      <vt:lpstr>Сравним ROWID’ы представления и материализованного представления </vt:lpstr>
      <vt:lpstr>Обновляем данные в таблице и ещё раз сравниваем</vt:lpstr>
      <vt:lpstr>Обновляем материализованное представление </vt:lpstr>
      <vt:lpstr>Сведения о материализованных представлениях</vt:lpstr>
      <vt:lpstr>Нарушения ссылочной целостности в материализованных представлениях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Материализованные представления</dc:title>
  <dc:creator>Nikolay Bessarabov</dc:creator>
  <cp:lastModifiedBy>Nikolay Bessarabov</cp:lastModifiedBy>
  <cp:revision>2</cp:revision>
  <dcterms:created xsi:type="dcterms:W3CDTF">2022-03-17T10:51:58Z</dcterms:created>
  <dcterms:modified xsi:type="dcterms:W3CDTF">2022-03-18T16:33:43Z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0x010100772CEC475D848A418044E411EFC80EB5</vt:lpwstr>
  </property>
</Properties>
</file>